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4"/>
    <p:sldMasterId id="2147483732" r:id="rId5"/>
    <p:sldMasterId id="2147483771" r:id="rId6"/>
    <p:sldMasterId id="2147483745" r:id="rId7"/>
    <p:sldMasterId id="2147483693" r:id="rId8"/>
    <p:sldMasterId id="2147483758" r:id="rId9"/>
    <p:sldMasterId id="2147483784" r:id="rId10"/>
    <p:sldMasterId id="2147486483" r:id="rId11"/>
  </p:sldMasterIdLst>
  <p:notesMasterIdLst>
    <p:notesMasterId r:id="rId28"/>
  </p:notesMasterIdLst>
  <p:handoutMasterIdLst>
    <p:handoutMasterId r:id="rId29"/>
  </p:handoutMasterIdLst>
  <p:sldIdLst>
    <p:sldId id="257" r:id="rId12"/>
    <p:sldId id="589" r:id="rId13"/>
    <p:sldId id="307" r:id="rId14"/>
    <p:sldId id="569" r:id="rId15"/>
    <p:sldId id="571" r:id="rId16"/>
    <p:sldId id="572" r:id="rId17"/>
    <p:sldId id="577" r:id="rId18"/>
    <p:sldId id="517" r:id="rId19"/>
    <p:sldId id="579" r:id="rId20"/>
    <p:sldId id="581" r:id="rId21"/>
    <p:sldId id="587" r:id="rId22"/>
    <p:sldId id="588" r:id="rId23"/>
    <p:sldId id="580" r:id="rId24"/>
    <p:sldId id="586" r:id="rId25"/>
    <p:sldId id="573" r:id="rId26"/>
    <p:sldId id="522" r:id="rId27"/>
  </p:sldIdLst>
  <p:sldSz cx="12192000" cy="6858000"/>
  <p:notesSz cx="6858000" cy="9144000"/>
  <p:embeddedFontLst>
    <p:embeddedFont>
      <p:font typeface="Kanit" panose="020B0604020202020204" charset="-34"/>
      <p:regular r:id="rId30"/>
      <p:bold r:id="rId31"/>
      <p:italic r:id="rId32"/>
      <p:boldItalic r:id="rId33"/>
    </p:embeddedFont>
  </p:embeddedFontLst>
  <p:defaultTextStyle>
    <a:defPPr>
      <a:defRPr lang="v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2B2"/>
    <a:srgbClr val="F2F6FC"/>
    <a:srgbClr val="F4867C"/>
    <a:srgbClr val="FFFFFF"/>
    <a:srgbClr val="FFD38F"/>
    <a:srgbClr val="E9E9EB"/>
    <a:srgbClr val="F5F5F5"/>
    <a:srgbClr val="F9CAD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08AAD-3F33-4034-B8A2-BAB19A948D65}" v="1" dt="2025-09-11T15:57:57.713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64770" autoAdjust="0"/>
  </p:normalViewPr>
  <p:slideViewPr>
    <p:cSldViewPr snapToGrid="0">
      <p:cViewPr varScale="1">
        <p:scale>
          <a:sx n="68" d="100"/>
          <a:sy n="68" d="100"/>
        </p:scale>
        <p:origin x="1212" y="-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52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8/10/relationships/authors" Target="authors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E23A5-C634-4226-2AA6-3645DE74E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7D73-9E99-D904-FF8B-2FC0624B9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8932-FD9D-FAD1-B493-AB638ECD5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CRC Champion - Pilot - Training. digitalinclusion@wacoss.org.au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A1A54-4AA7-6D21-57B1-CB0B3C92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AB9D1-D40E-4FE1-B3C6-3943EA2B911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C45613-2B78-DE8A-7EB3-2BA5B3CB2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3E168-A53B-9C2F-FA05-EBBCCB06D5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	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82288-45D2-D2DF-0B53-AD624DAEB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744FBF-1B2F-A88A-D326-4FBA9E19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42C4-0024-4AC5-A7DF-7002D5F1B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Project CRC Champion - Pilot - Training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C9484-8AD6-D3AA-5383-F8A388DEF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6E2039-60C8-43C7-8691-7B55BCC415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vi" sz="1400" dirty="0"/>
              <a:t>Thảo luận về các cách tạo mật khẩu hiển thị trên màn hình.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" sz="1400" dirty="0"/>
              <a:t>Hãy nghĩ ra một chuỗi các từ cho một cụm mật khẩu mà không ai có thể đoán được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" sz="1400" dirty="0"/>
              <a:t>Mật khẩu/cụm mật khẩu càng dài thì càng khó bẻ khóa.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1441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" sz="1400" b="0" i="0">
                <a:effectLst/>
              </a:rPr>
              <a:t>Xác </a:t>
            </a:r>
            <a:r>
              <a:rPr lang="en-US" sz="1400" b="0" i="0">
                <a:effectLst/>
              </a:rPr>
              <a:t>thực</a:t>
            </a:r>
            <a:r>
              <a:rPr lang="vi" sz="1400" b="0" i="0">
                <a:effectLst/>
              </a:rPr>
              <a:t> </a:t>
            </a:r>
            <a:r>
              <a:rPr lang="vi" sz="1400" b="0" i="0" dirty="0">
                <a:effectLst/>
              </a:rPr>
              <a:t>hai yếu tố là bước thứ hai sau khi nhập mật khẩu </a:t>
            </a:r>
            <a:r>
              <a:rPr lang="vi" sz="1400" b="0" i="0">
                <a:effectLst/>
              </a:rPr>
              <a:t>khi </a:t>
            </a:r>
            <a:r>
              <a:rPr lang="en-US" sz="1400" b="0" i="0">
                <a:effectLst/>
              </a:rPr>
              <a:t>quý vị</a:t>
            </a:r>
            <a:r>
              <a:rPr lang="vi" sz="1400" b="0" i="0">
                <a:effectLst/>
              </a:rPr>
              <a:t> </a:t>
            </a:r>
            <a:r>
              <a:rPr lang="vi" sz="1400" b="0" i="0" dirty="0">
                <a:effectLst/>
              </a:rPr>
              <a:t>đăng nhập vào tài khoản trực tuyến.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" sz="1400" b="0" i="0" dirty="0">
                <a:effectLst/>
              </a:rPr>
              <a:t>Nó kiểm tra xem có đúng </a:t>
            </a:r>
            <a:r>
              <a:rPr lang="vi" sz="1400" b="0" i="0">
                <a:effectLst/>
              </a:rPr>
              <a:t>là </a:t>
            </a:r>
            <a:r>
              <a:rPr lang="en-US" sz="1400" b="0" i="0">
                <a:effectLst/>
              </a:rPr>
              <a:t>quý vị</a:t>
            </a:r>
            <a:r>
              <a:rPr lang="vi" sz="1400" b="0" i="0">
                <a:effectLst/>
              </a:rPr>
              <a:t> </a:t>
            </a:r>
            <a:r>
              <a:rPr lang="vi" sz="1400" b="0" i="0" dirty="0">
                <a:effectLst/>
              </a:rPr>
              <a:t>đang cố gắng đăng nhập hay không. Sử dụng nó cho tài khoản ngân hàng </a:t>
            </a:r>
            <a:r>
              <a:rPr lang="vi" sz="1400" b="0" i="0">
                <a:effectLst/>
              </a:rPr>
              <a:t>của </a:t>
            </a:r>
            <a:r>
              <a:rPr lang="en-US" sz="1400" b="0" i="0">
                <a:effectLst/>
              </a:rPr>
              <a:t>quý vị</a:t>
            </a:r>
            <a:r>
              <a:rPr lang="vi" sz="1400" b="0" i="0">
                <a:effectLst/>
              </a:rPr>
              <a:t> </a:t>
            </a:r>
            <a:r>
              <a:rPr lang="vi" sz="1400" b="0" i="0" dirty="0">
                <a:effectLst/>
              </a:rPr>
              <a:t>để giúp bảo vệ tài khoản khỏi tội phạm.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" sz="1400" b="0" i="0" dirty="0">
                <a:effectLst/>
              </a:rPr>
              <a:t>Bước thứ hai có thể là: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" sz="1400" b="0" i="0" dirty="0">
                <a:effectLst/>
              </a:rPr>
              <a:t>mã một lần được gửi đến điện thoại di động hoặc email </a:t>
            </a:r>
            <a:r>
              <a:rPr lang="vi" sz="1400" b="0" i="0">
                <a:effectLst/>
              </a:rPr>
              <a:t>của </a:t>
            </a:r>
            <a:r>
              <a:rPr lang="en-US" sz="1400" b="0" i="0">
                <a:effectLst/>
              </a:rPr>
              <a:t>quý vị</a:t>
            </a:r>
            <a:r>
              <a:rPr lang="vi" sz="1400" b="0" i="0">
                <a:effectLst/>
              </a:rPr>
              <a:t>,</a:t>
            </a:r>
            <a:endParaRPr lang="vi" sz="1400" b="0" i="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" sz="1400" b="0" i="0" dirty="0">
                <a:effectLst/>
              </a:rPr>
              <a:t>một số pin,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" sz="1400" b="0" i="0" dirty="0">
                <a:effectLst/>
              </a:rPr>
              <a:t>quét dấu vân tay </a:t>
            </a:r>
            <a:r>
              <a:rPr lang="vi" sz="1400" b="0" i="0">
                <a:effectLst/>
              </a:rPr>
              <a:t>của </a:t>
            </a:r>
            <a:r>
              <a:rPr lang="en-US" sz="1400" b="0" i="0">
                <a:effectLst/>
              </a:rPr>
              <a:t>quý vị</a:t>
            </a:r>
            <a:r>
              <a:rPr lang="vi" sz="1400" b="0" i="0">
                <a:effectLst/>
              </a:rPr>
              <a:t>, </a:t>
            </a:r>
            <a:r>
              <a:rPr lang="vi" sz="1400" b="0" i="0" dirty="0">
                <a:effectLst/>
              </a:rPr>
              <a:t>hoặc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" sz="1400" b="0" i="0" dirty="0">
                <a:effectLst/>
              </a:rPr>
              <a:t>quét khuôn mặt </a:t>
            </a:r>
            <a:r>
              <a:rPr lang="vi" sz="1400" b="0" i="0">
                <a:effectLst/>
              </a:rPr>
              <a:t>của </a:t>
            </a:r>
            <a:r>
              <a:rPr lang="en-US" sz="1400" b="0" i="0">
                <a:effectLst/>
              </a:rPr>
              <a:t>quý vị</a:t>
            </a:r>
            <a:r>
              <a:rPr lang="vi" sz="1400" b="0" i="0">
                <a:effectLst/>
              </a:rPr>
              <a:t>.</a:t>
            </a:r>
            <a:endParaRPr lang="vi" sz="14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" sz="1400" dirty="0">
                <a:effectLst/>
              </a:rPr>
              <a:t>Mẹo hay: Thiết lập </a:t>
            </a:r>
            <a:r>
              <a:rPr lang="vi" sz="1400">
                <a:effectLst/>
              </a:rPr>
              <a:t>xác </a:t>
            </a:r>
            <a:r>
              <a:rPr lang="en-US" sz="1400">
                <a:effectLst/>
              </a:rPr>
              <a:t>thực</a:t>
            </a:r>
            <a:r>
              <a:rPr lang="vi" sz="1400">
                <a:effectLst/>
              </a:rPr>
              <a:t> </a:t>
            </a:r>
            <a:r>
              <a:rPr lang="vi" sz="1400" dirty="0">
                <a:effectLst/>
              </a:rPr>
              <a:t>hai yếu tố trên tất cả các tài khoản trực tuyến quan trọng </a:t>
            </a:r>
            <a:r>
              <a:rPr lang="vi" sz="1400">
                <a:effectLst/>
              </a:rPr>
              <a:t>của </a:t>
            </a:r>
            <a:r>
              <a:rPr lang="en-US" sz="1400">
                <a:effectLst/>
              </a:rPr>
              <a:t>quý vị</a:t>
            </a:r>
            <a:r>
              <a:rPr lang="vi" sz="1400">
                <a:effectLst/>
              </a:rPr>
              <a:t>.</a:t>
            </a:r>
            <a:endParaRPr lang="vi" sz="1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16182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93226"/>
            <a:ext cx="5486400" cy="430777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/>
              <a:t>Cài đặt </a:t>
            </a:r>
            <a:r>
              <a:rPr lang="vi" b="1"/>
              <a:t>2FA </a:t>
            </a:r>
            <a:r>
              <a:rPr lang="vi" b="1" dirty="0"/>
              <a:t>trên Google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vi" b="1" i="0" dirty="0">
                <a:solidFill>
                  <a:srgbClr val="242424"/>
                </a:solidFill>
                <a:effectLst/>
              </a:rPr>
              <a:t>Vào Cài đặt tài </a:t>
            </a:r>
            <a:r>
              <a:rPr lang="vi" b="1" i="0">
                <a:solidFill>
                  <a:srgbClr val="242424"/>
                </a:solidFill>
                <a:effectLst/>
              </a:rPr>
              <a:t>khoản Google</a:t>
            </a:r>
            <a:r>
              <a:rPr lang="vi" b="0" i="0">
                <a:solidFill>
                  <a:srgbClr val="242424"/>
                </a:solidFill>
                <a:effectLst/>
              </a:rPr>
              <a:t>:</a:t>
            </a:r>
            <a:endParaRPr lang="vi" b="0" i="0" dirty="0">
              <a:solidFill>
                <a:srgbClr val="242424"/>
              </a:solidFill>
              <a:effectLst/>
            </a:endParaRP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Truy cập myaccount.google.com.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Đăng nhập bằng tài khoản Google </a:t>
            </a:r>
            <a:r>
              <a:rPr lang="vi" b="0" i="0">
                <a:solidFill>
                  <a:srgbClr val="242424"/>
                </a:solidFill>
                <a:effectLst/>
              </a:rPr>
              <a:t>của </a:t>
            </a:r>
            <a:r>
              <a:rPr lang="en-US" b="0" i="0">
                <a:solidFill>
                  <a:srgbClr val="242424"/>
                </a:solidFill>
                <a:effectLst/>
              </a:rPr>
              <a:t>quý vị</a:t>
            </a:r>
            <a:r>
              <a:rPr lang="vi" b="0" i="0">
                <a:solidFill>
                  <a:srgbClr val="242424"/>
                </a:solidFill>
                <a:effectLst/>
              </a:rPr>
              <a:t>.</a:t>
            </a:r>
            <a:endParaRPr lang="vi" b="0" i="0" dirty="0">
              <a:solidFill>
                <a:srgbClr val="242424"/>
              </a:solidFill>
              <a:effectLst/>
            </a:endParaRP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vi" b="1" i="0" dirty="0">
                <a:solidFill>
                  <a:srgbClr val="242424"/>
                </a:solidFill>
                <a:effectLst/>
              </a:rPr>
              <a:t>Điều hướng đến </a:t>
            </a:r>
            <a:r>
              <a:rPr lang="vi" b="1" i="0">
                <a:solidFill>
                  <a:srgbClr val="242424"/>
                </a:solidFill>
                <a:effectLst/>
              </a:rPr>
              <a:t>Bảo mật</a:t>
            </a:r>
            <a:r>
              <a:rPr lang="vi" b="0" i="0">
                <a:solidFill>
                  <a:srgbClr val="242424"/>
                </a:solidFill>
                <a:effectLst/>
              </a:rPr>
              <a:t>:</a:t>
            </a:r>
            <a:endParaRPr lang="vi" b="0" i="0" dirty="0">
              <a:solidFill>
                <a:srgbClr val="242424"/>
              </a:solidFill>
              <a:effectLst/>
            </a:endParaRP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Nhấp vào tab "Bảo mật" ở phía bên trái.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vi" b="1" i="0" dirty="0">
                <a:solidFill>
                  <a:srgbClr val="242424"/>
                </a:solidFill>
                <a:effectLst/>
              </a:rPr>
              <a:t>Thiết lập </a:t>
            </a:r>
            <a:r>
              <a:rPr lang="vi" b="1" i="0">
                <a:solidFill>
                  <a:srgbClr val="242424"/>
                </a:solidFill>
                <a:effectLst/>
              </a:rPr>
              <a:t>Xác </a:t>
            </a:r>
            <a:r>
              <a:rPr lang="en-US" b="1" i="0">
                <a:solidFill>
                  <a:srgbClr val="242424"/>
                </a:solidFill>
                <a:effectLst/>
              </a:rPr>
              <a:t>thực</a:t>
            </a:r>
            <a:r>
              <a:rPr lang="vi" b="1" i="0">
                <a:solidFill>
                  <a:srgbClr val="242424"/>
                </a:solidFill>
                <a:effectLst/>
              </a:rPr>
              <a:t> 2 bước</a:t>
            </a:r>
            <a:r>
              <a:rPr lang="vi" b="0" i="0">
                <a:solidFill>
                  <a:srgbClr val="242424"/>
                </a:solidFill>
                <a:effectLst/>
              </a:rPr>
              <a:t>:</a:t>
            </a:r>
            <a:endParaRPr lang="vi" b="0" i="0" dirty="0">
              <a:solidFill>
                <a:srgbClr val="242424"/>
              </a:solidFill>
              <a:effectLst/>
            </a:endParaRP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Trong phần "Đăng nhập vào Google", tìm "</a:t>
            </a:r>
            <a:r>
              <a:rPr lang="vi" b="0" i="0">
                <a:solidFill>
                  <a:srgbClr val="242424"/>
                </a:solidFill>
                <a:effectLst/>
              </a:rPr>
              <a:t>Xác </a:t>
            </a:r>
            <a:r>
              <a:rPr lang="en-US" b="0" i="0">
                <a:solidFill>
                  <a:srgbClr val="242424"/>
                </a:solidFill>
                <a:effectLst/>
              </a:rPr>
              <a:t>thực</a:t>
            </a:r>
            <a:r>
              <a:rPr lang="vi" b="0" i="0">
                <a:solidFill>
                  <a:srgbClr val="242424"/>
                </a:solidFill>
                <a:effectLst/>
              </a:rPr>
              <a:t> </a:t>
            </a:r>
            <a:r>
              <a:rPr lang="vi" b="0" i="0" dirty="0">
                <a:solidFill>
                  <a:srgbClr val="242424"/>
                </a:solidFill>
                <a:effectLst/>
              </a:rPr>
              <a:t>2 bước" và nhấp vào đó.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Nhấp vào "Bắt đầu" và làm theo hướng dẫn.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vi" b="1" i="0" dirty="0">
                <a:solidFill>
                  <a:srgbClr val="242424"/>
                </a:solidFill>
                <a:effectLst/>
              </a:rPr>
              <a:t>Chọn phương thức </a:t>
            </a:r>
            <a:r>
              <a:rPr lang="vi" b="1" i="0">
                <a:solidFill>
                  <a:srgbClr val="242424"/>
                </a:solidFill>
                <a:effectLst/>
              </a:rPr>
              <a:t>xác </a:t>
            </a:r>
            <a:r>
              <a:rPr lang="en-US" b="1" i="0">
                <a:solidFill>
                  <a:srgbClr val="242424"/>
                </a:solidFill>
                <a:effectLst/>
              </a:rPr>
              <a:t>thực</a:t>
            </a:r>
            <a:r>
              <a:rPr lang="vi" b="1" i="0">
                <a:solidFill>
                  <a:srgbClr val="242424"/>
                </a:solidFill>
                <a:effectLst/>
              </a:rPr>
              <a:t> của </a:t>
            </a:r>
            <a:r>
              <a:rPr lang="en-US" b="1" i="0">
                <a:solidFill>
                  <a:srgbClr val="242424"/>
                </a:solidFill>
                <a:effectLst/>
              </a:rPr>
              <a:t>quý vị</a:t>
            </a:r>
            <a:r>
              <a:rPr lang="vi" b="0" i="0">
                <a:solidFill>
                  <a:srgbClr val="242424"/>
                </a:solidFill>
                <a:effectLst/>
              </a:rPr>
              <a:t>:</a:t>
            </a:r>
            <a:endParaRPr lang="vi" b="0" i="0" dirty="0">
              <a:solidFill>
                <a:srgbClr val="242424"/>
              </a:solidFill>
              <a:effectLst/>
            </a:endParaRP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424"/>
                </a:solidFill>
                <a:effectLst/>
              </a:rPr>
              <a:t>Quý vị</a:t>
            </a:r>
            <a:r>
              <a:rPr lang="vi" b="0" i="0">
                <a:solidFill>
                  <a:srgbClr val="242424"/>
                </a:solidFill>
                <a:effectLst/>
              </a:rPr>
              <a:t> </a:t>
            </a:r>
            <a:r>
              <a:rPr lang="vi" b="0" i="0" dirty="0">
                <a:solidFill>
                  <a:srgbClr val="242424"/>
                </a:solidFill>
                <a:effectLst/>
              </a:rPr>
              <a:t>có thể chọn nhận mã qua tin nhắn văn bản hoặc cuộc gọi điện thoại</a:t>
            </a:r>
            <a:r>
              <a:rPr lang="vi" b="0" i="0">
                <a:solidFill>
                  <a:srgbClr val="242424"/>
                </a:solidFill>
                <a:effectLst/>
              </a:rPr>
              <a:t>. </a:t>
            </a:r>
            <a:r>
              <a:rPr lang="en-US" b="0" i="0">
                <a:solidFill>
                  <a:srgbClr val="242424"/>
                </a:solidFill>
                <a:effectLst/>
              </a:rPr>
              <a:t>Quý vị</a:t>
            </a:r>
            <a:r>
              <a:rPr lang="vi" b="0" i="0">
                <a:solidFill>
                  <a:srgbClr val="242424"/>
                </a:solidFill>
                <a:effectLst/>
              </a:rPr>
              <a:t> </a:t>
            </a:r>
            <a:r>
              <a:rPr lang="vi" b="0" i="0" dirty="0">
                <a:solidFill>
                  <a:srgbClr val="242424"/>
                </a:solidFill>
                <a:effectLst/>
              </a:rPr>
              <a:t>cũng có thể sử dụng ứng dụng xác thực như Google Authenticator.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Làm theo hướng dẫn để hoàn tất quá </a:t>
            </a:r>
            <a:r>
              <a:rPr lang="vi" b="0" i="0">
                <a:solidFill>
                  <a:srgbClr val="242424"/>
                </a:solidFill>
                <a:effectLst/>
              </a:rPr>
              <a:t>trình </a:t>
            </a:r>
            <a:r>
              <a:rPr lang="en-US" b="0" i="0">
                <a:solidFill>
                  <a:srgbClr val="242424"/>
                </a:solidFill>
                <a:effectLst/>
              </a:rPr>
              <a:t>cài đặt</a:t>
            </a:r>
            <a:r>
              <a:rPr lang="vi" b="0" i="0">
                <a:solidFill>
                  <a:srgbClr val="242424"/>
                </a:solidFill>
                <a:effectLst/>
              </a:rPr>
              <a:t>.</a:t>
            </a:r>
            <a:endParaRPr lang="vi" b="0" i="0" dirty="0">
              <a:solidFill>
                <a:srgbClr val="242424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vi" dirty="0"/>
              <a:t>Một số ngân hàng hoặc dịch vụ khác yêu cầu xác thực 2FA bắt buộc đối với một số giao dịch. Ví dụ: chuyển tiền cho người </a:t>
            </a:r>
            <a:r>
              <a:rPr lang="vi"/>
              <a:t>mà </a:t>
            </a:r>
            <a:r>
              <a:rPr lang="en-US"/>
              <a:t>quý vị</a:t>
            </a:r>
            <a:r>
              <a:rPr lang="vi"/>
              <a:t> </a:t>
            </a:r>
            <a:r>
              <a:rPr lang="vi" dirty="0"/>
              <a:t>chưa từng chuyển tiền lần đầu.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302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10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FBE-239E-5A10-A9DB-8FA56DE5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7D5B3-06A7-9E61-B69A-9DE78CFB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86DD-372A-FCFF-FA9B-532C159E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" sz="1400" dirty="0"/>
              <a:t>Suy ngẫm bằng cách sử dụng các điểm trên trang trình bày và trả lời bất kỳ câu hỏi nào mà mọi người có thể có.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4319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8125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C4-DC85-3E52-F92B-C48C080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86B45-9CC0-9E36-4FF3-7F1A5D536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3BF5E-50AA-9165-7315-09041A51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22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999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4B3C5EB-2EE6-8616-6FC8-5FA33F569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B7C18F-FC6F-4508-B9FF-631F60AF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764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01E1-0526-FBFE-CCFB-796F09E0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BBCF-28BD-00DD-D19D-37D0E8F9A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94B6E-35DE-17EB-0D50-3A043CC38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" sz="1400"/>
              <a:t>Chào </a:t>
            </a:r>
            <a:r>
              <a:rPr lang="en-US" sz="1400"/>
              <a:t>hỏi </a:t>
            </a:r>
            <a:r>
              <a:rPr lang="vi" sz="1400"/>
              <a:t>mọi </a:t>
            </a:r>
            <a:r>
              <a:rPr lang="vi" sz="1400" dirty="0"/>
              <a:t>người, giới </a:t>
            </a:r>
            <a:r>
              <a:rPr lang="vi" sz="1400"/>
              <a:t>thiệu </a:t>
            </a:r>
            <a:r>
              <a:rPr lang="en-US" sz="1400"/>
              <a:t>về </a:t>
            </a:r>
            <a:r>
              <a:rPr lang="vi" sz="1400"/>
              <a:t>bản </a:t>
            </a:r>
            <a:r>
              <a:rPr lang="vi" sz="1400" dirty="0"/>
              <a:t>thân và lý </a:t>
            </a:r>
            <a:r>
              <a:rPr lang="vi" sz="1400"/>
              <a:t>do </a:t>
            </a:r>
            <a:r>
              <a:rPr lang="en-US" sz="1400"/>
              <a:t>quý vị</a:t>
            </a:r>
            <a:r>
              <a:rPr lang="vi" sz="1400"/>
              <a:t> </a:t>
            </a:r>
            <a:r>
              <a:rPr lang="vi" sz="1400" dirty="0"/>
              <a:t>ở đây.</a:t>
            </a:r>
          </a:p>
          <a:p>
            <a:r>
              <a:rPr lang="vi" sz="1400" dirty="0"/>
              <a:t>Giải thích mục đích của hội thảo. Cung cấp tổng quan </a:t>
            </a:r>
            <a:r>
              <a:rPr lang="vi" sz="1400"/>
              <a:t>về </a:t>
            </a:r>
            <a:r>
              <a:rPr lang="en-US" sz="1400"/>
              <a:t>an toàn </a:t>
            </a:r>
            <a:r>
              <a:rPr lang="vi" sz="1400"/>
              <a:t>mật </a:t>
            </a:r>
            <a:r>
              <a:rPr lang="vi" sz="1400" dirty="0"/>
              <a:t>khẩu và xác thực hai yếu tố.</a:t>
            </a:r>
          </a:p>
          <a:p>
            <a:r>
              <a:rPr lang="vi" sz="1400" dirty="0"/>
              <a:t>Nhấn mạnh tầm quan trọng của Mật khẩu và Xác </a:t>
            </a:r>
            <a:r>
              <a:rPr lang="vi" sz="1400"/>
              <a:t>thực </a:t>
            </a:r>
            <a:r>
              <a:rPr lang="en-US" sz="1400"/>
              <a:t>H</a:t>
            </a:r>
            <a:r>
              <a:rPr lang="vi" sz="1400"/>
              <a:t>ai </a:t>
            </a:r>
            <a:r>
              <a:rPr lang="en-US" sz="1400"/>
              <a:t>Y</a:t>
            </a:r>
            <a:r>
              <a:rPr lang="vi" sz="1400"/>
              <a:t>ếu </a:t>
            </a:r>
            <a:r>
              <a:rPr lang="vi" sz="1400" dirty="0"/>
              <a:t>tố (2FA) đối với công việc, học tập và cuộc sống. Thảo luận về việc mật khẩu cần thiết ở mọi nơi và được sử dụng cho nhiều mục đích.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53074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CAD5-20F8-6DA6-5CA9-C4E5A13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60AF8-B049-3863-DFB7-CC57A921C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4C6B6-927D-A61E-0AF7-1250F2EDF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0"/>
              </a:spcBef>
            </a:pPr>
            <a:r>
              <a:rPr lang="vi" sz="1400" b="1" i="0" dirty="0">
                <a:solidFill>
                  <a:srgbClr val="242424"/>
                </a:solidFill>
                <a:effectLst/>
              </a:rPr>
              <a:t>Yêu cầu mỗi người tham gia tự </a:t>
            </a:r>
            <a:r>
              <a:rPr lang="vi" sz="1400" b="1" i="0">
                <a:solidFill>
                  <a:srgbClr val="242424"/>
                </a:solidFill>
                <a:effectLst/>
              </a:rPr>
              <a:t>giới thiệu</a:t>
            </a:r>
            <a:r>
              <a:rPr lang="en-US" sz="1400" b="1" i="0">
                <a:solidFill>
                  <a:srgbClr val="242424"/>
                </a:solidFill>
                <a:effectLst/>
              </a:rPr>
              <a:t> về bản thân</a:t>
            </a:r>
            <a:r>
              <a:rPr lang="vi" sz="1400" b="0" i="0">
                <a:solidFill>
                  <a:srgbClr val="242424"/>
                </a:solidFill>
                <a:effectLst/>
              </a:rPr>
              <a:t>. </a:t>
            </a:r>
            <a:r>
              <a:rPr lang="vi" sz="1400" b="0" i="0" dirty="0">
                <a:solidFill>
                  <a:srgbClr val="242424"/>
                </a:solidFill>
                <a:effectLst/>
              </a:rPr>
              <a:t>Họ </a:t>
            </a:r>
            <a:r>
              <a:rPr lang="vi" sz="1400" b="0" i="0">
                <a:solidFill>
                  <a:srgbClr val="242424"/>
                </a:solidFill>
                <a:effectLst/>
              </a:rPr>
              <a:t>nên </a:t>
            </a:r>
            <a:r>
              <a:rPr lang="en-US" sz="1400" b="0" i="0">
                <a:solidFill>
                  <a:srgbClr val="242424"/>
                </a:solidFill>
                <a:effectLst/>
              </a:rPr>
              <a:t>nói </a:t>
            </a:r>
            <a:r>
              <a:rPr lang="vi" sz="1400" b="0" i="0">
                <a:solidFill>
                  <a:srgbClr val="242424"/>
                </a:solidFill>
                <a:effectLst/>
              </a:rPr>
              <a:t>tên </a:t>
            </a:r>
            <a:r>
              <a:rPr lang="vi" sz="1400" b="0" i="0" dirty="0">
                <a:solidFill>
                  <a:srgbClr val="242424"/>
                </a:solidFill>
                <a:effectLst/>
              </a:rPr>
              <a:t>và một thông tin thú vị về bản thân.</a:t>
            </a:r>
          </a:p>
          <a:p>
            <a:pPr algn="l">
              <a:spcBef>
                <a:spcPts val="0"/>
              </a:spcBef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algn="l">
              <a:spcBef>
                <a:spcPts val="0"/>
              </a:spcBef>
            </a:pPr>
            <a:r>
              <a:rPr lang="vi" sz="1400" b="1" i="0" dirty="0">
                <a:solidFill>
                  <a:srgbClr val="242424"/>
                </a:solidFill>
                <a:effectLst/>
              </a:rPr>
              <a:t>Giới hạn mỗi phần giới thiệu trong 30 giây </a:t>
            </a:r>
            <a:r>
              <a:rPr lang="vi" sz="1400" b="0" i="0" dirty="0">
                <a:solidFill>
                  <a:srgbClr val="242424"/>
                </a:solidFill>
                <a:effectLst/>
              </a:rPr>
              <a:t>để giữ cho phần giới thiệu ngắn gọn và hấp dẫn.</a:t>
            </a:r>
          </a:p>
          <a:p>
            <a:pPr>
              <a:spcBef>
                <a:spcPts val="0"/>
              </a:spcBef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753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sz="1400" b="1" i="0">
                <a:solidFill>
                  <a:srgbClr val="242424"/>
                </a:solidFill>
                <a:effectLst/>
              </a:rPr>
              <a:t>Giới thiệu</a:t>
            </a:r>
            <a:r>
              <a:rPr lang="vi" sz="1400">
                <a:solidFill>
                  <a:srgbClr val="242424"/>
                </a:solidFill>
              </a:rPr>
              <a:t>.</a:t>
            </a:r>
            <a:r>
              <a:rPr lang="vi" sz="1400" b="0" i="0">
                <a:solidFill>
                  <a:srgbClr val="242424"/>
                </a:solidFill>
                <a:effectLst/>
              </a:rPr>
              <a:t> </a:t>
            </a:r>
            <a:endParaRPr lang="vi" sz="1400" b="0" i="0" dirty="0">
              <a:solidFill>
                <a:srgbClr val="242424"/>
              </a:solidFill>
              <a:effectLst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sz="1400" b="0" i="0" dirty="0">
                <a:solidFill>
                  <a:srgbClr val="242424"/>
                </a:solidFill>
                <a:effectLst/>
              </a:rPr>
              <a:t>Giải thích mật khẩu là gì và tại sao mật khẩu lại quan trọng để giữ </a:t>
            </a:r>
            <a:r>
              <a:rPr lang="vi" sz="1400" b="0" i="0">
                <a:solidFill>
                  <a:srgbClr val="242424"/>
                </a:solidFill>
                <a:effectLst/>
              </a:rPr>
              <a:t>an toàn</a:t>
            </a:r>
            <a:r>
              <a:rPr lang="en-US" sz="1400" b="0" i="0">
                <a:solidFill>
                  <a:srgbClr val="242424"/>
                </a:solidFill>
                <a:effectLst/>
              </a:rPr>
              <a:t> thông tin.</a:t>
            </a:r>
            <a:endParaRPr lang="vi" sz="1400" b="0" i="0" dirty="0">
              <a:solidFill>
                <a:srgbClr val="242424"/>
              </a:solidFill>
              <a:effectLst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sz="1400" dirty="0">
                <a:solidFill>
                  <a:srgbClr val="242424"/>
                </a:solidFill>
              </a:rPr>
              <a:t>Giải thích rằng không nên chia sẻ mật khẩu.</a:t>
            </a: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sz="1400" b="1" i="0" dirty="0">
                <a:solidFill>
                  <a:srgbClr val="242424"/>
                </a:solidFill>
                <a:effectLst/>
              </a:rPr>
              <a:t>Câu hỏi </a:t>
            </a:r>
            <a:r>
              <a:rPr lang="vi" sz="1400" b="1" i="0">
                <a:solidFill>
                  <a:srgbClr val="242424"/>
                </a:solidFill>
                <a:effectLst/>
              </a:rPr>
              <a:t>tương tác</a:t>
            </a:r>
            <a:r>
              <a:rPr lang="vi" sz="1400">
                <a:solidFill>
                  <a:srgbClr val="242424"/>
                </a:solidFill>
              </a:rPr>
              <a:t>.</a:t>
            </a:r>
            <a:endParaRPr lang="vi" sz="1400" dirty="0">
              <a:solidFill>
                <a:srgbClr val="242424"/>
              </a:solidFill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sz="1400" b="0" i="0">
                <a:solidFill>
                  <a:srgbClr val="242424"/>
                </a:solidFill>
                <a:effectLst/>
              </a:rPr>
              <a:t>Hỏi </a:t>
            </a:r>
            <a:r>
              <a:rPr lang="en-US" sz="1400" b="0" i="0">
                <a:solidFill>
                  <a:srgbClr val="242424"/>
                </a:solidFill>
                <a:effectLst/>
              </a:rPr>
              <a:t>các học viên </a:t>
            </a:r>
            <a:r>
              <a:rPr lang="vi" sz="1400" b="0" i="0">
                <a:solidFill>
                  <a:srgbClr val="242424"/>
                </a:solidFill>
                <a:effectLst/>
              </a:rPr>
              <a:t>xem </a:t>
            </a:r>
            <a:r>
              <a:rPr lang="vi" sz="1400" b="0" i="0" dirty="0">
                <a:solidFill>
                  <a:srgbClr val="242424"/>
                </a:solidFill>
                <a:effectLst/>
              </a:rPr>
              <a:t>có bao nhiêu tài khoản của họ sử dụng mật khẩu?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sz="1400" dirty="0">
                <a:solidFill>
                  <a:srgbClr val="242424"/>
                </a:solidFill>
              </a:rPr>
              <a:t>Hỏi </a:t>
            </a:r>
            <a:r>
              <a:rPr lang="vi" sz="1400" b="0" i="0" dirty="0">
                <a:solidFill>
                  <a:srgbClr val="242424"/>
                </a:solidFill>
                <a:effectLst/>
              </a:rPr>
              <a:t>xem họ có sử dụng cùng </a:t>
            </a:r>
            <a:r>
              <a:rPr lang="vi" sz="1400" b="0" i="0">
                <a:solidFill>
                  <a:srgbClr val="242424"/>
                </a:solidFill>
                <a:effectLst/>
              </a:rPr>
              <a:t>một </a:t>
            </a:r>
            <a:r>
              <a:rPr lang="en-US" sz="1400" b="0" i="0">
                <a:solidFill>
                  <a:srgbClr val="242424"/>
                </a:solidFill>
                <a:effectLst/>
              </a:rPr>
              <a:t>mật khẩu </a:t>
            </a:r>
            <a:r>
              <a:rPr lang="vi" sz="1400" b="0" i="0">
                <a:solidFill>
                  <a:srgbClr val="242424"/>
                </a:solidFill>
                <a:effectLst/>
              </a:rPr>
              <a:t>cho </a:t>
            </a:r>
            <a:r>
              <a:rPr lang="vi" sz="1400" b="0" i="0" dirty="0">
                <a:solidFill>
                  <a:srgbClr val="242424"/>
                </a:solidFill>
                <a:effectLst/>
              </a:rPr>
              <a:t>nhiều tài khoản khác nhau không.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sz="1400" b="1" i="0" dirty="0">
                <a:solidFill>
                  <a:srgbClr val="242424"/>
                </a:solidFill>
                <a:effectLst/>
              </a:rPr>
              <a:t>Ví dụ.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242424"/>
                </a:solidFill>
                <a:effectLst/>
              </a:rPr>
              <a:t>Trình bày các </a:t>
            </a:r>
            <a:r>
              <a:rPr lang="vi" sz="1400" b="0" i="0">
                <a:solidFill>
                  <a:srgbClr val="242424"/>
                </a:solidFill>
                <a:effectLst/>
              </a:rPr>
              <a:t>ví </a:t>
            </a:r>
            <a:r>
              <a:rPr lang="vi" sz="1400" b="0" i="0" dirty="0">
                <a:solidFill>
                  <a:srgbClr val="242424"/>
                </a:solidFill>
                <a:effectLst/>
              </a:rPr>
              <a:t>dụ về: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sz="1400" b="0" i="0" dirty="0">
                <a:solidFill>
                  <a:srgbClr val="242424"/>
                </a:solidFill>
                <a:effectLst/>
              </a:rPr>
              <a:t>mật khẩu yếu - "password123“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242424"/>
                </a:solidFill>
                <a:effectLst/>
              </a:rPr>
              <a:t>Mật khẩu</a:t>
            </a:r>
            <a:r>
              <a:rPr lang="vi" sz="1400" b="0" i="0">
                <a:solidFill>
                  <a:srgbClr val="242424"/>
                </a:solidFill>
                <a:effectLst/>
              </a:rPr>
              <a:t> mạnh - </a:t>
            </a:r>
            <a:r>
              <a:rPr lang="vi" sz="1400" b="0" i="0" dirty="0">
                <a:solidFill>
                  <a:srgbClr val="242424"/>
                </a:solidFill>
                <a:effectLst/>
              </a:rPr>
              <a:t>"P@ssw0rd!2025“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61446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75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03651"/>
            <a:ext cx="5486400" cy="3600450"/>
          </a:xfrm>
        </p:spPr>
        <p:txBody>
          <a:bodyPr/>
          <a:lstStyle/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1" i="0">
                <a:solidFill>
                  <a:srgbClr val="242424"/>
                </a:solidFill>
                <a:effectLst/>
              </a:rPr>
              <a:t>Giải thích</a:t>
            </a:r>
            <a:r>
              <a:rPr lang="vi">
                <a:solidFill>
                  <a:srgbClr val="242424"/>
                </a:solidFill>
              </a:rPr>
              <a:t>.</a:t>
            </a:r>
            <a:endParaRPr lang="vi" dirty="0">
              <a:solidFill>
                <a:srgbClr val="242424"/>
              </a:solidFill>
            </a:endParaRP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Giải thích tầm quan trọng của việc sử dụng kết hợp nhiều ký tự để tạo mật khẩu mạnh.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1" i="0">
                <a:solidFill>
                  <a:srgbClr val="242424"/>
                </a:solidFill>
                <a:effectLst/>
              </a:rPr>
              <a:t>Mật khẩu</a:t>
            </a:r>
            <a:r>
              <a:rPr lang="vi">
                <a:solidFill>
                  <a:srgbClr val="242424"/>
                </a:solidFill>
              </a:rPr>
              <a:t>.</a:t>
            </a:r>
            <a:endParaRPr lang="vi" dirty="0">
              <a:solidFill>
                <a:srgbClr val="242424"/>
              </a:solidFill>
            </a:endParaRP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Giới thiệu khái niệm về cụm mật khẩu.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Đó là một chuỗi từ dài hơn hoặc một câu dễ nhớ nhưng vẫn an toàn.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1" i="0" dirty="0">
                <a:solidFill>
                  <a:srgbClr val="242424"/>
                </a:solidFill>
                <a:effectLst/>
              </a:rPr>
              <a:t>Ví dụ.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424"/>
                </a:solidFill>
                <a:effectLst/>
              </a:rPr>
              <a:t>Trình bày </a:t>
            </a:r>
            <a:r>
              <a:rPr lang="vi" b="0" i="0">
                <a:solidFill>
                  <a:srgbClr val="242424"/>
                </a:solidFill>
                <a:effectLst/>
              </a:rPr>
              <a:t>ví </a:t>
            </a:r>
            <a:r>
              <a:rPr lang="vi" b="0" i="0" dirty="0">
                <a:solidFill>
                  <a:srgbClr val="242424"/>
                </a:solidFill>
                <a:effectLst/>
              </a:rPr>
              <a:t>dụ về cụm mật khẩu như "SunnyBeach2025!"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dirty="0">
                <a:solidFill>
                  <a:srgbClr val="242424"/>
                </a:solidFill>
              </a:rPr>
              <a:t>Giải </a:t>
            </a:r>
            <a:r>
              <a:rPr lang="vi" b="0" i="0" dirty="0">
                <a:solidFill>
                  <a:srgbClr val="242424"/>
                </a:solidFill>
                <a:effectLst/>
              </a:rPr>
              <a:t>thích tại sao nó mạnh - nó kết hợp các từ với các con số và </a:t>
            </a:r>
            <a:r>
              <a:rPr lang="vi" b="0" i="0">
                <a:solidFill>
                  <a:srgbClr val="242424"/>
                </a:solidFill>
                <a:effectLst/>
              </a:rPr>
              <a:t>dễ nhớ</a:t>
            </a:r>
            <a:r>
              <a:rPr lang="vi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1" i="0" dirty="0">
                <a:solidFill>
                  <a:srgbClr val="242424"/>
                </a:solidFill>
                <a:effectLst/>
              </a:rPr>
              <a:t>Tạo cụm </a:t>
            </a:r>
            <a:r>
              <a:rPr lang="vi" b="1" i="0">
                <a:solidFill>
                  <a:srgbClr val="242424"/>
                </a:solidFill>
                <a:effectLst/>
              </a:rPr>
              <a:t>mật khẩu</a:t>
            </a:r>
            <a:r>
              <a:rPr lang="vi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Chọn một vài từ ngẫu nhiên có ý nghĩa </a:t>
            </a:r>
            <a:r>
              <a:rPr lang="vi" b="0" i="0">
                <a:solidFill>
                  <a:srgbClr val="242424"/>
                </a:solidFill>
                <a:effectLst/>
              </a:rPr>
              <a:t>với </a:t>
            </a:r>
            <a:r>
              <a:rPr lang="en-US" b="0" i="0">
                <a:solidFill>
                  <a:srgbClr val="242424"/>
                </a:solidFill>
                <a:effectLst/>
              </a:rPr>
              <a:t>quý vị</a:t>
            </a:r>
            <a:r>
              <a:rPr lang="vi" b="0" i="0">
                <a:solidFill>
                  <a:srgbClr val="242424"/>
                </a:solidFill>
                <a:effectLst/>
              </a:rPr>
              <a:t>.</a:t>
            </a:r>
            <a:endParaRPr lang="vi" b="0" i="0" dirty="0">
              <a:solidFill>
                <a:srgbClr val="242424"/>
              </a:solidFill>
              <a:effectLst/>
            </a:endParaRP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Kết hợp chúng với số hoặc ký hiệu.</a:t>
            </a: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Hãy đảm bảo rằng mật khẩu đủ dài để đảm bảo an toàn nhưng vẫn dễ nhớ đối </a:t>
            </a:r>
            <a:r>
              <a:rPr lang="vi" b="0" i="0">
                <a:solidFill>
                  <a:srgbClr val="242424"/>
                </a:solidFill>
                <a:effectLst/>
              </a:rPr>
              <a:t>với </a:t>
            </a:r>
            <a:r>
              <a:rPr lang="en-US" b="0" i="0">
                <a:solidFill>
                  <a:srgbClr val="242424"/>
                </a:solidFill>
                <a:effectLst/>
              </a:rPr>
              <a:t>quý vị</a:t>
            </a:r>
            <a:r>
              <a:rPr lang="vi" b="0" i="0">
                <a:solidFill>
                  <a:srgbClr val="242424"/>
                </a:solidFill>
                <a:effectLst/>
              </a:rPr>
              <a:t>.</a:t>
            </a:r>
            <a:endParaRPr lang="vi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1" i="0">
                <a:solidFill>
                  <a:srgbClr val="242424"/>
                </a:solidFill>
                <a:effectLst/>
              </a:rPr>
              <a:t>Hoạt động</a:t>
            </a:r>
            <a:r>
              <a:rPr lang="vi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Yêu </a:t>
            </a:r>
            <a:r>
              <a:rPr lang="vi" b="0" i="0">
                <a:solidFill>
                  <a:srgbClr val="242424"/>
                </a:solidFill>
                <a:effectLst/>
              </a:rPr>
              <a:t>cầu </a:t>
            </a:r>
            <a:r>
              <a:rPr lang="en-US" b="0" i="0">
                <a:solidFill>
                  <a:srgbClr val="242424"/>
                </a:solidFill>
                <a:effectLst/>
              </a:rPr>
              <a:t>các học viên </a:t>
            </a:r>
            <a:r>
              <a:rPr lang="vi" b="0" i="0">
                <a:solidFill>
                  <a:srgbClr val="242424"/>
                </a:solidFill>
                <a:effectLst/>
              </a:rPr>
              <a:t>tạo </a:t>
            </a:r>
            <a:r>
              <a:rPr lang="vi" b="0" i="0" dirty="0">
                <a:solidFill>
                  <a:srgbClr val="242424"/>
                </a:solidFill>
                <a:effectLst/>
              </a:rPr>
              <a:t>cụm mật khẩu của riêng mình bằng phương pháp được mô tả.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</a:rPr>
              <a:t>Khuyến khích mọi người không chia sẻ câu trả lời của mình trừ khi họ không sử dụng chúng!</a:t>
            </a:r>
          </a:p>
        </p:txBody>
      </p:sp>
    </p:spTree>
    <p:extLst>
      <p:ext uri="{BB962C8B-B14F-4D97-AF65-F5344CB8AC3E}">
        <p14:creationId xmlns:p14="http://schemas.microsoft.com/office/powerpoint/2010/main" val="2896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0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925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654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266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81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5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86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8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986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865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7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09104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652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373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859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2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067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6064AC-3F7A-B5DB-CC18-8E28E0C00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F89E4B-5A98-DFAE-DEA7-B9AD1E5F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164-9014-4366-96F3-8CDCF36BA6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383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3F54-0041-46FE-5E3B-074B6108E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01493-7E1A-7911-91FC-8782A39CE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2DC-77CE-4432-8FEF-82D531AF078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18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FDBD71-161B-EE8E-E394-A34AE3A0B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F27AD3-4732-8A00-F9CD-A06114F43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32CF-05B5-44F6-8B3F-52A9062952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66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1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7B87-2433-4A52-10B0-FCB5F7D2B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C09E-B24B-5A20-DE9B-ECAD4CEC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AFEE-7C65-44DA-B85E-194D2AF0EB8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020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67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4B894-A5CF-E7E4-C4C1-8D87C5FC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0CF1F-87D1-A910-C5FA-8AAB15D52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407-9490-413C-9DB8-4A46AC5FDD0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474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84DE8-3A36-655E-A745-638174C8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0C3980-55B6-7B2E-89F0-190B5C67C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FC14-46E2-4FE7-9E7A-FC5FD30A31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94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65C17-9037-9747-9902-B6902072DD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7D911-B5ED-1A94-E84F-B24C89330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86FD-A8B0-4419-A8DB-EAAD3F5523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4081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2EFC1-BCBE-3C66-DE44-FFC008993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F1A0-86BF-040C-3242-628CA6BE7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4F63-3537-416B-93EC-7EF5006F3B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373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A2CC-7D25-7ECE-CC98-B38CC7CA0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01AF-C30E-E963-E098-3735CD031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6B18-5835-4479-A9B5-6BDB8B017D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5883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CEC6F-5C04-F898-CA14-24C5B011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E8F37F-3620-C618-7AB8-F7D549E6D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C40F-4FCC-4AFF-A86C-B96DA062AEA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6621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EE7BE-4EDD-3B0C-A621-0D14EB100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1F4F99-84EC-F892-0BCB-6D193789F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E679-98E8-440A-808A-49BE0FB27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07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F9D620-7F1E-6F0E-F31C-30ACC0919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DEC565-0E02-000B-A6AA-D462020FD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3FE7-1B1E-4643-93A5-4711ADB21D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590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0094B9-A980-0DCA-0C9D-7312569ED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E14FB-865B-28F0-6560-685A1D76A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61F-6367-46FA-8F95-443315425D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3697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B378F5-7EE8-C7EB-4C3A-4FD9AF11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83A677-4412-50BC-E73D-7C99C3330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9563-BAC4-43CF-AF63-937BB8B8250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421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5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31C7-42C7-BDC5-EC63-1915EC98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860C-2FED-8636-032D-BF325AAE4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C99C-C983-48AF-AD54-7F0509E51DB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113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06FAD8-D1B9-5229-DDCC-0C8E6DDAA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DA78D5-7B59-50B3-2837-1CDEEF0D5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DBB5-839D-48CE-9D8E-10CB3AD092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02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CBABF-95C0-1915-E22B-45B88D180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750A77-D781-9F9D-9705-DC63190D8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88EA-9044-4FE8-BC6D-5D56C618B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0541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B4F4C7-D8CE-1DC9-590E-0CBF91D7C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796840-5347-5AC6-F572-7ED586FB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3B9E-AA8D-4DF1-BF4B-4B18D887EDD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463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5123-AC7F-0EB3-3DD4-9F2765B2E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9D4-B446-E115-B5EB-42E2788C0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B87B-244B-4F91-994C-EC601E1731C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150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3FB-C35D-4CAC-EAB5-DFE68E51F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B48-65F5-84F7-FC83-74DD900D8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439-E5DE-426B-A786-C248ECB1293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9449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BCC49C-21A9-BC7E-76E5-627BE6C9C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223C9-F7C6-2CD9-9495-9299E3C85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286-EE1F-4895-92A3-E1070E4E22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9748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E84D1-045D-E66A-0F34-E7D83FF0C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61125"/>
            <a:ext cx="6854825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27E89-33A8-5EF2-3A9F-92B187F58E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61125"/>
            <a:ext cx="2406650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F2DF-7E57-4C05-8A36-EB81073353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3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0D49A8-311B-80B2-C060-D4E4D26D0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C18FB0-7F0D-668D-8757-4AF63DDF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199-516D-4B78-B8A7-8065D1619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44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59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E1B7DF-52EC-832E-2536-31E325953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AD6636-C7AE-B525-C90C-766EE8A2B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D3CB-A917-42DA-B109-8BB3138EC5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471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27FFAA-64F7-277F-7B83-5BE7090AF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2982C-095B-5BAC-E10C-673B33D5B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EC68-CACC-4F48-B5F5-E7FC72DA771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733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03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4C44-1D72-9EF0-920A-141DDAB72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CA0-750C-A48C-3A32-B11A6F9C5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58D8-01DA-4081-BFE8-329E6740CC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19986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84F12-50A4-CC0D-CF7D-580671AD5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30291F-7157-A766-F525-6AE68D6F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6D8F-024E-44E9-9ACD-51965AA581F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258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6C19D-472A-1CDE-5C48-FFEB7A5F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7E60AD-E4E0-6FF1-DC38-2B9E31873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4CA-1C5E-4D0B-BF6D-7424DCC647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479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100B4C-80BD-E6E7-336A-06E59F24C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E1BDFC-C723-5E39-C4DA-072C495C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E8CF-B7BE-4A23-84DB-7F3C36AB460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782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3B0E-4933-ADC6-5F32-C18BE75B2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456E-25C1-CE75-A2E5-3D61E028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16BD-11DC-40B9-AC11-BFEBA3154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45562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E46F-5128-9B55-FB71-4602DCFE9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CEDE-4BFB-35C0-A98B-CF16574C4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6B1C5-984C-4A70-9B6B-5AC5C4861D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48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59AFC-3244-38EB-0D59-FA646226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B5CD9-1F5E-2F69-BEB0-159C5510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E4F4-5672-4D18-B486-53632CE644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5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7667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B12AD-21BE-CB93-2DD7-625F9C5EE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1BE689-EE3E-40A3-CA1F-93DE14EE3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975D-1C7D-4297-B5C7-237EB8BB05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15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80CA9E-CF1C-9879-3BEE-92529C587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501C0-25DF-673B-C497-B3578AD41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9373-DC9E-4140-BD74-79677DCC11F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405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3D3099-7375-52E2-0937-DC48179D15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DDCD0A-7339-3B75-43FF-79731C537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6244-F2C7-4B34-912A-0A26187E9F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68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83681-44DD-7280-1397-7B4AC6879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F06013-064F-28EB-7596-EFE29333C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5A96-F80E-4F0F-8C23-855F96EBF1F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674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6C58-59BA-45AD-6710-CF9564430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D372-8764-2B01-EB7A-0AD2F8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942F-804F-45C7-9F63-98334BFD577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20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BF5A65-C9DE-5E83-1BE0-D435FCAC2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503DB-A3E3-279E-D28A-E12414288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B0D8B-D00B-4ECC-A8D3-334E6A4365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875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A9C128-B68F-5D39-75E2-0BDC1FAB6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08EFE-C940-2130-46FD-96D333AE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8D0-E753-4489-BFF2-9280B7A36B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654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3F4030-8999-1729-1E96-C8734134E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2A559A-860C-03EA-3E89-F3D348B5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F32D-1C82-4E2B-A3DE-1A3863E373B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41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A95B-7A2D-697C-13D3-2616F5C7B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3840-3D94-48B2-E0A1-BF6C7AFB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D395-A8C5-4715-B34B-47689CEB28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871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983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B38E-5170-ECD5-7131-E6D273A52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4EF6-4F5E-BC0F-C616-0E95D1757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2073-0755-4847-A1DE-BFB1F9B8402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6957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89DFB2-997E-B2BF-FA94-7E2871081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9FB3D-2BB6-F4D8-8061-058EDFB6B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771-92C2-4B55-B826-B7EC585D2D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8148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44453-D57F-BEC1-BC27-26AD041C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16E318-B4C6-C62C-6069-A65C973A9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3B33-18CF-4495-9E17-901320966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186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EA3C19-8ACB-C73C-676B-FCDEACE252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2F69E7-F336-D881-1BFF-208EF6659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C8A9-411A-4A02-8875-8A298F3C57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1321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521B2D-ACA5-0F74-C30A-AAC90BB59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08D68-704F-CD5F-979E-4FAF907BD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D2FA-2775-4BCC-B142-0D6FAE6A19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469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77C01F-C0CF-369B-2E8E-390DC175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5165FA-7DEF-8820-BBC1-A5E030496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6A0C-9A81-4164-BBD9-108E0B441B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2347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F29B-921D-98F9-E12B-A6D7172C6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FFA2-D99B-54D2-A51E-1BF378479A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1A7-7217-47BF-969F-900A37AB93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41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AA0B51-06A6-EA38-EDE0-5335B0BAE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E255E6-FEB9-CCFF-4B44-BED93CF0F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B2F-C324-4733-AADF-589841D962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4056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AAD07-19C6-59EB-5000-EE33F0B1C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E920-FAAE-E769-B9FB-AC13EC9C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752-311C-4718-A809-99DC7CB85D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7342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32CC63-816B-985A-3CA7-FD748E53E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DE92BE-0185-C397-D4F2-81B8ECE23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0F26-61A1-40B5-8AAE-A66DC345B3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73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77EC-627C-F808-62A7-90CA0B13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9153-37FD-E26A-F97F-4B445265C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1578-3BFA-409D-82D7-7C18F4B3E5A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57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2F19-11B6-1C8C-F77B-B5DDEDA5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A083-1F86-9961-465C-9EAF8FE0EC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438-C6AA-435A-A5F7-935379DA2A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303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4DD5D1-655B-A412-1FA4-956A4EFD9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708EDE-A39F-BFEC-ED32-60E5B0E0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6880-0336-4114-8A0E-822D73BEC7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5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EA660-CC1C-F30A-4BFF-B9CDBC737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06CA3-CC28-22EB-B79C-BBEFC3231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3084-53EE-4DD2-910C-A5C2B108F1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169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60429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503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8395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806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50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0846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006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9087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121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7795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128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6194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01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9" r:id="rId1"/>
    <p:sldLayoutId id="2147486400" r:id="rId2"/>
    <p:sldLayoutId id="2147486401" r:id="rId3"/>
    <p:sldLayoutId id="2147486469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7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0" r:id="rId2"/>
    <p:sldLayoutId id="2147486411" r:id="rId3"/>
    <p:sldLayoutId id="2147486471" r:id="rId4"/>
    <p:sldLayoutId id="2147486412" r:id="rId5"/>
    <p:sldLayoutId id="2147486413" r:id="rId6"/>
    <p:sldLayoutId id="2147486414" r:id="rId7"/>
    <p:sldLayoutId id="2147486415" r:id="rId8"/>
    <p:sldLayoutId id="2147486416" r:id="rId9"/>
    <p:sldLayoutId id="2147486417" r:id="rId10"/>
    <p:sldLayoutId id="2147486418" r:id="rId11"/>
    <p:sldLayoutId id="21474864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94B6FEC-3EC4-ECD2-3228-95B0A23B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F679E3-AE11-BFA7-062D-B6A7AA18F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6AA8-D2E0-0DC9-039B-4C0D616C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CB56A92-3366-7807-C76A-3E7F59C55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BC0E7DA3-B623-F86C-19CA-1BE648782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E034-AD45-9534-DC80-D0C5A46E3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53FA412E-38BE-4F79-B553-EDE76D44228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3081" name="Picture 11">
            <a:extLst>
              <a:ext uri="{FF2B5EF4-FFF2-40B4-BE49-F238E27FC236}">
                <a16:creationId xmlns:a16="http://schemas.microsoft.com/office/drawing/2014/main" id="{1AD27560-4A8C-0B5D-F73E-D80513178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73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7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9DAA380-C6C8-55EE-9CD6-4351CC370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0A75EEA-97FA-5F14-F937-1871C5ACD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3DA5-1571-96CF-09EA-0DFE625E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9538"/>
            <a:ext cx="752633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DF8A1D36-7380-639E-4F28-D3B6308A8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>
            <a:extLst>
              <a:ext uri="{FF2B5EF4-FFF2-40B4-BE49-F238E27FC236}">
                <a16:creationId xmlns:a16="http://schemas.microsoft.com/office/drawing/2014/main" id="{FC100B84-0CE9-48E3-8D59-2E602EC42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F970-3158-B4C8-78F7-D91EF512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538"/>
            <a:ext cx="2743200" cy="2460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BDE20F75-37B3-4CBD-9D09-91F29247B8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AFA632AB-AD60-92F9-8B93-68FB83E7F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75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76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04BD1A0-F7DB-C59C-8249-0362CC85B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4D4BFB0-402B-958E-E752-9345C1E5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09F3-2631-8ACB-EC64-BC237BD7A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6790D7D6-334D-1347-0DC1-80BD3E6D3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7E3E8C84-DF10-EC86-D561-7189E6D6D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68F4273E-0AC8-2725-29EE-C86E25769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AC56-2325-8F85-ADA6-9FEFD8EB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48D004-B801-4596-96B0-B7048528551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77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7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8CEB4F63-DFC7-B552-DC17-E14C75AE4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584965F-CB7F-898F-1E7C-3C8E4564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A068B-8328-B7C9-5B5D-EB9CBC131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9663D53D-F494-F4D6-A347-C26B65B96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48CC8243-24C6-607A-92B6-78D7312CC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2C92-C400-7CFA-3B73-768DD2A4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3B871BD0-B33A-4332-BA47-A3EE7728D32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6152" name="Picture 9">
            <a:extLst>
              <a:ext uri="{FF2B5EF4-FFF2-40B4-BE49-F238E27FC236}">
                <a16:creationId xmlns:a16="http://schemas.microsoft.com/office/drawing/2014/main" id="{76D07D94-07F3-23B2-AD5E-C95573284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79" r:id="rId4"/>
    <p:sldLayoutId id="2147486452" r:id="rId5"/>
    <p:sldLayoutId id="2147486453" r:id="rId6"/>
    <p:sldLayoutId id="2147486454" r:id="rId7"/>
    <p:sldLayoutId id="2147486455" r:id="rId8"/>
    <p:sldLayoutId id="2147486456" r:id="rId9"/>
    <p:sldLayoutId id="2147486457" r:id="rId10"/>
    <p:sldLayoutId id="2147486458" r:id="rId11"/>
    <p:sldLayoutId id="214748648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50B2DFB-F921-A3BD-4166-633D4A62D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0E04E603-3F7E-A7E5-5095-3B056965A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2487-429A-61C6-09F5-683BA2C2D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8E54DD4E-F98F-7A1D-EE23-84359343C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EE1F7F68-A6CC-9E50-CD4B-58374156B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4A102C35-1351-E297-08DD-C0D2F3808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665E-EB2D-1F29-27DF-22C82403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8C01AA-87BC-4F26-A33B-759EEC5B56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8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8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08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5" Type="http://schemas.openxmlformats.org/officeDocument/2006/relationships/hyperlink" Target="https://www.cyber.gov.au/protect-yourself/securing-your-accounts/passphrases" TargetMode="External"/><Relationship Id="rId4" Type="http://schemas.openxmlformats.org/officeDocument/2006/relationships/hyperlink" Target="https://goodthingsaustralia.org/wp-content/uploads/2024/05/smithfamily_strong_password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wp-content/uploads/2024/05/smithfamily_strong_password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lliot@wacoss.org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HaBH4LqGsI?start=55&amp;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063" y="4161689"/>
            <a:ext cx="9204960" cy="1361354"/>
          </a:xfrm>
        </p:spPr>
        <p:txBody>
          <a:bodyPr/>
          <a:lstStyle/>
          <a:p>
            <a:pPr eaLnBrk="1" hangingPunct="1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 tạo Kỹ năng Số - </a:t>
            </a:r>
            <a:r>
              <a:rPr lang="vi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khẩu và Xác thực 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vi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vi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ếu tố</a:t>
            </a:r>
            <a:b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noProof="0">
                <a:latin typeface="Arial" panose="020B0604020202020204" pitchFamily="34" charset="0"/>
                <a:cs typeface="Arial" panose="020B0604020202020204" pitchFamily="34" charset="0"/>
              </a:rPr>
              <a:t>Community Champions Program</a:t>
            </a:r>
            <a:endParaRPr lang="en-AU" sz="44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C0E9410B-5ACC-66C1-6630-1BE6902C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303" y="5499100"/>
            <a:ext cx="4987145" cy="555625"/>
          </a:xfrm>
        </p:spPr>
        <p:txBody>
          <a:bodyPr/>
          <a:lstStyle/>
          <a:p>
            <a:pPr eaLnBrk="1" hangingPunct="1"/>
            <a:r>
              <a:rPr lang="vi" i="1" noProof="0" dirty="0">
                <a:latin typeface="+mj-lt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5408893" cy="24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9E50-662F-E83D-00A6-6C23AE4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Mẹo ghi nhớ mật khẩu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D784D-AE0C-C956-A5D1-BCAD89859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vi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Tạo một câu chuyện hoặc cụm từ.</a:t>
            </a:r>
          </a:p>
          <a:p>
            <a:pPr marL="261938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vi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Ví dụ</a:t>
            </a:r>
            <a:r>
              <a:rPr lang="vi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vi" i="0" u="sng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Thecommunitycentrehasfreewifi</a:t>
            </a:r>
            <a:r>
              <a:rPr lang="vi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vi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khi ghé thăm </a:t>
            </a:r>
            <a:r>
              <a:rPr lang="vi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trung tâm cộng đồng </a:t>
            </a:r>
            <a:r>
              <a:rPr lang="vi" i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địa </a:t>
            </a:r>
            <a:r>
              <a:rPr lang="vi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phương.</a:t>
            </a:r>
            <a:endParaRPr lang="vi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vi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Ví dụ về mật khẩu </a:t>
            </a:r>
            <a:r>
              <a:rPr lang="vi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mạnh: </a:t>
            </a:r>
            <a:r>
              <a:rPr lang="en-US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" i="0" u="sng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C0mmun1tyC</a:t>
            </a:r>
            <a:r>
              <a:rPr lang="vi" i="0" u="sng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#ntr3h</a:t>
            </a:r>
            <a:r>
              <a:rPr lang="vi" i="0" u="sng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@sfreeWiFi</a:t>
            </a:r>
            <a:r>
              <a:rPr lang="en-US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A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Person holding credit card using laptop">
            <a:extLst>
              <a:ext uri="{FF2B5EF4-FFF2-40B4-BE49-F238E27FC236}">
                <a16:creationId xmlns:a16="http://schemas.microsoft.com/office/drawing/2014/main" id="{AEA9AA87-796D-B59F-F415-F779A130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734628" y="1825625"/>
            <a:ext cx="4619171" cy="3502731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518-4AB0-B127-1CCF-0C743334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lang="v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664B-D2A0-3C28-3452-579A5FCE6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  <a:defRPr/>
              </a:pPr>
              <a:t>10</a:t>
            </a:fld>
            <a:endParaRPr lang="en-A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2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EAB8-ADEA-195F-A3DE-99742008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-Y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ếu </a:t>
            </a:r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tố (2FA)</a:t>
            </a:r>
          </a:p>
        </p:txBody>
      </p:sp>
      <p:pic>
        <p:nvPicPr>
          <p:cNvPr id="8" name="Content Placeholder 7" descr="A closeup of a key and a keyhole">
            <a:extLst>
              <a:ext uri="{FF2B5EF4-FFF2-40B4-BE49-F238E27FC236}">
                <a16:creationId xmlns:a16="http://schemas.microsoft.com/office/drawing/2014/main" id="{B26A9616-652E-D6D6-AE56-41040386E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25625"/>
            <a:ext cx="5181600" cy="392922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398C-E87B-2628-8055-94EC799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7886" y="2423886"/>
            <a:ext cx="4865914" cy="3330962"/>
          </a:xfrm>
        </p:spPr>
        <p:txBody>
          <a:bodyPr wrap="square" anchor="t">
            <a:normAutofit/>
          </a:bodyPr>
          <a:lstStyle/>
          <a:p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2FA bổ sung thêm một lớp bảo mật cho tài khoản 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phải thực hiện bước thứ hai, chẳng hạn như gửi mã đến điện thoại 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nhập mật khẩu.</a:t>
            </a:r>
            <a:endParaRPr lang="en-A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1F133-CD9A-40B8-16FA-0090B689A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lang="v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2ECA-A272-DF15-B4CB-17FE642327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  <a:defRPr/>
              </a:pPr>
              <a:t>11</a:t>
            </a:fld>
            <a:endParaRPr lang="en-A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4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5D09-8115-918A-4A49-C9BF3182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Cài đặt 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2FA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8285-F0AE-C77D-5817-CC27FE9A2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81943"/>
            <a:ext cx="5181600" cy="3272905"/>
          </a:xfrm>
        </p:spPr>
        <p:txBody>
          <a:bodyPr wrap="square"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 </a:t>
            </a: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 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cài </a:t>
            </a: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đặt tài khoản 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Tìm kiếm tùy chọn bảo mật hoặc 2FA.</a:t>
            </a: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 theo hướng dẫn 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cài đặt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 descr="Padlock on computer motherboard">
            <a:extLst>
              <a:ext uri="{FF2B5EF4-FFF2-40B4-BE49-F238E27FC236}">
                <a16:creationId xmlns:a16="http://schemas.microsoft.com/office/drawing/2014/main" id="{362256F5-6CF0-AFD3-E9C4-7179C530E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72200" y="1825625"/>
            <a:ext cx="5181600" cy="3929223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D9FBF-B068-E7DE-9B30-8BA1D3D32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lang="v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A8F11-9BFD-9D67-102C-3F23769FD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  <a:defRPr/>
              </a:pPr>
              <a:t>12</a:t>
            </a:fld>
            <a:endParaRPr lang="en-A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7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EEB-62B2-A240-072C-D07AA6F7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ài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hữu ích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 descr="Person typing on laptop">
            <a:extLst>
              <a:ext uri="{FF2B5EF4-FFF2-40B4-BE49-F238E27FC236}">
                <a16:creationId xmlns:a16="http://schemas.microsoft.com/office/drawing/2014/main" id="{6778103A-B53B-2E3C-B819-24BF240F2E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2911"/>
            <a:ext cx="5181600" cy="291465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35165-5E56-9963-C6EB-199EBBBDB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 wrap="square" anchor="t">
            <a:normAutofit lnSpcReduction="10000"/>
          </a:bodyPr>
          <a:lstStyle/>
          <a:p>
            <a:pPr marL="0" indent="0">
              <a:buNone/>
            </a:pPr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tài liệu hướng dẫn hoặc truy cập:</a:t>
            </a:r>
          </a:p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https://goodthingsaustralia.org/wp-content/uploads/2024/05/smithfamily_strong_passwords.pdf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https://www.cyber.gov.au/protect-yourself/securing-your-accounts/passphrases</a:t>
            </a:r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biết thêm thông tin về cách có mật khẩu/cụm mật khẩu mạnh và an toàn.</a:t>
            </a:r>
            <a:endParaRPr lang="en-A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D265-5065-62ED-5E9A-80852940E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F41-53D2-9AFC-F655-4F9A37388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1E3F05-CEF4-4D87-B638-1AE1855C9A6B}" type="slidenum">
              <a:rPr lang="en-AU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  <a:defRPr/>
              </a:pPr>
              <a:t>13</a:t>
            </a:fld>
            <a:endParaRPr lang="en-A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081D-103A-F60A-3D83-8712A4C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836-2A09-2A87-252E-174AF9C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Suy ngẫm về buổi học</a:t>
            </a:r>
            <a:endParaRPr lang="v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74EDC8BE-13EE-7327-86C9-FB10024E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AF3-980F-B532-8E97-9CDA613A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370" y="1825625"/>
            <a:ext cx="4880429" cy="3929223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học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này đã đề cập đến</a:t>
            </a:r>
          </a:p>
          <a:p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khẩu mạnh và 2FA giúp giữ an toàn cho tài khoản 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nhớ sử dụng mật khẩu khác nhau cho các tài khoản khác nhau.</a:t>
            </a:r>
          </a:p>
          <a:p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 bật 2FA khi có thể.</a:t>
            </a:r>
          </a:p>
          <a:p>
            <a:pPr marL="0" indent="0">
              <a:buNone/>
            </a:pP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hỏi?</a:t>
            </a:r>
            <a:endParaRPr lang="vi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6F3D-5A76-3DA2-C97C-B2810426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kumimoji="0" lang="vi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27FEE-E798-48C4-4CE9-1922B3521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6861-403F-F9D9-D0D6-E406616D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2682-713F-6A30-10E9-F86BC5EB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Cảm ơn!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4ECFD-EE93-F432-2D04-AA1416813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gian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buổi học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tiếp theo: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C68CD-6077-DD68-EB19-B40EAD629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kumimoji="0" lang="vi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C76BD-D6FE-B800-D940-B608044F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79563-BAC4-43CF-AF63-937BB8B82500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74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09C-6277-7E09-3E28-85A9D270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F877B9E-0EA7-63B9-64B7-A614C5305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6875" y="4156436"/>
            <a:ext cx="8389938" cy="1361354"/>
          </a:xfrm>
        </p:spPr>
        <p:txBody>
          <a:bodyPr/>
          <a:lstStyle/>
          <a:p>
            <a:pPr algn="ctr" eaLnBrk="1" hangingPunct="1"/>
            <a:r>
              <a:rPr lang="vi" sz="44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br>
              <a:rPr lang="en-AU" sz="440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noProof="0">
                <a:latin typeface="Arial" panose="020B0604020202020204" pitchFamily="34" charset="0"/>
                <a:cs typeface="Arial" panose="020B0604020202020204" pitchFamily="34" charset="0"/>
              </a:rPr>
              <a:t>Community Champions Program</a:t>
            </a:r>
            <a:endParaRPr lang="vi" sz="4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A56012CB-35F5-17BC-1EC1-46FC86274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1790" y="5935662"/>
            <a:ext cx="5634037" cy="555625"/>
          </a:xfrm>
        </p:spPr>
        <p:txBody>
          <a:bodyPr/>
          <a:lstStyle/>
          <a:p>
            <a:pPr algn="ctr" eaLnBrk="1" hangingPunct="1"/>
            <a:endParaRPr lang="en-AU" i="1" noProof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696379E2-69A0-B4D2-20DB-C89701E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DA40B31-722B-9851-C453-9A6D4DBA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0CDD0F34-A38D-ADA8-7CA6-7DCABB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8F98-B834-442E-3AA2-9D84E5A9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FD52-9F56-DD2A-4C50-8940DC81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9228138" cy="1325563"/>
          </a:xfrm>
        </p:spPr>
        <p:txBody>
          <a:bodyPr/>
          <a:lstStyle/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Ghi 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chú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người hướng dẫn: Mật khẩu &amp; 2FA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0F89-8E18-25F0-B06C-91DF5753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8662"/>
            <a:ext cx="10515600" cy="4802738"/>
          </a:xfrm>
        </p:spPr>
        <p:txBody>
          <a:bodyPr/>
          <a:lstStyle/>
          <a:p>
            <a:r>
              <a:rPr lang="vi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phát tay </a:t>
            </a:r>
            <a:r>
              <a:rPr lang="vi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cho </a:t>
            </a:r>
            <a:r>
              <a:rPr lang="en-US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viên</a:t>
            </a:r>
            <a:r>
              <a:rPr lang="vi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" sz="2000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" sz="18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Mật khẩu</a:t>
            </a:r>
            <a:endParaRPr lang="en-US" sz="1800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vi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một bản duy nhất của các 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vi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vi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phần ghi chú để 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sử dụng khi thuyết trình</a:t>
            </a:r>
            <a:endParaRPr lang="en-US" sz="2000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vi" sz="20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Đọc: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vi" sz="18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" sz="18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slide và đảm bảo </a:t>
            </a:r>
            <a:r>
              <a:rPr lang="vi" sz="18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rằng </a:t>
            </a:r>
            <a:r>
              <a:rPr lang="en-US" sz="18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 sz="18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sz="18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 nắm rõ nội dung.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vi" sz="18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</a:t>
            </a:r>
            <a:r>
              <a:rPr lang="vi" sz="18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</a:t>
            </a:r>
            <a:r>
              <a:rPr lang="en-US" sz="18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dành </a:t>
            </a:r>
            <a:r>
              <a:rPr lang="vi" sz="18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18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viên</a:t>
            </a:r>
            <a:r>
              <a:rPr lang="vi" sz="18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" sz="1800" dirty="0">
              <a:solidFill>
                <a:srgbClr val="242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iên </a:t>
            </a:r>
            <a:r>
              <a:rPr lang="en-US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lạc </a:t>
            </a:r>
            <a:r>
              <a:rPr lang="vi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 Elliot</a:t>
            </a:r>
            <a:r>
              <a:rPr lang="en-US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tại</a:t>
            </a:r>
            <a:r>
              <a:rPr lang="vi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sz="20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Elliot@wacoss. </a:t>
            </a:r>
            <a:r>
              <a:rPr lang="vi" sz="20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org</a:t>
            </a:r>
            <a:r>
              <a:rPr lang="vi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.au</a:t>
            </a:r>
            <a:r>
              <a:rPr lang="vi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</a:t>
            </a:r>
            <a:r>
              <a:rPr lang="vi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" sz="20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</a:t>
            </a:r>
            <a:r>
              <a:rPr lang="vi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sz="20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bất kỳ câu hỏi nào.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vi" sz="20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Xóa/ẩn slide này trước khi trình bày và cập nhật thời gian/ngày của </a:t>
            </a:r>
            <a:r>
              <a:rPr lang="vi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en-US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 </a:t>
            </a:r>
            <a:r>
              <a:rPr lang="vi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tiếp theo </a:t>
            </a:r>
            <a:r>
              <a:rPr lang="en-US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vi" sz="2000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sz="20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slide cuối cùng.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thể thay bất kỳ hình ảnh nào bằng hình ảnh </a:t>
            </a:r>
            <a:r>
              <a:rPr lang="en-US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về cộng đồng của mình </a:t>
            </a:r>
            <a:r>
              <a:rPr lang="en-US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</a:t>
            </a:r>
            <a:r>
              <a:rPr lang="vi" sz="200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máy tính hoặc điện thoại.</a:t>
            </a:r>
            <a:endParaRPr lang="en-US" sz="2000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087CA-FE4F-AAD4-8DDA-B843D9477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kumimoji="0" lang="vi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9F18-E1EB-FA97-3B19-CCFCFD54C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367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1" name="Rectangle 266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6D4D2F7F-AD9E-BF07-977B-1D817A813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873738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vi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vi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nhận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với Đất nước</a:t>
            </a:r>
            <a:endParaRPr lang="vi" sz="4200" noProof="0" dirty="0">
              <a:solidFill>
                <a:schemeClr val="tx1"/>
              </a:solidFill>
            </a:endParaRPr>
          </a:p>
        </p:txBody>
      </p:sp>
      <p:sp>
        <p:nvSpPr>
          <p:cNvPr id="266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549533C-595A-240B-ACA9-4C86A4B9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" y="2910066"/>
            <a:ext cx="10322561" cy="2975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lvl="0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ghi nhận rằng chúng ta đang ở trên vùng đất của người Thổ dân.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kính trọng người Thổ dân của vùng đất này.</a:t>
            </a:r>
            <a:b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Thổ dân đã sinh sống trên vùng đất này từ hàng chục ngàn năm trước.</a:t>
            </a:r>
            <a:b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kính trọng tất cả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Thổ dân và các Bậc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niên </a:t>
            </a:r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họ.</a:t>
            </a:r>
            <a:b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có thể học hỏi nhiều điều từ những câu chuyện của họ.</a:t>
            </a:r>
            <a:b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đất này xưa nay vẫn là, và mãi mãi sẽ là, vùng đất của người Thổ dân.</a:t>
            </a:r>
            <a:endParaRPr kumimoji="0" lang="vi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FF27-C188-5A80-FFE6-57C859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EF6D-8BEE-A107-837E-D55E9A8D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wrap="square" anchor="b">
            <a:normAutofit/>
          </a:bodyPr>
          <a:lstStyle/>
          <a:p>
            <a:r>
              <a:rPr lang="vi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khẩu &amp; </a:t>
            </a:r>
            <a:br>
              <a:rPr lang="en-AU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2</a:t>
            </a:r>
            <a:r>
              <a:rPr lang="en-US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-Yế</a:t>
            </a:r>
            <a:r>
              <a:rPr lang="vi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vi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5733-1DAA-1BF2-2666-4995A885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wrap="square" anchor="t">
            <a:normAutofit/>
          </a:bodyPr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WA Digital Inclusion Project</a:t>
            </a:r>
            <a:endParaRPr lang="v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18E6A7-CFB5-F9D6-66D0-D370D818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kumimoji="0" lang="v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C51CDC-34A8-9402-5207-112EBB3A9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D732CF-05B5-44F6-8B3F-52A90629527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E7D5-F717-07A5-CCD9-B4DBA34A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6043-1EED-8864-34C4-3D353D9B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Tổng 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buổi học</a:t>
            </a:r>
            <a:endParaRPr lang="v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9D0B-A310-9226-706F-15F0B3B1E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học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này sẽ bao gồm: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khẩu là gì?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 tạo mật khẩu mạnh.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mật khẩu 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ếu </a:t>
            </a: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tố.</a:t>
            </a:r>
          </a:p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endParaRPr lang="en-US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F1E42CD8-FA9F-AF2C-8A6B-0A09EA94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6172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BC682-3850-AD3E-8708-FB8A0ED37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kumimoji="0" lang="vi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471C1-E263-053E-882D-390513298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38B9-2659-A1F6-591B-BFEF7350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8214-E6BC-CAEB-991B-C1A99D86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1" y="2766218"/>
            <a:ext cx="9228138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vi" sz="5400" noProof="0" dirty="0">
                <a:latin typeface="Arial" panose="020B0604020202020204" pitchFamily="34" charset="0"/>
                <a:cs typeface="Arial" panose="020B0604020202020204" pitchFamily="34" charset="0"/>
              </a:rPr>
              <a:t>Giới thiệu</a:t>
            </a:r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CAC27AD1-C76D-6341-3D81-9DA8C2B56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8388" y="1825625"/>
            <a:ext cx="3929223" cy="3929223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F75785C-6EDD-336B-EE12-572989159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kumimoji="0" lang="vi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E527F-027A-CFCC-9627-091FAE3DC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4C527D1-A219-4ED2-A5FE-8036C7832E5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4D7-1995-2096-1298-EBB03805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663"/>
            <a:ext cx="5576668" cy="1778559"/>
          </a:xfrm>
        </p:spPr>
        <p:txBody>
          <a:bodyPr/>
          <a:lstStyle/>
          <a:p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thân 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nhóm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</a:t>
            </a:r>
            <a:endParaRPr lang="vi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kinh nghiệm 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mật khẩu – mật khẩu 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thay đổi 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</a:t>
            </a:r>
            <a:r>
              <a:rPr lang="v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 không?</a:t>
            </a:r>
          </a:p>
        </p:txBody>
      </p:sp>
    </p:spTree>
    <p:extLst>
      <p:ext uri="{BB962C8B-B14F-4D97-AF65-F5344CB8AC3E}">
        <p14:creationId xmlns:p14="http://schemas.microsoft.com/office/powerpoint/2010/main" val="2754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6AA9-9285-4186-ABE0-AD01ABF8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Mật khẩu là gì?</a:t>
            </a:r>
          </a:p>
        </p:txBody>
      </p:sp>
      <p:pic>
        <p:nvPicPr>
          <p:cNvPr id="17" name="Picture 16" descr="Teenagers using laptop in library">
            <a:extLst>
              <a:ext uri="{FF2B5EF4-FFF2-40B4-BE49-F238E27FC236}">
                <a16:creationId xmlns:a16="http://schemas.microsoft.com/office/drawing/2014/main" id="{2C803D55-3218-3919-11D8-148397FE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70630-12BD-CE5C-DD75-09118882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343" y="2190069"/>
            <a:ext cx="5181600" cy="3200334"/>
          </a:xfrm>
        </p:spPr>
        <p:txBody>
          <a:bodyPr wrap="square" anchor="t">
            <a:normAutofit/>
          </a:bodyPr>
          <a:lstStyle/>
          <a:p>
            <a:pPr algn="l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Mật khẩu là một </a:t>
            </a:r>
            <a:r>
              <a:rPr lang="vi" b="1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 hoặc cụm từ bí mật </a:t>
            </a:r>
            <a:r>
              <a:rPr lang="vi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 sử dụng để bảo vệ tài khoản trực tuyến </a:t>
            </a:r>
            <a:r>
              <a:rPr lang="vi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 giúp </a:t>
            </a:r>
            <a:r>
              <a:rPr lang="vi" b="1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giữ thông tin cá nhân </a:t>
            </a:r>
            <a:r>
              <a:rPr lang="vi" b="1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b="1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 b="1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toàn</a:t>
            </a:r>
            <a:r>
              <a:rPr lang="vi" b="0" i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2C7A-D9AB-3571-2E12-E20D7A8C9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lang="v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A75C-0082-9633-0215-D7AB2B742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  <a:defRPr/>
              </a:pPr>
              <a:t>7</a:t>
            </a:fld>
            <a:endParaRPr lang="en-A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94C9-9269-C02D-33F6-F501A3B7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28138" cy="862336"/>
          </a:xfrm>
        </p:spPr>
        <p:txBody>
          <a:bodyPr/>
          <a:lstStyle/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Từ đặc biệt 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8EA04-49BA-2BC1-6E32-D8EC590AE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BBBED-FC92-89AB-77F8-376D52006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0165A-505A-8AD8-C337-0371E0AF9257}"/>
              </a:ext>
            </a:extLst>
          </p:cNvPr>
          <p:cNvSpPr txBox="1"/>
          <p:nvPr/>
        </p:nvSpPr>
        <p:spPr>
          <a:xfrm>
            <a:off x="4660341" y="6169709"/>
            <a:ext cx="6693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https://youtu.be/aHaBH4LqGsI?feature=shared&amp;t=55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Xem từ 0:55 - 3:42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nline Media 5" title="You Should Probably Change Your Password! | Michael McIntyre Netflix Special">
            <a:hlinkClick r:id="" action="ppaction://media"/>
            <a:extLst>
              <a:ext uri="{FF2B5EF4-FFF2-40B4-BE49-F238E27FC236}">
                <a16:creationId xmlns:a16="http://schemas.microsoft.com/office/drawing/2014/main" id="{C50CB4BA-5D5C-73EC-6AD8-8B69ECE9E7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8955" y="1227461"/>
            <a:ext cx="8754090" cy="49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B961-E02E-ABA4-3EDD-C2D7C9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vi" dirty="0">
                <a:latin typeface="Arial" panose="020B0604020202020204" pitchFamily="34" charset="0"/>
                <a:cs typeface="Arial" panose="020B0604020202020204" pitchFamily="34" charset="0"/>
              </a:rPr>
              <a:t>Tạo mật khẩu mạnh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 descr="Pregnant woman at work">
            <a:extLst>
              <a:ext uri="{FF2B5EF4-FFF2-40B4-BE49-F238E27FC236}">
                <a16:creationId xmlns:a16="http://schemas.microsoft.com/office/drawing/2014/main" id="{48CCA804-B60D-5485-4148-BE246CA52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49514" y="2070100"/>
            <a:ext cx="4540482" cy="3443061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589A-940E-9CCE-6564-FD97A2C0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9943" y="1690688"/>
            <a:ext cx="6125028" cy="4289197"/>
          </a:xfrm>
        </p:spPr>
        <p:txBody>
          <a:bodyPr wrap="square" anchor="t">
            <a:normAutofit fontScale="925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Sử dụng kết 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hợp </a:t>
            </a: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chữ </a:t>
            </a: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cái, số và ký hiệu.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Tránh sử dụng thông tin dễ đoán như tên hoặc ngày sinh 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Cụm </a:t>
            </a:r>
            <a:r>
              <a:rPr lang="vi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mật khẩu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 chuỗi từ dài hơn, dễ nhớ nhưng khó đoán.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Ví dụ về mật khẩu mạnh: "Table1Shirt2Flower!"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Ví dụ về cụm mật khẩu: "SunnyBeach2025!"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Đừng sử dụng những mật khẩu mẫu này làm mật khẩu của 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riêng </a:t>
            </a: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quý vị</a:t>
            </a:r>
            <a:r>
              <a:rPr lang="vi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1810-5349-6E21-8A29-A9960A83E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WA Digital Inclusion Project | Community Champions Program | Partner Training</a:t>
            </a:r>
            <a:endParaRPr lang="v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BDFF-BFE9-7628-D8E1-BE321682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  <a:defRPr/>
              </a:pPr>
              <a:t>9</a:t>
            </a:fld>
            <a:endParaRPr lang="en-A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70195"/>
      </p:ext>
    </p:extLst>
  </p:cSld>
  <p:clrMapOvr>
    <a:masterClrMapping/>
  </p:clrMapOvr>
</p:sld>
</file>

<file path=ppt/theme/theme1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P_gradi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P_blue_noacknowledg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P_white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P_gradient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c45243-29f6-4a1c-995b-35ed14ae441a" xsi:nil="true"/>
    <lcf76f155ced4ddcb4097134ff3c332f xmlns="5e5d6256-5200-4c34-82a9-8b0b259790ba">
      <Terms xmlns="http://schemas.microsoft.com/office/infopath/2007/PartnerControls"/>
    </lcf76f155ced4ddcb4097134ff3c332f>
    <_Flow_SignoffStatus xmlns="5e5d6256-5200-4c34-82a9-8b0b259790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02c8d07715d2272605e295f54e772d67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b51ffc1035a5bdef39916f06e29bf83c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DBB304-69E1-40DD-9813-A5789A3DF2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3BF523-0B1C-45DF-82CF-9A2421E53C6B}">
  <ds:schemaRefs>
    <ds:schemaRef ds:uri="http://schemas.microsoft.com/office/2006/documentManagement/types"/>
    <ds:schemaRef ds:uri="http://purl.org/dc/terms/"/>
    <ds:schemaRef ds:uri="5e5d6256-5200-4c34-82a9-8b0b259790ba"/>
    <ds:schemaRef ds:uri="2cc45243-29f6-4a1c-995b-35ed14ae441a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192BC9-895D-49C4-8CC0-6B2CCDD45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6256-5200-4c34-82a9-8b0b259790ba"/>
    <ds:schemaRef ds:uri="2cc45243-29f6-4a1c-995b-35ed14ae4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1747</Words>
  <Application>Microsoft Office PowerPoint</Application>
  <PresentationFormat>Widescreen</PresentationFormat>
  <Paragraphs>156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Kanit</vt:lpstr>
      <vt:lpstr>Calibri</vt:lpstr>
      <vt:lpstr>Arial</vt:lpstr>
      <vt:lpstr>DIP_white</vt:lpstr>
      <vt:lpstr>1_DIP_blue</vt:lpstr>
      <vt:lpstr>3_DIP_gradient</vt:lpstr>
      <vt:lpstr>2_DIP_blue_noacknowledgment</vt:lpstr>
      <vt:lpstr>1_DIP_white_noacknowledgement</vt:lpstr>
      <vt:lpstr>2_DIP_gradient_noacknowledgement</vt:lpstr>
      <vt:lpstr>DIP_white</vt:lpstr>
      <vt:lpstr>1_DIP_white</vt:lpstr>
      <vt:lpstr>Đào tạo Kỹ năng Số - Mật khẩu và Xác thực Hai Yếu tố Community Champions Program</vt:lpstr>
      <vt:lpstr>Ghi chú cho người hướng dẫn: Mật khẩu &amp; 2FA</vt:lpstr>
      <vt:lpstr>Lời Ghi nhận đối với Đất nước</vt:lpstr>
      <vt:lpstr>Mật khẩu &amp;  Xác thực 2-Yếu tố</vt:lpstr>
      <vt:lpstr>Tổng quan buổi học</vt:lpstr>
      <vt:lpstr>Giới thiệu</vt:lpstr>
      <vt:lpstr>Mật khẩu là gì?</vt:lpstr>
      <vt:lpstr>Từ đặc biệt của quý vị?</vt:lpstr>
      <vt:lpstr>Tạo mật khẩu mạnh</vt:lpstr>
      <vt:lpstr>Mẹo ghi nhớ mật khẩu</vt:lpstr>
      <vt:lpstr>Xác thực Hai-Yếu tố (2FA)</vt:lpstr>
      <vt:lpstr>Cài đặt 2FA</vt:lpstr>
      <vt:lpstr>Các tài liệu hữu ích</vt:lpstr>
      <vt:lpstr>Suy ngẫm về buổi học</vt:lpstr>
      <vt:lpstr>Cảm ơn!</vt:lpstr>
      <vt:lpstr>Cảm ơn  Community Champions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Andrew Nguyen</cp:lastModifiedBy>
  <cp:revision>6</cp:revision>
  <dcterms:created xsi:type="dcterms:W3CDTF">2025-04-28T07:20:17Z</dcterms:created>
  <dcterms:modified xsi:type="dcterms:W3CDTF">2025-09-16T15:52:24Z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0x01010071F0F04F5F537047B9E859B809FC98B2</vt:lpwstr>
  </property>
  <property fmtid="{D5CDD505-2E9C-101B-9397-08002B2CF9AE}" pid="3" name="MediaServiceImageTags">
    <vt:lpwstr/>
  </property>
</Properties>
</file>