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570" r:id="rId13"/>
    <p:sldId id="307" r:id="rId14"/>
    <p:sldId id="569" r:id="rId15"/>
    <p:sldId id="572" r:id="rId16"/>
    <p:sldId id="571" r:id="rId17"/>
    <p:sldId id="577" r:id="rId18"/>
    <p:sldId id="593" r:id="rId19"/>
    <p:sldId id="579" r:id="rId20"/>
    <p:sldId id="581" r:id="rId21"/>
    <p:sldId id="591" r:id="rId22"/>
    <p:sldId id="589" r:id="rId23"/>
    <p:sldId id="592" r:id="rId24"/>
    <p:sldId id="590" r:id="rId25"/>
    <p:sldId id="594" r:id="rId26"/>
    <p:sldId id="595" r:id="rId27"/>
    <p:sldId id="596" r:id="rId28"/>
    <p:sldId id="597" r:id="rId29"/>
    <p:sldId id="599" r:id="rId30"/>
    <p:sldId id="600" r:id="rId31"/>
    <p:sldId id="601" r:id="rId32"/>
    <p:sldId id="602" r:id="rId33"/>
    <p:sldId id="603" r:id="rId34"/>
    <p:sldId id="580" r:id="rId35"/>
    <p:sldId id="586" r:id="rId36"/>
    <p:sldId id="573" r:id="rId37"/>
    <p:sldId id="522" r:id="rId38"/>
  </p:sldIdLst>
  <p:sldSz cx="12192000" cy="6858000"/>
  <p:notesSz cx="6858000" cy="9144000"/>
  <p:embeddedFontLst>
    <p:embeddedFont>
      <p:font typeface="Kanit" panose="020B0604020202020204" charset="-34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v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F"/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A74D8-A17A-4D05-AD5C-540CAF72944E}" v="1" dt="2025-09-11T15:54:07.31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80993" autoAdjust="0"/>
  </p:normalViewPr>
  <p:slideViewPr>
    <p:cSldViewPr snapToGrid="0">
      <p:cViewPr varScale="1">
        <p:scale>
          <a:sx n="86" d="100"/>
          <a:sy n="86" d="100"/>
        </p:scale>
        <p:origin x="5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6.fntdata"/><Relationship Id="rId20" Type="http://schemas.openxmlformats.org/officeDocument/2006/relationships/slide" Target="slides/slide9.xml"/><Relationship Id="rId41" Type="http://schemas.openxmlformats.org/officeDocument/2006/relationships/font" Target="fonts/font1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digital-id" TargetMode="External"/><Relationship Id="rId3" Type="http://schemas.openxmlformats.org/officeDocument/2006/relationships/hyperlink" Target="https://my.gov.au/en/about/help/mygov-website/link-services-to-your-account/use-a-linking-code" TargetMode="External"/><Relationship Id="rId7" Type="http://schemas.openxmlformats.org/officeDocument/2006/relationships/hyperlink" Target="https://www.servicesaustralia.gov.au/centrelink-customer-reference-number-crn?context=6410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rvicesaustralia.gov.au/mygov-help-link-centrelink-to-mygov-using-linking-code" TargetMode="External"/><Relationship Id="rId5" Type="http://schemas.openxmlformats.org/officeDocument/2006/relationships/hyperlink" Target="https://www.servicesaustralia.gov.au/mygov-help-link-centrelink-to-mygov-if-you-have-customer-reference-number" TargetMode="External"/><Relationship Id="rId4" Type="http://schemas.openxmlformats.org/officeDocument/2006/relationships/hyperlink" Target="https://my.gov.au/en/myaccount/dashboard" TargetMode="External"/><Relationship Id="rId9" Type="http://schemas.openxmlformats.org/officeDocument/2006/relationships/hyperlink" Target="https://www.servicesaustralia.gov.au/mygov-help-link-centrelink-to-mygov-using-centrelink-identity-verificatio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myaccount/dashboar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to.gov.au/myGov_linktotheato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id.gov.au/help/verifying-your-id#i-cant-achieve-a-strong-identity-strength" TargetMode="External"/><Relationship Id="rId3" Type="http://schemas.openxmlformats.org/officeDocument/2006/relationships/hyperlink" Target="https://www.myid.gov.au/existinguser" TargetMode="External"/><Relationship Id="rId7" Type="http://schemas.openxmlformats.org/officeDocument/2006/relationships/hyperlink" Target="https://www.myid.gov.au/help/verifying-your-id#i-cant-achieve-a-standard-identity-strength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yid.gov.au/verifying-your-id-myid" TargetMode="External"/><Relationship Id="rId5" Type="http://schemas.openxmlformats.org/officeDocument/2006/relationships/hyperlink" Target="https://www.myid.gov.au/verifying-a-change-in-name-marriage-certificate" TargetMode="External"/><Relationship Id="rId4" Type="http://schemas.openxmlformats.org/officeDocument/2006/relationships/hyperlink" Target="https://www.myid.gov.au/how-use-myid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 dirty="0">
                <a:effectLst/>
              </a:rPr>
              <a:t>Sử dụng Centrelink CRN </a:t>
            </a:r>
            <a:r>
              <a:rPr lang="vi" b="1" i="0">
                <a:effectLst/>
              </a:rPr>
              <a:t>của </a:t>
            </a:r>
            <a:r>
              <a:rPr lang="en-US" b="1" i="0">
                <a:effectLst/>
              </a:rPr>
              <a:t>quý vị</a:t>
            </a:r>
            <a:r>
              <a:rPr lang="vi" b="1" i="0">
                <a:effectLst/>
              </a:rPr>
              <a:t> </a:t>
            </a:r>
            <a:r>
              <a:rPr lang="vi" b="1" i="0" dirty="0">
                <a:effectLst/>
              </a:rPr>
              <a:t>với </a:t>
            </a:r>
            <a:r>
              <a:rPr lang="vi" b="1" i="0" dirty="0" err="1">
                <a:effectLst/>
              </a:rPr>
              <a:t>myGov </a:t>
            </a:r>
            <a:r>
              <a:rPr lang="vi" b="1" dirty="0"/>
              <a:t>:</a:t>
            </a:r>
            <a:endParaRPr lang="en-US" b="1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Để sử dụng Centrelink với myGov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cần phải có </a:t>
            </a:r>
            <a:r>
              <a:rPr lang="vi" b="1" i="0" dirty="0">
                <a:effectLst/>
              </a:rPr>
              <a:t>Mã</a:t>
            </a:r>
            <a:r>
              <a:rPr lang="vi" b="0" i="0" dirty="0">
                <a:effectLst/>
              </a:rPr>
              <a:t> </a:t>
            </a:r>
            <a:r>
              <a:rPr lang="vi" b="1" i="0">
                <a:effectLst/>
              </a:rPr>
              <a:t>số </a:t>
            </a:r>
            <a:r>
              <a:rPr lang="en-US" b="1" i="0">
                <a:effectLst/>
              </a:rPr>
              <a:t>T</a:t>
            </a:r>
            <a:r>
              <a:rPr lang="vi" b="1" i="0">
                <a:effectLst/>
              </a:rPr>
              <a:t>ham chiếu </a:t>
            </a:r>
            <a:r>
              <a:rPr lang="en-US" b="1" i="0">
                <a:effectLst/>
              </a:rPr>
              <a:t>K</a:t>
            </a:r>
            <a:r>
              <a:rPr lang="vi" b="1" i="0">
                <a:effectLst/>
              </a:rPr>
              <a:t>hách hàng</a:t>
            </a:r>
            <a:r>
              <a:rPr lang="vi" b="0" i="0">
                <a:effectLst/>
              </a:rPr>
              <a:t>, </a:t>
            </a:r>
            <a:r>
              <a:rPr lang="vi" b="0" i="0" dirty="0">
                <a:effectLst/>
              </a:rPr>
              <a:t>hay viết tắt </a:t>
            </a:r>
            <a:r>
              <a:rPr lang="vi" b="0" i="0">
                <a:effectLst/>
              </a:rPr>
              <a:t>là </a:t>
            </a:r>
            <a:r>
              <a:rPr lang="vi" b="1" i="0">
                <a:effectLst/>
              </a:rPr>
              <a:t>CRN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đã nhận được bất kỳ khoản thanh toán nào từ Centrelink, rất có </a:t>
            </a:r>
            <a:r>
              <a:rPr lang="vi" b="0" i="0">
                <a:effectLst/>
              </a:rPr>
              <a:t>thể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đã có sẵn CRN.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Để kiểm tra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xem nó có nằm trên một lá thư hoặc thông báo gần đây </a:t>
            </a:r>
            <a:r>
              <a:rPr lang="vi" b="0" i="0">
                <a:effectLst/>
              </a:rPr>
              <a:t>mà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đã nhận được hay không. Thông thường, nó được dán ở nơi dễ nhìn thấy.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chưa có CRN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cần đến văn phòng Services Australia để thiết lập trước hoặc để được giúp tìm CRN.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>
                <a:effectLst/>
              </a:rPr>
              <a:t>Nếu </a:t>
            </a:r>
            <a:r>
              <a:rPr lang="en-US" b="1" i="0">
                <a:effectLst/>
              </a:rPr>
              <a:t>quý vị</a:t>
            </a:r>
            <a:r>
              <a:rPr lang="vi" b="1" i="0">
                <a:effectLst/>
              </a:rPr>
              <a:t> </a:t>
            </a:r>
            <a:r>
              <a:rPr lang="vi" b="1" i="0" dirty="0">
                <a:effectLst/>
              </a:rPr>
              <a:t>có Mã </a:t>
            </a:r>
            <a:r>
              <a:rPr lang="vi" b="1" i="0">
                <a:effectLst/>
              </a:rPr>
              <a:t>số </a:t>
            </a:r>
            <a:r>
              <a:rPr lang="en-US" b="1" i="0">
                <a:effectLst/>
              </a:rPr>
              <a:t>T</a:t>
            </a:r>
            <a:r>
              <a:rPr lang="vi" b="1" i="0">
                <a:effectLst/>
              </a:rPr>
              <a:t>ham chiếu </a:t>
            </a:r>
            <a:r>
              <a:rPr lang="en-US" b="1" i="0">
                <a:effectLst/>
              </a:rPr>
              <a:t>K</a:t>
            </a:r>
            <a:r>
              <a:rPr lang="vi" b="1" i="0">
                <a:effectLst/>
              </a:rPr>
              <a:t>hách </a:t>
            </a:r>
            <a:r>
              <a:rPr lang="vi" b="1" i="0" dirty="0">
                <a:effectLst/>
              </a:rPr>
              <a:t>hàng: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CRN Centrelink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liên kết Centrelink bằng một trong những cách sau:</a:t>
            </a:r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trả lời một số câu hỏi cụ thể dành </a:t>
            </a:r>
            <a:r>
              <a:rPr lang="vi" b="0" i="0">
                <a:effectLst/>
              </a:rPr>
              <a:t>cho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; </a:t>
            </a:r>
            <a:r>
              <a:rPr lang="vi" b="0" i="0" dirty="0">
                <a:effectLst/>
              </a:rPr>
              <a:t>hoặc</a:t>
            </a:r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sử dụng mã </a:t>
            </a:r>
            <a:r>
              <a:rPr lang="vi" b="0" i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liên kết</a:t>
            </a:r>
            <a:r>
              <a:rPr lang="vi" b="0" i="0">
                <a:effectLst/>
              </a:rPr>
              <a:t> </a:t>
            </a:r>
            <a:r>
              <a:rPr lang="en-US" b="0" i="0">
                <a:effectLst/>
              </a:rPr>
              <a:t>đã </a:t>
            </a:r>
            <a:r>
              <a:rPr lang="vi" b="0" i="0">
                <a:effectLst/>
              </a:rPr>
              <a:t>được </a:t>
            </a:r>
            <a:r>
              <a:rPr lang="vi" b="0" i="0" dirty="0">
                <a:effectLst/>
              </a:rPr>
              <a:t>cấp </a:t>
            </a:r>
            <a:r>
              <a:rPr lang="vi" b="0" i="0">
                <a:effectLst/>
              </a:rPr>
              <a:t>cho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.</a:t>
            </a:r>
            <a:endParaRPr lang="en-US" dirty="0"/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đã </a:t>
            </a:r>
            <a:r>
              <a:rPr lang="vi" b="0" i="0">
                <a:effectLst/>
              </a:rPr>
              <a:t>từng </a:t>
            </a:r>
            <a:r>
              <a:rPr lang="en-US" b="0" i="0">
                <a:effectLst/>
              </a:rPr>
              <a:t>xin trợ cấp </a:t>
            </a:r>
            <a:r>
              <a:rPr lang="vi" b="0" i="0">
                <a:effectLst/>
              </a:rPr>
              <a:t>trước </a:t>
            </a:r>
            <a:r>
              <a:rPr lang="vi" b="0" i="0" dirty="0">
                <a:effectLst/>
              </a:rPr>
              <a:t>đây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sẽ có mã số CRN</a:t>
            </a:r>
            <a:r>
              <a:rPr lang="vi" b="0" i="0">
                <a:effectLst/>
              </a:rPr>
              <a:t>.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tìm thấy mã số CRN trên thư của Centrelink, thẻ giảm giá hoặc trong tài khoản trực tuyến Centrelink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 dirty="0">
                <a:effectLst/>
              </a:rPr>
              <a:t>Thực hiện theo các bước sau để liên kết Centrelink </a:t>
            </a:r>
            <a:r>
              <a:rPr lang="vi" b="1" i="0">
                <a:effectLst/>
              </a:rPr>
              <a:t>với myGov:</a:t>
            </a:r>
            <a:endParaRPr lang="vi" b="1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Đăng nhập</a:t>
            </a:r>
            <a:r>
              <a:rPr lang="vi" b="0" i="0">
                <a:effectLst/>
              </a:rPr>
              <a:t> </a:t>
            </a:r>
            <a:r>
              <a:rPr lang="en-US" b="0" i="0">
                <a:effectLst/>
              </a:rPr>
              <a:t>vào </a:t>
            </a:r>
            <a:r>
              <a:rPr lang="vi" b="0" i="0">
                <a:effectLst/>
              </a:rPr>
              <a:t>myGov</a:t>
            </a:r>
            <a:r>
              <a:rPr lang="vi" b="0" i="0" dirty="0">
                <a:effectLst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Xem và Liên kết </a:t>
            </a:r>
            <a:r>
              <a:rPr lang="vi" b="1" i="0">
                <a:effectLst/>
              </a:rPr>
              <a:t>Dịch vụ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Liên kết </a:t>
            </a:r>
            <a:r>
              <a:rPr lang="vi" b="0" i="0" dirty="0">
                <a:effectLst/>
              </a:rPr>
              <a:t>trên ô Centrelink.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Có </a:t>
            </a:r>
            <a:r>
              <a:rPr lang="vi" b="0" i="0" dirty="0">
                <a:effectLst/>
              </a:rPr>
              <a:t>cho </a:t>
            </a:r>
            <a:r>
              <a:rPr lang="vi" b="0" i="0">
                <a:effectLst/>
              </a:rPr>
              <a:t>mục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hoặc biết Mã số Tham chiếu Khách hàng Centrelink của mình không? Chọn </a:t>
            </a:r>
            <a:r>
              <a:rPr lang="vi" b="0" i="0">
                <a:effectLst/>
              </a:rPr>
              <a:t>xem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mã liên kết hay không. Chọn </a:t>
            </a:r>
            <a:r>
              <a:rPr lang="vi" b="1" i="0">
                <a:effectLst/>
              </a:rPr>
              <a:t>Tiếp theo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Nhập mã CRN và thông tin cá nhân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. </a:t>
            </a:r>
            <a:r>
              <a:rPr lang="vi" b="0" i="0" dirty="0">
                <a:effectLst/>
              </a:rPr>
              <a:t>Chọn </a:t>
            </a:r>
            <a:r>
              <a:rPr lang="vi" b="1" i="0">
                <a:effectLst/>
              </a:rPr>
              <a:t>Tiếp theo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Nhập thông tin thanh toán và tương tác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với Centrelink. Chọn </a:t>
            </a:r>
            <a:r>
              <a:rPr lang="vi" b="1" i="0">
                <a:effectLst/>
              </a:rPr>
              <a:t>Tiếp tục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cần thêm trợ giúp, hãy truy cập: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liên kết Centrelink </a:t>
            </a:r>
            <a:r>
              <a:rPr lang="vi" b="0" i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nếu </a:t>
            </a:r>
            <a:r>
              <a:rPr lang="en-US" b="0" i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quý vị</a:t>
            </a:r>
            <a:r>
              <a:rPr lang="vi" b="0" i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có CRN</a:t>
            </a:r>
            <a:r>
              <a:rPr lang="en-US" b="0" i="0">
                <a:effectLst/>
              </a:rPr>
              <a:t>, hoặc</a:t>
            </a:r>
            <a:endParaRPr lang="vi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 </a:t>
            </a:r>
            <a:r>
              <a:rPr lang="vi" b="0" i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liên kết Centrelink bằng cách sử dụng mã liên kết</a:t>
            </a:r>
            <a:r>
              <a:rPr lang="vi" b="0" i="0" dirty="0">
                <a:effectLst/>
              </a:rPr>
              <a:t>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vi" b="0" i="0" dirty="0">
                <a:effectLst/>
              </a:rPr>
              <a:t>trên </a:t>
            </a:r>
            <a:r>
              <a:rPr lang="vi" b="0" i="0">
                <a:effectLst/>
              </a:rPr>
              <a:t>trang </a:t>
            </a:r>
            <a:r>
              <a:rPr lang="en-US" b="0" i="0">
                <a:effectLst/>
              </a:rPr>
              <a:t>mạng</a:t>
            </a:r>
            <a:r>
              <a:rPr lang="vi" b="0" i="0">
                <a:effectLst/>
              </a:rPr>
              <a:t> của Services Australia.</a:t>
            </a:r>
            <a:endParaRPr lang="vi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>
                <a:effectLst/>
              </a:rPr>
              <a:t>Nếu </a:t>
            </a:r>
            <a:r>
              <a:rPr lang="en-US" b="1" i="0">
                <a:effectLst/>
              </a:rPr>
              <a:t>quý vị</a:t>
            </a:r>
            <a:r>
              <a:rPr lang="vi" b="1" i="0">
                <a:effectLst/>
              </a:rPr>
              <a:t> </a:t>
            </a:r>
            <a:r>
              <a:rPr lang="vi" b="1" i="0" dirty="0">
                <a:effectLst/>
              </a:rPr>
              <a:t>không có Mã </a:t>
            </a:r>
            <a:r>
              <a:rPr lang="vi" b="1" i="0">
                <a:effectLst/>
              </a:rPr>
              <a:t>số </a:t>
            </a:r>
            <a:r>
              <a:rPr lang="en-US" b="1" i="0">
                <a:effectLst/>
              </a:rPr>
              <a:t>T</a:t>
            </a:r>
            <a:r>
              <a:rPr lang="vi" b="1" i="0">
                <a:effectLst/>
              </a:rPr>
              <a:t>ham chiếu </a:t>
            </a:r>
            <a:r>
              <a:rPr lang="en-US" b="1" i="0">
                <a:effectLst/>
              </a:rPr>
              <a:t>K</a:t>
            </a:r>
            <a:r>
              <a:rPr lang="vi" b="1" i="0">
                <a:effectLst/>
              </a:rPr>
              <a:t>hách </a:t>
            </a:r>
            <a:r>
              <a:rPr lang="vi" b="1" i="0" dirty="0">
                <a:effectLst/>
              </a:rPr>
              <a:t>hàng.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muốn </a:t>
            </a:r>
            <a:r>
              <a:rPr lang="en-US" b="0" i="0">
                <a:effectLst/>
              </a:rPr>
              <a:t>xin trợ cấp </a:t>
            </a:r>
            <a:r>
              <a:rPr lang="vi" b="0" i="0">
                <a:effectLst/>
              </a:rPr>
              <a:t>hoặc </a:t>
            </a:r>
            <a:r>
              <a:rPr lang="en-US" b="0" i="0">
                <a:effectLst/>
              </a:rPr>
              <a:t>thẻ </a:t>
            </a:r>
            <a:r>
              <a:rPr lang="vi" b="0" i="0">
                <a:effectLst/>
              </a:rPr>
              <a:t>giảm </a:t>
            </a:r>
            <a:r>
              <a:rPr lang="vi" b="0" i="0" dirty="0">
                <a:effectLst/>
              </a:rPr>
              <a:t>giá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cần có </a:t>
            </a:r>
            <a:r>
              <a:rPr lang="vi" b="0" i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Mã </a:t>
            </a:r>
            <a:r>
              <a:rPr lang="vi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số </a:t>
            </a:r>
            <a:r>
              <a:rPr lang="en-US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vi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 chiếu </a:t>
            </a:r>
            <a:r>
              <a:rPr lang="en-US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vi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hách </a:t>
            </a:r>
            <a:r>
              <a:rPr lang="vi" b="0" i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hàng Centrelink (</a:t>
            </a:r>
            <a:r>
              <a:rPr lang="vi" b="0" i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CRN)</a:t>
            </a:r>
            <a:r>
              <a:rPr lang="vi"/>
              <a:t>.</a:t>
            </a:r>
            <a:endParaRPr lang="vi" dirty="0"/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Quý vị</a:t>
            </a:r>
            <a:r>
              <a:rPr lang="vi"/>
              <a:t> </a:t>
            </a:r>
            <a:r>
              <a:rPr lang="vi" dirty="0"/>
              <a:t>cần thông tin này </a:t>
            </a:r>
            <a:r>
              <a:rPr lang="vi" b="0" i="0" dirty="0">
                <a:effectLst/>
              </a:rPr>
              <a:t>trước khi có thể liên kết với Centrelink.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thể nhận được CRN bằng cách chứng minh danh tính của mình với Centrelink.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Để chứng minh danh tính trực tuyến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cho Centrelink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sẽ cần phải: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nhập thông tin chi tiết từ giấy tờ tùy thân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; </a:t>
            </a:r>
            <a:r>
              <a:rPr lang="vi" b="0" i="0" dirty="0">
                <a:effectLst/>
              </a:rPr>
              <a:t>hoặc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có </a:t>
            </a:r>
            <a:r>
              <a:rPr lang="vi" b="0" i="0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kỹ thuật số cấp </a:t>
            </a:r>
            <a:r>
              <a:rPr lang="vi" b="0" i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 cao</a:t>
            </a:r>
            <a:r>
              <a:rPr lang="en-US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Để nhập thông tin chi tiết từ giấy tờ tùy thân</a:t>
            </a:r>
            <a:r>
              <a:rPr lang="vi" b="0" i="0">
                <a:effectLst/>
              </a:rPr>
              <a:t>,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sẽ cần thẻ Medicare và hai giấy tờ tùy thân được chấp nhận.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Những giấy tờ tùy thân này bao gồm:</a:t>
            </a: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Hộ chiếu Úc</a:t>
            </a: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Giấy khai sinh của Úc</a:t>
            </a: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effectLst/>
              </a:rPr>
              <a:t>Giấy chứng nhận quốc tịch Úc</a:t>
            </a: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T</a:t>
            </a:r>
            <a:r>
              <a:rPr lang="vi" b="0" i="0">
                <a:effectLst/>
              </a:rPr>
              <a:t>hị </a:t>
            </a:r>
            <a:r>
              <a:rPr lang="vi" b="0" i="0" dirty="0">
                <a:effectLst/>
              </a:rPr>
              <a:t>thực </a:t>
            </a:r>
            <a:r>
              <a:rPr lang="vi" b="0" i="0">
                <a:effectLst/>
              </a:rPr>
              <a:t>Úc </a:t>
            </a:r>
            <a:r>
              <a:rPr lang="en-US" b="0" i="0">
                <a:effectLst/>
              </a:rPr>
              <a:t>còn thời hạn</a:t>
            </a:r>
            <a:endParaRPr lang="vi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 err="1">
                <a:effectLst/>
              </a:rPr>
              <a:t>Giấy phép </a:t>
            </a:r>
            <a:endParaRPr lang="en-US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 err="1">
                <a:effectLst/>
              </a:rPr>
              <a:t>ImmiCard </a:t>
            </a:r>
            <a:r>
              <a:rPr lang="vi" b="0" i="0" dirty="0">
                <a:effectLst/>
              </a:rPr>
              <a:t>do Bộ Nội vụ cấp.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 dirty="0">
                <a:effectLst/>
              </a:rPr>
              <a:t>Thực hiện theo các bước sau để liên kết Centrelink </a:t>
            </a:r>
            <a:r>
              <a:rPr lang="vi" b="1" i="0">
                <a:effectLst/>
              </a:rPr>
              <a:t>nếu </a:t>
            </a:r>
            <a:r>
              <a:rPr lang="en-US" b="1" i="0">
                <a:effectLst/>
              </a:rPr>
              <a:t>quý vị</a:t>
            </a:r>
            <a:r>
              <a:rPr lang="vi" b="1" i="0">
                <a:effectLst/>
              </a:rPr>
              <a:t> </a:t>
            </a:r>
            <a:r>
              <a:rPr lang="vi" b="1" i="0" dirty="0">
                <a:effectLst/>
              </a:rPr>
              <a:t>không có CRN: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Đăng nhập</a:t>
            </a:r>
            <a:r>
              <a:rPr lang="vi" b="0" i="0">
                <a:effectLst/>
              </a:rPr>
              <a:t> </a:t>
            </a:r>
            <a:r>
              <a:rPr lang="en-US" b="0" i="0">
                <a:effectLst/>
              </a:rPr>
              <a:t>vào </a:t>
            </a:r>
            <a:r>
              <a:rPr lang="vi" b="0" i="0">
                <a:effectLst/>
              </a:rPr>
              <a:t>myGov</a:t>
            </a:r>
            <a:r>
              <a:rPr lang="vi" b="0" i="0" dirty="0">
                <a:effectLst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Xem và liên kết </a:t>
            </a:r>
            <a:r>
              <a:rPr lang="vi" b="1" i="0">
                <a:effectLst/>
              </a:rPr>
              <a:t>dịch vụ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Liên kết </a:t>
            </a:r>
            <a:r>
              <a:rPr lang="vi" b="0" i="0" dirty="0">
                <a:effectLst/>
              </a:rPr>
              <a:t>trên ô Centrelink.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Không </a:t>
            </a:r>
            <a:r>
              <a:rPr lang="vi" b="0" i="0" dirty="0">
                <a:effectLst/>
              </a:rPr>
              <a:t>cho câu </a:t>
            </a:r>
            <a:r>
              <a:rPr lang="vi" b="0" i="0">
                <a:effectLst/>
              </a:rPr>
              <a:t>hỏi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có hoặc biết Mã </a:t>
            </a:r>
            <a:r>
              <a:rPr lang="vi" b="0" i="0">
                <a:effectLst/>
              </a:rPr>
              <a:t>số </a:t>
            </a:r>
            <a:r>
              <a:rPr lang="en-US" b="0" i="0">
                <a:effectLst/>
              </a:rPr>
              <a:t>T</a:t>
            </a:r>
            <a:r>
              <a:rPr lang="vi" b="0" i="0">
                <a:effectLst/>
              </a:rPr>
              <a:t>ham chiếu </a:t>
            </a:r>
            <a:r>
              <a:rPr lang="en-US" b="0" i="0">
                <a:effectLst/>
              </a:rPr>
              <a:t>K</a:t>
            </a:r>
            <a:r>
              <a:rPr lang="vi" b="0" i="0">
                <a:effectLst/>
              </a:rPr>
              <a:t>hách </a:t>
            </a:r>
            <a:r>
              <a:rPr lang="vi" b="0" i="0" dirty="0">
                <a:effectLst/>
              </a:rPr>
              <a:t>hàng Centrelink của mình không.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Chọn </a:t>
            </a:r>
            <a:r>
              <a:rPr lang="vi" b="1" i="0" dirty="0">
                <a:effectLst/>
              </a:rPr>
              <a:t>Bắt đầu </a:t>
            </a:r>
            <a:r>
              <a:rPr lang="vi" b="0" i="0" dirty="0">
                <a:effectLst/>
              </a:rPr>
              <a:t>bằng chứng minh thư Centrelink. Xem lại danh sách các giấy tờ tùy thân được chấp nhận, sau đó chọn </a:t>
            </a:r>
            <a:r>
              <a:rPr lang="vi" b="1" i="0">
                <a:effectLst/>
              </a:rPr>
              <a:t>Tiếp theo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Đọc mục Chia sẻ thông tin cá nhân. Chọn </a:t>
            </a:r>
            <a:r>
              <a:rPr lang="vi" b="1" i="0" dirty="0">
                <a:effectLst/>
              </a:rPr>
              <a:t>Tôi hiểu và đồng ý với các điều </a:t>
            </a:r>
            <a:r>
              <a:rPr lang="vi" b="1" i="0">
                <a:effectLst/>
              </a:rPr>
              <a:t>khoản trên</a:t>
            </a:r>
            <a:r>
              <a:rPr lang="vi" b="0" i="0">
                <a:effectLst/>
              </a:rPr>
              <a:t>, </a:t>
            </a:r>
            <a:r>
              <a:rPr lang="vi" b="0" i="0" dirty="0">
                <a:effectLst/>
              </a:rPr>
              <a:t>sau đó chọn </a:t>
            </a:r>
            <a:r>
              <a:rPr lang="vi" b="1" i="0">
                <a:effectLst/>
              </a:rPr>
              <a:t>Tiếp theo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Nhập thông tin từ các giấy tờ tùy thân được chấp nhận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và chọn </a:t>
            </a:r>
            <a:r>
              <a:rPr lang="vi" b="1" i="0">
                <a:effectLst/>
              </a:rPr>
              <a:t>Xác minh</a:t>
            </a:r>
            <a:r>
              <a:rPr lang="vi" b="0" i="0">
                <a:effectLst/>
              </a:rPr>
              <a:t>. </a:t>
            </a:r>
            <a:r>
              <a:rPr lang="vi" b="0" i="0" dirty="0">
                <a:effectLst/>
              </a:rPr>
              <a:t>Sau khi xác minh danh tính, hãy chọn </a:t>
            </a:r>
            <a:r>
              <a:rPr lang="vi" b="1" i="0">
                <a:effectLst/>
              </a:rPr>
              <a:t>Tiếp theo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 dirty="0">
                <a:effectLst/>
              </a:rPr>
              <a:t>Nhập thông tin thẻ Medicare và thông tin cá nhân </a:t>
            </a:r>
            <a:r>
              <a:rPr lang="vi" b="0" i="0">
                <a:effectLst/>
              </a:rPr>
              <a:t>của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. </a:t>
            </a:r>
            <a:r>
              <a:rPr lang="vi" b="0" i="0" dirty="0">
                <a:effectLst/>
              </a:rPr>
              <a:t>Chọn </a:t>
            </a:r>
            <a:r>
              <a:rPr lang="vi" b="1" i="0">
                <a:effectLst/>
              </a:rPr>
              <a:t>Tiếp tục</a:t>
            </a:r>
            <a:r>
              <a:rPr lang="vi" b="0" i="0">
                <a:effectLst/>
              </a:rPr>
              <a:t>.</a:t>
            </a:r>
            <a:endParaRPr lang="vi" b="0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0" i="0">
                <a:effectLst/>
              </a:rPr>
              <a:t>Nếu </a:t>
            </a:r>
            <a:r>
              <a:rPr lang="en-US" b="0" i="0">
                <a:effectLst/>
              </a:rPr>
              <a:t>quý vị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cần thêm trợ giúp, hãy truy cập mục </a:t>
            </a:r>
            <a:r>
              <a:rPr lang="vi" b="0" i="0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liên kết Centrelink bằng cách xác minh </a:t>
            </a:r>
            <a:r>
              <a:rPr lang="vi" b="0" i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danh tính</a:t>
            </a:r>
            <a:r>
              <a:rPr lang="vi" b="0" i="0">
                <a:effectLst/>
              </a:rPr>
              <a:t> </a:t>
            </a:r>
            <a:r>
              <a:rPr lang="en-US" b="0" i="0">
                <a:effectLst/>
              </a:rPr>
              <a:t>trên </a:t>
            </a:r>
            <a:r>
              <a:rPr lang="vi" b="0" i="0">
                <a:effectLst/>
              </a:rPr>
              <a:t>trang </a:t>
            </a:r>
            <a:r>
              <a:rPr lang="en-US" b="0" i="0">
                <a:effectLst/>
              </a:rPr>
              <a:t>mạng của</a:t>
            </a:r>
            <a:r>
              <a:rPr lang="vi" b="0" i="0">
                <a:effectLst/>
              </a:rPr>
              <a:t> </a:t>
            </a:r>
            <a:r>
              <a:rPr lang="vi" b="0" i="0" dirty="0">
                <a:effectLst/>
              </a:rPr>
              <a:t>Services Australia.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330E-3FBE-8AF0-6448-A060FE07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D3984-E0E9-F2DD-3E48-AACBF14BF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7D9D3-D150-0DC3-7310-1DA8172E3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Yêu cầu mọi người chia sẻ bất kỳ điều gì khác mà họ có thể hoặc đã làm tại Centrelink.</a:t>
            </a:r>
          </a:p>
        </p:txBody>
      </p:sp>
    </p:spTree>
    <p:extLst>
      <p:ext uri="{BB962C8B-B14F-4D97-AF65-F5344CB8AC3E}">
        <p14:creationId xmlns:p14="http://schemas.microsoft.com/office/powerpoint/2010/main" val="52738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6815-9C06-CA26-4B87-36E5DCA5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9EB0B-DFB5-9756-10A7-60132F4F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0E5CD-FFB9-1B30-310F-A7AB72BF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buNone/>
            </a:pPr>
            <a:r>
              <a:rPr lang="vi" sz="1400" b="1" i="0" dirty="0">
                <a:solidFill>
                  <a:srgbClr val="000000"/>
                </a:solidFill>
                <a:effectLst/>
              </a:rPr>
              <a:t>Cách liên </a:t>
            </a:r>
            <a:r>
              <a:rPr lang="vi" sz="1400" b="1" i="0">
                <a:solidFill>
                  <a:srgbClr val="000000"/>
                </a:solidFill>
                <a:effectLst/>
              </a:rPr>
              <a:t>kết </a:t>
            </a:r>
            <a:r>
              <a:rPr lang="en-US" sz="1400" b="1" i="0">
                <a:solidFill>
                  <a:srgbClr val="000000"/>
                </a:solidFill>
                <a:effectLst/>
              </a:rPr>
              <a:t>Sở</a:t>
            </a:r>
            <a:r>
              <a:rPr lang="vi" sz="1400" b="1" i="0">
                <a:solidFill>
                  <a:srgbClr val="000000"/>
                </a:solidFill>
                <a:effectLst/>
              </a:rPr>
              <a:t> </a:t>
            </a:r>
            <a:r>
              <a:rPr lang="vi" sz="1400" b="1" i="0" dirty="0">
                <a:solidFill>
                  <a:srgbClr val="000000"/>
                </a:solidFill>
                <a:effectLst/>
              </a:rPr>
              <a:t>Thuế </a:t>
            </a:r>
            <a:r>
              <a:rPr lang="vi" sz="1400" b="1" i="0">
                <a:solidFill>
                  <a:srgbClr val="000000"/>
                </a:solidFill>
                <a:effectLst/>
              </a:rPr>
              <a:t>Úc với </a:t>
            </a:r>
            <a:r>
              <a:rPr lang="vi" sz="1400" b="1" i="0" dirty="0">
                <a:solidFill>
                  <a:srgbClr val="000000"/>
                </a:solidFill>
                <a:effectLst/>
              </a:rPr>
              <a:t>tài khoản </a:t>
            </a:r>
            <a:r>
              <a:rPr lang="vi" sz="1400" b="1" i="0" dirty="0" err="1">
                <a:solidFill>
                  <a:srgbClr val="000000"/>
                </a:solidFill>
                <a:effectLst/>
              </a:rPr>
              <a:t>myGov </a:t>
            </a:r>
            <a:r>
              <a:rPr lang="vi" sz="1400" b="1" i="0" err="1">
                <a:solidFill>
                  <a:srgbClr val="000000"/>
                </a:solidFill>
                <a:effectLst/>
              </a:rPr>
              <a:t>của </a:t>
            </a:r>
            <a:r>
              <a:rPr lang="en-US" sz="1400" b="1" i="0">
                <a:solidFill>
                  <a:srgbClr val="000000"/>
                </a:solidFill>
                <a:effectLst/>
              </a:rPr>
              <a:t>quý vị</a:t>
            </a:r>
            <a:endParaRPr lang="vi" sz="1400" b="1" i="0" dirty="0" err="1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Thực hiện theo các bước sau để liên kết ATO với tài khoản myGov </a:t>
            </a:r>
            <a:r>
              <a:rPr lang="vi" sz="1400" b="0" i="0">
                <a:solidFill>
                  <a:srgbClr val="000000"/>
                </a:solidFill>
                <a:effectLst/>
              </a:rPr>
              <a:t>của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quý vị</a:t>
            </a:r>
            <a:r>
              <a:rPr lang="vi" sz="1400" b="0" i="0">
                <a:solidFill>
                  <a:srgbClr val="000000"/>
                </a:solidFill>
                <a:effectLst/>
              </a:rPr>
              <a:t>: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vi" sz="1400" b="0" i="0">
                <a:solidFill>
                  <a:srgbClr val="1B365D"/>
                </a:solidFill>
                <a:effectLst/>
                <a:hlinkClick r:id="rId3"/>
              </a:rPr>
              <a:t>Đăng nhập</a:t>
            </a:r>
            <a:r>
              <a:rPr lang="vi" sz="1400" b="0" i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vào </a:t>
            </a:r>
            <a:r>
              <a:rPr lang="vi" sz="1400" b="0" i="0">
                <a:solidFill>
                  <a:srgbClr val="000000"/>
                </a:solidFill>
                <a:effectLst/>
              </a:rPr>
              <a:t>myGov</a:t>
            </a:r>
            <a:r>
              <a:rPr lang="vi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Sau khi đăng nhập, hãy vào mục</a:t>
            </a:r>
            <a:r>
              <a:rPr lang="vi" sz="1400" b="1" i="0" dirty="0">
                <a:solidFill>
                  <a:srgbClr val="000000"/>
                </a:solidFill>
                <a:effectLst/>
              </a:rPr>
              <a:t> Xem và liên kết </a:t>
            </a:r>
            <a:r>
              <a:rPr lang="vi" sz="1400" b="1" i="0">
                <a:solidFill>
                  <a:srgbClr val="000000"/>
                </a:solidFill>
                <a:effectLst/>
              </a:rPr>
              <a:t>dịch vụ</a:t>
            </a:r>
            <a:r>
              <a:rPr lang="vi" sz="1400" b="0" i="0">
                <a:solidFill>
                  <a:srgbClr val="000000"/>
                </a:solidFill>
                <a:effectLst/>
              </a:rPr>
              <a:t>.</a:t>
            </a:r>
            <a:endParaRPr lang="vi" sz="1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Chọn </a:t>
            </a:r>
            <a:r>
              <a:rPr lang="vi" sz="1400" b="1" i="0" dirty="0">
                <a:solidFill>
                  <a:srgbClr val="000000"/>
                </a:solidFill>
                <a:effectLst/>
              </a:rPr>
              <a:t>Liên kết </a:t>
            </a:r>
            <a:r>
              <a:rPr lang="vi" sz="1400" b="0" i="0" dirty="0">
                <a:solidFill>
                  <a:srgbClr val="000000"/>
                </a:solidFill>
                <a:effectLst/>
              </a:rPr>
              <a:t>bên </a:t>
            </a:r>
            <a:r>
              <a:rPr lang="vi" sz="1400" b="0" i="0">
                <a:solidFill>
                  <a:srgbClr val="000000"/>
                </a:solidFill>
                <a:effectLst/>
              </a:rPr>
              <a:t>cạnh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Sở</a:t>
            </a:r>
            <a:r>
              <a:rPr lang="vi" sz="1400" b="0" i="0">
                <a:solidFill>
                  <a:srgbClr val="000000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000000"/>
                </a:solidFill>
                <a:effectLst/>
              </a:rPr>
              <a:t>Thuế Úc.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Nhập hoặc xác nhận thông tin cá nhân </a:t>
            </a:r>
            <a:r>
              <a:rPr lang="vi" sz="1400" b="0" i="0">
                <a:solidFill>
                  <a:srgbClr val="000000"/>
                </a:solidFill>
                <a:effectLst/>
              </a:rPr>
              <a:t>của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quý vị</a:t>
            </a:r>
            <a:r>
              <a:rPr lang="vi" sz="1400" b="0" i="0">
                <a:solidFill>
                  <a:srgbClr val="000000"/>
                </a:solidFill>
                <a:effectLst/>
              </a:rPr>
              <a:t>.</a:t>
            </a:r>
            <a:endParaRPr lang="vi" sz="1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Trả lời 2 câu hỏi để xác minh hồ sơ thuế </a:t>
            </a:r>
            <a:r>
              <a:rPr lang="vi" sz="1400" b="0" i="0">
                <a:solidFill>
                  <a:srgbClr val="000000"/>
                </a:solidFill>
                <a:effectLst/>
              </a:rPr>
              <a:t>của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quý vị</a:t>
            </a:r>
            <a:r>
              <a:rPr lang="vi" sz="1400" b="0" i="0">
                <a:solidFill>
                  <a:srgbClr val="000000"/>
                </a:solidFill>
                <a:effectLst/>
              </a:rPr>
              <a:t>.</a:t>
            </a:r>
            <a:endParaRPr lang="vi" sz="1400" b="0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</a:pPr>
            <a:r>
              <a:rPr lang="vi" sz="1400" b="0" i="0" dirty="0">
                <a:solidFill>
                  <a:srgbClr val="000000"/>
                </a:solidFill>
                <a:effectLst/>
              </a:rPr>
              <a:t>Tìm thêm thông tin về </a:t>
            </a:r>
            <a:r>
              <a:rPr lang="vi" sz="1400" b="0" i="0" dirty="0">
                <a:solidFill>
                  <a:srgbClr val="1B365D"/>
                </a:solidFill>
                <a:effectLst/>
                <a:hlinkClick r:id="rId4"/>
              </a:rPr>
              <a:t>cách liên kết ATO với tài khoản myGov </a:t>
            </a:r>
            <a:r>
              <a:rPr lang="vi" sz="1400" b="0" i="0">
                <a:solidFill>
                  <a:srgbClr val="1B365D"/>
                </a:solidFill>
                <a:effectLst/>
                <a:hlinkClick r:id="rId4"/>
              </a:rPr>
              <a:t>của </a:t>
            </a:r>
            <a:r>
              <a:rPr lang="en-US" sz="1400" b="0" i="0">
                <a:solidFill>
                  <a:srgbClr val="1B365D"/>
                </a:solidFill>
                <a:effectLst/>
                <a:hlinkClick r:id="rId4"/>
              </a:rPr>
              <a:t>quý vị</a:t>
            </a:r>
            <a:r>
              <a:rPr lang="vi" sz="1400" b="0" i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trên </a:t>
            </a:r>
            <a:r>
              <a:rPr lang="vi" sz="1400" b="0" i="0">
                <a:solidFill>
                  <a:srgbClr val="000000"/>
                </a:solidFill>
                <a:effectLst/>
              </a:rPr>
              <a:t>trang </a:t>
            </a:r>
            <a:r>
              <a:rPr lang="en-US" sz="1400" b="0" i="0">
                <a:solidFill>
                  <a:srgbClr val="000000"/>
                </a:solidFill>
                <a:effectLst/>
              </a:rPr>
              <a:t>mạng của </a:t>
            </a:r>
            <a:r>
              <a:rPr lang="vi" sz="1400" b="0" i="0">
                <a:solidFill>
                  <a:srgbClr val="000000"/>
                </a:solidFill>
                <a:effectLst/>
              </a:rPr>
              <a:t>ATO</a:t>
            </a:r>
            <a:r>
              <a:rPr lang="vi" sz="14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22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4D49-6F1A-F087-8D49-01C0E485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81BA8-4535-C5A8-8E6C-430E1E3A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A3B9F-6624-8374-4454-35B35765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5A47-773F-CAD7-4AB4-FBCE7F7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B9D38-66AF-35D7-B6F8-9933BB5C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75E7-0C1D-912F-12E7-7BB26C3F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7B33-4488-060E-711E-F29CF5F0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C790C-5C5F-EF12-7F87-2E1D00BD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96379-C1EB-1849-7CB4-AC191F25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000F-29F9-4930-819B-50F6E77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2283B-4774-DF00-FF50-67438E018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326DD-4F53-EFDC-A0ED-32618D65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85A-24A1-A0D3-6639-1C1CFCD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D5A44-40D0-424D-317D-0CCD1FB75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1C809-3786-EAD2-B5FB-0C3C9BD92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A47A-D967-8A4A-43D7-AA535C35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6D1A4-5A20-3801-7D5C-14AFD90F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7B17-C120-F71C-B349-E508120E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C621-E3E4-5F6B-AA4A-5590C129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C3EE8-A061-F6DC-B912-5C6B0848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F543-7135-88AD-351B-8FB19B1B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37157-5C3C-E75E-7592-29A9E7F9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E7FCC-EEB9-4B11-EB93-F4CC3CC76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04900-F435-8CF7-29AD-B8074B98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Hãy thảo luận về việc sử dụng </a:t>
            </a:r>
            <a:r>
              <a:rPr lang="vi" sz="1400" dirty="0" err="1"/>
              <a:t>myID </a:t>
            </a:r>
            <a:r>
              <a:rPr lang="vi" sz="1400"/>
              <a:t>–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cần có thiết bị thông minh riêng và không nên dùng chung. Nếu dùng chung điện thoại</a:t>
            </a:r>
            <a:r>
              <a:rPr lang="vi" sz="1400"/>
              <a:t>,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có thể cân nhắc một cách khác để đăng nhập vào </a:t>
            </a:r>
            <a:r>
              <a:rPr lang="vi" sz="1400" dirty="0" err="1"/>
              <a:t>mygov </a:t>
            </a:r>
            <a:r>
              <a:rPr lang="v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6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63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55719"/>
            <a:ext cx="5486400" cy="5688281"/>
          </a:xfrm>
        </p:spPr>
        <p:txBody>
          <a:bodyPr/>
          <a:lstStyle/>
          <a:p>
            <a:pPr algn="l">
              <a:spcBef>
                <a:spcPts val="0"/>
              </a:spcBef>
              <a:buNone/>
            </a:pPr>
            <a:r>
              <a:rPr lang="vi" b="1" i="0" dirty="0">
                <a:solidFill>
                  <a:srgbClr val="000000"/>
                </a:solidFill>
                <a:effectLst/>
              </a:rPr>
              <a:t>Ba bước </a:t>
            </a:r>
            <a:r>
              <a:rPr lang="vi" b="1" i="0">
                <a:solidFill>
                  <a:srgbClr val="000000"/>
                </a:solidFill>
                <a:effectLst/>
              </a:rPr>
              <a:t>để </a:t>
            </a:r>
            <a:r>
              <a:rPr lang="en-US" b="1" i="0">
                <a:solidFill>
                  <a:srgbClr val="000000"/>
                </a:solidFill>
                <a:effectLst/>
              </a:rPr>
              <a:t>cài đặt </a:t>
            </a:r>
            <a:r>
              <a:rPr lang="vi" b="1" i="0">
                <a:solidFill>
                  <a:srgbClr val="000000"/>
                </a:solidFill>
                <a:effectLst/>
              </a:rPr>
              <a:t>myID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vi" b="1" i="0" dirty="0">
                <a:solidFill>
                  <a:srgbClr val="000000"/>
                </a:solidFill>
                <a:effectLst/>
              </a:rPr>
              <a:t>1. Tải ứng dụng </a:t>
            </a:r>
            <a:r>
              <a:rPr lang="vi" b="1" i="0" dirty="0" err="1">
                <a:solidFill>
                  <a:srgbClr val="000000"/>
                </a:solidFill>
                <a:effectLst/>
              </a:rPr>
              <a:t>myID </a:t>
            </a:r>
            <a:r>
              <a:rPr lang="vi" b="1" i="0" dirty="0">
                <a:solidFill>
                  <a:srgbClr val="000000"/>
                </a:solidFill>
                <a:effectLst/>
              </a:rPr>
              <a:t>về thiết bị thông minh </a:t>
            </a:r>
            <a:r>
              <a:rPr lang="vi" b="1" i="0">
                <a:solidFill>
                  <a:srgbClr val="000000"/>
                </a:solidFill>
                <a:effectLst/>
              </a:rPr>
              <a:t>của </a:t>
            </a:r>
            <a:r>
              <a:rPr lang="en-US" b="1" i="0">
                <a:solidFill>
                  <a:srgbClr val="000000"/>
                </a:solidFill>
                <a:effectLst/>
              </a:rPr>
              <a:t>quý vị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Chỉ tải xuống ứng dụng </a:t>
            </a: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từ các cửa hàng ứng dụng chính thức được liệt kê ở trên.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: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đang thiết lập </a:t>
            </a: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err="1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lần đầu tiên, hãy tiếp tục bước 2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đã thiết lập </a:t>
            </a: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trước đó, hãy chọn "Tôi là người dùng hiện tại" và làm theo hướng dẫn. Xem </a:t>
            </a:r>
            <a:r>
              <a:rPr lang="vi" b="0" i="0" u="sng" dirty="0">
                <a:solidFill>
                  <a:srgbClr val="00698F"/>
                </a:solidFill>
                <a:effectLst/>
                <a:hlinkClick r:id="rId3"/>
              </a:rPr>
              <a:t>lại phần Thiết </a:t>
            </a:r>
            <a:r>
              <a:rPr lang="vi" b="0" i="0" u="sng">
                <a:solidFill>
                  <a:srgbClr val="00698F"/>
                </a:solidFill>
                <a:effectLst/>
                <a:hlinkClick r:id="rId3"/>
              </a:rPr>
              <a:t>lập myID</a:t>
            </a:r>
            <a:r>
              <a:rPr lang="en-US" b="0" i="0" u="sng">
                <a:solidFill>
                  <a:srgbClr val="00698F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vi" b="1" i="0" dirty="0">
                <a:solidFill>
                  <a:srgbClr val="000000"/>
                </a:solidFill>
                <a:effectLst/>
              </a:rPr>
              <a:t>2. Nhập thông tin chi tiết </a:t>
            </a:r>
            <a:r>
              <a:rPr lang="vi" b="1" i="0">
                <a:solidFill>
                  <a:srgbClr val="000000"/>
                </a:solidFill>
                <a:effectLst/>
              </a:rPr>
              <a:t>của </a:t>
            </a:r>
            <a:r>
              <a:rPr lang="en-US" b="1" i="0">
                <a:solidFill>
                  <a:srgbClr val="000000"/>
                </a:solidFill>
                <a:effectLst/>
              </a:rPr>
              <a:t>quý vị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Mở ứng dụng </a:t>
            </a: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trên thiết bị thông minh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và làm theo lời nhắc để: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nhập địa chỉ email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– chọn một email cá nhân </a:t>
            </a:r>
            <a:r>
              <a:rPr lang="vi" b="0" i="0">
                <a:solidFill>
                  <a:srgbClr val="141414"/>
                </a:solidFill>
                <a:effectLst/>
              </a:rPr>
              <a:t>mà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quyền truy cập liên tục,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tạo mật khẩu và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nhập họ tên đầy đủ và ngày sinh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vi" b="1" i="0" dirty="0">
                <a:solidFill>
                  <a:srgbClr val="000000"/>
                </a:solidFill>
                <a:effectLst/>
              </a:rPr>
              <a:t>3. </a:t>
            </a:r>
            <a:r>
              <a:rPr lang="vi" b="1" i="0">
                <a:solidFill>
                  <a:srgbClr val="000000"/>
                </a:solidFill>
                <a:effectLst/>
              </a:rPr>
              <a:t>Chọn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mạnh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dạng </a:t>
            </a:r>
            <a:r>
              <a:rPr lang="vi" b="1" i="0">
                <a:solidFill>
                  <a:srgbClr val="000000"/>
                </a:solidFill>
                <a:effectLst/>
              </a:rPr>
              <a:t>của </a:t>
            </a:r>
            <a:r>
              <a:rPr lang="en-US" b="1" i="0">
                <a:solidFill>
                  <a:srgbClr val="000000"/>
                </a:solidFill>
                <a:effectLst/>
              </a:rPr>
              <a:t>quý vị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thiết lập </a:t>
            </a:r>
            <a:r>
              <a:rPr lang="vi" b="0" i="0" dirty="0" err="1">
                <a:solidFill>
                  <a:srgbClr val="141414"/>
                </a:solidFill>
                <a:effectLst/>
              </a:rPr>
              <a:t>myID Cơ bản, Tiêu chuẩn </a:t>
            </a:r>
            <a:r>
              <a:rPr lang="vi" b="0" i="0" err="1">
                <a:solidFill>
                  <a:srgbClr val="141414"/>
                </a:solidFill>
                <a:effectLst/>
              </a:rPr>
              <a:t>hoặc </a:t>
            </a:r>
            <a:r>
              <a:rPr lang="vi" b="0" i="0">
                <a:solidFill>
                  <a:srgbClr val="141414"/>
                </a:solidFill>
                <a:effectLst/>
              </a:rPr>
              <a:t>Mạnh.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Sau khi nhập thông tin chi tiết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sẽ có </a:t>
            </a:r>
            <a:r>
              <a:rPr lang="vi" b="0" i="0">
                <a:solidFill>
                  <a:srgbClr val="141414"/>
                </a:solidFill>
                <a:effectLst/>
              </a:rPr>
              <a:t>được </a:t>
            </a:r>
            <a:r>
              <a:rPr lang="en-US" b="0" i="0">
                <a:solidFill>
                  <a:srgbClr val="141414"/>
                </a:solidFill>
                <a:effectLst/>
              </a:rPr>
              <a:t>độ mạnh </a:t>
            </a:r>
            <a:r>
              <a:rPr lang="vi" b="0" i="0">
                <a:solidFill>
                  <a:srgbClr val="141414"/>
                </a:solidFill>
                <a:effectLst/>
              </a:rPr>
              <a:t>nhận </a:t>
            </a:r>
            <a:r>
              <a:rPr lang="vi" b="0" i="0" dirty="0">
                <a:solidFill>
                  <a:srgbClr val="141414"/>
                </a:solidFill>
                <a:effectLst/>
              </a:rPr>
              <a:t>dạng cơ bản.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141414"/>
                </a:solidFill>
                <a:effectLst/>
              </a:rPr>
              <a:t>Tăng </a:t>
            </a:r>
            <a:r>
              <a:rPr lang="en-US" b="0" i="0">
                <a:solidFill>
                  <a:srgbClr val="141414"/>
                </a:solidFill>
                <a:effectLst/>
              </a:rPr>
              <a:t>độ </a:t>
            </a:r>
            <a:r>
              <a:rPr lang="vi" b="0" i="0">
                <a:solidFill>
                  <a:srgbClr val="141414"/>
                </a:solidFill>
                <a:effectLst/>
              </a:rPr>
              <a:t>mạnh </a:t>
            </a:r>
            <a:r>
              <a:rPr lang="en-US" b="0" i="0">
                <a:solidFill>
                  <a:srgbClr val="141414"/>
                </a:solidFill>
                <a:effectLst/>
              </a:rPr>
              <a:t>nhận dạng </a:t>
            </a:r>
            <a:r>
              <a:rPr lang="vi" b="0" i="0">
                <a:solidFill>
                  <a:srgbClr val="141414"/>
                </a:solidFill>
                <a:effectLst/>
              </a:rPr>
              <a:t>sẽ </a:t>
            </a:r>
            <a:r>
              <a:rPr lang="vi" b="0" i="0" dirty="0">
                <a:solidFill>
                  <a:srgbClr val="141414"/>
                </a:solidFill>
                <a:effectLst/>
              </a:rPr>
              <a:t>bảo vệ ID kỹ thuật số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tốt hơn và cho </a:t>
            </a:r>
            <a:r>
              <a:rPr lang="vi" b="0" i="0">
                <a:solidFill>
                  <a:srgbClr val="141414"/>
                </a:solidFill>
                <a:effectLst/>
              </a:rPr>
              <a:t>phép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truy cập nhiều dịch vụ hơn.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Mỗi dịch vụ trực tuyến đều </a:t>
            </a:r>
            <a:r>
              <a:rPr lang="vi" b="0" i="0">
                <a:solidFill>
                  <a:srgbClr val="141414"/>
                </a:solidFill>
                <a:effectLst/>
              </a:rPr>
              <a:t>có độ </a:t>
            </a:r>
            <a:r>
              <a:rPr lang="en-US" b="0" i="0">
                <a:solidFill>
                  <a:srgbClr val="141414"/>
                </a:solidFill>
                <a:effectLst/>
              </a:rPr>
              <a:t>mạnh nhận dạng t</a:t>
            </a:r>
            <a:r>
              <a:rPr lang="vi" b="0" i="0">
                <a:solidFill>
                  <a:srgbClr val="141414"/>
                </a:solidFill>
                <a:effectLst/>
              </a:rPr>
              <a:t>ối </a:t>
            </a:r>
            <a:r>
              <a:rPr lang="vi" b="0" i="0" dirty="0">
                <a:solidFill>
                  <a:srgbClr val="141414"/>
                </a:solidFill>
                <a:effectLst/>
              </a:rPr>
              <a:t>thiểu để truy cập. </a:t>
            </a:r>
            <a:r>
              <a:rPr lang="vi" b="0" i="0" u="sng" dirty="0">
                <a:solidFill>
                  <a:srgbClr val="0070C0"/>
                </a:solidFill>
                <a:effectLst/>
              </a:rPr>
              <a:t>Hãy kiểm </a:t>
            </a:r>
            <a:r>
              <a:rPr lang="vi" b="0" i="0" u="sng">
                <a:solidFill>
                  <a:srgbClr val="0070C0"/>
                </a:solidFill>
                <a:effectLst/>
              </a:rPr>
              <a:t>tra độ </a:t>
            </a:r>
            <a:r>
              <a:rPr lang="en-US" b="0" i="0" u="sng">
                <a:solidFill>
                  <a:srgbClr val="0070C0"/>
                </a:solidFill>
                <a:effectLst/>
              </a:rPr>
              <a:t>mạnh nhận dạng</a:t>
            </a:r>
            <a:r>
              <a:rPr lang="vi" b="0" i="0" u="sng">
                <a:solidFill>
                  <a:srgbClr val="0070C0"/>
                </a:solidFill>
                <a:effectLst/>
              </a:rPr>
              <a:t> </a:t>
            </a:r>
            <a:r>
              <a:rPr lang="vi" b="0" i="0" u="sng" dirty="0">
                <a:solidFill>
                  <a:srgbClr val="0070C0"/>
                </a:solidFill>
                <a:effectLst/>
              </a:rPr>
              <a:t>tối thiểu cần thiết cho dịch vụ trực </a:t>
            </a:r>
            <a:r>
              <a:rPr lang="vi" b="0" i="0" u="sng">
                <a:solidFill>
                  <a:srgbClr val="0070C0"/>
                </a:solidFill>
                <a:effectLst/>
              </a:rPr>
              <a:t>tuyến </a:t>
            </a:r>
            <a:r>
              <a:rPr lang="en-US" b="0" i="0" u="sng">
                <a:solidFill>
                  <a:srgbClr val="0070C0"/>
                </a:solidFill>
                <a:effectLst/>
              </a:rPr>
              <a:t>quý vị</a:t>
            </a:r>
            <a:r>
              <a:rPr lang="vi" b="0" i="0" u="sng">
                <a:solidFill>
                  <a:srgbClr val="0070C0"/>
                </a:solidFill>
                <a:effectLst/>
              </a:rPr>
              <a:t> </a:t>
            </a:r>
            <a:r>
              <a:rPr lang="vi" b="0" i="0" u="sng" dirty="0">
                <a:solidFill>
                  <a:srgbClr val="0070C0"/>
                </a:solidFill>
                <a:effectLst/>
              </a:rPr>
              <a:t>muốn </a:t>
            </a:r>
            <a:r>
              <a:rPr lang="vi" b="0" i="0" u="sng">
                <a:solidFill>
                  <a:srgbClr val="0070C0"/>
                </a:solidFill>
                <a:effectLst/>
              </a:rPr>
              <a:t>sử dụng</a:t>
            </a:r>
            <a:r>
              <a:rPr lang="en-US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Ứng dụng có thể yêu </a:t>
            </a:r>
            <a:r>
              <a:rPr lang="vi" b="0" i="0">
                <a:solidFill>
                  <a:srgbClr val="141414"/>
                </a:solidFill>
                <a:effectLst/>
              </a:rPr>
              <a:t>cầu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xác minh hộ chiếu Úc hoặc các giấy tờ khác để tăng </a:t>
            </a:r>
            <a:r>
              <a:rPr lang="vi" b="0" i="0">
                <a:solidFill>
                  <a:srgbClr val="141414"/>
                </a:solidFill>
                <a:effectLst/>
              </a:rPr>
              <a:t>cường độ </a:t>
            </a:r>
            <a:r>
              <a:rPr lang="en-US" b="0" i="0">
                <a:solidFill>
                  <a:srgbClr val="141414"/>
                </a:solidFill>
                <a:effectLst/>
              </a:rPr>
              <a:t>mạnh nhận dạng</a:t>
            </a:r>
            <a:r>
              <a:rPr lang="vi" b="0" i="0">
                <a:solidFill>
                  <a:srgbClr val="141414"/>
                </a:solidFill>
                <a:effectLst/>
              </a:rPr>
              <a:t>.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không cần phải làm điều này nếu đã đạt </a:t>
            </a:r>
            <a:r>
              <a:rPr lang="vi" b="0" i="0">
                <a:solidFill>
                  <a:srgbClr val="141414"/>
                </a:solidFill>
                <a:effectLst/>
              </a:rPr>
              <a:t>được độ </a:t>
            </a:r>
            <a:r>
              <a:rPr lang="en-US" b="0" i="0">
                <a:solidFill>
                  <a:srgbClr val="141414"/>
                </a:solidFill>
                <a:effectLst/>
              </a:rPr>
              <a:t>mạnh nhận dạng </a:t>
            </a:r>
            <a:r>
              <a:rPr lang="vi" b="0" i="0">
                <a:solidFill>
                  <a:srgbClr val="141414"/>
                </a:solidFill>
                <a:effectLst/>
              </a:rPr>
              <a:t>tối </a:t>
            </a:r>
            <a:r>
              <a:rPr lang="vi" b="0" i="0" dirty="0">
                <a:solidFill>
                  <a:srgbClr val="141414"/>
                </a:solidFill>
                <a:effectLst/>
              </a:rPr>
              <a:t>thiểu cho dịch vụ trực </a:t>
            </a:r>
            <a:r>
              <a:rPr lang="vi" b="0" i="0">
                <a:solidFill>
                  <a:srgbClr val="141414"/>
                </a:solidFill>
                <a:effectLst/>
              </a:rPr>
              <a:t>tuyến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muốn truy cập.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Sau </a:t>
            </a:r>
            <a:r>
              <a:rPr lang="vi" b="0" i="0">
                <a:solidFill>
                  <a:srgbClr val="141414"/>
                </a:solidFill>
                <a:effectLst/>
              </a:rPr>
              <a:t>khi </a:t>
            </a:r>
            <a:r>
              <a:rPr lang="en-US" b="0" i="0">
                <a:solidFill>
                  <a:srgbClr val="141414"/>
                </a:solidFill>
                <a:effectLst/>
              </a:rPr>
              <a:t>cài đặt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</a:t>
            </a:r>
            <a:r>
              <a:rPr lang="vi" b="0" i="0" u="sng" dirty="0">
                <a:solidFill>
                  <a:srgbClr val="0563C1"/>
                </a:solidFill>
                <a:effectLst/>
                <a:hlinkClick r:id="rId4" tooltip="How to use my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sử </a:t>
            </a:r>
            <a:r>
              <a:rPr lang="vi" b="0" i="0" u="sng">
                <a:solidFill>
                  <a:srgbClr val="00698F"/>
                </a:solidFill>
                <a:effectLst/>
                <a:hlinkClick r:id="rId4" tooltip="How to use my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dụng</a:t>
            </a:r>
            <a:r>
              <a:rPr lang="vi" b="0" i="0" u="sng">
                <a:solidFill>
                  <a:srgbClr val="0563C1"/>
                </a:solidFill>
                <a:effectLst/>
                <a:hlinkClick r:id="rId4" tooltip="How to use my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myID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en-US" b="0" i="0">
                <a:solidFill>
                  <a:srgbClr val="141414"/>
                </a:solidFill>
                <a:effectLst/>
              </a:rPr>
              <a:t>làm </a:t>
            </a:r>
            <a:r>
              <a:rPr lang="vi" b="0" i="0">
                <a:solidFill>
                  <a:srgbClr val="141414"/>
                </a:solidFill>
                <a:effectLst/>
              </a:rPr>
              <a:t>ID </a:t>
            </a:r>
            <a:r>
              <a:rPr lang="vi" b="0" i="0" dirty="0">
                <a:solidFill>
                  <a:srgbClr val="141414"/>
                </a:solidFill>
                <a:effectLst/>
              </a:rPr>
              <a:t>kỹ thuật số để chứng minh danh tính của mình khi truy cập các dịch vụ trực tuyến của chính phủ.</a:t>
            </a:r>
          </a:p>
          <a:p>
            <a:pPr marL="177800" algn="l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Độ</a:t>
            </a:r>
            <a:r>
              <a:rPr lang="vi" b="1" i="0">
                <a:solidFill>
                  <a:srgbClr val="000000"/>
                </a:solidFill>
                <a:effectLst/>
              </a:rPr>
              <a:t> mạnh </a:t>
            </a:r>
            <a:r>
              <a:rPr lang="en-US" b="1" i="0">
                <a:solidFill>
                  <a:srgbClr val="000000"/>
                </a:solidFill>
                <a:effectLst/>
              </a:rPr>
              <a:t>nhận dạng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000000"/>
                </a:solidFill>
                <a:effectLst/>
              </a:rPr>
              <a:t>Độ mạng nhận dạng </a:t>
            </a:r>
            <a:r>
              <a:rPr lang="vi" b="1" i="0">
                <a:solidFill>
                  <a:srgbClr val="000000"/>
                </a:solidFill>
                <a:effectLst/>
              </a:rPr>
              <a:t>cơ </a:t>
            </a:r>
            <a:r>
              <a:rPr lang="vi" b="1" i="0" dirty="0">
                <a:solidFill>
                  <a:srgbClr val="000000"/>
                </a:solidFill>
                <a:effectLst/>
              </a:rPr>
              <a:t>bản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cơ bản cho phép truy </a:t>
            </a:r>
            <a:r>
              <a:rPr lang="vi" b="0" i="0">
                <a:solidFill>
                  <a:srgbClr val="141414"/>
                </a:solidFill>
                <a:effectLst/>
              </a:rPr>
              <a:t>cập </a:t>
            </a:r>
            <a:r>
              <a:rPr lang="en-US" b="1" i="0">
                <a:solidFill>
                  <a:srgbClr val="141414"/>
                </a:solidFill>
                <a:effectLst/>
              </a:rPr>
              <a:t>hạn chế </a:t>
            </a:r>
            <a:r>
              <a:rPr lang="vi" b="0" i="0">
                <a:solidFill>
                  <a:srgbClr val="141414"/>
                </a:solidFill>
                <a:effectLst/>
              </a:rPr>
              <a:t>vào </a:t>
            </a:r>
            <a:r>
              <a:rPr lang="vi" b="0" i="0" dirty="0">
                <a:solidFill>
                  <a:srgbClr val="141414"/>
                </a:solidFill>
                <a:effectLst/>
              </a:rPr>
              <a:t>một số dịch vụ trực tuyến của chính phủ.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Đối </a:t>
            </a:r>
            <a:r>
              <a:rPr lang="vi" b="0" i="0">
                <a:solidFill>
                  <a:srgbClr val="141414"/>
                </a:solidFill>
                <a:effectLst/>
              </a:rPr>
              <a:t>với </a:t>
            </a:r>
            <a:r>
              <a:rPr lang="en-US" b="0" i="0">
                <a:solidFill>
                  <a:srgbClr val="141414"/>
                </a:solidFill>
                <a:effectLst/>
              </a:rPr>
              <a:t>độ mạnh nhận dạng </a:t>
            </a:r>
            <a:r>
              <a:rPr lang="vi" b="0" i="0">
                <a:solidFill>
                  <a:srgbClr val="141414"/>
                </a:solidFill>
                <a:effectLst/>
              </a:rPr>
              <a:t>cơ </a:t>
            </a:r>
            <a:r>
              <a:rPr lang="vi" b="0" i="0" dirty="0">
                <a:solidFill>
                  <a:srgbClr val="141414"/>
                </a:solidFill>
                <a:effectLst/>
              </a:rPr>
              <a:t>bản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chỉ cần nhập thông tin cá nhân của mình.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sẽ được nhắc xác minh giấy tờ tùy thân. </a:t>
            </a: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chọn không xác minh giấy tờ tùy thân hoặc chỉ xác minh một giấy tờ</a:t>
            </a:r>
            <a:r>
              <a:rPr lang="vi" b="0" i="0">
                <a:solidFill>
                  <a:srgbClr val="141414"/>
                </a:solidFill>
                <a:effectLst/>
              </a:rPr>
              <a:t>, độ </a:t>
            </a:r>
            <a:r>
              <a:rPr lang="en-US" b="0" i="0">
                <a:solidFill>
                  <a:srgbClr val="141414"/>
                </a:solidFill>
                <a:effectLst/>
              </a:rPr>
              <a:t>mạnh nhận dạng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sẽ vẫn ở mức Cơ bản.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rgbClr val="000000"/>
                </a:solidFill>
                <a:effectLst/>
              </a:rPr>
              <a:t>Độ </a:t>
            </a:r>
            <a:r>
              <a:rPr lang="vi" b="1" i="0">
                <a:solidFill>
                  <a:srgbClr val="000000"/>
                </a:solidFill>
                <a:effectLst/>
              </a:rPr>
              <a:t>mạnh </a:t>
            </a:r>
            <a:r>
              <a:rPr lang="en-US" b="1" i="0">
                <a:solidFill>
                  <a:srgbClr val="000000"/>
                </a:solidFill>
                <a:effectLst/>
              </a:rPr>
              <a:t>nhận dạng tiêu </a:t>
            </a:r>
            <a:r>
              <a:rPr lang="vi" b="1" i="0">
                <a:solidFill>
                  <a:srgbClr val="000000"/>
                </a:solidFill>
                <a:effectLst/>
              </a:rPr>
              <a:t>chuẩn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tiêu chuẩn cho phép truy cập vào </a:t>
            </a:r>
            <a:r>
              <a:rPr lang="vi" b="1" i="0" dirty="0">
                <a:solidFill>
                  <a:srgbClr val="141414"/>
                </a:solidFill>
                <a:effectLst/>
              </a:rPr>
              <a:t>hầu hết </a:t>
            </a:r>
            <a:r>
              <a:rPr lang="vi" b="0" i="0" dirty="0">
                <a:solidFill>
                  <a:srgbClr val="141414"/>
                </a:solidFill>
                <a:effectLst/>
              </a:rPr>
              <a:t>các dịch vụ trực tuyến của chính phủ.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Để </a:t>
            </a:r>
            <a:r>
              <a:rPr lang="vi" b="0" i="0">
                <a:solidFill>
                  <a:srgbClr val="141414"/>
                </a:solidFill>
                <a:effectLst/>
              </a:rPr>
              <a:t>có </a:t>
            </a:r>
            <a:r>
              <a:rPr lang="en-US" b="0" i="0">
                <a:solidFill>
                  <a:srgbClr val="141414"/>
                </a:solidFill>
                <a:effectLst/>
              </a:rPr>
              <a:t>độ mạnh nhận dạng </a:t>
            </a:r>
            <a:r>
              <a:rPr lang="vi" b="0" i="0">
                <a:solidFill>
                  <a:srgbClr val="141414"/>
                </a:solidFill>
                <a:effectLst/>
              </a:rPr>
              <a:t>Tiêu </a:t>
            </a:r>
            <a:r>
              <a:rPr lang="vi" b="0" i="0" dirty="0">
                <a:solidFill>
                  <a:srgbClr val="141414"/>
                </a:solidFill>
                <a:effectLst/>
              </a:rPr>
              <a:t>chuẩn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cần xác minh ID của mình bằng bất kỳ </a:t>
            </a:r>
            <a:r>
              <a:rPr lang="vi" b="1" i="0" dirty="0">
                <a:solidFill>
                  <a:srgbClr val="141414"/>
                </a:solidFill>
                <a:effectLst/>
              </a:rPr>
              <a:t>2 </a:t>
            </a:r>
            <a:r>
              <a:rPr lang="vi" b="0" i="0" dirty="0">
                <a:solidFill>
                  <a:srgbClr val="141414"/>
                </a:solidFill>
                <a:effectLst/>
              </a:rPr>
              <a:t>loại giấy tờ nào sau đây </a:t>
            </a:r>
            <a:r>
              <a:rPr lang="vi" b="1" i="0">
                <a:solidFill>
                  <a:srgbClr val="141414"/>
                </a:solidFill>
                <a:effectLst/>
              </a:rPr>
              <a:t>của Úc</a:t>
            </a:r>
            <a:r>
              <a:rPr lang="vi" b="0" i="0">
                <a:solidFill>
                  <a:srgbClr val="141414"/>
                </a:solidFill>
                <a:effectLst/>
              </a:rPr>
              <a:t>: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hộ chiếu (hộ chiếu Úc, còn hiệu lực hoặc hết hạn không quá 3 năm),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giấy phép </a:t>
            </a:r>
            <a:r>
              <a:rPr lang="vi" b="0" i="0" dirty="0">
                <a:solidFill>
                  <a:srgbClr val="141414"/>
                </a:solidFill>
                <a:effectLst/>
              </a:rPr>
              <a:t>lái xe hoặc giấy phép học lái xe,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giấy khai sinh,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thị thực (sử dụng hộ chiếu nước ngoài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),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Thẻ ImmiCard </a:t>
            </a:r>
            <a:r>
              <a:rPr lang="vi" b="0" i="0" dirty="0">
                <a:solidFill>
                  <a:srgbClr val="141414"/>
                </a:solidFill>
                <a:effectLst/>
              </a:rPr>
              <a:t>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giấy chứng nhận quốc tịch,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Thẻ Medicare (tùy chọn này xuất hiện sau </a:t>
            </a:r>
            <a:r>
              <a:rPr lang="vi" b="0" i="0">
                <a:solidFill>
                  <a:srgbClr val="141414"/>
                </a:solidFill>
                <a:effectLst/>
              </a:rPr>
              <a:t>khi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xác minh một trong các tài liệu trên).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Nhìn chung, tên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phải trùng khớp trên cả hai giấy tờ. </a:t>
            </a: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đã đổi tên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xác minh điều này bằng </a:t>
            </a:r>
            <a:r>
              <a:rPr lang="vi" b="0" i="0" u="sng" dirty="0">
                <a:solidFill>
                  <a:srgbClr val="00698F"/>
                </a:solidFill>
                <a:effectLst/>
                <a:hlinkClick r:id="rId5" tooltip="Verifying a change in name – marriage certificate"/>
              </a:rPr>
              <a:t>giấy chứng nhận </a:t>
            </a:r>
            <a:r>
              <a:rPr lang="vi" b="0" i="0" u="sng">
                <a:solidFill>
                  <a:srgbClr val="00698F"/>
                </a:solidFill>
                <a:effectLst/>
                <a:hlinkClick r:id="rId5" tooltip="Verifying a change in name – marriage certificate"/>
              </a:rPr>
              <a:t>kết hôn</a:t>
            </a:r>
            <a:r>
              <a:rPr lang="vi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</a:t>
            </a:r>
            <a:r>
              <a:rPr lang="vi" b="0" i="0">
                <a:solidFill>
                  <a:srgbClr val="141414"/>
                </a:solidFill>
                <a:effectLst/>
              </a:rPr>
              <a:t>tìm sự </a:t>
            </a:r>
            <a:r>
              <a:rPr lang="vi" b="0" i="0" dirty="0">
                <a:solidFill>
                  <a:srgbClr val="141414"/>
                </a:solidFill>
                <a:effectLst/>
              </a:rPr>
              <a:t>hỗ trợ: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để </a:t>
            </a:r>
            <a:r>
              <a:rPr lang="vi" b="0" i="0">
                <a:solidFill>
                  <a:srgbClr val="141414"/>
                </a:solidFill>
                <a:effectLst/>
              </a:rPr>
              <a:t>giúp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u="sng" dirty="0">
                <a:solidFill>
                  <a:srgbClr val="00698F"/>
                </a:solidFill>
                <a:effectLst/>
                <a:hlinkClick r:id="rId6" tooltip="Verifying your ID in myID"/>
              </a:rPr>
              <a:t>xác minh ID </a:t>
            </a:r>
            <a:r>
              <a:rPr lang="vi" b="0" i="0" u="sng">
                <a:solidFill>
                  <a:srgbClr val="00698F"/>
                </a:solidFill>
                <a:effectLst/>
                <a:hlinkClick r:id="rId6" tooltip="Verifying your ID in myID"/>
              </a:rPr>
              <a:t>của </a:t>
            </a:r>
            <a:r>
              <a:rPr lang="en-US" b="0" i="0" u="sng">
                <a:solidFill>
                  <a:srgbClr val="00698F"/>
                </a:solidFill>
                <a:effectLst/>
                <a:hlinkClick r:id="rId6" tooltip="Verifying your ID in myID"/>
              </a:rPr>
              <a:t>quý vị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không thể đạt được </a:t>
            </a:r>
            <a:r>
              <a:rPr lang="vi" b="0" i="0" u="sng" err="1">
                <a:solidFill>
                  <a:srgbClr val="00698F"/>
                </a:solidFill>
                <a:effectLst/>
                <a:hlinkClick r:id="rId7" tooltip="Verifying your ID"/>
              </a:rPr>
              <a:t>myID </a:t>
            </a:r>
            <a:r>
              <a:rPr lang="en-US" b="0" i="0" u="sng">
                <a:solidFill>
                  <a:srgbClr val="00698F"/>
                </a:solidFill>
                <a:effectLst/>
                <a:hlinkClick r:id="rId7" tooltip="Verifying your ID"/>
              </a:rPr>
              <a:t>Tiêu </a:t>
            </a:r>
            <a:r>
              <a:rPr lang="vi" b="0" i="0" u="sng">
                <a:solidFill>
                  <a:srgbClr val="00698F"/>
                </a:solidFill>
                <a:effectLst/>
                <a:hlinkClick r:id="rId7" tooltip="Verifying your ID"/>
              </a:rPr>
              <a:t>chuẩn</a:t>
            </a:r>
            <a:r>
              <a:rPr lang="vi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1" i="0">
                <a:solidFill>
                  <a:srgbClr val="000000"/>
                </a:solidFill>
                <a:effectLst/>
              </a:rPr>
              <a:t>Độ mạnh </a:t>
            </a:r>
            <a:r>
              <a:rPr lang="en-US" b="1" i="0">
                <a:solidFill>
                  <a:srgbClr val="000000"/>
                </a:solidFill>
                <a:effectLst/>
              </a:rPr>
              <a:t>nhận dạng mạnh</a:t>
            </a:r>
            <a:endParaRPr lang="vi" b="1" i="0" dirty="0">
              <a:solidFill>
                <a:srgbClr val="000000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MyID </a:t>
            </a:r>
            <a:r>
              <a:rPr lang="vi" b="0" i="0" dirty="0">
                <a:solidFill>
                  <a:srgbClr val="141414"/>
                </a:solidFill>
                <a:effectLst/>
              </a:rPr>
              <a:t>mạnh cho phép truy cập vào </a:t>
            </a:r>
            <a:r>
              <a:rPr lang="vi" b="1" i="0" dirty="0">
                <a:solidFill>
                  <a:srgbClr val="141414"/>
                </a:solidFill>
                <a:effectLst/>
              </a:rPr>
              <a:t>tất cả </a:t>
            </a:r>
            <a:r>
              <a:rPr lang="vi" b="0" i="0" dirty="0">
                <a:solidFill>
                  <a:srgbClr val="141414"/>
                </a:solidFill>
                <a:effectLst/>
              </a:rPr>
              <a:t>các dịch vụ trực tuyến của chính phủ.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Để </a:t>
            </a:r>
            <a:r>
              <a:rPr lang="vi" b="0" i="0">
                <a:solidFill>
                  <a:srgbClr val="141414"/>
                </a:solidFill>
                <a:effectLst/>
              </a:rPr>
              <a:t>có </a:t>
            </a:r>
            <a:r>
              <a:rPr lang="en-US" b="0" i="0">
                <a:solidFill>
                  <a:srgbClr val="141414"/>
                </a:solidFill>
                <a:effectLst/>
              </a:rPr>
              <a:t>độ mạnh nhận dạng Mạnh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cần phải: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xác minh hộ chiếu Úc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(còn hiệu lực hoặc đã hết hạn không quá 3 năm),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xác minh </a:t>
            </a:r>
            <a:r>
              <a:rPr lang="vi" b="1" i="0" dirty="0">
                <a:solidFill>
                  <a:srgbClr val="141414"/>
                </a:solidFill>
                <a:effectLst/>
              </a:rPr>
              <a:t>một </a:t>
            </a:r>
            <a:r>
              <a:rPr lang="vi" b="0" i="0" dirty="0">
                <a:solidFill>
                  <a:srgbClr val="141414"/>
                </a:solidFill>
                <a:effectLst/>
              </a:rPr>
              <a:t>trong những tài liệu sau đây của Úc: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giấy chứng nhận quốc tịch,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141414"/>
                </a:solidFill>
                <a:effectLst/>
              </a:rPr>
              <a:t>giấy phép </a:t>
            </a:r>
            <a:r>
              <a:rPr lang="vi" b="0" i="0" dirty="0">
                <a:solidFill>
                  <a:srgbClr val="141414"/>
                </a:solidFill>
                <a:effectLst/>
              </a:rPr>
              <a:t>lái xe hoặc giấy phép học lái xe, hoặc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Thẻ Medicare (tùy chọn này xuất hiện sau </a:t>
            </a:r>
            <a:r>
              <a:rPr lang="vi" b="0" i="0">
                <a:solidFill>
                  <a:srgbClr val="141414"/>
                </a:solidFill>
                <a:effectLst/>
              </a:rPr>
              <a:t>khi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xác minh hộ chiếu của mình).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Kiểm tra xác minh khuôn mặt. Việc này giống như một bức ảnh </a:t>
            </a:r>
            <a:r>
              <a:rPr lang="vi" b="0" i="0">
                <a:solidFill>
                  <a:srgbClr val="141414"/>
                </a:solidFill>
                <a:effectLst/>
              </a:rPr>
              <a:t>tự </a:t>
            </a:r>
            <a:r>
              <a:rPr lang="en-US" b="0" i="0">
                <a:solidFill>
                  <a:srgbClr val="141414"/>
                </a:solidFill>
                <a:effectLst/>
              </a:rPr>
              <a:t>chụp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được so sánh với ảnh trên hộ chiếu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. </a:t>
            </a:r>
            <a:r>
              <a:rPr lang="vi" b="0" i="0" dirty="0">
                <a:solidFill>
                  <a:srgbClr val="141414"/>
                </a:solidFill>
                <a:effectLst/>
              </a:rPr>
              <a:t>Ứng dụng sẽ hướng </a:t>
            </a:r>
            <a:r>
              <a:rPr lang="vi" b="0" i="0">
                <a:solidFill>
                  <a:srgbClr val="141414"/>
                </a:solidFill>
                <a:effectLst/>
              </a:rPr>
              <a:t>dẫn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cách thực hiện. Đây là một quy trình một lần để kiểm tra </a:t>
            </a:r>
            <a:r>
              <a:rPr lang="vi" b="0" i="0">
                <a:solidFill>
                  <a:srgbClr val="141414"/>
                </a:solidFill>
                <a:effectLst/>
              </a:rPr>
              <a:t>xem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phải là người thật, đúng người và được xác minh theo thời gian thực hay không.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Nhìn chung, tên </a:t>
            </a:r>
            <a:r>
              <a:rPr lang="vi" b="0" i="0">
                <a:solidFill>
                  <a:srgbClr val="141414"/>
                </a:solidFill>
                <a:effectLst/>
              </a:rPr>
              <a:t>của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phải trùng khớp trên cả hai giấy tờ. </a:t>
            </a: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đã đổi tên</a:t>
            </a:r>
            <a:r>
              <a:rPr lang="vi" b="0" i="0">
                <a:solidFill>
                  <a:srgbClr val="141414"/>
                </a:solidFill>
                <a:effectLst/>
              </a:rPr>
              <a:t>,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xác minh điều này bằng </a:t>
            </a:r>
            <a:r>
              <a:rPr lang="vi" b="0" i="0" u="sng" dirty="0">
                <a:solidFill>
                  <a:srgbClr val="00698F"/>
                </a:solidFill>
                <a:effectLst/>
                <a:hlinkClick r:id="rId5" tooltip="Verifying a change in name – marriage certificate"/>
              </a:rPr>
              <a:t>giấy chứng nhận </a:t>
            </a:r>
            <a:r>
              <a:rPr lang="vi" b="0" i="0" u="sng">
                <a:solidFill>
                  <a:srgbClr val="00698F"/>
                </a:solidFill>
                <a:effectLst/>
                <a:hlinkClick r:id="rId5" tooltip="Verifying a change in name – marriage certificate"/>
              </a:rPr>
              <a:t>kết hôn</a:t>
            </a:r>
            <a:r>
              <a:rPr lang="vi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có thể </a:t>
            </a:r>
            <a:r>
              <a:rPr lang="vi" b="0" i="0">
                <a:solidFill>
                  <a:srgbClr val="141414"/>
                </a:solidFill>
                <a:effectLst/>
              </a:rPr>
              <a:t>tìm sự </a:t>
            </a:r>
            <a:r>
              <a:rPr lang="vi" b="0" i="0" dirty="0">
                <a:solidFill>
                  <a:srgbClr val="141414"/>
                </a:solidFill>
                <a:effectLst/>
              </a:rPr>
              <a:t>hỗ trợ: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141414"/>
                </a:solidFill>
                <a:effectLst/>
              </a:rPr>
              <a:t>để </a:t>
            </a:r>
            <a:r>
              <a:rPr lang="vi" b="0" i="0">
                <a:solidFill>
                  <a:srgbClr val="141414"/>
                </a:solidFill>
                <a:effectLst/>
              </a:rPr>
              <a:t>giúp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u="sng" dirty="0">
                <a:solidFill>
                  <a:srgbClr val="00698F"/>
                </a:solidFill>
                <a:effectLst/>
                <a:hlinkClick r:id="rId6" tooltip="Verifying your ID in myID"/>
              </a:rPr>
              <a:t>xác minh ID </a:t>
            </a:r>
            <a:r>
              <a:rPr lang="vi" b="0" i="0" u="sng">
                <a:solidFill>
                  <a:srgbClr val="00698F"/>
                </a:solidFill>
                <a:effectLst/>
                <a:hlinkClick r:id="rId6" tooltip="Verifying your ID in myID"/>
              </a:rPr>
              <a:t>của </a:t>
            </a:r>
            <a:r>
              <a:rPr lang="en-US" b="0" i="0" u="sng">
                <a:solidFill>
                  <a:srgbClr val="00698F"/>
                </a:solidFill>
                <a:effectLst/>
                <a:hlinkClick r:id="rId6" tooltip="Verifying your ID in myID"/>
              </a:rPr>
              <a:t>quý vị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141414"/>
                </a:solidFill>
                <a:effectLst/>
              </a:rPr>
              <a:t>nếu </a:t>
            </a:r>
            <a:r>
              <a:rPr lang="en-US" b="0" i="0">
                <a:solidFill>
                  <a:srgbClr val="141414"/>
                </a:solidFill>
                <a:effectLst/>
              </a:rPr>
              <a:t>quý vị</a:t>
            </a:r>
            <a:r>
              <a:rPr lang="vi" b="0" i="0">
                <a:solidFill>
                  <a:srgbClr val="141414"/>
                </a:solidFill>
                <a:effectLst/>
              </a:rPr>
              <a:t> </a:t>
            </a:r>
            <a:r>
              <a:rPr lang="vi" b="0" i="0" dirty="0">
                <a:solidFill>
                  <a:srgbClr val="141414"/>
                </a:solidFill>
                <a:effectLst/>
              </a:rPr>
              <a:t>không thể đạt được </a:t>
            </a:r>
            <a:r>
              <a:rPr lang="vi" b="0" i="0" u="sng" err="1">
                <a:solidFill>
                  <a:srgbClr val="00698F"/>
                </a:solidFill>
                <a:effectLst/>
                <a:hlinkClick r:id="rId8" tooltip="Verifying your ID"/>
              </a:rPr>
              <a:t>myID </a:t>
            </a:r>
            <a:r>
              <a:rPr lang="vi" b="0" i="0" u="sng">
                <a:solidFill>
                  <a:srgbClr val="00698F"/>
                </a:solidFill>
                <a:effectLst/>
                <a:hlinkClick r:id="rId8" tooltip="Verifying your ID"/>
              </a:rPr>
              <a:t>Mạnh</a:t>
            </a:r>
            <a:r>
              <a:rPr lang="vi" b="0" i="0">
                <a:solidFill>
                  <a:srgbClr val="141414"/>
                </a:solidFill>
                <a:effectLst/>
              </a:rPr>
              <a:t>.</a:t>
            </a:r>
            <a:endParaRPr lang="vi" b="0" i="0" dirty="0">
              <a:solidFill>
                <a:srgbClr val="141414"/>
              </a:solidFill>
              <a:effectLst/>
            </a:endParaRPr>
          </a:p>
          <a:p>
            <a:pPr>
              <a:spcBef>
                <a:spcPts val="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00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84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Yêu cầu </a:t>
            </a:r>
            <a:r>
              <a:rPr lang="vi" sz="1400" b="1" i="0">
                <a:solidFill>
                  <a:srgbClr val="242424"/>
                </a:solidFill>
                <a:effectLst/>
              </a:rPr>
              <a:t>mỗi </a:t>
            </a:r>
            <a:r>
              <a:rPr lang="en-US" sz="1400" b="1" i="0">
                <a:solidFill>
                  <a:srgbClr val="242424"/>
                </a:solidFill>
                <a:effectLst/>
              </a:rPr>
              <a:t>học viên </a:t>
            </a:r>
            <a:r>
              <a:rPr lang="vi" sz="1400" b="1" i="0">
                <a:solidFill>
                  <a:srgbClr val="242424"/>
                </a:solidFill>
                <a:effectLst/>
              </a:rPr>
              <a:t>tự </a:t>
            </a:r>
            <a:r>
              <a:rPr lang="vi" sz="1400" b="1" i="0" dirty="0">
                <a:solidFill>
                  <a:srgbClr val="242424"/>
                </a:solidFill>
                <a:effectLst/>
              </a:rPr>
              <a:t>giới </a:t>
            </a:r>
            <a:r>
              <a:rPr lang="vi" sz="1400" b="1" i="0">
                <a:solidFill>
                  <a:srgbClr val="242424"/>
                </a:solidFill>
                <a:effectLst/>
              </a:rPr>
              <a:t>thiệu </a:t>
            </a:r>
            <a:r>
              <a:rPr lang="en-US" sz="1400" b="1" i="0">
                <a:solidFill>
                  <a:srgbClr val="242424"/>
                </a:solidFill>
                <a:effectLst/>
              </a:rPr>
              <a:t>về bản thân</a:t>
            </a:r>
            <a:r>
              <a:rPr lang="vi" sz="1400">
                <a:solidFill>
                  <a:srgbClr val="242424"/>
                </a:solidFill>
              </a:rPr>
              <a:t>. </a:t>
            </a:r>
            <a:r>
              <a:rPr lang="vi" sz="1400" dirty="0">
                <a:solidFill>
                  <a:srgbClr val="242424"/>
                </a:solidFill>
              </a:rPr>
              <a:t>Họ </a:t>
            </a:r>
            <a:r>
              <a:rPr lang="vi" sz="1400">
                <a:solidFill>
                  <a:srgbClr val="242424"/>
                </a:solidFill>
              </a:rPr>
              <a:t>nên </a:t>
            </a:r>
            <a:r>
              <a:rPr lang="en-US" sz="1400">
                <a:solidFill>
                  <a:srgbClr val="242424"/>
                </a:solidFill>
              </a:rPr>
              <a:t>nói </a:t>
            </a:r>
            <a:r>
              <a:rPr lang="vi" sz="1400" b="0" i="0">
                <a:solidFill>
                  <a:srgbClr val="242424"/>
                </a:solidFill>
                <a:effectLst/>
              </a:rPr>
              <a:t>tên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một thông tin thú vị về bản thân.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Giới hạn mỗi phần giới thiệu trong 30 giây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để giữ cho phần giới thiệu ngắn gọn và hấp dẫn.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/>
              <a:t>Chào </a:t>
            </a:r>
            <a:r>
              <a:rPr lang="en-US" sz="1400"/>
              <a:t>hỏi </a:t>
            </a:r>
            <a:r>
              <a:rPr lang="vi" sz="1400"/>
              <a:t>mọi </a:t>
            </a:r>
            <a:r>
              <a:rPr lang="vi" sz="1400" dirty="0"/>
              <a:t>người, giới </a:t>
            </a:r>
            <a:r>
              <a:rPr lang="vi" sz="1400"/>
              <a:t>thiệu </a:t>
            </a:r>
            <a:r>
              <a:rPr lang="en-US" sz="1400"/>
              <a:t>về </a:t>
            </a:r>
            <a:r>
              <a:rPr lang="vi" sz="1400"/>
              <a:t>bản </a:t>
            </a:r>
            <a:r>
              <a:rPr lang="vi" sz="1400" dirty="0"/>
              <a:t>thân và lý </a:t>
            </a:r>
            <a:r>
              <a:rPr lang="vi" sz="1400"/>
              <a:t>do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ở đây.</a:t>
            </a:r>
          </a:p>
          <a:p>
            <a:r>
              <a:rPr lang="vi" sz="1400" dirty="0"/>
              <a:t>Giải thích mục đích của hội thảo. Cung cấp tổng quan về cách truy cập các dịch vụ chính phủ trực tuyến và xác thực hai yếu tố.</a:t>
            </a:r>
          </a:p>
          <a:p>
            <a:r>
              <a:rPr lang="vi" sz="1400" dirty="0"/>
              <a:t>Nêu bật tầm quan trọng của các dịch vụ chính phủ trực tuyến đối với công việc, học tập và cuộc sống.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vi" sz="1400" b="0" i="0" dirty="0">
                <a:effectLst/>
              </a:rPr>
              <a:t>myGov là một cách an toàn để truy cập các dịch vụ chính phủ trực tuyến. Nó cho </a:t>
            </a:r>
            <a:r>
              <a:rPr lang="vi" sz="1400" b="0" i="0">
                <a:effectLst/>
              </a:rPr>
              <a:t>phép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liên kết các dịch vụ như Centrelink, Medicare và ATO với tài khoản myGov </a:t>
            </a:r>
            <a:r>
              <a:rPr lang="vi" sz="1400" b="0" i="0">
                <a:effectLst/>
              </a:rPr>
              <a:t>của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. </a:t>
            </a:r>
            <a:r>
              <a:rPr lang="vi" sz="1400" b="0" i="0" dirty="0">
                <a:effectLst/>
              </a:rPr>
              <a:t>Điều này có nghĩa </a:t>
            </a:r>
            <a:r>
              <a:rPr lang="vi" sz="1400" b="0" i="0">
                <a:effectLst/>
              </a:rPr>
              <a:t>là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có thể truy cập tất cả các dịch vụ </a:t>
            </a:r>
            <a:r>
              <a:rPr lang="vi" sz="1400" b="0" i="0">
                <a:effectLst/>
              </a:rPr>
              <a:t>này </a:t>
            </a:r>
            <a:r>
              <a:rPr lang="en-US" sz="1400" b="0" i="0">
                <a:effectLst/>
              </a:rPr>
              <a:t>chỉ </a:t>
            </a:r>
            <a:r>
              <a:rPr lang="vi" sz="1400" b="0" i="0">
                <a:effectLst/>
              </a:rPr>
              <a:t>tại </a:t>
            </a:r>
            <a:r>
              <a:rPr lang="vi" sz="1400" b="0" i="0" dirty="0">
                <a:effectLst/>
              </a:rPr>
              <a:t>một nơi </a:t>
            </a:r>
            <a:r>
              <a:rPr lang="vi" sz="1400" b="0" i="0">
                <a:effectLst/>
              </a:rPr>
              <a:t>bằng </a:t>
            </a:r>
            <a:r>
              <a:rPr lang="en-US" sz="1400" b="0" i="0">
                <a:effectLst/>
              </a:rPr>
              <a:t>việc </a:t>
            </a:r>
            <a:r>
              <a:rPr lang="vi" sz="1400" b="0" i="0">
                <a:effectLst/>
              </a:rPr>
              <a:t>đăng </a:t>
            </a:r>
            <a:r>
              <a:rPr lang="vi" sz="1400" b="0" i="0" dirty="0">
                <a:effectLst/>
              </a:rPr>
              <a:t>nhập myGov của mình.</a:t>
            </a:r>
          </a:p>
          <a:p>
            <a:pPr algn="l">
              <a:buNone/>
            </a:pPr>
            <a:r>
              <a:rPr lang="vi" sz="1400" b="0" i="0" dirty="0">
                <a:effectLst/>
              </a:rPr>
              <a:t>Sử dụng myGov </a:t>
            </a:r>
            <a:r>
              <a:rPr lang="vi" sz="1400" b="0" i="0">
                <a:effectLst/>
              </a:rPr>
              <a:t>giúp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dễ dàng quản lý các tương tác với các dịch vụ chính phủ khác nhau. Thay vì phải nhớ nhiều thông tin đăng nhập</a:t>
            </a:r>
            <a:r>
              <a:rPr lang="vi" sz="1400" b="0" i="0">
                <a:effectLst/>
              </a:rPr>
              <a:t>,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có thể thực hiện mọi việc chỉ từ một tài khoản. Điều này giúp tiết kiệm thời gian và đơn giản hóa mọi việc.</a:t>
            </a:r>
          </a:p>
          <a:p>
            <a:pPr algn="l">
              <a:buNone/>
            </a:pPr>
            <a:r>
              <a:rPr lang="vi" sz="1400" b="0" i="0" dirty="0">
                <a:effectLst/>
              </a:rPr>
              <a:t>myGov cũng bảo mật thông tin cá nhân </a:t>
            </a:r>
            <a:r>
              <a:rPr lang="vi" sz="1400" b="0" i="0">
                <a:effectLst/>
              </a:rPr>
              <a:t>của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. </a:t>
            </a:r>
            <a:r>
              <a:rPr lang="vi" sz="1400" b="0" i="0" dirty="0">
                <a:effectLst/>
              </a:rPr>
              <a:t>Chỉ với một lần đăng nhập, dữ liệu </a:t>
            </a:r>
            <a:r>
              <a:rPr lang="vi" sz="1400" b="0" i="0">
                <a:effectLst/>
              </a:rPr>
              <a:t>của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được bảo vệ bằng các biện pháp bảo mật mạnh mẽ. Điều này rất quan trọng khi xử lý thông tin nhạy cảm.</a:t>
            </a:r>
          </a:p>
          <a:p>
            <a:pPr algn="l"/>
            <a:r>
              <a:rPr lang="vi" sz="1400" b="0" i="0" dirty="0">
                <a:effectLst/>
              </a:rPr>
              <a:t>Bây giờ, hãy cùng suy nghĩ về điều này</a:t>
            </a:r>
            <a:r>
              <a:rPr lang="vi" sz="1400" b="0" i="0">
                <a:effectLst/>
              </a:rPr>
              <a:t>: </a:t>
            </a:r>
            <a:r>
              <a:rPr lang="en-US" sz="1400" b="1" i="0">
                <a:effectLst/>
              </a:rPr>
              <a:t>Quý vị</a:t>
            </a:r>
            <a:r>
              <a:rPr lang="vi" sz="1400" b="1" i="0">
                <a:effectLst/>
              </a:rPr>
              <a:t> </a:t>
            </a:r>
            <a:r>
              <a:rPr lang="vi" sz="1400" b="1" i="0" dirty="0">
                <a:effectLst/>
              </a:rPr>
              <a:t>đã từng nghe đến myGov chưa? Nếu có</a:t>
            </a:r>
            <a:r>
              <a:rPr lang="vi" sz="1400" b="1" i="0">
                <a:effectLst/>
              </a:rPr>
              <a:t>, </a:t>
            </a:r>
            <a:r>
              <a:rPr lang="en-US" sz="1400" b="1" i="0">
                <a:effectLst/>
              </a:rPr>
              <a:t>quý vị</a:t>
            </a:r>
            <a:r>
              <a:rPr lang="vi" sz="1400" b="1" i="0">
                <a:effectLst/>
              </a:rPr>
              <a:t> </a:t>
            </a:r>
            <a:r>
              <a:rPr lang="vi" sz="1400" b="1" i="0" dirty="0">
                <a:effectLst/>
              </a:rPr>
              <a:t>đã sử dụng nó để làm gì?</a:t>
            </a:r>
            <a:endParaRPr lang="en-US" sz="1400" b="0" i="0" dirty="0">
              <a:effectLst/>
            </a:endParaRP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D6D1-7370-A3D6-F48B-5CE5922E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D60BF-7091-107F-467B-43C8F6DD2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877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C941-3D6C-56BE-5964-BC120A9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6777"/>
            <a:ext cx="5486400" cy="5168447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</a:rPr>
              <a:t>Để tạo tài khoản myGov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cần có địa chỉ email </a:t>
            </a:r>
            <a:r>
              <a:rPr lang="vi" b="0" i="0">
                <a:solidFill>
                  <a:srgbClr val="242424"/>
                </a:solidFill>
                <a:effectLst/>
              </a:rPr>
              <a:t>và </a:t>
            </a:r>
            <a:r>
              <a:rPr lang="en-US" b="0" i="0">
                <a:solidFill>
                  <a:srgbClr val="242424"/>
                </a:solidFill>
                <a:effectLst/>
              </a:rPr>
              <a:t>khả năng </a:t>
            </a:r>
            <a:r>
              <a:rPr lang="vi" b="0" i="0">
                <a:solidFill>
                  <a:srgbClr val="242424"/>
                </a:solidFill>
                <a:effectLst/>
              </a:rPr>
              <a:t>truy </a:t>
            </a:r>
            <a:r>
              <a:rPr lang="vi" b="0" i="0" dirty="0">
                <a:solidFill>
                  <a:srgbClr val="242424"/>
                </a:solidFill>
                <a:effectLst/>
              </a:rPr>
              <a:t>cập vào điện thoại di động. Dưới đây là các bước cần thực hiện: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Vào myGov và chọn Tạo tài khoản.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Đây là bước đầu tiên </a:t>
            </a:r>
            <a:r>
              <a:rPr lang="vi" b="0" i="0">
                <a:solidFill>
                  <a:srgbClr val="242424"/>
                </a:solidFill>
                <a:effectLst/>
              </a:rPr>
              <a:t>để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bắt đầu quá trình.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Chọn Tiếp tục bằng email.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sử dụng email của mình để thiết lập tài khoản.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Đọc Thông báo Quyền riêng tư và Điều khoản Sử dụng. </a:t>
            </a:r>
            <a:r>
              <a:rPr lang="vi" b="1" i="0">
                <a:solidFill>
                  <a:srgbClr val="242424"/>
                </a:solidFill>
                <a:effectLst/>
              </a:rPr>
              <a:t>Nếu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hiểu và đồng ý với Điều khoản Sử dụng, hãy chọn Tiếp theo.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Điều quan trọng là phải đọc và hiểu các thuật ngữ này trước khi tiếp tục.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Nhập Địa chỉ Email và chọn Tiếp theo.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Hãy đảm bảo sử dụng địa chỉ email </a:t>
            </a:r>
            <a:r>
              <a:rPr lang="vi" b="0" i="0">
                <a:solidFill>
                  <a:srgbClr val="242424"/>
                </a:solidFill>
                <a:effectLst/>
              </a:rPr>
              <a:t>mà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 truy cập.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Nhập Mã được gửi đến email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, </a:t>
            </a:r>
            <a:r>
              <a:rPr lang="vi" b="1" i="0" dirty="0">
                <a:solidFill>
                  <a:srgbClr val="242424"/>
                </a:solidFill>
                <a:effectLst/>
              </a:rPr>
              <a:t>sau đó chọn Tiếp theo.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Kiểm tra email để lấy mã và nhập mã đó để xác minh địa chỉ email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Nhập Số điện thoại di động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(tùy chọn) và chọn Tiếp theo.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 thêm số điện thoại di động của mình để tăng cường bảo mật.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Nhập Mã được gửi đến điện thoại di động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và chọn Tiếp theo.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242424"/>
                </a:solidFill>
                <a:effectLst/>
              </a:rPr>
              <a:t>Nếu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cung cấp số điện thoại di động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nhận được mã để xác minh.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Nhập Mật khẩu rồi nhập lại mật khẩu.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Chọn một mật khẩu mạnh và xác nhận.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Tạo 3 câu hỏi bí mật và câu trả lời. Chọn từ danh sách hoặc tự tạo.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Những câu hỏi này sẽ giúp bảo mật tài khoản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vi" b="0" i="0" dirty="0">
                <a:solidFill>
                  <a:srgbClr val="242424"/>
                </a:solidFill>
                <a:effectLst/>
              </a:rPr>
              <a:t>Để biết thông tin chi tiết hơn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 truy cập trang trợ </a:t>
            </a:r>
            <a:r>
              <a:rPr lang="vi" b="0" i="0">
                <a:solidFill>
                  <a:srgbClr val="242424"/>
                </a:solidFill>
                <a:effectLst/>
              </a:rPr>
              <a:t>giúp </a:t>
            </a:r>
            <a:r>
              <a:rPr lang="en-US" b="0" i="0">
                <a:solidFill>
                  <a:srgbClr val="242424"/>
                </a:solidFill>
                <a:effectLst/>
              </a:rPr>
              <a:t>của </a:t>
            </a:r>
            <a:r>
              <a:rPr lang="vi" b="0" i="0">
                <a:solidFill>
                  <a:srgbClr val="242424"/>
                </a:solidFill>
                <a:effectLst/>
              </a:rPr>
              <a:t>myGov: myGov</a:t>
            </a:r>
            <a:r>
              <a:rPr lang="en-US" b="0" i="0">
                <a:solidFill>
                  <a:srgbClr val="242424"/>
                </a:solidFill>
                <a:effectLst/>
              </a:rPr>
              <a:t> Help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9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8654"/>
            <a:ext cx="5486400" cy="449406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vi" b="0" i="0" dirty="0">
                <a:solidFill>
                  <a:srgbClr val="242424"/>
                </a:solidFill>
                <a:effectLst/>
              </a:rPr>
              <a:t>Giới thiệu về cách liên kết dịch vụ. Giải thích tầm quan trọng của việc thiết lập tài khoản </a:t>
            </a:r>
            <a:r>
              <a:rPr lang="vi" b="0" i="0" dirty="0" err="1">
                <a:solidFill>
                  <a:srgbClr val="242424"/>
                </a:solidFill>
                <a:effectLst/>
              </a:rPr>
              <a:t>myGov </a:t>
            </a:r>
            <a:r>
              <a:rPr lang="vi" b="0" i="0" dirty="0">
                <a:solidFill>
                  <a:srgbClr val="242424"/>
                </a:solidFill>
                <a:effectLst/>
              </a:rPr>
              <a:t>để liên kết mọi thứ với tài khoản đó.</a:t>
            </a:r>
            <a:endParaRPr lang="en-US" dirty="0">
              <a:solidFill>
                <a:srgbClr val="242424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1" i="0" dirty="0">
                <a:solidFill>
                  <a:srgbClr val="242424"/>
                </a:solidFill>
                <a:effectLst/>
              </a:rPr>
              <a:t>Tại sao nên liên kết dịch vụ với myGov?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Dễ </a:t>
            </a:r>
            <a:r>
              <a:rPr lang="vi" b="1" i="0">
                <a:solidFill>
                  <a:srgbClr val="242424"/>
                </a:solidFill>
                <a:effectLst/>
              </a:rPr>
              <a:t>sử dụng</a:t>
            </a:r>
            <a:r>
              <a:rPr lang="vi">
                <a:solidFill>
                  <a:srgbClr val="242424"/>
                </a:solidFill>
              </a:rPr>
              <a:t>.</a:t>
            </a:r>
            <a:endParaRPr lang="vi" dirty="0">
              <a:solidFill>
                <a:srgbClr val="242424"/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Liên kết các dịch vụ với tài khoản myGov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cho </a:t>
            </a:r>
            <a:r>
              <a:rPr lang="vi" b="0" i="0">
                <a:solidFill>
                  <a:srgbClr val="242424"/>
                </a:solidFill>
                <a:effectLst/>
              </a:rPr>
              <a:t>phép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truy cập tất cả chúng tại một nơi. Không cần phải nhớ nhiều thông tin đăng nhập hoặc </a:t>
            </a:r>
            <a:r>
              <a:rPr lang="vi" b="0" i="0">
                <a:solidFill>
                  <a:srgbClr val="242424"/>
                </a:solidFill>
                <a:effectLst/>
              </a:rPr>
              <a:t>trang </a:t>
            </a:r>
            <a:r>
              <a:rPr lang="en-US" b="0" i="0">
                <a:solidFill>
                  <a:srgbClr val="242424"/>
                </a:solidFill>
                <a:effectLst/>
              </a:rPr>
              <a:t>mạng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khác nhau.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An toàn và bảo mật.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 err="1">
                <a:solidFill>
                  <a:srgbClr val="242424"/>
                </a:solidFill>
                <a:effectLst/>
              </a:rPr>
              <a:t>myGov </a:t>
            </a:r>
            <a:r>
              <a:rPr lang="vi" b="0" i="0" dirty="0">
                <a:solidFill>
                  <a:srgbClr val="242424"/>
                </a:solidFill>
                <a:effectLst/>
              </a:rPr>
              <a:t>sử dụng biện pháp bảo mật mạnh mẽ để giữ an toàn cho thông tin cá nhân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Chỉ cần đăng nhập một lần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 chắc chắn rằng dữ liệu của mình được bảo vệ.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Tiết kiệm thời gian </a:t>
            </a:r>
            <a:r>
              <a:rPr lang="vi" dirty="0">
                <a:solidFill>
                  <a:srgbClr val="242424"/>
                </a:solidFill>
              </a:rPr>
              <a:t>.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Quản lý tương tác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với các dịch vụ của chính phủ nhanh hơn.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thể: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cập nhật thông tin chi tiết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,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nhận tin nhắn trong Hộp thư đến myGov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và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truy cập tài khoản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từ bất cứ đâu, ngay cả </a:t>
            </a:r>
            <a:r>
              <a:rPr lang="vi" b="0" i="0">
                <a:solidFill>
                  <a:srgbClr val="242424"/>
                </a:solidFill>
                <a:effectLst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ở nước ngoài.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" b="1" i="0" dirty="0">
                <a:solidFill>
                  <a:srgbClr val="242424"/>
                </a:solidFill>
                <a:effectLst/>
              </a:rPr>
              <a:t>Tất cả ở </a:t>
            </a:r>
            <a:r>
              <a:rPr lang="vi" b="1" i="0">
                <a:solidFill>
                  <a:srgbClr val="242424"/>
                </a:solidFill>
                <a:effectLst/>
              </a:rPr>
              <a:t>một nơi</a:t>
            </a:r>
            <a:r>
              <a:rPr lang="vi">
                <a:solidFill>
                  <a:srgbClr val="242424"/>
                </a:solidFill>
              </a:rPr>
              <a:t>.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Mọi </a:t>
            </a:r>
            <a:r>
              <a:rPr lang="vi" dirty="0">
                <a:solidFill>
                  <a:srgbClr val="242424"/>
                </a:solidFill>
              </a:rPr>
              <a:t>thông tin quan trọng </a:t>
            </a:r>
            <a:r>
              <a:rPr lang="vi" b="0" i="0" dirty="0">
                <a:solidFill>
                  <a:srgbClr val="242424"/>
                </a:solidFill>
                <a:effectLst/>
              </a:rPr>
              <a:t>liên quan đến dịch vụ đều được gửi đến Hộp thư đến myGov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vi" b="0" i="0" dirty="0">
                <a:solidFill>
                  <a:srgbClr val="242424"/>
                </a:solidFill>
                <a:effectLst/>
              </a:rPr>
              <a:t>do </a:t>
            </a:r>
            <a:r>
              <a:rPr lang="vi" b="0" i="0">
                <a:solidFill>
                  <a:srgbClr val="242424"/>
                </a:solidFill>
                <a:effectLst/>
              </a:rPr>
              <a:t>đó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không bỏ lỡ bất kỳ cập nhật nào.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Việc liên kết các dịch vụ với tài khoản myGov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giúp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quản lý thông tin dễ dàng và an toàn hơn cũng như nhận được sự hỗ trợ cần thiết.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nên giữ bí mật thông tin đăng nhập myGov của mình.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Thảo luận về từng dịch vụ trên màn hình hoặc bất kỳ dịch vụ nào khác mà mọi người có thể sử dụng.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my.gov.au/en/about/help/mygov-website/link-services-to-your-account/link-centre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mygov-website/link-services-to-your-account" TargetMode="External"/><Relationship Id="rId3" Type="http://schemas.openxmlformats.org/officeDocument/2006/relationships/hyperlink" Target="https://goodthingsaustralia.org/wp-content/uploads/2024/05/smithfamily_mygov.pdf" TargetMode="External"/><Relationship Id="rId7" Type="http://schemas.openxmlformats.org/officeDocument/2006/relationships/hyperlink" Target="https://my.gov.au/en/about/help/mygov-website/link-services-to-your-account/link-my-health-record#how-to-link-my-health-record-to-my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hyperlink" Target="https://my.gov.au/en/about/help/mygov-website/link-services-to-your-account/link-the-australian-taxation-office" TargetMode="External"/><Relationship Id="rId4" Type="http://schemas.openxmlformats.org/officeDocument/2006/relationships/hyperlink" Target="https://my.gov.au/en/about/help/mygov-website/link-services-to-your-account/link-centrelink#how-to-link-centrelink-to-mygov" TargetMode="External"/><Relationship Id="rId9" Type="http://schemas.openxmlformats.org/officeDocument/2006/relationships/hyperlink" Target="mailto:Elliot@wacoss.org.a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mygov-website/link-services-to-your-account/link-my-health-record#how-to-link-my-health-record-to-mygov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my.gov.au/en/about/help/mygov-website/link-services-to-your-account/link-medicar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hyperlink" Target="https://my.gov.au/en/about/help/mygov-website/link-services-to-your-account/link-centrelink#how-to-link-centrelink-to-mygov" TargetMode="External"/><Relationship Id="rId4" Type="http://schemas.openxmlformats.org/officeDocument/2006/relationships/hyperlink" Target="https://goodthingsaustralia.org/wp-content/uploads/2024/05/smithfamily_mygov.pdf" TargetMode="External"/><Relationship Id="rId9" Type="http://schemas.openxmlformats.org/officeDocument/2006/relationships/hyperlink" Target="https://my.gov.au/en/about/help/mygov-website/link-services-to-your-accou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hyperlink" Target="https://my.gov.au/en/about/help/mygov-website/create-mygov-account" TargetMode="External"/><Relationship Id="rId4" Type="http://schemas.openxmlformats.org/officeDocument/2006/relationships/hyperlink" Target="https://my.gov.au/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vi" sz="4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Kỹ năng Số </a:t>
            </a:r>
            <a:r>
              <a:rPr lang="vi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Dịch vụ Chính phủ trực tuyến</a:t>
            </a:r>
            <a:br>
              <a:rPr lang="en-AU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400">
                <a:latin typeface="Arial" panose="020B0604020202020204" pitchFamily="34" charset="0"/>
                <a:cs typeface="Arial" panose="020B0604020202020204" pitchFamily="34" charset="0"/>
              </a:rPr>
              <a:t>Community Champions Program</a:t>
            </a:r>
            <a:endParaRPr lang="vi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vi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Centrelink với Tài khoản myGov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10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68502F9C-2E4E-3562-FB75-0EC3347E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350F556-BCDE-CE7D-80CB-44BD8CC0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015" y="4139719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FBF4226-D5CA-77C9-3581-74AAF6780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65A5CF-A63F-EFBA-C997-23E76834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kết Centrelink phụ thuộc vào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Mã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chiếu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hách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hay không.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khảo tài liệu hướng dẫn để biết thông tin về cách kết nối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vụ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hoặc truy cập:</a:t>
            </a:r>
          </a:p>
          <a:p>
            <a:pPr marL="0" indent="0">
              <a:buNone/>
            </a:pP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https://my.gov.au/en/about/help/mygov-website/link-services-to-your-account/link-centrelink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24A2-BD30-2EA4-7AB5-D6ED5D2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2068-9E73-6FE4-1FB3-21A83127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Centrelink với Tài khoản myGov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333F-C92B-41D9-92AF-8678C4B42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594A-1621-E808-2ED9-D52449F42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11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95F1D8DC-E4C3-27D4-A352-30989BC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59752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DBC3C607-9621-41C4-4F15-5F4A2BD8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786" y="3973846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841DB81-1EE0-3BFD-1D3D-8B1441F6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9199826" y="3161539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F418CCB-C203-D47B-B477-8B5CD6FD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07" y="1798184"/>
            <a:ext cx="6531429" cy="3929223"/>
          </a:xfrm>
        </p:spPr>
        <p:txBody>
          <a:bodyPr/>
          <a:lstStyle/>
          <a:p>
            <a:pPr marL="0" indent="0">
              <a:buNone/>
            </a:pP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kết Centrelink với tài khoản myGov của mình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thể:</a:t>
            </a: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Mã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chiếu Centrelink (CRN)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xin tiền trợ cấp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dõi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xin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tải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liệu,</a:t>
            </a: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báo cáo thu nhập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quản lý thông tin chi tiết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Centrelink.</a:t>
            </a:r>
          </a:p>
        </p:txBody>
      </p:sp>
    </p:spTree>
    <p:extLst>
      <p:ext uri="{BB962C8B-B14F-4D97-AF65-F5344CB8AC3E}">
        <p14:creationId xmlns:p14="http://schemas.microsoft.com/office/powerpoint/2010/main" val="40169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9E4-CC85-B351-F2AF-3B5038D6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6BC5-E1A8-9662-BA9A-0F800D24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kết ATO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A2EC-68A9-8322-1379-0E94B6D5E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8132-C9C5-A491-9A39-F3BF3FF3C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12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F953CEA7-46AA-100D-8C6D-270C92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108AA90F-D916-31FB-82B5-BE8A4A62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30D925-61E4-C0D2-4AE7-BE56D82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2225"/>
            <a:ext cx="5181600" cy="43574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nhập vào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 vào </a:t>
            </a:r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và Liên kết Dịch vụ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kết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ATO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thông tin cá nhân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báo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Khai thuế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uế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mình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thêm: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https://my.gov.au/en/about/help/mygov-website/link-services-to-your-account/link-the-australian-taxation-office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0EA3C6AB-0FFC-9BE5-3592-E68C9B9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038" y="4439387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38EAC-698A-AC24-6B1F-825D1C27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ED5F-CF98-8348-8BBD-D970527B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kết ATO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5DCE-1378-ECE1-4453-3A6BA67E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9D18-611F-36AD-6258-3F8A2A16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13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F7347EC-307F-059A-BBC5-63446E9C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A93277B-5A5A-557C-58C4-8705E633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DDC9002-90B4-2674-CF9F-768D4605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747610"/>
            <a:ext cx="6840004" cy="3929223"/>
          </a:xfrm>
        </p:spPr>
        <p:txBody>
          <a:bodyPr/>
          <a:lstStyle/>
          <a:p>
            <a:pPr>
              <a:buNone/>
            </a:pP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kết tài khoản myGov của mình</a:t>
            </a:r>
          </a:p>
          <a:p>
            <a:pPr>
              <a:buNone/>
            </a:pP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ATO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thể:</a:t>
            </a:r>
          </a:p>
          <a:p>
            <a:pPr marL="623888"/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quản lý thông tin cá nhân và việc làm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xem thông tin thuế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nộp và trả thuế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xem, quản lý và truy cập quỹ hưu trí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xem số dư khoản vay sinh viên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v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việc nộp hồ sơ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tư cách là một thương nhân độc lập.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F90146A-2648-BF20-A543-DA3571A3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809" y="430445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F868-BDA1-D698-EFA0-0ECC3962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127-607B-90D4-B15C-FA727E3A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</a:t>
            </a:r>
            <a:r>
              <a:rPr lang="vi" dirty="0" err="1">
                <a:latin typeface="Arial" panose="020B0604020202020204" pitchFamily="34" charset="0"/>
                <a:cs typeface="Arial" panose="020B0604020202020204" pitchFamily="34" charset="0"/>
              </a:rPr>
              <a:t>Medicare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625-5ADF-1DEA-E9E2-888CC35A8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FE3C-ACEA-3566-67D7-78586717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14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9C80EAF-D7CC-7FD3-D247-CE37B37B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41A6EC87-3AA7-8CA6-A517-73AC0DE2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86F6CAC-9924-0B2F-106E-13EDFC94B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sẽ cần số thẻ Medicare của mình.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sẽ cần trả lời một số câu hỏi cụ thể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mình để liên kết Medicare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myGov.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thêm: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https://my.gov.au/en/about/help/mygov-website/link-services-to-your-account/link-medicare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E1A42B53-D011-4695-A48C-8E736CFE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4795" y="4735935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A162-0EBC-5285-E135-0E1FCB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BFB6-EC58-9204-99F1-5FE2362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Medicare 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124A-F9D4-3634-3D16-56D301F1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40D3-5D29-9653-69AF-06A69D313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15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0471942-E6E6-7C27-5650-2DCE9193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4388"/>
            <a:ext cx="9228138" cy="3929223"/>
          </a:xfrm>
        </p:spPr>
        <p:txBody>
          <a:bodyPr/>
          <a:lstStyle/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nhập vào myGov.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Xem và Liên kết Dịch vụ.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Liên kết trên ô Medicare.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thông tin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được lưu trữ trong myGov, chúng cần phải khớp với hồ sơ Medicare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Tiếp tục.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liên kết Medicare lần đầu tiên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đồng ý cho myGov lưu trữ thông tin cá nhân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Tôi đồng ý.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liên kết Medicare bằng thông tin thẻ Medicare hoặc mã liên kết. Chọn tùy chọn phù hợp nhất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đó chọn Tiếp theo.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số thẻ Medicare và thông tin cá nhân hoặc mã liên kết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Tiếp theo.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4D6B0A-095A-A2D8-FE1C-E7C14AEE0194}"/>
              </a:ext>
            </a:extLst>
          </p:cNvPr>
          <p:cNvGrpSpPr/>
          <p:nvPr/>
        </p:nvGrpSpPr>
        <p:grpSpPr>
          <a:xfrm>
            <a:off x="9793777" y="1464388"/>
            <a:ext cx="2165996" cy="2113600"/>
            <a:chOff x="12391833" y="1500457"/>
            <a:chExt cx="3846139" cy="38931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C19D6CD8-5658-DC0C-66D8-046F7171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833" y="1500457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D6F52C07-75D8-DD54-BD1B-B3DC673C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14083998" y="3002244"/>
              <a:ext cx="914400" cy="914400"/>
            </a:xfrm>
            <a:prstGeom prst="rect">
              <a:avLst/>
            </a:prstGeom>
          </p:spPr>
        </p:pic>
        <p:pic>
          <p:nvPicPr>
            <p:cNvPr id="4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CC069D23-D898-065E-BE43-9882B50510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992738" y="4410767"/>
              <a:ext cx="3096919" cy="9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04F3-1514-0485-6680-318E538C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BF1B-9EA3-532F-012B-49F60F4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gì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có thể làm khi liên kết </a:t>
            </a:r>
            <a:r>
              <a:rPr lang="vi" dirty="0" err="1">
                <a:latin typeface="Arial" panose="020B0604020202020204" pitchFamily="34" charset="0"/>
                <a:cs typeface="Arial" panose="020B0604020202020204" pitchFamily="34" charset="0"/>
              </a:rPr>
              <a:t>Medicare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với myGov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658F-F58F-1A0C-518D-EBB0A108D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00BF-0A06-9BEA-7272-718734DEE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16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440388B6-8FEF-78FF-4B24-CC4006D1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F23AEC2-7D40-8AE0-56A9-DA5F7B5B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D3389D-1820-D84D-69BE-0CB4C74E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6628" y="2119232"/>
            <a:ext cx="5789809" cy="3929223"/>
          </a:xfrm>
        </p:spPr>
        <p:txBody>
          <a:bodyPr/>
          <a:lstStyle/>
          <a:p>
            <a:pPr>
              <a:buNone/>
            </a:pP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kết Medicare với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 khoản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myGov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mình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thể: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nộp yêu cầu bồi hoàn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nhận thẻ Medicare</a:t>
            </a: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 hoặc xóa ai đó khỏi thẻ Medicare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cập nhật thông tin cá nhân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xem lịch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yêu cầu bồi hoàn 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sao kê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6B4294E3-ED6F-DE8A-4BEF-204F944E2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566" y="4403783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02DD-2235-F392-DE18-001832F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52B-6D96-4B80-854F-52476A6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Hồ sơ Sức khỏe của Tôi 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113C-090A-6192-BB42-FC980E59E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754E-DA90-AF3E-D7C5-0A68E5F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17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2F3AD6DD-A78A-832C-590C-050EE84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B287A4D-8ADD-9249-6F62-25D6787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18C796-07D8-5F17-E06A-B8A986AD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(My Health Record)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truy cập vào các thông tin sức khỏe quan trọng, chẳng hạn như: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COVID-19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 ngừa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lý tại một nơi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 bệnh lý và chẩn đoán hình ảnh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kê đơn và cấp phát thuốc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 xuất viện.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9C758B12-D742-A239-3252-378D718D0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2694-2440-95A9-37F1-465761F1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F624-7442-350E-A625-2BF4DF6C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Hồ sơ Sức khỏe của Tôi 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bằng thông tin chi tiết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377-2D4A-A4A7-7823-EA2BB2EA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E7FF-9E38-7EF7-A3AE-4136CBB6D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18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1332F5-8B4E-1C19-660C-70D3B176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8262257" cy="39292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nhập vào myGov.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Xem và liên kết dịch vụ.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Liên kết trên ô Hồ sơ sức khỏe của tôi.</a:t>
            </a:r>
          </a:p>
          <a:p>
            <a:pPr lvl="1"/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liên kết Medicare, chúng tôi sẽ sử dụng thông tin Medicare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liên kết Hồ sơ Sức khỏe của Tôi. Chọn Tiếp tục và làm theo hướng dẫn để liên kết Hồ sơ Sức khỏe của Tôi.</a:t>
            </a:r>
          </a:p>
          <a:p>
            <a:pPr lvl="1"/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liên kết Medicare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cần xác nhận danh tính của mình để liên kết Hồ sơ sức khỏe của tôi.</a:t>
            </a:r>
          </a:p>
          <a:p>
            <a:pPr lvl="1"/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tục theo các bước sau: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"Sử dụng hồ sơ Medicare của tôi", sau đó chọn "Tiếp tục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cần số thẻ Medicare và trả lời một số câu hỏi cụ thể. Chọn "Tiếp theo".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07D0C-5E68-DA62-D944-4D4D0FB0BB60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BE554D1F-7FC5-42B0-4556-F6BA593A6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EE641175-2B12-3C4C-468D-C6DD06DD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E514B7AF-89F4-AD24-A1AC-EB987CAE8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9C4D-CF74-FA57-6284-1BC4438D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68B8-3AC7-8B71-5493-889221F2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Liên kết Hồ sơ Sức khỏe của Tôi với Tài khoản myGov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bằng Mã Xác minh Danh tính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79B-D720-0957-FB91-A9B1EFD4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410A-CD77-CDB5-9734-0EEBFEE0E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19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E93373-126A-365C-63D9-630F666B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5147"/>
            <a:ext cx="8262257" cy="39292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đủ điều kiện tham gia Medicare hoặc muốn xác minh danh tính qua điện thoại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minh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để liên kết Hồ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tài khoản myGov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nhận mã, hãy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đường dây trợ giúp Hồ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số 1800 723 471.</a:t>
            </a:r>
          </a:p>
          <a:p>
            <a:pPr marL="457200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các bước sau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minh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marL="914400" lvl="1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nhập vào myGov.</a:t>
            </a:r>
          </a:p>
          <a:p>
            <a:pPr marL="914400" lvl="1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Xem và Liên kết Dịch vụ.</a:t>
            </a:r>
          </a:p>
          <a:p>
            <a:pPr marL="914400" lvl="1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Liên kết trên ô Hồ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Sử dụng mã truy cập của tôi, sau đó chọn Tiếp tục.</a:t>
            </a:r>
          </a:p>
          <a:p>
            <a:pPr marL="914400" lvl="1" indent="-457200">
              <a:buFont typeface="+mj-lt"/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minh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tính, họ và ngày sinh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Tiếp theo.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CE6BF-5C13-8AAB-8537-69BE63644959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6584E640-F546-4868-EA69-071CC781D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94E54788-50F2-5962-4508-06E8B141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3E000898-DC44-775E-463A-578558840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8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641481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cho người hướng dẫn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Dịch vụ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hính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4406"/>
            <a:ext cx="10686143" cy="5034966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các tài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 tay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 cho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 viên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tay về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MyGov</a:t>
            </a:r>
            <a:endParaRPr lang="vi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Kết nối Centrelink với myGov</a:t>
            </a: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Kết nối ATO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với myGov</a:t>
            </a: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Kết nối Medicare với myGov</a:t>
            </a: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Kết nối Hồ sơ Sức khỏe của Tôi với myGov</a:t>
            </a: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kỳ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 liên kết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 khác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mà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quý vị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có thể cần từ trang này</a:t>
            </a:r>
            <a:endParaRPr lang="en-US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một bản duy nhất của các </a:t>
            </a:r>
            <a:r>
              <a:rPr kumimoji="0" lang="en-US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kumimoji="0" lang="vi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này </a:t>
            </a:r>
            <a:r>
              <a:rPr kumimoji="0" lang="en-US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kumimoji="0" lang="vi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phần ghi chú để </a:t>
            </a:r>
            <a:r>
              <a:rPr kumimoji="0" lang="en-US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kumimoji="0" lang="vi" sz="200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sử dụng khi thuyết trình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Đọc: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và đảm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quen với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dành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viên</a:t>
            </a:r>
            <a:endParaRPr lang="vi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iên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Elliot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tại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Elliot@wacoss.org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.au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bất kỳ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nào</a:t>
            </a:r>
            <a:endParaRPr lang="vi" sz="20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Xóa/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ẩn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 khi trình bày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nhật thời gian/ngày của buổi học tiếp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cuối cùng.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thay bất kỳ hình ảnh nào bằng hình ảnh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về cộng đồng của mình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máy tính hoặc điện thoại.</a:t>
            </a:r>
            <a:endParaRPr lang="vi" sz="20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học viên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mình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thể muốn xóa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 myID.</a:t>
            </a:r>
            <a:endParaRPr lang="vi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7DBF-AB0C-0D2C-4FCD-08B78195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5AAD-A1D6-D1AF-2596-9E2B4EA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Sử dụng Hồ sơ Sức khỏe của Tôi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585D9-C3B5-7B44-CF61-8DEA600D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AF04-FED3-50DB-B6DF-97C6C6EFE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20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AAC6B649-DBBB-2585-C835-A280E306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3A76DD70-91FD-802D-E7F4-8302D010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EF68E-C78B-E17C-633D-AE0C5CCF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620" y="1134188"/>
            <a:ext cx="6372637" cy="5012612"/>
          </a:xfrm>
        </p:spPr>
        <p:txBody>
          <a:bodyPr/>
          <a:lstStyle/>
          <a:p>
            <a:pPr marL="0" indent="0">
              <a:buNone/>
            </a:pP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sở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dịch vụ chăm sóc sức khỏe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Hồ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tuyến để:</a:t>
            </a:r>
          </a:p>
          <a:p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thông tin y tế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hồ sơ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kê lịch sử chích ngừa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 bệnh lý và chẩn đoán hình ảnh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hoặc cập nhật thông tin cá nhân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sự phát triển của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tin nhắn được gửi đến hộp thư myGov 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E2FB702-A53A-67B6-3E49-D7FA2435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00C-FAD2-117C-1391-2F377BE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1042762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43CA-8AC6-094F-D08E-ED052BCE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7887"/>
            <a:ext cx="6042253" cy="4865914"/>
          </a:xfrm>
        </p:spPr>
        <p:txBody>
          <a:bodyPr wrap="square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cách an toàn để truy cập myGov với xác thực 2 yếu tố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thiết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myID,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cần:</a:t>
            </a:r>
          </a:p>
          <a:p>
            <a:pPr>
              <a:lnSpc>
                <a:spcPct val="100000"/>
              </a:lnSpc>
            </a:pPr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thiết bị thông minh cá nhân.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thích với hầu hết các thiết bị thông minh, chẳng hạn như điện thoại thông minh. Ứng dụng này chỉ có sẵn trên Apple App Store hoặc Google Play.</a:t>
            </a:r>
          </a:p>
          <a:p>
            <a:pPr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đ</a:t>
            </a:r>
            <a:r>
              <a:rPr lang="v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ịa </a:t>
            </a:r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email cá nhân.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đây là ID kỹ thuật số cá nhân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các giấy tờ tùy thân sẽ được liên kết với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chọn. Địa chỉ email này không nên là địa chỉ email dùng chung hoặc email công việc.</a:t>
            </a:r>
          </a:p>
          <a:p>
            <a:pPr>
              <a:lnSpc>
                <a:spcPct val="100000"/>
              </a:lnSpc>
            </a:pPr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15 tuổi trở lên.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hạn độ tuổi cũng có thể được áp dụng để sử dụng một số dịch vụ trực tuyến của chính phủ.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CD994B39-168A-F30E-96A5-31AEF980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514" y="2178183"/>
            <a:ext cx="4227286" cy="2630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9361-600E-D217-64D1-3A64A9479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2D09-1FE2-D9BF-6A33-84180A4F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B097261-AB5A-4C34-B9F2-CE1C1D3F8165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21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5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4946-86DC-D4BF-85F2-02FD2C6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Cài đặt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myID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1898-B713-6F25-A02B-29B40223B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bước:</a:t>
            </a:r>
          </a:p>
          <a:p>
            <a:pPr marL="457200" indent="-457200"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 ứng dụng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thiết bị thông minh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App Store (iPhone) hoặc Google Play Store (Android). Không tải xuống từ bất kỳ nơi nào khác.</a:t>
            </a:r>
          </a:p>
          <a:p>
            <a:pPr marL="457200" indent="-457200">
              <a:buAutoNum type="arabicPeriod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thông tin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mạnh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dạng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7DD5-42E0-E394-D1D8-46384731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23B8-AC2E-57B9-1ED3-052E5FB18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20CA87C6-7816-1042-4BA2-1BBECB90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78183"/>
            <a:ext cx="5181600" cy="32241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793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B63-E592-7446-EA53-05927A67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Sử dụng </a:t>
            </a:r>
            <a:r>
              <a:rPr lang="vi" dirty="0" err="1">
                <a:latin typeface="Arial" panose="020B0604020202020204" pitchFamily="34" charset="0"/>
                <a:cs typeface="Arial" panose="020B0604020202020204" pitchFamily="34" charset="0"/>
              </a:rPr>
              <a:t>myID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B64-9277-BD75-FA8D-6FF55B862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tài khoản myGov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khác nhau.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khoản myGov cho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kết và truy cập các dịch vụ của chính phủ như Medicare và ATO.</a:t>
            </a:r>
          </a:p>
          <a:p>
            <a:pPr marL="0" indent="0">
              <a:buNone/>
            </a:pP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ứng dụng ID kỹ thuật số của Chính phủ Úc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ứng dụng này để đăng nhập vào một loạt các dịch vụ trực tuyến của chính phủ, chẳng hạn như myGov.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74A63-4596-4B34-39E7-26F081589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thể xem tài khoản myGov hoặc Hộp thư đến của mình trong ứng dụng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đăng nhập vào myGov bằng ứng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myID,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nhập hoặc chấp nhận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4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trong ứng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myID.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 này thay vì sử dụng tên người dùng, mật khẩu và mã bảo mật myGov.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truy cập myGov và sau đó sử dụng các dịch vụ được liên kết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5F5C-4D67-3500-5530-DA416606A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F6BA-AEDE-1DB4-0845-4C1005E55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B1CCCE2-99CC-E202-DC37-1426E8A9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67" y="76185"/>
            <a:ext cx="1977571" cy="1230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754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ài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hữu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ích và hỗ trợ thêm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</a:t>
            </a:r>
            <a:r>
              <a:rPr lang="vi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en-US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tay về </a:t>
            </a:r>
            <a:r>
              <a:rPr lang="vi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MyGov</a:t>
            </a:r>
            <a:endParaRPr lang="vi" sz="24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Kết nối Centrelink với myGov</a:t>
            </a: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Kết nối </a:t>
            </a:r>
            <a:r>
              <a:rPr lang="vi" sz="2400" dirty="0" err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ato </a:t>
            </a: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với myGov</a:t>
            </a: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Kết nối </a:t>
            </a:r>
            <a:r>
              <a:rPr lang="vi" sz="2400" dirty="0" err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Medicare </a:t>
            </a: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với myGov</a:t>
            </a: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Kết nối Hồ sơ Sức khỏe của Tôi với myGov</a:t>
            </a: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kỳ </a:t>
            </a:r>
            <a:r>
              <a:rPr lang="vi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</a:t>
            </a: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 liên kết </a:t>
            </a:r>
            <a:r>
              <a:rPr lang="vi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 khác </a:t>
            </a:r>
            <a:r>
              <a:rPr lang="vi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mà </a:t>
            </a:r>
            <a:r>
              <a:rPr lang="en-US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quý vị</a:t>
            </a:r>
            <a:r>
              <a:rPr lang="vi" sz="24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vi" sz="2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có thể cần từ trang này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24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Suy ngẫm về 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myGov, My Health Record và </a:t>
            </a:r>
            <a:r>
              <a:rPr lang="vi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myID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giúp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quản lý các dịch vụ chính phủ và thông tin sức khỏe trực tuyến.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 nhớ giữ thông tin đăng nhập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toàn.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myID,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đảm bảo điện thoại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mật khẩu mà không ai khác biết.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A45622C-A69F-083A-605F-47222E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3" y="4656743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DBD9371-3AB5-FF4D-5EB2-1181078A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62" y="1690688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0CF9B2DF-1658-3A77-E9F1-37374250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5" y="1951767"/>
            <a:ext cx="2239536" cy="7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Cảm ơn!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Thời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gian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tiếp theo: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262493"/>
            <a:ext cx="8389938" cy="1361354"/>
          </a:xfrm>
        </p:spPr>
        <p:txBody>
          <a:bodyPr/>
          <a:lstStyle/>
          <a:p>
            <a:pPr algn="ctr" eaLnBrk="1" hangingPunct="1"/>
            <a:r>
              <a:rPr lang="vi" sz="4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br>
              <a:rPr lang="en-AU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noProof="0">
                <a:latin typeface="Arial" panose="020B0604020202020204" pitchFamily="34" charset="0"/>
                <a:cs typeface="Arial" panose="020B0604020202020204" pitchFamily="34" charset="0"/>
              </a:rPr>
              <a:t>Community Champions Program</a:t>
            </a:r>
            <a:endParaRPr lang="vi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781" y="5935662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vi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</a:t>
            </a: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với Đất nước</a:t>
            </a:r>
            <a:endParaRPr lang="vi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99BC89-6DA8-D67C-6DC0-72C60E51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0116821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ghi nhận rằng chúng ta đang ở trên vùng đất của người Thổ dân.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người Thổ dân của vùng đất này.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đã sinh sống trên vùng đất này từ hàng chục ngàn năm trước.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tất cả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và các Bậc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niên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họ.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có thể học hỏi nhiều điều từ những câu chuyện của họ.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đất này xưa nay vẫn là, và mãi mãi sẽ là, vùng đất của người Thổ dân.</a:t>
            </a:r>
            <a:endParaRPr lang="vi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217150" cy="2852737"/>
          </a:xfrm>
        </p:spPr>
        <p:txBody>
          <a:bodyPr wrap="square" anchor="b">
            <a:normAutofit/>
          </a:bodyPr>
          <a:lstStyle/>
          <a:p>
            <a:r>
              <a:rPr lang="en-US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</a:t>
            </a:r>
            <a:r>
              <a:rPr lang="vi" dirty="0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 Chính phủ trực tuyến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WA Digital Inclusion Project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vi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600700" cy="1778559"/>
          </a:xfrm>
        </p:spPr>
        <p:txBody>
          <a:bodyPr/>
          <a:lstStyle/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nhóm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trải nghiệm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dịch vụ chính phủ trực tuyến.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 sẽ bao gồm: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dịch vụ chính phủ trực tuyến bao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 myGov,</a:t>
            </a:r>
            <a:endParaRPr lang="vi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tạo tài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 myGov,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kết các dịch vụ với </a:t>
            </a:r>
            <a:r>
              <a:rPr lang="v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 để nhận trợ giúp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A6143B46-775E-0779-FDE5-553B3F23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1" y="4530601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FE8C0E47-E0A0-22D1-B629-3BB33EE3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970" y="1564546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yGov Home | myGov">
            <a:extLst>
              <a:ext uri="{FF2B5EF4-FFF2-40B4-BE49-F238E27FC236}">
                <a16:creationId xmlns:a16="http://schemas.microsoft.com/office/drawing/2014/main" id="{BE23917A-6E52-BE7F-A3B3-FA69DB1DB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3" y="1825625"/>
            <a:ext cx="2239536" cy="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 err="1">
                <a:latin typeface="Arial" panose="020B0604020202020204" pitchFamily="34" charset="0"/>
                <a:cs typeface="Arial" panose="020B0604020202020204" pitchFamily="34" charset="0"/>
              </a:rPr>
              <a:t>myGov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là gì ?</a:t>
            </a:r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70D62B91-3489-E48C-79DD-00F59C9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7914"/>
            <a:ext cx="4357914" cy="1501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 lnSpcReduction="1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myGov là cách an toàn để truy cập các dịch vụ của chính phủ trực tuyến.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 cho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kết các dịch vụ như Centrelink, Medicare và ATO với tài khoản </a:t>
            </a:r>
            <a:r>
              <a:rPr lang="vi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myGov </a:t>
            </a:r>
            <a:r>
              <a:rPr lang="vi" b="0" i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đó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truy cập các dịch vụ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nơi thông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đăng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 myGov của mình.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7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EA28-508A-935C-C5AD-2DD13DA6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FB90-6BE5-D3AB-9DA7-801A98B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09764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Tạo tài khoản myGov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2914B12C-7022-C2DE-99AD-7F57C0D2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223" y="136525"/>
            <a:ext cx="2656115" cy="9154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ADCD-DBDF-B04F-86BE-B20B7015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71" y="1081769"/>
            <a:ext cx="11059886" cy="5255532"/>
          </a:xfrm>
        </p:spPr>
        <p:txBody>
          <a:bodyPr wrap="square" anchor="t">
            <a:noAutofit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cần một địa chỉ email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 năng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vào điện thoại di động để tạo tài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 myGov.</a:t>
            </a:r>
            <a:endParaRPr lang="v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đây là các bước để tạo tài khoản myGov: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myGov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chọn Tạo tài khoản.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Tiếp tục bằng Email.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báo Quyền riêng tư và Điều khoản sử dụng.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và đồng ý với Điều khoản sử dụng, hãy chọn Tiếp theo.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địa chỉ Email và chọn Tiếp theo.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Mã được gửi đến email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đó chọn Tiếp theo.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Số điện thoại di động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(tùy chọn) và chọn Tiếp theo.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Mã được gửi đến điện thoại di động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chọn Tiếp theo.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Mật khẩu rồi nhập lại mật khẩu.</a:t>
            </a:r>
          </a:p>
          <a:p>
            <a:pPr marL="623888" indent="-361950" algn="l">
              <a:buFont typeface="+mj-lt"/>
              <a:buAutoNum type="arabicPeriod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3 câu hỏi bí mật và câu trả lời. Chọn từ danh sách hoặc tự tạo.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thêm: </a:t>
            </a:r>
            <a:r>
              <a:rPr lang="v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https://my.gov.au/en/about/help/mygov-website/create-mygov-account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001F-CC5D-3C43-75FB-98F06A4E9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3299-3EE7-790D-CA34-A3F2E61D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8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iên kết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Dịch vụ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9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E7A2078-9B1A-4559-9FAA-D46C7F7D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49" y="4074978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B633F78B-3BE2-D709-1863-36A20A06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1960756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D00AF10-1E5E-7531-4CBB-26928F44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371" y="5176344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7A07293E-A037-27EC-C42A-A45DCE22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907" y="3934781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ACF65783-53A0-4BA7-3C61-23A7F447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280" y="469692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77CD7AB-BAB3-4B84-F5EA-83EFA7653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854314" y="3363057"/>
            <a:ext cx="914400" cy="914400"/>
          </a:xfrm>
          <a:prstGeom prst="rect">
            <a:avLst/>
          </a:prstGeom>
        </p:spPr>
      </p:pic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id="{AD1548A2-26F2-EAD0-470A-0C56ABC5E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77553">
            <a:off x="4771483" y="3786694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0139A8BE-B36D-D576-E5A3-E4DD9021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3939">
            <a:off x="7062344" y="3534419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id="{D7DA220B-6327-3E3B-CD73-24CDF913C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9656" y="325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0377B-B447-44BB-B649-354B2451D41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5d6256-5200-4c34-82a9-8b0b259790ba"/>
    <ds:schemaRef ds:uri="http://purl.org/dc/terms/"/>
    <ds:schemaRef ds:uri="http://schemas.microsoft.com/office/2006/metadata/properties"/>
    <ds:schemaRef ds:uri="2cc45243-29f6-4a1c-995b-35ed14ae441a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52920A-F2FC-4812-BE43-ACB8A9B8C6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56F9F-6C9C-43B7-81EB-738DEF5A2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5424</Words>
  <Application>Microsoft Office PowerPoint</Application>
  <PresentationFormat>Widescreen</PresentationFormat>
  <Paragraphs>379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Roboto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Đào tạo Kỹ năng Số – Các Dịch vụ Chính phủ trực tuyến Community Champions Program</vt:lpstr>
      <vt:lpstr>Ghi chú cho người hướng dẫn: Các Dịch vụ Chính phủ</vt:lpstr>
      <vt:lpstr>Lời Ghi nhận đối với Đất nước</vt:lpstr>
      <vt:lpstr>Các Dịch vụ Chính phủ trực tuyến</vt:lpstr>
      <vt:lpstr>Giới thiệu</vt:lpstr>
      <vt:lpstr>Tổng quan buổi học</vt:lpstr>
      <vt:lpstr>myGov là gì ?</vt:lpstr>
      <vt:lpstr>Tạo tài khoản myGov</vt:lpstr>
      <vt:lpstr>Liên kết các Dịch vụ</vt:lpstr>
      <vt:lpstr>Liên kết Centrelink với Tài khoản myGov</vt:lpstr>
      <vt:lpstr>Liên kết Centrelink với Tài khoản myGov</vt:lpstr>
      <vt:lpstr>Liên kết ATO với Tài khoản myGov của quý vị</vt:lpstr>
      <vt:lpstr>Liên kết ATO với Tài khoản myGov của quý vị</vt:lpstr>
      <vt:lpstr>Liên kết Medicare với Tài khoản myGov của quý vị</vt:lpstr>
      <vt:lpstr>Liên kết Medicare với Tài khoản myGov của quý vị</vt:lpstr>
      <vt:lpstr>Những gì quý vị có thể làm khi liên kết Medicare với myGov</vt:lpstr>
      <vt:lpstr>Liên kết Hồ sơ Sức khỏe của Tôi với Tài khoản myGov của quý vị</vt:lpstr>
      <vt:lpstr>Liên kết Hồ sơ Sức khỏe của Tôi với Tài khoản myGov của quý vị bằng thông tin chi tiết </vt:lpstr>
      <vt:lpstr>Liên kết Hồ sơ Sức khỏe của Tôi với Tài khoản myGov của quý vị bằng Mã Xác minh Danh tính</vt:lpstr>
      <vt:lpstr>Sử dụng Hồ sơ Sức khỏe của Tôi</vt:lpstr>
      <vt:lpstr>myID</vt:lpstr>
      <vt:lpstr>Cài đặt myID</vt:lpstr>
      <vt:lpstr>Sử dụng myID</vt:lpstr>
      <vt:lpstr>Các tài liệu hữu ích và hỗ trợ thêm</vt:lpstr>
      <vt:lpstr>Suy ngẫm về buổi học</vt:lpstr>
      <vt:lpstr>Cảm ơn!</vt:lpstr>
      <vt:lpstr>Cảm ơn  Community Champions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Andrew Nguyen</cp:lastModifiedBy>
  <cp:revision>6</cp:revision>
  <dcterms:created xsi:type="dcterms:W3CDTF">2025-04-28T06:41:55Z</dcterms:created>
  <dcterms:modified xsi:type="dcterms:W3CDTF">2025-09-16T15:47:59Z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