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28"/>
  </p:notesMasterIdLst>
  <p:handoutMasterIdLst>
    <p:handoutMasterId r:id="rId29"/>
  </p:handoutMasterIdLst>
  <p:sldIdLst>
    <p:sldId id="256" r:id="rId12"/>
    <p:sldId id="570" r:id="rId13"/>
    <p:sldId id="307" r:id="rId14"/>
    <p:sldId id="569" r:id="rId15"/>
    <p:sldId id="571" r:id="rId16"/>
    <p:sldId id="572" r:id="rId17"/>
    <p:sldId id="577" r:id="rId18"/>
    <p:sldId id="578" r:id="rId19"/>
    <p:sldId id="582" r:id="rId20"/>
    <p:sldId id="585" r:id="rId21"/>
    <p:sldId id="579" r:id="rId22"/>
    <p:sldId id="581" r:id="rId23"/>
    <p:sldId id="580" r:id="rId24"/>
    <p:sldId id="586" r:id="rId25"/>
    <p:sldId id="573" r:id="rId26"/>
    <p:sldId id="522" r:id="rId27"/>
  </p:sldIdLst>
  <p:sldSz cx="12192000" cy="6858000"/>
  <p:notesSz cx="6858000" cy="9144000"/>
  <p:embeddedFontLs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v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25290-B03C-4C63-9E94-A863A732E570}" v="3" dt="2025-09-11T15:53:49.21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80024" autoAdjust="0"/>
  </p:normalViewPr>
  <p:slideViewPr>
    <p:cSldViewPr snapToGrid="0">
      <p:cViewPr varScale="1">
        <p:scale>
          <a:sx n="85" d="100"/>
          <a:sy n="85" d="100"/>
        </p:scale>
        <p:origin x="582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402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921F-32AE-1A1A-C527-CE7AEE88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F2F7-799C-15AD-406D-19846EE63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21CCC-40CC-2D6C-831B-F2942E68A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Danh sách thả xuống cho phép người dùng chọn một tùy chọn từ danh sách </a:t>
            </a:r>
            <a:r>
              <a:rPr lang="vi" sz="1400" b="0" i="0">
                <a:solidFill>
                  <a:srgbClr val="242424"/>
                </a:solidFill>
                <a:effectLst/>
              </a:rPr>
              <a:t>các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tùy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chọn được xác định trước. Chúng </a:t>
            </a:r>
            <a:r>
              <a:rPr lang="vi" sz="1400" b="0" i="0">
                <a:solidFill>
                  <a:srgbClr val="242424"/>
                </a:solidFill>
                <a:effectLst/>
              </a:rPr>
              <a:t>giúp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ngắn gọn và </a:t>
            </a:r>
            <a:r>
              <a:rPr lang="vi" sz="1400" b="0" i="0" dirty="0" err="1">
                <a:solidFill>
                  <a:srgbClr val="242424"/>
                </a:solidFill>
                <a:effectLst/>
              </a:rPr>
              <a:t>có tổ chức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Cách </a:t>
            </a:r>
            <a:r>
              <a:rPr lang="vi" sz="1400" b="1" i="0">
                <a:solidFill>
                  <a:srgbClr val="242424"/>
                </a:solidFill>
                <a:effectLst/>
              </a:rPr>
              <a:t>sử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: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Nhấp vào mũi tên bên cạnh danh sách thả xuống để xem các tùy chọn khả dụng. Nhấp vào một tùy chọn để chọn. </a:t>
            </a:r>
            <a:r>
              <a:rPr lang="vi" sz="1400" b="0" i="0">
                <a:solidFill>
                  <a:srgbClr val="242424"/>
                </a:solidFill>
                <a:effectLst/>
              </a:rPr>
              <a:t>Nếu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đang sử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dụng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ứng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đọc màn </a:t>
            </a:r>
            <a:r>
              <a:rPr lang="vi" sz="1400" b="0" i="0">
                <a:solidFill>
                  <a:srgbClr val="242424"/>
                </a:solidFill>
                <a:effectLst/>
              </a:rPr>
              <a:t>hình,</a:t>
            </a:r>
            <a:r>
              <a:rPr lang="en-US" sz="1400" b="0" i="0">
                <a:solidFill>
                  <a:srgbClr val="242424"/>
                </a:solidFill>
                <a:effectLst/>
              </a:rPr>
              <a:t> nó sẽ thông báo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danh sách thả xuống và từng </a:t>
            </a:r>
            <a:r>
              <a:rPr lang="vi" sz="1400" b="0" i="0">
                <a:solidFill>
                  <a:srgbClr val="242424"/>
                </a:solidFill>
                <a:effectLst/>
              </a:rPr>
              <a:t>tùy chọn.</a:t>
            </a:r>
            <a:br>
              <a:rPr lang="en-US" sz="1400" dirty="0"/>
            </a:b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37897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Cung </a:t>
            </a:r>
            <a:r>
              <a:rPr lang="vi" sz="1400" b="0" i="0">
                <a:solidFill>
                  <a:srgbClr val="242424"/>
                </a:solidFill>
                <a:effectLst/>
              </a:rPr>
              <a:t>cấp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các </a:t>
            </a:r>
            <a:r>
              <a:rPr lang="vi" sz="1400" b="0" i="0">
                <a:solidFill>
                  <a:srgbClr val="242424"/>
                </a:solidFill>
                <a:effectLst/>
              </a:rPr>
              <a:t>mẹo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giải thích từng điểm.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i="0" dirty="0">
                <a:solidFill>
                  <a:srgbClr val="242424"/>
                </a:solidFill>
                <a:effectLst/>
              </a:rPr>
              <a:t>Các ô có dấu sao (*) là bắt buộc. Điều này có nghĩa </a:t>
            </a:r>
            <a:r>
              <a:rPr lang="vi" sz="1400" i="0">
                <a:solidFill>
                  <a:srgbClr val="242424"/>
                </a:solidFill>
                <a:effectLst/>
              </a:rPr>
              <a:t>là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phải hoàn thành mục đó để </a:t>
            </a:r>
            <a:r>
              <a:rPr lang="vi" sz="1400" i="0">
                <a:solidFill>
                  <a:srgbClr val="242424"/>
                </a:solidFill>
                <a:effectLst/>
              </a:rPr>
              <a:t>gửi </a:t>
            </a:r>
            <a:r>
              <a:rPr lang="vi-VN" sz="140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i="0">
                <a:solidFill>
                  <a:srgbClr val="242424"/>
                </a:solidFill>
                <a:effectLst/>
              </a:rPr>
              <a:t>.</a:t>
            </a:r>
            <a:endParaRPr lang="vi" sz="140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i="0" dirty="0">
                <a:solidFill>
                  <a:srgbClr val="242424"/>
                </a:solidFill>
                <a:effectLst/>
              </a:rPr>
              <a:t>Đôi khi, </a:t>
            </a:r>
            <a:r>
              <a:rPr lang="vi" sz="1400" i="0">
                <a:solidFill>
                  <a:srgbClr val="242424"/>
                </a:solidFill>
                <a:effectLst/>
              </a:rPr>
              <a:t>khi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đang nhập văn bản vào hộp thoại, máy tính hoặc điện thoại thông minh </a:t>
            </a:r>
            <a:r>
              <a:rPr lang="vi" sz="1400" i="0">
                <a:solidFill>
                  <a:srgbClr val="242424"/>
                </a:solidFill>
                <a:effectLst/>
              </a:rPr>
              <a:t>của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có thể gợi ý nội dung cần nhập. Tính năng này được gọi là tự </a:t>
            </a:r>
            <a:r>
              <a:rPr lang="vi" sz="1400" i="0">
                <a:solidFill>
                  <a:srgbClr val="242424"/>
                </a:solidFill>
                <a:effectLst/>
              </a:rPr>
              <a:t>động </a:t>
            </a:r>
            <a:r>
              <a:rPr lang="en-US" sz="1400" i="0">
                <a:solidFill>
                  <a:srgbClr val="242424"/>
                </a:solidFill>
                <a:effectLst/>
              </a:rPr>
              <a:t>điền</a:t>
            </a:r>
            <a:r>
              <a:rPr lang="vi" sz="1400" i="0">
                <a:solidFill>
                  <a:srgbClr val="242424"/>
                </a:solidFill>
                <a:effectLst/>
              </a:rPr>
              <a:t>.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Hãy đảm bảo nội </a:t>
            </a:r>
            <a:r>
              <a:rPr lang="vi" sz="1400" i="0">
                <a:solidFill>
                  <a:srgbClr val="242424"/>
                </a:solidFill>
                <a:effectLst/>
              </a:rPr>
              <a:t>dung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nhập chính xác trước khi chấp nhận gợi ý.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i="0" dirty="0">
                <a:solidFill>
                  <a:srgbClr val="242424"/>
                </a:solidFill>
                <a:effectLst/>
              </a:rPr>
              <a:t>Có thể có giới hạn thời gian. Hãy chuẩn bị đầy đủ mọi thứ trước khi bắt đầu.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i="0" dirty="0">
                <a:solidFill>
                  <a:srgbClr val="242424"/>
                </a:solidFill>
                <a:effectLst/>
              </a:rPr>
              <a:t>Một số mẫu đơn sẽ yêu </a:t>
            </a:r>
            <a:r>
              <a:rPr lang="vi" sz="1400" i="0">
                <a:solidFill>
                  <a:srgbClr val="242424"/>
                </a:solidFill>
                <a:effectLst/>
              </a:rPr>
              <a:t>cầu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tải lên một tài liệu, chẳng hạn như CV. Thông thường, trong mẫu đơn sẽ có hướng dẫn </a:t>
            </a:r>
            <a:r>
              <a:rPr lang="vi" sz="1400" i="0">
                <a:solidFill>
                  <a:srgbClr val="242424"/>
                </a:solidFill>
                <a:effectLst/>
              </a:rPr>
              <a:t>để </a:t>
            </a:r>
            <a:r>
              <a:rPr lang="en-US" sz="140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i="0">
                <a:solidFill>
                  <a:srgbClr val="242424"/>
                </a:solidFill>
                <a:effectLst/>
              </a:rPr>
              <a:t> </a:t>
            </a:r>
            <a:r>
              <a:rPr lang="vi" sz="1400" i="0" dirty="0">
                <a:solidFill>
                  <a:srgbClr val="242424"/>
                </a:solidFill>
                <a:effectLst/>
              </a:rPr>
              <a:t>làm theo.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400" dirty="0"/>
              <a:t>Yêu cầu mọi người chia sẻ mẹo của riêng họ</a:t>
            </a: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Giải thích quy </a:t>
            </a:r>
            <a:r>
              <a:rPr lang="vi" sz="1400" b="0" i="0">
                <a:solidFill>
                  <a:srgbClr val="242424"/>
                </a:solidFill>
                <a:effectLst/>
              </a:rPr>
              <a:t>trình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gửi </a:t>
            </a:r>
            <a:r>
              <a:rPr lang="vi" sz="1400" b="0" i="0">
                <a:solidFill>
                  <a:srgbClr val="242424"/>
                </a:solidFill>
                <a:effectLst/>
              </a:rPr>
              <a:t>nộp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chỉnh </a:t>
            </a:r>
            <a:r>
              <a:rPr lang="vi" sz="1400" b="0" i="0">
                <a:solidFill>
                  <a:srgbClr val="242424"/>
                </a:solidFill>
                <a:effectLst/>
              </a:rPr>
              <a:t>sửa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trực tuyến.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 dirty="0"/>
              <a:t>Suy ngẫm về những câu hỏi và trả lời bất kỳ câu hỏi nào mà mọi người có thể có.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sz="1400"/>
              <a:t>Chào</a:t>
            </a:r>
            <a:r>
              <a:rPr lang="en-US" sz="1400"/>
              <a:t> hỏi</a:t>
            </a:r>
            <a:r>
              <a:rPr lang="vi" sz="1400"/>
              <a:t> </a:t>
            </a:r>
            <a:r>
              <a:rPr lang="vi" sz="1400" dirty="0"/>
              <a:t>mọi người, giới </a:t>
            </a:r>
            <a:r>
              <a:rPr lang="vi" sz="1400"/>
              <a:t>thiệu </a:t>
            </a:r>
            <a:r>
              <a:rPr lang="en-US" sz="1400"/>
              <a:t>về </a:t>
            </a:r>
            <a:r>
              <a:rPr lang="vi" sz="1400"/>
              <a:t>bản </a:t>
            </a:r>
            <a:r>
              <a:rPr lang="vi" sz="1400" dirty="0"/>
              <a:t>thân và lý </a:t>
            </a:r>
            <a:r>
              <a:rPr lang="vi" sz="1400"/>
              <a:t>do </a:t>
            </a:r>
            <a:r>
              <a:rPr lang="en-US" sz="1400"/>
              <a:t>quý vị</a:t>
            </a:r>
            <a:r>
              <a:rPr lang="vi" sz="1400"/>
              <a:t> </a:t>
            </a:r>
            <a:r>
              <a:rPr lang="vi" sz="1400" dirty="0"/>
              <a:t>ở đây.</a:t>
            </a:r>
          </a:p>
          <a:p>
            <a:r>
              <a:rPr lang="vi" sz="1400" dirty="0"/>
              <a:t>Giải thích mục đích của buổi hội thảo. Cung cấp tổng quan về nội dung sẽ được trình bày trong </a:t>
            </a:r>
            <a:r>
              <a:rPr lang="vi" sz="1400"/>
              <a:t>buổi </a:t>
            </a:r>
            <a:r>
              <a:rPr lang="en-US" sz="1400"/>
              <a:t>học</a:t>
            </a:r>
            <a:r>
              <a:rPr lang="vi" sz="1400"/>
              <a:t>.</a:t>
            </a:r>
            <a:endParaRPr lang="vi" sz="1400" dirty="0"/>
          </a:p>
          <a:p>
            <a:r>
              <a:rPr lang="vi" sz="1400" dirty="0"/>
              <a:t>Nhấn mạnh tầm quan trọng </a:t>
            </a:r>
            <a:r>
              <a:rPr lang="vi" sz="1400"/>
              <a:t>của </a:t>
            </a:r>
            <a:r>
              <a:rPr lang="en-US" sz="1400"/>
              <a:t>các </a:t>
            </a:r>
            <a:r>
              <a:rPr lang="vi" sz="1400"/>
              <a:t>mẫu </a:t>
            </a:r>
            <a:r>
              <a:rPr lang="en-US" sz="1400"/>
              <a:t>đơn </a:t>
            </a:r>
            <a:r>
              <a:rPr lang="vi" sz="1400"/>
              <a:t>đối </a:t>
            </a:r>
            <a:r>
              <a:rPr lang="vi" sz="1400" dirty="0"/>
              <a:t>với công việc, học tập và cuộc sống.</a:t>
            </a:r>
          </a:p>
          <a:p>
            <a:r>
              <a:rPr lang="vi" sz="1400" dirty="0"/>
              <a:t>Thảo luận về </a:t>
            </a:r>
            <a:r>
              <a:rPr lang="vi" sz="1400"/>
              <a:t>việc mẫu </a:t>
            </a:r>
            <a:r>
              <a:rPr lang="en-US" sz="1400"/>
              <a:t>đơn </a:t>
            </a:r>
            <a:r>
              <a:rPr lang="vi" sz="1400"/>
              <a:t>trực </a:t>
            </a:r>
            <a:r>
              <a:rPr lang="vi" sz="1400" dirty="0"/>
              <a:t>tuyến hiện diện ở khắp mọi nơi và được sử dụng cho nhiều mục đích.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Yêu cầu </a:t>
            </a:r>
            <a:r>
              <a:rPr lang="vi" sz="1400" b="1" i="0">
                <a:solidFill>
                  <a:srgbClr val="242424"/>
                </a:solidFill>
                <a:effectLst/>
              </a:rPr>
              <a:t>mỗi </a:t>
            </a:r>
            <a:r>
              <a:rPr lang="en-US" sz="1400" b="1" i="0">
                <a:solidFill>
                  <a:srgbClr val="242424"/>
                </a:solidFill>
                <a:effectLst/>
              </a:rPr>
              <a:t>học viên </a:t>
            </a:r>
            <a:r>
              <a:rPr lang="vi" sz="1400" b="1" i="0">
                <a:solidFill>
                  <a:srgbClr val="242424"/>
                </a:solidFill>
                <a:effectLst/>
              </a:rPr>
              <a:t>tự giới thiệu</a:t>
            </a:r>
            <a:r>
              <a:rPr lang="en-US" sz="1400" b="1" i="0">
                <a:solidFill>
                  <a:srgbClr val="242424"/>
                </a:solidFill>
                <a:effectLst/>
              </a:rPr>
              <a:t> về bản thân</a:t>
            </a:r>
            <a:r>
              <a:rPr lang="vi" sz="1400" b="0" i="0">
                <a:solidFill>
                  <a:srgbClr val="242424"/>
                </a:solidFill>
                <a:effectLst/>
              </a:rPr>
              <a:t>.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Họ </a:t>
            </a:r>
            <a:r>
              <a:rPr lang="vi" sz="1400" b="0" i="0">
                <a:solidFill>
                  <a:srgbClr val="242424"/>
                </a:solidFill>
                <a:effectLst/>
              </a:rPr>
              <a:t>nên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nói </a:t>
            </a:r>
            <a:r>
              <a:rPr lang="vi" sz="1400" b="0" i="0">
                <a:solidFill>
                  <a:srgbClr val="242424"/>
                </a:solidFill>
                <a:effectLst/>
              </a:rPr>
              <a:t>tên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một thông tin thú vị về bản thân.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Giới hạn mỗi phần giới thiệu trong 30 giây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để giữ cho phần giới thiệu ngắn gọn và hấp dẫn.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064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716977"/>
            <a:ext cx="5486400" cy="428402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242424"/>
                </a:solidFill>
                <a:effectLst/>
              </a:rPr>
              <a:t>M</a:t>
            </a:r>
            <a:r>
              <a:rPr lang="vi-VN" sz="1400" b="0" i="0">
                <a:solidFill>
                  <a:srgbClr val="242424"/>
                </a:solidFill>
                <a:effectLst/>
              </a:rPr>
              <a:t>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trực tuyến </a:t>
            </a:r>
            <a:r>
              <a:rPr lang="vi" sz="1400" b="0" i="0">
                <a:solidFill>
                  <a:srgbClr val="242424"/>
                </a:solidFill>
                <a:effectLst/>
              </a:rPr>
              <a:t>là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dạng </a:t>
            </a:r>
            <a:r>
              <a:rPr lang="vi" sz="1400" b="0" i="0">
                <a:solidFill>
                  <a:srgbClr val="242424"/>
                </a:solidFill>
                <a:effectLst/>
              </a:rPr>
              <a:t>kỹ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thuật số </a:t>
            </a:r>
            <a:r>
              <a:rPr lang="vi" sz="1400" b="0" i="0">
                <a:solidFill>
                  <a:srgbClr val="242424"/>
                </a:solidFill>
                <a:effectLst/>
              </a:rPr>
              <a:t>của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giấy. Chúng được sử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dụng cho</a:t>
            </a:r>
            <a:r>
              <a:rPr lang="en-US" sz="1400" b="0" i="0">
                <a:solidFill>
                  <a:srgbClr val="242424"/>
                </a:solidFill>
                <a:effectLst/>
              </a:rPr>
              <a:t> việc</a:t>
            </a:r>
            <a:r>
              <a:rPr lang="vi" sz="1400" b="0" i="0">
                <a:solidFill>
                  <a:srgbClr val="242424"/>
                </a:solidFill>
                <a:effectLst/>
              </a:rPr>
              <a:t>:</a:t>
            </a:r>
            <a:endParaRPr lang="vi" sz="1400" b="0" i="0" dirty="0">
              <a:solidFill>
                <a:srgbClr val="242424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đăng </a:t>
            </a:r>
            <a:r>
              <a:rPr lang="vi" sz="1400" b="0" i="0">
                <a:solidFill>
                  <a:srgbClr val="242424"/>
                </a:solidFill>
                <a:effectLst/>
              </a:rPr>
              <a:t>ký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các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dịch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vụ,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mua sắm trực tuyến,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điền vào các cuộc khảo sát, hoặc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cung cấp thông tin cho việc đăng ký.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0" i="0">
                <a:solidFill>
                  <a:srgbClr val="242424"/>
                </a:solidFill>
                <a:effectLst/>
              </a:rPr>
              <a:t>Các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này giúp thu thập thông tin trực tuyến, như thông tin </a:t>
            </a:r>
            <a:r>
              <a:rPr lang="vi" sz="1400" b="0" i="0">
                <a:solidFill>
                  <a:srgbClr val="242424"/>
                </a:solidFill>
                <a:effectLst/>
              </a:rPr>
              <a:t>liên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lạc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hoặc đơn đặt hàng.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dirty="0">
                <a:solidFill>
                  <a:srgbClr val="242424"/>
                </a:solidFill>
              </a:rPr>
              <a:t>Chúng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dễ truy cập và theo dõi hơn so </a:t>
            </a:r>
            <a:r>
              <a:rPr lang="vi" sz="1400" b="0" i="0">
                <a:solidFill>
                  <a:srgbClr val="242424"/>
                </a:solidFill>
                <a:effectLst/>
              </a:rPr>
              <a:t>với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giấy. Tuy nhiên, đối với những người không quen sử dụng internet</a:t>
            </a:r>
            <a:r>
              <a:rPr lang="vi" sz="1400" b="0" i="0">
                <a:solidFill>
                  <a:srgbClr val="242424"/>
                </a:solidFill>
                <a:effectLst/>
              </a:rPr>
              <a:t>,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trực tuyến có thể là </a:t>
            </a:r>
            <a:r>
              <a:rPr lang="vi" sz="1400" b="0" i="0">
                <a:solidFill>
                  <a:srgbClr val="242424"/>
                </a:solidFill>
                <a:effectLst/>
              </a:rPr>
              <a:t>một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khó khăn</a:t>
            </a:r>
            <a:r>
              <a:rPr lang="vi" sz="1400" b="0" i="0">
                <a:solidFill>
                  <a:srgbClr val="242424"/>
                </a:solidFill>
                <a:effectLst/>
              </a:rPr>
              <a:t>.</a:t>
            </a:r>
            <a:endParaRPr lang="vi" sz="1400" b="0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Khi ngày càng có nhiều dịch vụ được đưa lên mạng, điều quan trọng là phải biết cách sử dụng </a:t>
            </a:r>
            <a:r>
              <a:rPr lang="vi" sz="1400" b="0" i="0">
                <a:solidFill>
                  <a:srgbClr val="242424"/>
                </a:solidFill>
                <a:effectLst/>
              </a:rPr>
              <a:t>các </a:t>
            </a:r>
            <a:r>
              <a:rPr lang="vi-VN" sz="1400" b="0" i="0">
                <a:solidFill>
                  <a:srgbClr val="242424"/>
                </a:solidFill>
                <a:effectLst/>
              </a:rPr>
              <a:t>mẫu đơn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này để tương tác với họ.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Điều này đặc biệt hữu ích cho: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nộp đơn xin các dịch vụ của chính phủ,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dirty="0">
                <a:solidFill>
                  <a:srgbClr val="242424"/>
                </a:solidFill>
              </a:rPr>
              <a:t>mua sắm trực tuyến,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hoặc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tham gia khảo sát.</a:t>
            </a:r>
            <a:endParaRPr lang="en-US" sz="1400" dirty="0">
              <a:solidFill>
                <a:srgbClr val="242424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Chúng ta sẽ cùng nhau thực hiện từng bước để mọi người có thể dễ dàng </a:t>
            </a:r>
            <a:r>
              <a:rPr lang="vi" sz="1400" b="0" i="0">
                <a:solidFill>
                  <a:srgbClr val="242424"/>
                </a:solidFill>
                <a:effectLst/>
              </a:rPr>
              <a:t>quản lý</a:t>
            </a:r>
            <a:r>
              <a:rPr lang="en-US" sz="1400" b="0" i="0">
                <a:solidFill>
                  <a:srgbClr val="242424"/>
                </a:solidFill>
                <a:effectLst/>
              </a:rPr>
              <a:t> vấn đề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này </a:t>
            </a:r>
            <a:r>
              <a:rPr lang="vi" sz="1400" b="0" i="0">
                <a:solidFill>
                  <a:srgbClr val="242424"/>
                </a:solidFill>
                <a:effectLst/>
              </a:rPr>
              <a:t>hơn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242424"/>
                </a:solidFill>
                <a:effectLst/>
              </a:rPr>
              <a:t>Các ô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văn bản được sử dụng để nhập văn bản dạng tự do.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Có các ô một dòng để điền thông tin ngắn như tên.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Ngoài ra còn có </a:t>
            </a:r>
            <a:r>
              <a:rPr lang="vi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ô</a:t>
            </a:r>
            <a:r>
              <a:rPr lang="vi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nhiều dòng để chứa thông tin dài hơn </a:t>
            </a:r>
            <a:r>
              <a:rPr lang="vi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như </a:t>
            </a:r>
            <a:r>
              <a:rPr lang="en-US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những lời nhận xét</a:t>
            </a:r>
            <a:r>
              <a:rPr lang="vi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Cách </a:t>
            </a:r>
            <a:r>
              <a:rPr lang="vi" sz="1400" b="1" i="0">
                <a:solidFill>
                  <a:srgbClr val="242424"/>
                </a:solidFill>
                <a:effectLst/>
              </a:rPr>
              <a:t>sử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: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Nhấp vào bên </a:t>
            </a:r>
            <a:r>
              <a:rPr lang="vi" sz="1400" b="0" i="0">
                <a:solidFill>
                  <a:srgbClr val="242424"/>
                </a:solidFill>
                <a:effectLst/>
              </a:rPr>
              <a:t>trong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ô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văn bản để đặt con trỏ, sau đó nhập thông tin </a:t>
            </a:r>
            <a:r>
              <a:rPr lang="vi" sz="1400" b="0" i="0">
                <a:solidFill>
                  <a:srgbClr val="242424"/>
                </a:solidFill>
                <a:effectLst/>
              </a:rPr>
              <a:t>của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. Nếu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đang sử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dụng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ứng dụng </a:t>
            </a:r>
            <a:r>
              <a:rPr lang="vi" sz="1400" b="0" i="0">
                <a:solidFill>
                  <a:srgbClr val="242424"/>
                </a:solidFill>
                <a:effectLst/>
              </a:rPr>
              <a:t>đọc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màn hình, nó sẽ thông </a:t>
            </a:r>
            <a:r>
              <a:rPr lang="vi" sz="1400" b="0" i="0">
                <a:solidFill>
                  <a:srgbClr val="242424"/>
                </a:solidFill>
                <a:effectLst/>
              </a:rPr>
              <a:t>báo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ô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văn bản và bất kỳ </a:t>
            </a:r>
            <a:r>
              <a:rPr lang="vi" sz="1400" b="0" i="0">
                <a:solidFill>
                  <a:srgbClr val="242424"/>
                </a:solidFill>
                <a:effectLst/>
              </a:rPr>
              <a:t>nhãn nào</a:t>
            </a:r>
            <a:r>
              <a:rPr lang="en-US" sz="1400" b="0" i="0">
                <a:solidFill>
                  <a:srgbClr val="242424"/>
                </a:solidFill>
                <a:effectLst/>
              </a:rPr>
              <a:t> có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liên quan.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38182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23B2C-E3E7-FF08-6817-1604A777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E480-40FF-A093-A6C4-45366F1F4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572C2A-255D-AE7E-A2DE-69DA269A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0" i="0" dirty="0">
                <a:solidFill>
                  <a:srgbClr val="242424"/>
                </a:solidFill>
                <a:effectLst/>
              </a:rPr>
              <a:t>Các nút radio cho phép người dùng chọn một tùy chọn từ danh sách </a:t>
            </a:r>
            <a:r>
              <a:rPr lang="vi" sz="1400" b="0" i="0">
                <a:solidFill>
                  <a:srgbClr val="242424"/>
                </a:solidFill>
                <a:effectLst/>
              </a:rPr>
              <a:t>các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tùy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chọn được xác định trước.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Cách </a:t>
            </a:r>
            <a:r>
              <a:rPr lang="vi" sz="1400" b="1" i="0">
                <a:solidFill>
                  <a:srgbClr val="242424"/>
                </a:solidFill>
                <a:effectLst/>
              </a:rPr>
              <a:t>sử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: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Nhấp vào vòng tròn bên cạnh tùy </a:t>
            </a:r>
            <a:r>
              <a:rPr lang="vi" sz="1400" b="0" i="0">
                <a:solidFill>
                  <a:srgbClr val="242424"/>
                </a:solidFill>
                <a:effectLst/>
              </a:rPr>
              <a:t>chọn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muốn chọn. Mỗi lần chỉ có thể chọn một tùy chọn. </a:t>
            </a:r>
            <a:r>
              <a:rPr lang="vi" sz="1400" b="0" i="0">
                <a:solidFill>
                  <a:srgbClr val="242424"/>
                </a:solidFill>
                <a:effectLst/>
              </a:rPr>
              <a:t>Nếu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đang sử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dụng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ứng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đọc màn hình, nó sẽ thông báo nhóm nút radio và từng tùy chọn.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0" i="0">
                <a:solidFill>
                  <a:srgbClr val="242424"/>
                </a:solidFill>
                <a:effectLst/>
              </a:rPr>
              <a:t>Hộp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đánh dấu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cho phép người dùng chọn một hoặc nhiều tùy chọn từ danh sách. Chúng thường được sử dụng cho các câu hỏi trắc nghiệm hoặc để đồng ý với các điều khoản và điều kiện.</a:t>
            </a:r>
          </a:p>
          <a:p>
            <a:pPr marL="285750" indent="-285750"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1400" b="1" i="0" dirty="0">
                <a:solidFill>
                  <a:srgbClr val="242424"/>
                </a:solidFill>
                <a:effectLst/>
              </a:rPr>
              <a:t>Cách </a:t>
            </a:r>
            <a:r>
              <a:rPr lang="vi" sz="1400" b="1" i="0">
                <a:solidFill>
                  <a:srgbClr val="242424"/>
                </a:solidFill>
                <a:effectLst/>
              </a:rPr>
              <a:t>sử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: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Nhấp vào bên trong ô vuông nhỏ để chọn một tùy chọn</a:t>
            </a:r>
            <a:r>
              <a:rPr lang="vi" sz="1400" b="0" i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có thể chọn nhiều </a:t>
            </a:r>
            <a:r>
              <a:rPr lang="vi" sz="1400" b="0" i="0">
                <a:solidFill>
                  <a:srgbClr val="242424"/>
                </a:solidFill>
                <a:effectLst/>
              </a:rPr>
              <a:t>ô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đánh dấu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nếu cần. </a:t>
            </a:r>
            <a:r>
              <a:rPr lang="vi" sz="1400" b="0" i="0">
                <a:solidFill>
                  <a:srgbClr val="242424"/>
                </a:solidFill>
                <a:effectLst/>
              </a:rPr>
              <a:t>Nếu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quý vị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đang sử </a:t>
            </a:r>
            <a:r>
              <a:rPr lang="vi" sz="1400" b="0" i="0">
                <a:solidFill>
                  <a:srgbClr val="242424"/>
                </a:solidFill>
                <a:effectLst/>
              </a:rPr>
              <a:t>dụng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ứng dụng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đọc màn hình, nó sẽ thông báo </a:t>
            </a:r>
            <a:r>
              <a:rPr lang="vi" sz="1400" b="0" i="0">
                <a:solidFill>
                  <a:srgbClr val="242424"/>
                </a:solidFill>
                <a:effectLst/>
              </a:rPr>
              <a:t>ô </a:t>
            </a:r>
            <a:r>
              <a:rPr lang="en-US" sz="1400" b="0" i="0">
                <a:solidFill>
                  <a:srgbClr val="242424"/>
                </a:solidFill>
                <a:effectLst/>
              </a:rPr>
              <a:t>đánh dấu</a:t>
            </a:r>
            <a:r>
              <a:rPr lang="vi" sz="1400" b="0" i="0">
                <a:solidFill>
                  <a:srgbClr val="242424"/>
                </a:solidFill>
                <a:effectLst/>
              </a:rPr>
              <a:t> </a:t>
            </a:r>
            <a:r>
              <a:rPr lang="vi" sz="1400" b="0" i="0" dirty="0">
                <a:solidFill>
                  <a:srgbClr val="242424"/>
                </a:solidFill>
                <a:effectLst/>
              </a:rPr>
              <a:t>và nhãn của nó.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learn-resource/smith-family-online-form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thingsaustralia.org/wp-content/themes/hello-child/download.php?file_url=https://goodthingsaustralia.org/wp-content/uploads/2024/05/smithfamily_online_form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liot@wacoss.org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eaLnBrk="1" hangingPunct="1"/>
            <a:r>
              <a:rPr lang="vi" sz="4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 tạo Kỹ năng </a:t>
            </a:r>
            <a:r>
              <a:rPr lang="vi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–</a:t>
            </a:r>
            <a:r>
              <a:rPr lang="en-US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ẫu </a:t>
            </a:r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tuyến</a:t>
            </a:r>
            <a:br>
              <a:rPr lang="en-AU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noProof="0">
                <a:latin typeface="Arial" panose="020B0604020202020204" pitchFamily="34" charset="0"/>
                <a:cs typeface="Arial" panose="020B0604020202020204" pitchFamily="34" charset="0"/>
              </a:rPr>
              <a:t>Community Champions Program</a:t>
            </a:r>
            <a:endParaRPr lang="vi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vi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CEAB-6AF0-8926-9D4E-A88E4489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0825-B5BF-2DCC-6CFC-4DF54046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Danh sách thả xuống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EC4B1-5A08-AFDC-730F-9D3B88D27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F4D9-A2F0-2B89-1188-AF6AE267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BFD456-7354-CBDA-DFB2-0B7E61ECDFE0}"/>
              </a:ext>
            </a:extLst>
          </p:cNvPr>
          <p:cNvSpPr txBox="1">
            <a:spLocks/>
          </p:cNvSpPr>
          <p:nvPr/>
        </p:nvSpPr>
        <p:spPr bwMode="auto">
          <a:xfrm>
            <a:off x="3295005" y="5133372"/>
            <a:ext cx="5601989" cy="3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thể chọn một mục từ danh sách thả xuống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D69A2-FBF7-04B5-66FB-9C80A90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20"/>
          <a:stretch/>
        </p:blipFill>
        <p:spPr>
          <a:xfrm>
            <a:off x="2117239" y="1773435"/>
            <a:ext cx="7957522" cy="33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ẹo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hữu ích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regnant woman at work">
            <a:extLst>
              <a:ext uri="{FF2B5EF4-FFF2-40B4-BE49-F238E27FC236}">
                <a16:creationId xmlns:a16="http://schemas.microsoft.com/office/drawing/2014/main" id="{48CCA804-B60D-5485-4148-BE246CA52D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3589A-940E-9CCE-6564-FD97A2C07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2840"/>
            <a:ext cx="5181600" cy="3342008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hoa thị (*) = bắt buộc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đề xuất và tự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đơn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hạn thời gian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ải tài liệu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lên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11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Điền đầy đủ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gửi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784D-AE0C-C956-A5D1-BCAD8985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89914" cy="4371975"/>
          </a:xfrm>
        </p:spPr>
        <p:txBody>
          <a:bodyPr wrap="square" anchor="t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Gửi </a:t>
            </a:r>
            <a:r>
              <a:rPr lang="en-US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nộp </a:t>
            </a:r>
            <a:r>
              <a:rPr lang="vi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 nhận: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Đừng quên nhấp vào nút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Gửi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nộp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 nhận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 hoàn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tất </a:t>
            </a:r>
            <a:r>
              <a:rPr lang="vi-VN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Lưu bản sao: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hoặc lưu bản sao để lưu trữ.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Sửa lỗi: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mắc lỗi,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nhiều </a:t>
            </a:r>
            <a:r>
              <a:rPr lang="vi-VN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 đánh dấu lỗi đó và yêu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cầu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sửa trước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gửi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nộp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lại.</a:t>
            </a: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Nút Quay lại: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Sử dụng nút Quay lại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 quay lại trang trước, không phải nút quay lại của trình duyệt.</a:t>
            </a:r>
          </a:p>
        </p:txBody>
      </p:sp>
      <p:pic>
        <p:nvPicPr>
          <p:cNvPr id="7" name="Content Placeholder 6" descr="Person holding credit card using laptop">
            <a:extLst>
              <a:ext uri="{FF2B5EF4-FFF2-40B4-BE49-F238E27FC236}">
                <a16:creationId xmlns:a16="http://schemas.microsoft.com/office/drawing/2014/main" id="{AEA9AA87-796D-B59F-F415-F779A1306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7516078" y="2059215"/>
            <a:ext cx="4215093" cy="319631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</a:t>
            </a:r>
            <a:r>
              <a:rPr lang="en-US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12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33032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Những t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ài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hữu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53126" cy="3811588"/>
          </a:xfrm>
        </p:spPr>
        <p:txBody>
          <a:bodyPr/>
          <a:lstStyle/>
          <a:p>
            <a:r>
              <a:rPr lang="v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khảo tài liệu hướng dẫn </a:t>
            </a:r>
            <a:r>
              <a:rPr lang="vi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 cập</a:t>
            </a:r>
            <a:endParaRPr lang="v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https://goodthingsaustralia.org/learn-resource/smith-family-online-forms/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biết thêm thông tin về </a:t>
            </a:r>
            <a:r>
              <a:rPr lang="vi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tuyến</a:t>
            </a:r>
            <a:endParaRPr lang="en-A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en-US" altLang="en-US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1E3F05-CEF4-4D87-B638-1AE1855C9A6B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57400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Suy ngẫm về 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8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thắc mắc nào không?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hiểu </a:t>
            </a:r>
            <a:r>
              <a:rPr lang="vi-VN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trực tuyến là gì không?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tìm mẫu đơn trực tuyến ở đâu?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8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biết cách điền mẫu đơn trực tuyến không?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sz="2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Cảm ơn!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Thời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gian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tiếp theo: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9495" y="4309485"/>
            <a:ext cx="8389938" cy="1361354"/>
          </a:xfrm>
        </p:spPr>
        <p:txBody>
          <a:bodyPr/>
          <a:lstStyle/>
          <a:p>
            <a:pPr algn="ctr" eaLnBrk="1" hangingPunct="1"/>
            <a:r>
              <a:rPr lang="vi" sz="44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</a:t>
            </a:r>
            <a:br>
              <a:rPr lang="en-AU" sz="44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noProof="0">
                <a:latin typeface="Arial" panose="020B0604020202020204" pitchFamily="34" charset="0"/>
                <a:cs typeface="Arial" panose="020B0604020202020204" pitchFamily="34" charset="0"/>
              </a:rPr>
              <a:t>Community Champions Program</a:t>
            </a:r>
            <a:endParaRPr lang="vi" sz="4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2850" y="5771861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36"/>
            <a:ext cx="9228138" cy="1325563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hướng dẫn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Điền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mẫu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trực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773"/>
            <a:ext cx="10515600" cy="4802738"/>
          </a:xfrm>
        </p:spPr>
        <p:txBody>
          <a:bodyPr/>
          <a:lstStyle/>
          <a:p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liệu phát tay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cho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viên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</a:t>
            </a:r>
            <a:r>
              <a:rPr lang="vi"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ẫu</a:t>
            </a:r>
            <a:r>
              <a:rPr lang="en-US"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đơn</a:t>
            </a:r>
            <a:r>
              <a:rPr lang="vi" sz="16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vi" sz="16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trực tuyến</a:t>
            </a:r>
            <a:endParaRPr lang="en-US" sz="16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một bản duy nhất của các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phần ghi chú để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sử dụng khi thuyết trình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Đọc: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vi" sz="18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" sz="18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và đảm </a:t>
            </a:r>
            <a:r>
              <a:rPr lang="vi" sz="18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vi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 với nội dung</a:t>
            </a:r>
            <a:r>
              <a:rPr lang="vi" sz="18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sz="18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vi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liệu phát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dành </a:t>
            </a:r>
            <a:r>
              <a:rPr lang="vi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viên</a:t>
            </a:r>
            <a:r>
              <a:rPr lang="vi" sz="18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" sz="1800" dirty="0">
              <a:solidFill>
                <a:srgbClr val="2424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iên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lạc v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ới Elliot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tại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Elliot@wacoss.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org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.au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bất kỳ câu hỏi nào.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Xóa/ẩn slide này trước khi trình bày và cập nhật thời gian/ngày của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buổi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tiếp theo </a:t>
            </a:r>
            <a:r>
              <a:rPr lang="en-US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vi" sz="2000" b="0" i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cuối cùng.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bất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 hình ảnh nào bằng hình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về cộng đồng của 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</a:t>
            </a:r>
            <a:r>
              <a:rPr lang="en-US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</a:t>
            </a:r>
            <a:r>
              <a:rPr lang="vi" sz="200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000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hoặc điện thoại.</a:t>
            </a:r>
            <a:endParaRPr lang="en-US" sz="2000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187" y="120578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vi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nhận </a:t>
            </a:r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với Đất nước</a:t>
            </a:r>
            <a:endParaRPr lang="en-US" sz="5400" kern="1200" noProof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438501F-22B3-3BCB-473A-7C969290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65010"/>
            <a:ext cx="10515600" cy="425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ghi nhận rằng chúng ta đang ở trên vùng đất của người Thổ dân.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người Thổ dân của vùng đất này.</a:t>
            </a:r>
            <a:b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đã sinh sống trên vùng đất này từ hàng chục ngàn năm trước.</a:t>
            </a:r>
            <a:b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kính trọng tất cả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Thổ dân và các Bậc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niên </a:t>
            </a: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họ.</a:t>
            </a:r>
            <a:b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có thể học hỏi nhiều điều từ những câu chuyện của họ.</a:t>
            </a:r>
            <a:b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 đất này xưa nay vẫn là, và mãi mãi sẽ là, vùng đất của người Thổ dân.</a:t>
            </a:r>
            <a:endParaRPr lang="vi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US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ẫu </a:t>
            </a:r>
            <a:r>
              <a:rPr lang="en-US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</a:t>
            </a:r>
            <a:r>
              <a:rPr lang="vi" dirty="0">
                <a:solidFill>
                  <a:srgbClr val="196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WA Digital Inclusion Project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Tổng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buổi học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cuối buổi học này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có thể hiểu được: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ẫu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 là gì?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tìm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mẫu </a:t>
            </a:r>
            <a:r>
              <a:rPr lang="en-US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</a:t>
            </a: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 và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vi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điền mẫu đơn trực tuyến.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2424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vi" sz="5400" noProof="0" dirty="0">
                <a:latin typeface="Arial" panose="020B0604020202020204" pitchFamily="34" charset="0"/>
                <a:cs typeface="Arial" panose="020B0604020202020204" pitchFamily="34" charset="0"/>
              </a:rPr>
              <a:t>Giới thiệu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kumimoji="0" lang="vi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740400" cy="1778559"/>
          </a:xfrm>
        </p:spPr>
        <p:txBody>
          <a:bodyPr/>
          <a:lstStyle/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nhóm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học</a:t>
            </a:r>
            <a:endParaRPr lang="v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kinh nghiệm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tuyến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chúng được sử dụng ở đâu trước đây 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sử dụng chúng vào mục đích gì?</a:t>
            </a: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ẫu đơn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trực tuyến</a:t>
            </a:r>
          </a:p>
        </p:txBody>
      </p:sp>
      <p:pic>
        <p:nvPicPr>
          <p:cNvPr id="17" name="Picture 16" descr="Teenagers using laptop in library">
            <a:extLst>
              <a:ext uri="{FF2B5EF4-FFF2-40B4-BE49-F238E27FC236}">
                <a16:creationId xmlns:a16="http://schemas.microsoft.com/office/drawing/2014/main" id="{2C803D55-3218-3919-11D8-148397FEC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825625"/>
            <a:ext cx="5181600" cy="3929223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343" y="2190069"/>
            <a:ext cx="5181600" cy="3200334"/>
          </a:xfrm>
        </p:spPr>
        <p:txBody>
          <a:bodyPr wrap="square" anchor="t">
            <a:normAutofit/>
          </a:bodyPr>
          <a:lstStyle/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kỹ thuật số 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Đăng ký hoặc sử dụng dịch vụ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Mua sắm trực tuyến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 vào các cuộc khảo sát</a:t>
            </a:r>
          </a:p>
          <a:p>
            <a:pPr marL="571500" indent="-571500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vi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 cấp thông tin cho đăng ký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Aft>
                  <a:spcPts val="600"/>
                </a:spcAft>
                <a:defRPr/>
              </a:pPr>
              <a:t>7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F37-5E1F-F77F-9F60-0A0E9082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Các phần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t>mẫu đơn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trực tuyến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D8BE9-D822-B132-A260-504D1CC96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156" y="2359310"/>
            <a:ext cx="3932237" cy="514197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ô</a:t>
            </a:r>
            <a:r>
              <a:rPr lang="vi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bản:</a:t>
            </a:r>
            <a:endParaRPr 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75F9-6C2D-DF10-F7D6-3095D6F95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1077-91C3-9203-0D8C-86ABCD578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0FB5F-126D-8F07-5783-B053FED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2873507"/>
            <a:ext cx="3932237" cy="1730793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6C055D-25BD-7E04-A29B-8068E4AB0D34}"/>
              </a:ext>
            </a:extLst>
          </p:cNvPr>
          <p:cNvSpPr txBox="1">
            <a:spLocks/>
          </p:cNvSpPr>
          <p:nvPr/>
        </p:nvSpPr>
        <p:spPr bwMode="auto">
          <a:xfrm>
            <a:off x="4062979" y="4735798"/>
            <a:ext cx="4066041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Để biết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các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thông tin như tên, địa chỉ, v.v.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19AFA-E8FE-1146-9308-239F41488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C229-FE5F-52BA-2EBE-74D1935D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524750" cy="1086003"/>
          </a:xfrm>
        </p:spPr>
        <p:txBody>
          <a:bodyPr/>
          <a:lstStyle/>
          <a:p>
            <a:r>
              <a:rPr lang="vi" dirty="0">
                <a:latin typeface="Arial" panose="020B0604020202020204" pitchFamily="34" charset="0"/>
                <a:cs typeface="Arial" panose="020B0604020202020204" pitchFamily="34" charset="0"/>
              </a:rPr>
              <a:t>Nút radio 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đánh dấu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43131-02B4-6501-BD8B-8C079A0FD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22313"/>
            <a:ext cx="3932237" cy="514197"/>
          </a:xfrm>
        </p:spPr>
        <p:txBody>
          <a:bodyPr/>
          <a:lstStyle/>
          <a:p>
            <a:r>
              <a:rPr lang="vi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 radio</a:t>
            </a:r>
            <a:endParaRPr 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AA67-DE06-A9EC-91BB-AFA147C5F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WA Digital Inclusion Project | Community Champions Program</a:t>
            </a:r>
            <a:endParaRPr lang="v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D99-36AE-09BD-4001-62EFE7C12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91578-3BFA-409D-82D7-7C18F4B3E5A7}" type="slidenum">
              <a:rPr lang="en-AU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A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9932F8-3709-7A59-753A-B4BC20E52316}"/>
              </a:ext>
            </a:extLst>
          </p:cNvPr>
          <p:cNvSpPr txBox="1">
            <a:spLocks/>
          </p:cNvSpPr>
          <p:nvPr/>
        </p:nvSpPr>
        <p:spPr bwMode="auto">
          <a:xfrm>
            <a:off x="8382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thể chọn một mục trong danh sách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E9C571-FA19-E1B2-AEA6-DD578CA7120E}"/>
              </a:ext>
            </a:extLst>
          </p:cNvPr>
          <p:cNvSpPr txBox="1">
            <a:spLocks/>
          </p:cNvSpPr>
          <p:nvPr/>
        </p:nvSpPr>
        <p:spPr bwMode="auto">
          <a:xfrm>
            <a:off x="6096000" y="2027681"/>
            <a:ext cx="3932237" cy="51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ô đánh dấu</a:t>
            </a:r>
            <a:endParaRPr 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A11B45-8013-0CB3-3E3A-1DB6005FCF98}"/>
              </a:ext>
            </a:extLst>
          </p:cNvPr>
          <p:cNvSpPr txBox="1">
            <a:spLocks/>
          </p:cNvSpPr>
          <p:nvPr/>
        </p:nvSpPr>
        <p:spPr bwMode="auto">
          <a:xfrm>
            <a:off x="6096000" y="5486410"/>
            <a:ext cx="4241800" cy="2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vị</a:t>
            </a:r>
            <a:r>
              <a:rPr lang="vi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chọn nhiều hơn một tùy chọn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he history of a radio-button">
            <a:extLst>
              <a:ext uri="{FF2B5EF4-FFF2-40B4-BE49-F238E27FC236}">
                <a16:creationId xmlns:a16="http://schemas.microsoft.com/office/drawing/2014/main" id="{E629CC91-B2FC-B07B-4AFA-30457869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5986" r="27099" b="16595"/>
          <a:stretch/>
        </p:blipFill>
        <p:spPr bwMode="auto">
          <a:xfrm>
            <a:off x="838200" y="2536509"/>
            <a:ext cx="2601686" cy="291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E146-0B46-D3AB-9B3E-BC90902A4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49135"/>
            <a:ext cx="6042086" cy="27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D8112-37A6-4A0E-8613-D776122A0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FA50D-FB96-4DFA-9A90-AD90DFDDFDB1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cc45243-29f6-4a1c-995b-35ed14ae441a"/>
    <ds:schemaRef ds:uri="5e5d6256-5200-4c34-82a9-8b0b25979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2EB3C1-2897-4EFD-9226-269121A9E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1741</Words>
  <Application>Microsoft Office PowerPoint</Application>
  <PresentationFormat>Widescreen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Kanit</vt:lpstr>
      <vt:lpstr>Calibri</vt:lpstr>
      <vt:lpstr>Arial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Đào tạo Kỹ năng Số – Mẫu đơn Trực tuyến Community Champions Program</vt:lpstr>
      <vt:lpstr>Ghi chú cho người hướng dẫn: Điền mẫu đơn trực tuyến</vt:lpstr>
      <vt:lpstr>Lời Ghi nhận đối với Đất nước</vt:lpstr>
      <vt:lpstr>Mẫu đơn trực tuyến</vt:lpstr>
      <vt:lpstr>Tổng quan buổi học</vt:lpstr>
      <vt:lpstr>Giới thiệu</vt:lpstr>
      <vt:lpstr>Mẫu đơn trực tuyến</vt:lpstr>
      <vt:lpstr>Các phần của mẫu đơn trực tuyến</vt:lpstr>
      <vt:lpstr>Nút radio và ô đánh dấu</vt:lpstr>
      <vt:lpstr>Danh sách thả xuống</vt:lpstr>
      <vt:lpstr>Các mẹo hữu ích</vt:lpstr>
      <vt:lpstr>Điền đầy đủ và gửi nộp</vt:lpstr>
      <vt:lpstr>Những tài liệu hữu ích</vt:lpstr>
      <vt:lpstr>Suy ngẫm về buổi học</vt:lpstr>
      <vt:lpstr>Cảm ơn!</vt:lpstr>
      <vt:lpstr>Cảm ơn  Community Champions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Andrew Nguyen</cp:lastModifiedBy>
  <cp:revision>6</cp:revision>
  <dcterms:created xsi:type="dcterms:W3CDTF">2025-04-28T05:19:33Z</dcterms:created>
  <dcterms:modified xsi:type="dcterms:W3CDTF">2025-09-16T15:44:37Z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