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70" r:id="rId13"/>
    <p:sldId id="307" r:id="rId14"/>
    <p:sldId id="569" r:id="rId15"/>
    <p:sldId id="571" r:id="rId16"/>
    <p:sldId id="572" r:id="rId17"/>
    <p:sldId id="577" r:id="rId18"/>
    <p:sldId id="574" r:id="rId19"/>
    <p:sldId id="575" r:id="rId20"/>
    <p:sldId id="578" r:id="rId21"/>
    <p:sldId id="579" r:id="rId22"/>
    <p:sldId id="498" r:id="rId23"/>
    <p:sldId id="492" r:id="rId24"/>
    <p:sldId id="581" r:id="rId25"/>
    <p:sldId id="573" r:id="rId26"/>
    <p:sldId id="522" r:id="rId27"/>
  </p:sldIdLst>
  <p:sldSz cx="12192000" cy="6858000"/>
  <p:notesSz cx="6858000" cy="9144000"/>
  <p:embeddedFontLst>
    <p:embeddedFont>
      <p:font typeface="Kanit" panose="020B0604020202020204" charset="-34"/>
      <p:regular r:id="rId30"/>
      <p:bold r:id="rId31"/>
      <p:italic r:id="rId32"/>
      <p:boldItalic r:id="rId33"/>
    </p:embeddedFont>
  </p:embeddedFontLst>
  <p:defaultTextStyle>
    <a:defPPr>
      <a:defRPr lang="vi"/>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EB4B0-3B2E-4F43-87B1-9939A2199111}" v="1" dt="2025-09-11T15:50:20.38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2082" autoAdjust="0"/>
  </p:normalViewPr>
  <p:slideViewPr>
    <p:cSldViewPr snapToGrid="0">
      <p:cViewPr varScale="1">
        <p:scale>
          <a:sx n="87" d="100"/>
          <a:sy n="87" d="100"/>
        </p:scale>
        <p:origin x="1110"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vi" b="1" i="0" dirty="0" err="1">
                <a:effectLst/>
              </a:rPr>
              <a:t>myGov </a:t>
            </a:r>
            <a:r>
              <a:rPr lang="vi" b="1" i="0" dirty="0">
                <a:effectLst/>
              </a:rPr>
              <a:t>: Một cách an toàn để truy cập các dịch vụ trực tuyến.</a:t>
            </a:r>
          </a:p>
          <a:p>
            <a:pPr marL="171450" indent="-171450" algn="l">
              <a:lnSpc>
                <a:spcPct val="114000"/>
              </a:lnSpc>
              <a:spcBef>
                <a:spcPts val="0"/>
              </a:spcBef>
              <a:spcAft>
                <a:spcPts val="0"/>
              </a:spcAft>
              <a:buFont typeface="Arial" panose="020B0604020202020204" pitchFamily="34" charset="0"/>
              <a:buChar char="•"/>
            </a:pPr>
            <a:r>
              <a:rPr lang="vi" b="0" i="0" dirty="0">
                <a:effectLst/>
              </a:rPr>
              <a:t>Có rất nhiều dịch vụ của chính phủ cần theo dõi - y tế, thuế, lương hưu, v.v.</a:t>
            </a:r>
          </a:p>
          <a:p>
            <a:pPr marL="171450" indent="-171450" algn="l">
              <a:lnSpc>
                <a:spcPct val="114000"/>
              </a:lnSpc>
              <a:spcBef>
                <a:spcPts val="0"/>
              </a:spcBef>
              <a:spcAft>
                <a:spcPts val="0"/>
              </a:spcAft>
              <a:buFont typeface="Arial" panose="020B0604020202020204" pitchFamily="34" charset="0"/>
              <a:buChar char="•"/>
            </a:pPr>
            <a:r>
              <a:rPr lang="vi" b="0" i="0" dirty="0">
                <a:effectLst/>
              </a:rPr>
              <a:t>Thật dễ quên một điều gì đó trong đống giấy </a:t>
            </a:r>
            <a:r>
              <a:rPr lang="vi" b="0" i="0">
                <a:effectLst/>
              </a:rPr>
              <a:t>tờ đó</a:t>
            </a:r>
            <a:r>
              <a:rPr lang="vi"/>
              <a:t>.</a:t>
            </a:r>
            <a:endParaRPr lang="vi" dirty="0"/>
          </a:p>
          <a:p>
            <a:pPr marL="171450" indent="-171450" algn="l">
              <a:lnSpc>
                <a:spcPct val="114000"/>
              </a:lnSpc>
              <a:spcBef>
                <a:spcPts val="0"/>
              </a:spcBef>
              <a:spcAft>
                <a:spcPts val="0"/>
              </a:spcAft>
              <a:buFont typeface="Arial" panose="020B0604020202020204" pitchFamily="34" charset="0"/>
              <a:buChar char="•"/>
            </a:pPr>
            <a:r>
              <a:rPr lang="vi" b="0" i="0" dirty="0">
                <a:effectLst/>
              </a:rPr>
              <a:t>MyGov cung cấp </a:t>
            </a:r>
            <a:r>
              <a:rPr lang="vi" b="0" i="0">
                <a:effectLst/>
              </a:rPr>
              <a:t>cho </a:t>
            </a:r>
            <a:r>
              <a:rPr lang="en-US" b="0" i="0">
                <a:effectLst/>
              </a:rPr>
              <a:t>quý vị</a:t>
            </a:r>
            <a:r>
              <a:rPr lang="vi" b="0" i="0">
                <a:effectLst/>
              </a:rPr>
              <a:t> </a:t>
            </a:r>
            <a:r>
              <a:rPr lang="vi" b="0" i="0" dirty="0">
                <a:effectLst/>
              </a:rPr>
              <a:t>cách </a:t>
            </a:r>
            <a:r>
              <a:rPr lang="vi" b="0" i="0" dirty="0" err="1">
                <a:effectLst/>
              </a:rPr>
              <a:t>sắp xếp </a:t>
            </a:r>
            <a:r>
              <a:rPr lang="vi" b="0" i="0" dirty="0">
                <a:effectLst/>
              </a:rPr>
              <a:t>mọi thứ một cách an toàn trực tuyến, chỉ với một lần đăng nhập và một mật khẩu.</a:t>
            </a:r>
          </a:p>
          <a:p>
            <a:pPr algn="l">
              <a:lnSpc>
                <a:spcPct val="114000"/>
              </a:lnSpc>
              <a:spcBef>
                <a:spcPts val="0"/>
              </a:spcBef>
              <a:spcAft>
                <a:spcPts val="0"/>
              </a:spcAft>
            </a:pPr>
            <a:endParaRPr lang="en-US" b="0" i="0" dirty="0">
              <a:effectLst/>
            </a:endParaRPr>
          </a:p>
          <a:p>
            <a:pPr algn="l">
              <a:lnSpc>
                <a:spcPct val="114000"/>
              </a:lnSpc>
              <a:spcBef>
                <a:spcPts val="0"/>
              </a:spcBef>
              <a:spcAft>
                <a:spcPts val="0"/>
              </a:spcAft>
              <a:buNone/>
            </a:pPr>
            <a:r>
              <a:rPr lang="vi" b="1" i="0" dirty="0" err="1">
                <a:effectLst/>
              </a:rPr>
              <a:t>myGov </a:t>
            </a:r>
            <a:r>
              <a:rPr lang="vi" b="1" i="0" dirty="0">
                <a:effectLst/>
              </a:rPr>
              <a:t>giữ an toàn cho thư từ.</a:t>
            </a:r>
          </a:p>
          <a:p>
            <a:pPr marL="171450" indent="-171450" algn="l">
              <a:lnSpc>
                <a:spcPct val="114000"/>
              </a:lnSpc>
              <a:spcBef>
                <a:spcPts val="0"/>
              </a:spcBef>
              <a:spcAft>
                <a:spcPts val="0"/>
              </a:spcAft>
              <a:buFont typeface="Arial" panose="020B0604020202020204" pitchFamily="34" charset="0"/>
              <a:buChar char="•"/>
            </a:pPr>
            <a:r>
              <a:rPr lang="vi" b="0" i="0" dirty="0">
                <a:effectLst/>
              </a:rPr>
              <a:t>Có thể có rất nhiều thông tin quan trọng cần đọc khi nói đến các dịch vụ của chính phủ.</a:t>
            </a:r>
          </a:p>
          <a:p>
            <a:pPr marL="171450" indent="-171450" algn="l">
              <a:lnSpc>
                <a:spcPct val="114000"/>
              </a:lnSpc>
              <a:spcBef>
                <a:spcPts val="0"/>
              </a:spcBef>
              <a:spcAft>
                <a:spcPts val="0"/>
              </a:spcAft>
              <a:buFont typeface="Arial" panose="020B0604020202020204" pitchFamily="34" charset="0"/>
              <a:buChar char="•"/>
            </a:pPr>
            <a:r>
              <a:rPr lang="vi" b="0" i="0">
                <a:effectLst/>
              </a:rPr>
              <a:t>Trang </a:t>
            </a:r>
            <a:r>
              <a:rPr lang="en-US" b="0" i="0">
                <a:effectLst/>
              </a:rPr>
              <a:t>mạng</a:t>
            </a:r>
            <a:r>
              <a:rPr lang="vi" b="0" i="0">
                <a:effectLst/>
              </a:rPr>
              <a:t> </a:t>
            </a:r>
            <a:r>
              <a:rPr lang="vi" b="0" i="0" dirty="0" err="1">
                <a:effectLst/>
              </a:rPr>
              <a:t>myGov </a:t>
            </a:r>
            <a:r>
              <a:rPr lang="vi" b="0" i="0" dirty="0">
                <a:effectLst/>
              </a:rPr>
              <a:t>lưu trữ tất cả các hồ sơ này một cách an toàn trong </a:t>
            </a:r>
            <a:r>
              <a:rPr lang="vi" b="1" i="0" dirty="0">
                <a:effectLst/>
              </a:rPr>
              <a:t>Hộp thư </a:t>
            </a:r>
            <a:r>
              <a:rPr lang="vi" b="1" i="0" dirty="0" err="1">
                <a:effectLst/>
              </a:rPr>
              <a:t>đến myGov </a:t>
            </a:r>
            <a:r>
              <a:rPr lang="vi" b="0" i="0" err="1">
                <a:effectLst/>
              </a:rPr>
              <a:t>của </a:t>
            </a:r>
            <a:r>
              <a:rPr lang="en-US" b="0" i="0">
                <a:effectLst/>
              </a:rPr>
              <a:t>quý vị</a:t>
            </a:r>
            <a:r>
              <a:rPr lang="vi" b="0"/>
              <a:t>.</a:t>
            </a:r>
            <a:endParaRPr lang="vi" b="0" dirty="0"/>
          </a:p>
          <a:p>
            <a:pPr marL="171450" indent="-171450" algn="l">
              <a:lnSpc>
                <a:spcPct val="114000"/>
              </a:lnSpc>
              <a:spcBef>
                <a:spcPts val="0"/>
              </a:spcBef>
              <a:spcAft>
                <a:spcPts val="0"/>
              </a:spcAft>
              <a:buFont typeface="Arial" panose="020B0604020202020204" pitchFamily="34" charset="0"/>
              <a:buChar char="•"/>
            </a:pPr>
            <a:r>
              <a:rPr lang="vi" dirty="0"/>
              <a:t>Họ </a:t>
            </a:r>
            <a:r>
              <a:rPr lang="vi" b="0" i="0" dirty="0">
                <a:effectLst/>
              </a:rPr>
              <a:t>sẽ </a:t>
            </a:r>
            <a:r>
              <a:rPr lang="vi" b="0" i="0">
                <a:effectLst/>
              </a:rPr>
              <a:t>cho </a:t>
            </a:r>
            <a:r>
              <a:rPr lang="en-US" b="0" i="0">
                <a:effectLst/>
              </a:rPr>
              <a:t>quý vị</a:t>
            </a:r>
            <a:r>
              <a:rPr lang="vi" b="0" i="0">
                <a:effectLst/>
              </a:rPr>
              <a:t> </a:t>
            </a:r>
            <a:r>
              <a:rPr lang="vi" b="0" i="0" dirty="0">
                <a:effectLst/>
              </a:rPr>
              <a:t>biết khi nhận được thư hoặc tin nhắn mới, vì </a:t>
            </a:r>
            <a:r>
              <a:rPr lang="vi" b="0" i="0">
                <a:effectLst/>
              </a:rPr>
              <a:t>vậy </a:t>
            </a:r>
            <a:r>
              <a:rPr lang="en-US" b="0" i="0">
                <a:effectLst/>
              </a:rPr>
              <a:t>quý vị</a:t>
            </a:r>
            <a:r>
              <a:rPr lang="vi" b="0" i="0">
                <a:effectLst/>
              </a:rPr>
              <a:t> </a:t>
            </a:r>
            <a:r>
              <a:rPr lang="vi" b="0" i="0" dirty="0">
                <a:effectLst/>
              </a:rPr>
              <a:t>sẽ không bỏ lỡ bất cứ điều gì.</a:t>
            </a:r>
          </a:p>
          <a:p>
            <a:pPr marL="171450" indent="-171450" algn="l">
              <a:lnSpc>
                <a:spcPct val="114000"/>
              </a:lnSpc>
              <a:spcBef>
                <a:spcPts val="0"/>
              </a:spcBef>
              <a:spcAft>
                <a:spcPts val="0"/>
              </a:spcAft>
              <a:buFont typeface="Arial" panose="020B0604020202020204" pitchFamily="34" charset="0"/>
              <a:buChar char="•"/>
            </a:pPr>
            <a:endParaRPr lang="en-US" b="0" i="0" dirty="0">
              <a:effectLst/>
            </a:endParaRPr>
          </a:p>
          <a:p>
            <a:pPr algn="l">
              <a:lnSpc>
                <a:spcPct val="114000"/>
              </a:lnSpc>
              <a:spcBef>
                <a:spcPts val="0"/>
              </a:spcBef>
              <a:spcAft>
                <a:spcPts val="0"/>
              </a:spcAft>
              <a:buNone/>
            </a:pPr>
            <a:r>
              <a:rPr lang="vi" b="1" i="0" err="1">
                <a:effectLst/>
              </a:rPr>
              <a:t>myGov </a:t>
            </a:r>
            <a:r>
              <a:rPr lang="vi" b="1" i="0">
                <a:effectLst/>
              </a:rPr>
              <a:t>miễn phí</a:t>
            </a:r>
            <a:r>
              <a:rPr lang="vi" b="1"/>
              <a:t>.</a:t>
            </a:r>
            <a:endParaRPr lang="en-US" b="1" i="0" dirty="0">
              <a:effectLst/>
            </a:endParaRPr>
          </a:p>
          <a:p>
            <a:pPr marL="171450" indent="-171450" algn="l">
              <a:lnSpc>
                <a:spcPct val="114000"/>
              </a:lnSpc>
              <a:spcBef>
                <a:spcPts val="0"/>
              </a:spcBef>
              <a:spcAft>
                <a:spcPts val="0"/>
              </a:spcAft>
              <a:buFont typeface="Arial" panose="020B0604020202020204" pitchFamily="34" charset="0"/>
              <a:buChar char="•"/>
            </a:pPr>
            <a:r>
              <a:rPr lang="vi" b="0" i="0" dirty="0">
                <a:effectLst/>
              </a:rPr>
              <a:t>Để sử </a:t>
            </a:r>
            <a:r>
              <a:rPr lang="vi" b="0" i="0">
                <a:effectLst/>
              </a:rPr>
              <a:t>dụng myGov, </a:t>
            </a:r>
            <a:r>
              <a:rPr lang="vi" b="0" i="0" dirty="0">
                <a:effectLst/>
              </a:rPr>
              <a:t>tất cả những </a:t>
            </a:r>
            <a:r>
              <a:rPr lang="vi" b="0" i="0">
                <a:effectLst/>
              </a:rPr>
              <a:t>gì </a:t>
            </a:r>
            <a:r>
              <a:rPr lang="en-US" b="0" i="0">
                <a:effectLst/>
              </a:rPr>
              <a:t>quý vị</a:t>
            </a:r>
            <a:r>
              <a:rPr lang="vi" b="0" i="0">
                <a:effectLst/>
              </a:rPr>
              <a:t> </a:t>
            </a:r>
            <a:r>
              <a:rPr lang="vi" b="0" i="0" dirty="0">
                <a:effectLst/>
              </a:rPr>
              <a:t>cần làm là thiết lập một </a:t>
            </a:r>
            <a:r>
              <a:rPr lang="vi" b="1" i="0" dirty="0">
                <a:effectLst/>
              </a:rPr>
              <a:t>tài khoản </a:t>
            </a:r>
            <a:r>
              <a:rPr lang="vi" b="1" i="0" dirty="0" err="1">
                <a:effectLst/>
              </a:rPr>
              <a:t>myGov </a:t>
            </a:r>
            <a:r>
              <a:rPr lang="vi" b="1" i="0" err="1">
                <a:effectLst/>
              </a:rPr>
              <a:t>miễn </a:t>
            </a:r>
            <a:r>
              <a:rPr lang="vi" b="1" i="0">
                <a:effectLst/>
              </a:rPr>
              <a:t>phí</a:t>
            </a:r>
            <a:r>
              <a:rPr lang="vi" b="0" i="0">
                <a:effectLst/>
              </a:rPr>
              <a:t>.</a:t>
            </a:r>
            <a:endParaRPr lang="en-US" dirty="0"/>
          </a:p>
          <a:p>
            <a:pPr marL="171450" indent="-171450" algn="l">
              <a:lnSpc>
                <a:spcPct val="114000"/>
              </a:lnSpc>
              <a:spcBef>
                <a:spcPts val="0"/>
              </a:spcBef>
              <a:spcAft>
                <a:spcPts val="0"/>
              </a:spcAft>
              <a:buFont typeface="Arial" panose="020B0604020202020204" pitchFamily="34" charset="0"/>
              <a:buChar char="•"/>
            </a:pPr>
            <a:r>
              <a:rPr lang="vi" b="0" i="0" dirty="0">
                <a:effectLst/>
              </a:rPr>
              <a:t>Sau đó</a:t>
            </a:r>
            <a:r>
              <a:rPr lang="vi" b="0" i="0">
                <a:effectLst/>
              </a:rPr>
              <a:t>, </a:t>
            </a:r>
            <a:r>
              <a:rPr lang="en-US" b="0" i="0">
                <a:effectLst/>
              </a:rPr>
              <a:t>quý vị</a:t>
            </a:r>
            <a:r>
              <a:rPr lang="vi" b="0" i="0">
                <a:effectLst/>
              </a:rPr>
              <a:t> </a:t>
            </a:r>
            <a:r>
              <a:rPr lang="vi" b="0" i="0" dirty="0">
                <a:effectLst/>
              </a:rPr>
              <a:t>có thể </a:t>
            </a:r>
            <a:r>
              <a:rPr lang="vi" b="1" i="0" dirty="0">
                <a:effectLst/>
              </a:rPr>
              <a:t>liên kết </a:t>
            </a:r>
            <a:r>
              <a:rPr lang="vi" b="0" i="0" dirty="0">
                <a:effectLst/>
              </a:rPr>
              <a:t>các dịch vụ khác nhau với tài khoản </a:t>
            </a:r>
            <a:r>
              <a:rPr lang="vi" b="0" i="0" dirty="0" err="1">
                <a:effectLst/>
              </a:rPr>
              <a:t>myGov </a:t>
            </a:r>
            <a:r>
              <a:rPr lang="vi" b="0" i="0" dirty="0">
                <a:effectLst/>
              </a:rPr>
              <a:t>mới tạo </a:t>
            </a:r>
            <a:r>
              <a:rPr lang="vi" b="0" i="0">
                <a:effectLst/>
              </a:rPr>
              <a:t>của mình.</a:t>
            </a:r>
            <a:endParaRPr lang="vi" b="0" i="0" dirty="0">
              <a:effectLst/>
            </a:endParaRPr>
          </a:p>
          <a:p>
            <a:pPr marL="171450" indent="-171450" algn="l">
              <a:lnSpc>
                <a:spcPct val="114000"/>
              </a:lnSpc>
              <a:spcBef>
                <a:spcPts val="0"/>
              </a:spcBef>
              <a:spcAft>
                <a:spcPts val="0"/>
              </a:spcAft>
              <a:buFont typeface="Arial" panose="020B0604020202020204" pitchFamily="34" charset="0"/>
              <a:buChar char="•"/>
            </a:pPr>
            <a:r>
              <a:rPr lang="vi" b="0" i="0" dirty="0">
                <a:effectLst/>
              </a:rPr>
              <a:t>Chúng tôi sẽ giải thích cách </a:t>
            </a:r>
            <a:r>
              <a:rPr lang="vi" b="0" i="0">
                <a:effectLst/>
              </a:rPr>
              <a:t>thực hiện</a:t>
            </a:r>
            <a:r>
              <a:rPr lang="en-US" b="0" i="0">
                <a:effectLst/>
              </a:rPr>
              <a:t> – rất </a:t>
            </a:r>
            <a:r>
              <a:rPr lang="vi" b="0" i="0">
                <a:effectLst/>
              </a:rPr>
              <a:t>đơn </a:t>
            </a:r>
            <a:r>
              <a:rPr lang="vi" b="0" i="0" dirty="0">
                <a:effectLst/>
              </a:rPr>
              <a:t>giản và an toàn.</a:t>
            </a:r>
          </a:p>
          <a:p>
            <a:pPr algn="l">
              <a:lnSpc>
                <a:spcPct val="114000"/>
              </a:lnSpc>
              <a:spcBef>
                <a:spcPts val="0"/>
              </a:spcBef>
              <a:spcAft>
                <a:spcPts val="0"/>
              </a:spcAft>
            </a:pPr>
            <a:endParaRPr lang="en-US" b="0" i="0" dirty="0">
              <a:effectLst/>
            </a:endParaRP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vi" b="0" i="0" dirty="0">
                <a:solidFill>
                  <a:srgbClr val="242424"/>
                </a:solidFill>
                <a:effectLst/>
              </a:rPr>
              <a:t>Lừa đảo qua email là khi ai đó gửi </a:t>
            </a:r>
            <a:r>
              <a:rPr lang="vi" b="0" i="0">
                <a:solidFill>
                  <a:srgbClr val="242424"/>
                </a:solidFill>
                <a:effectLst/>
              </a:rPr>
              <a:t>cho </a:t>
            </a:r>
            <a:r>
              <a:rPr lang="en-US" b="0" i="0">
                <a:solidFill>
                  <a:srgbClr val="242424"/>
                </a:solidFill>
                <a:effectLst/>
              </a:rPr>
              <a:t>quý vị</a:t>
            </a:r>
            <a:r>
              <a:rPr lang="vi" b="0" i="0">
                <a:solidFill>
                  <a:srgbClr val="242424"/>
                </a:solidFill>
                <a:effectLst/>
              </a:rPr>
              <a:t> </a:t>
            </a:r>
            <a:r>
              <a:rPr lang="vi" b="0" i="0" dirty="0">
                <a:solidFill>
                  <a:srgbClr val="242424"/>
                </a:solidFill>
                <a:effectLst/>
              </a:rPr>
              <a:t>email giả mạo để đánh cắp thông tin cá nhân </a:t>
            </a:r>
            <a:r>
              <a:rPr lang="vi" b="0" i="0">
                <a:solidFill>
                  <a:srgbClr val="242424"/>
                </a:solidFill>
                <a:effectLst/>
              </a:rPr>
              <a:t>của </a:t>
            </a:r>
            <a:r>
              <a:rPr lang="en-US" b="0" i="0">
                <a:solidFill>
                  <a:srgbClr val="242424"/>
                </a:solidFill>
                <a:effectLst/>
              </a:rPr>
              <a:t>quý vị</a:t>
            </a:r>
            <a:r>
              <a:rPr lang="vi" b="0" i="0">
                <a:solidFill>
                  <a:srgbClr val="242424"/>
                </a:solidFill>
                <a:effectLst/>
              </a:rPr>
              <a:t>. </a:t>
            </a:r>
            <a:r>
              <a:rPr lang="vi" b="0" i="0" dirty="0">
                <a:solidFill>
                  <a:srgbClr val="242424"/>
                </a:solidFill>
                <a:effectLst/>
              </a:rPr>
              <a:t>Những email này thường trông giống như thật và có thể trông giống như đến từ ngân hàng, công ty hoặc thậm chí </a:t>
            </a:r>
            <a:r>
              <a:rPr lang="vi" b="0" i="0">
                <a:solidFill>
                  <a:srgbClr val="242424"/>
                </a:solidFill>
                <a:effectLst/>
              </a:rPr>
              <a:t>là </a:t>
            </a:r>
            <a:r>
              <a:rPr lang="en-US" b="0" i="0">
                <a:solidFill>
                  <a:srgbClr val="242424"/>
                </a:solidFill>
                <a:effectLst/>
              </a:rPr>
              <a:t>bạn</a:t>
            </a:r>
            <a:r>
              <a:rPr lang="vi" b="0" i="0">
                <a:solidFill>
                  <a:srgbClr val="242424"/>
                </a:solidFill>
                <a:effectLst/>
              </a:rPr>
              <a:t> </a:t>
            </a:r>
            <a:r>
              <a:rPr lang="vi" b="0" i="0" dirty="0">
                <a:solidFill>
                  <a:srgbClr val="242424"/>
                </a:solidFill>
                <a:effectLst/>
              </a:rPr>
              <a:t>bè, nhưng thực chất chúng là lừa đảo.</a:t>
            </a:r>
          </a:p>
          <a:p>
            <a:pPr algn="l">
              <a:lnSpc>
                <a:spcPct val="114000"/>
              </a:lnSpc>
              <a:spcBef>
                <a:spcPts val="0"/>
              </a:spcBef>
              <a:spcAft>
                <a:spcPts val="0"/>
              </a:spcAft>
              <a:buNone/>
            </a:pPr>
            <a:endParaRPr lang="en-US" b="0" i="0" dirty="0">
              <a:solidFill>
                <a:srgbClr val="242424"/>
              </a:solidFill>
              <a:effectLst/>
            </a:endParaRPr>
          </a:p>
          <a:p>
            <a:pPr algn="l">
              <a:lnSpc>
                <a:spcPct val="114000"/>
              </a:lnSpc>
              <a:spcBef>
                <a:spcPts val="0"/>
              </a:spcBef>
              <a:spcAft>
                <a:spcPts val="0"/>
              </a:spcAft>
              <a:buNone/>
            </a:pPr>
            <a:r>
              <a:rPr lang="vi" b="0" i="0" dirty="0">
                <a:solidFill>
                  <a:srgbClr val="242424"/>
                </a:solidFill>
                <a:effectLst/>
              </a:rPr>
              <a:t>Sau đây là một số mẹo để bảo </a:t>
            </a:r>
            <a:r>
              <a:rPr lang="vi" b="0" i="0">
                <a:solidFill>
                  <a:srgbClr val="242424"/>
                </a:solidFill>
                <a:effectLst/>
              </a:rPr>
              <a:t>vệ </a:t>
            </a:r>
            <a:r>
              <a:rPr lang="en-US" b="0" i="0">
                <a:solidFill>
                  <a:srgbClr val="242424"/>
                </a:solidFill>
                <a:effectLst/>
              </a:rPr>
              <a:t>quý vị</a:t>
            </a:r>
            <a:r>
              <a:rPr lang="vi" b="0" i="0">
                <a:solidFill>
                  <a:srgbClr val="242424"/>
                </a:solidFill>
                <a:effectLst/>
              </a:rPr>
              <a:t> </a:t>
            </a:r>
            <a:r>
              <a:rPr lang="vi" b="0" i="0" dirty="0">
                <a:solidFill>
                  <a:srgbClr val="242424"/>
                </a:solidFill>
                <a:effectLst/>
              </a:rPr>
              <a:t>khỏi lừa đảo:</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Đừng nhấp vào các liên kết </a:t>
            </a:r>
            <a:r>
              <a:rPr lang="vi" b="1" i="0">
                <a:solidFill>
                  <a:srgbClr val="242424"/>
                </a:solidFill>
                <a:effectLst/>
              </a:rPr>
              <a:t>đáng ngờ</a:t>
            </a:r>
            <a:r>
              <a:rPr lang="en-US" b="1" i="0">
                <a:solidFill>
                  <a:srgbClr val="242424"/>
                </a:solidFill>
                <a:effectLst/>
              </a:rPr>
              <a:t>.</a:t>
            </a:r>
            <a:r>
              <a:rPr lang="vi">
                <a:solidFill>
                  <a:srgbClr val="242424"/>
                </a:solidFill>
              </a:rPr>
              <a:t> </a:t>
            </a:r>
            <a:r>
              <a:rPr lang="vi" b="0" i="0" dirty="0">
                <a:solidFill>
                  <a:srgbClr val="242424"/>
                </a:solidFill>
                <a:effectLst/>
              </a:rPr>
              <a:t>Nếu email trông lạ hoặc yêu </a:t>
            </a:r>
            <a:r>
              <a:rPr lang="vi" b="0" i="0">
                <a:solidFill>
                  <a:srgbClr val="242424"/>
                </a:solidFill>
                <a:effectLst/>
              </a:rPr>
              <a:t>cầu </a:t>
            </a:r>
            <a:r>
              <a:rPr lang="en-US" b="0" i="0">
                <a:solidFill>
                  <a:srgbClr val="242424"/>
                </a:solidFill>
                <a:effectLst/>
              </a:rPr>
              <a:t>quý vị</a:t>
            </a:r>
            <a:r>
              <a:rPr lang="vi" b="0" i="0">
                <a:solidFill>
                  <a:srgbClr val="242424"/>
                </a:solidFill>
                <a:effectLst/>
              </a:rPr>
              <a:t> </a:t>
            </a:r>
            <a:r>
              <a:rPr lang="vi" b="0" i="0" dirty="0">
                <a:solidFill>
                  <a:srgbClr val="242424"/>
                </a:solidFill>
                <a:effectLst/>
              </a:rPr>
              <a:t>nhấp vào liên kết, hãy cẩn thận. Nó có thể </a:t>
            </a:r>
            <a:r>
              <a:rPr lang="vi" b="0" i="0">
                <a:solidFill>
                  <a:srgbClr val="242424"/>
                </a:solidFill>
                <a:effectLst/>
              </a:rPr>
              <a:t>dẫn </a:t>
            </a:r>
            <a:r>
              <a:rPr lang="en-US" b="0" i="0">
                <a:solidFill>
                  <a:srgbClr val="242424"/>
                </a:solidFill>
                <a:effectLst/>
              </a:rPr>
              <a:t>quý vị</a:t>
            </a:r>
            <a:r>
              <a:rPr lang="vi" b="0" i="0">
                <a:solidFill>
                  <a:srgbClr val="242424"/>
                </a:solidFill>
                <a:effectLst/>
              </a:rPr>
              <a:t> </a:t>
            </a:r>
            <a:r>
              <a:rPr lang="vi" b="0" i="0" dirty="0">
                <a:solidFill>
                  <a:srgbClr val="242424"/>
                </a:solidFill>
                <a:effectLst/>
              </a:rPr>
              <a:t>đến một </a:t>
            </a:r>
            <a:r>
              <a:rPr lang="vi" b="0" i="0">
                <a:solidFill>
                  <a:srgbClr val="242424"/>
                </a:solidFill>
                <a:effectLst/>
              </a:rPr>
              <a:t>trang </a:t>
            </a:r>
            <a:r>
              <a:rPr lang="en-US" b="0" i="0">
                <a:solidFill>
                  <a:srgbClr val="242424"/>
                </a:solidFill>
                <a:effectLst/>
              </a:rPr>
              <a:t>mạng</a:t>
            </a:r>
            <a:r>
              <a:rPr lang="vi" b="0" i="0">
                <a:solidFill>
                  <a:srgbClr val="242424"/>
                </a:solidFill>
                <a:effectLst/>
              </a:rPr>
              <a:t> </a:t>
            </a:r>
            <a:r>
              <a:rPr lang="vi" b="0" i="0" dirty="0">
                <a:solidFill>
                  <a:srgbClr val="242424"/>
                </a:solidFill>
                <a:effectLst/>
              </a:rPr>
              <a:t>giả mạo trông giống như thật.</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Không chia sẻ thông tin </a:t>
            </a:r>
            <a:r>
              <a:rPr lang="vi" b="1" i="0">
                <a:solidFill>
                  <a:srgbClr val="242424"/>
                </a:solidFill>
                <a:effectLst/>
              </a:rPr>
              <a:t>cá nhân</a:t>
            </a:r>
            <a:r>
              <a:rPr lang="en-US" b="1" i="0">
                <a:solidFill>
                  <a:srgbClr val="242424"/>
                </a:solidFill>
                <a:effectLst/>
              </a:rPr>
              <a:t>.</a:t>
            </a:r>
            <a:r>
              <a:rPr lang="vi">
                <a:solidFill>
                  <a:srgbClr val="242424"/>
                </a:solidFill>
              </a:rPr>
              <a:t> </a:t>
            </a:r>
            <a:r>
              <a:rPr lang="vi" b="0" i="0" dirty="0">
                <a:solidFill>
                  <a:srgbClr val="242424"/>
                </a:solidFill>
                <a:effectLst/>
              </a:rPr>
              <a:t>Không bao giờ cung cấp mật khẩu, thông tin ngân hàng hoặc thông tin cá nhân khác khi trả lời email.</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Hãy chú ý các dấu hiệu </a:t>
            </a:r>
            <a:r>
              <a:rPr lang="vi" b="1" i="0">
                <a:solidFill>
                  <a:srgbClr val="242424"/>
                </a:solidFill>
                <a:effectLst/>
              </a:rPr>
              <a:t>lừa đảo</a:t>
            </a:r>
            <a:r>
              <a:rPr lang="en-US" b="1" i="0">
                <a:solidFill>
                  <a:srgbClr val="242424"/>
                </a:solidFill>
                <a:effectLst/>
              </a:rPr>
              <a:t>.</a:t>
            </a:r>
            <a:r>
              <a:rPr lang="vi">
                <a:solidFill>
                  <a:srgbClr val="242424"/>
                </a:solidFill>
              </a:rPr>
              <a:t> </a:t>
            </a:r>
            <a:r>
              <a:rPr lang="vi" b="0" i="0" dirty="0">
                <a:solidFill>
                  <a:srgbClr val="242424"/>
                </a:solidFill>
                <a:effectLst/>
              </a:rPr>
              <a:t>Email lừa đảo thường có:</a:t>
            </a:r>
          </a:p>
          <a:p>
            <a:pPr marL="628650" lvl="1" indent="-171450">
              <a:lnSpc>
                <a:spcPct val="114000"/>
              </a:lnSpc>
              <a:spcBef>
                <a:spcPts val="0"/>
              </a:spcBef>
              <a:spcAft>
                <a:spcPts val="0"/>
              </a:spcAft>
              <a:buFont typeface="Arial" panose="020B0604020202020204" pitchFamily="34" charset="0"/>
              <a:buChar char="•"/>
            </a:pPr>
            <a:r>
              <a:rPr lang="vi" b="0" i="0" dirty="0">
                <a:solidFill>
                  <a:srgbClr val="242424"/>
                </a:solidFill>
                <a:effectLst/>
              </a:rPr>
              <a:t>lỗi chính tả,</a:t>
            </a:r>
          </a:p>
          <a:p>
            <a:pPr marL="628650" lvl="1" indent="-171450">
              <a:lnSpc>
                <a:spcPct val="114000"/>
              </a:lnSpc>
              <a:spcBef>
                <a:spcPts val="0"/>
              </a:spcBef>
              <a:spcAft>
                <a:spcPts val="0"/>
              </a:spcAft>
              <a:buFont typeface="Arial" panose="020B0604020202020204" pitchFamily="34" charset="0"/>
              <a:buChar char="•"/>
            </a:pPr>
            <a:r>
              <a:rPr lang="vi" b="0" i="0" dirty="0">
                <a:solidFill>
                  <a:srgbClr val="242424"/>
                </a:solidFill>
                <a:effectLst/>
              </a:rPr>
              <a:t>lời chào chung chung như "Kính gửi Quý khách hàng" và</a:t>
            </a:r>
          </a:p>
          <a:p>
            <a:pPr marL="628650" lvl="1" indent="-171450">
              <a:lnSpc>
                <a:spcPct val="114000"/>
              </a:lnSpc>
              <a:spcBef>
                <a:spcPts val="0"/>
              </a:spcBef>
              <a:spcAft>
                <a:spcPts val="0"/>
              </a:spcAft>
              <a:buFont typeface="Arial" panose="020B0604020202020204" pitchFamily="34" charset="0"/>
              <a:buChar char="•"/>
            </a:pPr>
            <a:r>
              <a:rPr lang="vi" b="0" i="0" dirty="0">
                <a:solidFill>
                  <a:srgbClr val="242424"/>
                </a:solidFill>
                <a:effectLst/>
              </a:rPr>
              <a:t>những tin nhắn khẩn cấp thúc </a:t>
            </a:r>
            <a:r>
              <a:rPr lang="vi" b="0" i="0">
                <a:solidFill>
                  <a:srgbClr val="242424"/>
                </a:solidFill>
                <a:effectLst/>
              </a:rPr>
              <a:t>giục </a:t>
            </a:r>
            <a:r>
              <a:rPr lang="en-US" b="0" i="0">
                <a:solidFill>
                  <a:srgbClr val="242424"/>
                </a:solidFill>
                <a:effectLst/>
              </a:rPr>
              <a:t>quý vị</a:t>
            </a:r>
            <a:r>
              <a:rPr lang="vi" b="0" i="0">
                <a:solidFill>
                  <a:srgbClr val="242424"/>
                </a:solidFill>
                <a:effectLst/>
              </a:rPr>
              <a:t> </a:t>
            </a:r>
            <a:r>
              <a:rPr lang="vi" b="0" i="0" dirty="0">
                <a:solidFill>
                  <a:srgbClr val="242424"/>
                </a:solidFill>
                <a:effectLst/>
              </a:rPr>
              <a:t>hành động nhanh chóng.</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Báo </a:t>
            </a:r>
            <a:r>
              <a:rPr lang="vi" b="1" i="0">
                <a:solidFill>
                  <a:srgbClr val="242424"/>
                </a:solidFill>
                <a:effectLst/>
              </a:rPr>
              <a:t>cáo </a:t>
            </a:r>
            <a:r>
              <a:rPr lang="en-US" b="1" i="0">
                <a:solidFill>
                  <a:srgbClr val="242424"/>
                </a:solidFill>
                <a:effectLst/>
              </a:rPr>
              <a:t>về </a:t>
            </a:r>
            <a:r>
              <a:rPr lang="vi" b="1" i="0">
                <a:solidFill>
                  <a:srgbClr val="242424"/>
                </a:solidFill>
                <a:effectLst/>
              </a:rPr>
              <a:t>email lừa đảo</a:t>
            </a:r>
            <a:r>
              <a:rPr lang="en-US" b="1" i="0">
                <a:solidFill>
                  <a:srgbClr val="242424"/>
                </a:solidFill>
                <a:effectLst/>
              </a:rPr>
              <a:t>:</a:t>
            </a:r>
            <a:r>
              <a:rPr lang="vi" b="0" i="0">
                <a:solidFill>
                  <a:srgbClr val="242424"/>
                </a:solidFill>
                <a:effectLst/>
              </a:rPr>
              <a:t> Nếu </a:t>
            </a:r>
            <a:r>
              <a:rPr lang="en-US" b="0" i="0">
                <a:solidFill>
                  <a:srgbClr val="242424"/>
                </a:solidFill>
                <a:effectLst/>
              </a:rPr>
              <a:t>quý vị</a:t>
            </a:r>
            <a:r>
              <a:rPr lang="vi" b="0" i="0">
                <a:solidFill>
                  <a:srgbClr val="242424"/>
                </a:solidFill>
                <a:effectLst/>
              </a:rPr>
              <a:t> </a:t>
            </a:r>
            <a:r>
              <a:rPr lang="vi" b="0" i="0" dirty="0">
                <a:solidFill>
                  <a:srgbClr val="242424"/>
                </a:solidFill>
                <a:effectLst/>
              </a:rPr>
              <a:t>nhận được email lừa đảo, hãy báo cáo cho nhà cung cấp dịch vụ email hoặc cơ quan có thẩm quyền.</a:t>
            </a:r>
          </a:p>
          <a:p>
            <a:pPr algn="l">
              <a:lnSpc>
                <a:spcPct val="114000"/>
              </a:lnSpc>
              <a:spcBef>
                <a:spcPts val="0"/>
              </a:spcBef>
              <a:spcAft>
                <a:spcPts val="0"/>
              </a:spcAft>
            </a:pPr>
            <a:endParaRPr lang="en-US" b="0" i="0" dirty="0">
              <a:solidFill>
                <a:srgbClr val="242424"/>
              </a:solidFill>
              <a:effectLst/>
            </a:endParaRPr>
          </a:p>
          <a:p>
            <a:pPr algn="l">
              <a:lnSpc>
                <a:spcPct val="114000"/>
              </a:lnSpc>
              <a:spcBef>
                <a:spcPts val="0"/>
              </a:spcBef>
              <a:spcAft>
                <a:spcPts val="0"/>
              </a:spcAft>
            </a:pPr>
            <a:r>
              <a:rPr lang="vi" b="0" i="0" dirty="0">
                <a:solidFill>
                  <a:srgbClr val="242424"/>
                </a:solidFill>
                <a:effectLst/>
              </a:rPr>
              <a:t>Bằng cách nhận biết lừa đảo</a:t>
            </a:r>
            <a:r>
              <a:rPr lang="vi" b="0" i="0">
                <a:solidFill>
                  <a:srgbClr val="242424"/>
                </a:solidFill>
                <a:effectLst/>
              </a:rPr>
              <a:t>, </a:t>
            </a:r>
            <a:r>
              <a:rPr lang="en-US" b="0" i="0">
                <a:solidFill>
                  <a:srgbClr val="242424"/>
                </a:solidFill>
                <a:effectLst/>
              </a:rPr>
              <a:t>quý vị</a:t>
            </a:r>
            <a:r>
              <a:rPr lang="vi" b="0" i="0">
                <a:solidFill>
                  <a:srgbClr val="242424"/>
                </a:solidFill>
                <a:effectLst/>
              </a:rPr>
              <a:t> </a:t>
            </a:r>
            <a:r>
              <a:rPr lang="vi" b="0" i="0" dirty="0">
                <a:solidFill>
                  <a:srgbClr val="242424"/>
                </a:solidFill>
                <a:effectLst/>
              </a:rPr>
              <a:t>có thể tránh bị lừa đảo.</a:t>
            </a: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r>
              <a:rPr lang="vi" sz="1400" dirty="0"/>
              <a:t>Hãy xem email trên màn hình và xem </a:t>
            </a:r>
            <a:r>
              <a:rPr lang="vi" sz="1400"/>
              <a:t>liệu </a:t>
            </a:r>
            <a:r>
              <a:rPr lang="en-US" sz="1400"/>
              <a:t>quý vị</a:t>
            </a:r>
            <a:r>
              <a:rPr lang="vi" sz="1400"/>
              <a:t> </a:t>
            </a:r>
            <a:r>
              <a:rPr lang="vi" sz="1400" dirty="0"/>
              <a:t>có tìm thấy dấu hiệu đáng ngờ nào trong email này không?</a:t>
            </a:r>
          </a:p>
          <a:p>
            <a:br>
              <a:rPr lang="en-AU" sz="1400"/>
            </a:br>
            <a:r>
              <a:rPr lang="en-US" sz="1400"/>
              <a:t>Slide </a:t>
            </a:r>
            <a:r>
              <a:rPr lang="vi" sz="1400"/>
              <a:t>tiếp </a:t>
            </a:r>
            <a:r>
              <a:rPr lang="vi" sz="1400" dirty="0"/>
              <a:t>theo sẽ có câu trả lời, nhưng hãy xem mọi người có thể tìm ra một số dấu hiệu trước khi trình bày hay không.</a:t>
            </a:r>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90525"/>
            <a:ext cx="5756275" cy="3238500"/>
          </a:xfrm>
        </p:spPr>
      </p:sp>
      <p:sp>
        <p:nvSpPr>
          <p:cNvPr id="3" name="Notes Placeholder 2"/>
          <p:cNvSpPr>
            <a:spLocks noGrp="1"/>
          </p:cNvSpPr>
          <p:nvPr>
            <p:ph type="body" idx="1"/>
          </p:nvPr>
        </p:nvSpPr>
        <p:spPr>
          <a:xfrm>
            <a:off x="731521" y="3844779"/>
            <a:ext cx="5852160" cy="4556271"/>
          </a:xfrm>
        </p:spPr>
        <p:txBody>
          <a:bodyPr/>
          <a:lstStyle/>
          <a:p>
            <a:pPr marL="228600" indent="-228600">
              <a:buAutoNum type="arabicPeriod"/>
            </a:pPr>
            <a:r>
              <a:rPr lang="vi" sz="1400" dirty="0">
                <a:cs typeface="Arial" panose="020B0604020202020204" pitchFamily="34" charset="0"/>
              </a:rPr>
              <a:t>Địa chỉ email này không phải là địa chỉ email hợp pháp của Chính phủ.</a:t>
            </a:r>
          </a:p>
          <a:p>
            <a:pPr marL="228600" indent="-228600">
              <a:buAutoNum type="arabicPeriod"/>
            </a:pPr>
            <a:r>
              <a:rPr lang="vi" sz="1400" dirty="0">
                <a:cs typeface="Arial" panose="020B0604020202020204" pitchFamily="34" charset="0"/>
              </a:rPr>
              <a:t>Họ sử dụng ngôn ngữ khó hiểu với những từ ngữ phức tạp.</a:t>
            </a:r>
          </a:p>
          <a:p>
            <a:pPr marL="228600" indent="-228600">
              <a:buAutoNum type="arabicPeriod"/>
            </a:pPr>
            <a:r>
              <a:rPr lang="vi" sz="1400" dirty="0">
                <a:cs typeface="Arial" panose="020B0604020202020204" pitchFamily="34" charset="0"/>
              </a:rPr>
              <a:t>Nghe có vẻ quá tốt để có thể là sự thật – họ nói </a:t>
            </a:r>
            <a:r>
              <a:rPr lang="vi" sz="1400">
                <a:cs typeface="Arial" panose="020B0604020202020204" pitchFamily="34" charset="0"/>
              </a:rPr>
              <a:t>rằng </a:t>
            </a:r>
            <a:r>
              <a:rPr lang="en-US" sz="1400">
                <a:cs typeface="Arial" panose="020B0604020202020204" pitchFamily="34" charset="0"/>
              </a:rPr>
              <a:t>Sở Thuế Úc đang nợ quý vị</a:t>
            </a:r>
            <a:r>
              <a:rPr lang="vi" sz="1400">
                <a:cs typeface="Arial" panose="020B0604020202020204" pitchFamily="34" charset="0"/>
              </a:rPr>
              <a:t> 520</a:t>
            </a:r>
            <a:r>
              <a:rPr lang="en-US" sz="1400">
                <a:cs typeface="Arial" panose="020B0604020202020204" pitchFamily="34" charset="0"/>
              </a:rPr>
              <a:t>.</a:t>
            </a:r>
            <a:r>
              <a:rPr lang="vi" sz="1400">
                <a:cs typeface="Arial" panose="020B0604020202020204" pitchFamily="34" charset="0"/>
              </a:rPr>
              <a:t>64 </a:t>
            </a:r>
            <a:r>
              <a:rPr lang="vi" sz="1400" dirty="0">
                <a:cs typeface="Arial" panose="020B0604020202020204" pitchFamily="34" charset="0"/>
              </a:rPr>
              <a:t>đô la</a:t>
            </a:r>
          </a:p>
          <a:p>
            <a:pPr marL="228600" indent="-228600">
              <a:buAutoNum type="arabicPeriod"/>
            </a:pPr>
            <a:r>
              <a:rPr lang="vi" sz="1400" dirty="0">
                <a:cs typeface="Arial" panose="020B0604020202020204" pitchFamily="34" charset="0"/>
              </a:rPr>
              <a:t>Họ đang cố gắng thúc </a:t>
            </a:r>
            <a:r>
              <a:rPr lang="vi" sz="1400">
                <a:cs typeface="Arial" panose="020B0604020202020204" pitchFamily="34" charset="0"/>
              </a:rPr>
              <a:t>giục </a:t>
            </a:r>
            <a:r>
              <a:rPr lang="en-US" sz="1400">
                <a:cs typeface="Arial" panose="020B0604020202020204" pitchFamily="34" charset="0"/>
              </a:rPr>
              <a:t>quý vị</a:t>
            </a:r>
            <a:r>
              <a:rPr lang="vi" sz="1400">
                <a:cs typeface="Arial" panose="020B0604020202020204" pitchFamily="34" charset="0"/>
              </a:rPr>
              <a:t> </a:t>
            </a:r>
            <a:r>
              <a:rPr lang="vi" sz="1400" dirty="0">
                <a:cs typeface="Arial" panose="020B0604020202020204" pitchFamily="34" charset="0"/>
              </a:rPr>
              <a:t>hành động trong vòng 10 ngày làm việc. Nếu Chính phủ </a:t>
            </a:r>
            <a:r>
              <a:rPr lang="vi" sz="1400">
                <a:cs typeface="Arial" panose="020B0604020202020204" pitchFamily="34" charset="0"/>
              </a:rPr>
              <a:t>nợ </a:t>
            </a:r>
            <a:r>
              <a:rPr lang="en-US" sz="1400">
                <a:cs typeface="Arial" panose="020B0604020202020204" pitchFamily="34" charset="0"/>
              </a:rPr>
              <a:t>quý vị</a:t>
            </a:r>
            <a:r>
              <a:rPr lang="vi" sz="1400">
                <a:cs typeface="Arial" panose="020B0604020202020204" pitchFamily="34" charset="0"/>
              </a:rPr>
              <a:t> </a:t>
            </a:r>
            <a:r>
              <a:rPr lang="vi" sz="1400" dirty="0">
                <a:cs typeface="Arial" panose="020B0604020202020204" pitchFamily="34" charset="0"/>
              </a:rPr>
              <a:t>tiền, sẽ không có giới hạn thời gian nào như thế này.</a:t>
            </a:r>
          </a:p>
          <a:p>
            <a:pPr marL="228600" indent="-228600">
              <a:buAutoNum type="arabicPeriod"/>
            </a:pPr>
            <a:r>
              <a:rPr lang="vi" sz="1400" dirty="0">
                <a:cs typeface="Arial" panose="020B0604020202020204" pitchFamily="34" charset="0"/>
              </a:rPr>
              <a:t>Họ yêu </a:t>
            </a:r>
            <a:r>
              <a:rPr lang="vi" sz="1400">
                <a:cs typeface="Arial" panose="020B0604020202020204" pitchFamily="34" charset="0"/>
              </a:rPr>
              <a:t>cầu </a:t>
            </a:r>
            <a:r>
              <a:rPr lang="en-US" sz="1400">
                <a:cs typeface="Arial" panose="020B0604020202020204" pitchFamily="34" charset="0"/>
              </a:rPr>
              <a:t>quý vị</a:t>
            </a:r>
            <a:r>
              <a:rPr lang="vi" sz="1400">
                <a:cs typeface="Arial" panose="020B0604020202020204" pitchFamily="34" charset="0"/>
              </a:rPr>
              <a:t> </a:t>
            </a:r>
            <a:r>
              <a:rPr lang="vi" sz="1400" dirty="0">
                <a:cs typeface="Arial" panose="020B0604020202020204" pitchFamily="34" charset="0"/>
              </a:rPr>
              <a:t>gửi IBAN (Mã số tài khoản ngân hàng quốc tế). Đây cũng là một địa chỉ email khác có vẻ không hợp lệ.</a:t>
            </a:r>
          </a:p>
          <a:p>
            <a:pPr marL="228600" indent="-228600">
              <a:buAutoNum type="arabicPeriod"/>
            </a:pPr>
            <a:r>
              <a:rPr lang="vi" sz="1400" dirty="0">
                <a:cs typeface="Arial" panose="020B0604020202020204" pitchFamily="34" charset="0"/>
              </a:rPr>
              <a:t>Họ yêu </a:t>
            </a:r>
            <a:r>
              <a:rPr lang="vi" sz="1400">
                <a:cs typeface="Arial" panose="020B0604020202020204" pitchFamily="34" charset="0"/>
              </a:rPr>
              <a:t>cầu </a:t>
            </a:r>
            <a:r>
              <a:rPr lang="en-US" sz="1400">
                <a:cs typeface="Arial" panose="020B0604020202020204" pitchFamily="34" charset="0"/>
              </a:rPr>
              <a:t>quý vị</a:t>
            </a:r>
            <a:r>
              <a:rPr lang="vi" sz="1400">
                <a:cs typeface="Arial" panose="020B0604020202020204" pitchFamily="34" charset="0"/>
              </a:rPr>
              <a:t> </a:t>
            </a:r>
            <a:r>
              <a:rPr lang="vi" sz="1400" dirty="0">
                <a:cs typeface="Arial" panose="020B0604020202020204" pitchFamily="34" charset="0"/>
              </a:rPr>
              <a:t>gửi 100 điểm ID (thẻ Medicare và Giấy phép lái xe). Với thông tin này, họ có thể đánh cắp danh tính </a:t>
            </a:r>
            <a:r>
              <a:rPr lang="vi" sz="1400">
                <a:cs typeface="Arial" panose="020B0604020202020204" pitchFamily="34" charset="0"/>
              </a:rPr>
              <a:t>của </a:t>
            </a:r>
            <a:r>
              <a:rPr lang="en-US" sz="1400">
                <a:cs typeface="Arial" panose="020B0604020202020204" pitchFamily="34" charset="0"/>
              </a:rPr>
              <a:t>quý vị</a:t>
            </a:r>
            <a:r>
              <a:rPr lang="vi" sz="1400">
                <a:cs typeface="Arial" panose="020B0604020202020204" pitchFamily="34" charset="0"/>
              </a:rPr>
              <a:t>.</a:t>
            </a:r>
            <a:endParaRPr lang="vi" sz="1400" dirty="0">
              <a:cs typeface="Arial" panose="020B0604020202020204" pitchFamily="34" charset="0"/>
            </a:endParaRPr>
          </a:p>
          <a:p>
            <a:pPr marL="228600" indent="-228600">
              <a:buAutoNum type="arabicPeriod"/>
            </a:pPr>
            <a:endParaRPr lang="en-AU" sz="1400" dirty="0">
              <a:cs typeface="Arial" panose="020B0604020202020204" pitchFamily="34" charset="0"/>
            </a:endParaRPr>
          </a:p>
        </p:txBody>
      </p:sp>
    </p:spTree>
    <p:extLst>
      <p:ext uri="{BB962C8B-B14F-4D97-AF65-F5344CB8AC3E}">
        <p14:creationId xmlns:p14="http://schemas.microsoft.com/office/powerpoint/2010/main" val="39402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Điểm</a:t>
            </a:r>
            <a:r>
              <a:rPr lang="vi" sz="1400"/>
              <a:t> </a:t>
            </a:r>
            <a:r>
              <a:rPr lang="vi" sz="1400" dirty="0"/>
              <a:t>lại những điểm chính trong buổi học hôm nay và hỏi xem có ai có thắc mắc gì không.</a:t>
            </a:r>
          </a:p>
          <a:p>
            <a:endParaRPr lang="en-AU" sz="1400" dirty="0"/>
          </a:p>
          <a:p>
            <a:r>
              <a:rPr lang="vi" sz="1400" dirty="0"/>
              <a:t>Chia sẻ một số kinh nghiệm của mọi người về Email.</a:t>
            </a:r>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655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546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912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vi" sz="1400"/>
              <a:t>Chào </a:t>
            </a:r>
            <a:r>
              <a:rPr lang="en-US" sz="1400"/>
              <a:t>hỏi </a:t>
            </a:r>
            <a:r>
              <a:rPr lang="vi" sz="1400"/>
              <a:t>mọi </a:t>
            </a:r>
            <a:r>
              <a:rPr lang="vi" sz="1400" dirty="0"/>
              <a:t>người, giới </a:t>
            </a:r>
            <a:r>
              <a:rPr lang="vi" sz="1400"/>
              <a:t>thiệu </a:t>
            </a:r>
            <a:r>
              <a:rPr lang="en-US" sz="1400"/>
              <a:t>về </a:t>
            </a:r>
            <a:r>
              <a:rPr lang="vi" sz="1400"/>
              <a:t>bản </a:t>
            </a:r>
            <a:r>
              <a:rPr lang="vi" sz="1400" dirty="0"/>
              <a:t>thân và lý </a:t>
            </a:r>
            <a:r>
              <a:rPr lang="vi" sz="1400"/>
              <a:t>do </a:t>
            </a:r>
            <a:r>
              <a:rPr lang="en-US" sz="1400"/>
              <a:t>quý vị</a:t>
            </a:r>
            <a:r>
              <a:rPr lang="vi" sz="1400"/>
              <a:t> </a:t>
            </a:r>
            <a:r>
              <a:rPr lang="vi" sz="1400" dirty="0"/>
              <a:t>ở đây.</a:t>
            </a:r>
          </a:p>
          <a:p>
            <a:r>
              <a:rPr lang="vi" sz="1400" dirty="0"/>
              <a:t>Thảo luận về các ứng dụng khác ngoài việc gửi và nhận email như thư bưu điện. </a:t>
            </a:r>
            <a:r>
              <a:rPr lang="vi" sz="1400"/>
              <a:t>Ví dụ</a:t>
            </a:r>
            <a:r>
              <a:rPr lang="en-US" sz="1400"/>
              <a:t>: </a:t>
            </a:r>
            <a:r>
              <a:rPr lang="vi" sz="1400"/>
              <a:t>email của </a:t>
            </a:r>
            <a:r>
              <a:rPr lang="en-US" sz="1400"/>
              <a:t>quý vị</a:t>
            </a:r>
            <a:r>
              <a:rPr lang="vi" sz="1400"/>
              <a:t> </a:t>
            </a:r>
            <a:r>
              <a:rPr lang="vi" sz="1400" dirty="0"/>
              <a:t>có thể là tên người dùng cho các dịch vụ.</a:t>
            </a:r>
          </a:p>
          <a:p>
            <a:r>
              <a:rPr lang="vi" sz="1400" dirty="0"/>
              <a:t>Điều quan trọng </a:t>
            </a:r>
            <a:r>
              <a:rPr lang="vi" sz="1400"/>
              <a:t>khi </a:t>
            </a:r>
            <a:r>
              <a:rPr lang="en-US" sz="1400"/>
              <a:t>quý vị</a:t>
            </a:r>
            <a:r>
              <a:rPr lang="vi" sz="1400"/>
              <a:t> </a:t>
            </a:r>
            <a:r>
              <a:rPr lang="vi" sz="1400" dirty="0"/>
              <a:t>tạo tài </a:t>
            </a:r>
            <a:r>
              <a:rPr lang="vi" sz="1400"/>
              <a:t>khoản email:</a:t>
            </a:r>
            <a:endParaRPr lang="vi" sz="1400" dirty="0"/>
          </a:p>
          <a:p>
            <a:pPr marL="285750" indent="-285750">
              <a:buFont typeface="Arial" panose="020B0604020202020204" pitchFamily="34" charset="0"/>
              <a:buChar char="•"/>
            </a:pPr>
            <a:r>
              <a:rPr lang="vi" sz="1400" dirty="0"/>
              <a:t>dễ nhớ </a:t>
            </a:r>
            <a:r>
              <a:rPr lang="vi" sz="1400"/>
              <a:t>để </a:t>
            </a:r>
            <a:r>
              <a:rPr lang="en-US" sz="1400"/>
              <a:t>quý vị</a:t>
            </a:r>
            <a:r>
              <a:rPr lang="vi" sz="1400"/>
              <a:t> </a:t>
            </a:r>
            <a:r>
              <a:rPr lang="vi" sz="1400" dirty="0"/>
              <a:t>truy cập và sử dụng địa chỉ email và</a:t>
            </a:r>
          </a:p>
          <a:p>
            <a:pPr marL="285750" indent="-285750">
              <a:buFont typeface="Arial" panose="020B0604020202020204" pitchFamily="34" charset="0"/>
              <a:buChar char="•"/>
            </a:pPr>
            <a:r>
              <a:rPr lang="vi" sz="1400" dirty="0"/>
              <a:t>an toàn vì nó sẽ bao gồm thông tin cá nhân và cho phép truy cập vào các tài khoản khác.</a:t>
            </a:r>
          </a:p>
          <a:p>
            <a:r>
              <a:rPr lang="en-US" sz="1400"/>
              <a:t>N</a:t>
            </a:r>
            <a:r>
              <a:rPr lang="vi" sz="1400"/>
              <a:t>ói </a:t>
            </a:r>
            <a:r>
              <a:rPr lang="vi" sz="1400" dirty="0"/>
              <a:t>rõ </a:t>
            </a:r>
            <a:r>
              <a:rPr lang="vi" sz="1400"/>
              <a:t>rằng </a:t>
            </a:r>
            <a:r>
              <a:rPr lang="en-US" sz="1400"/>
              <a:t>quý vị</a:t>
            </a:r>
            <a:r>
              <a:rPr lang="vi" sz="1400"/>
              <a:t> </a:t>
            </a:r>
            <a:r>
              <a:rPr lang="vi" sz="1400" dirty="0"/>
              <a:t>sẽ thảo luận về cách truy cập và sử dụng email an toàn. Nhắc </a:t>
            </a:r>
            <a:r>
              <a:rPr lang="vi" sz="1400"/>
              <a:t>nhở </a:t>
            </a:r>
            <a:r>
              <a:rPr lang="en-US" sz="1400"/>
              <a:t>học viên</a:t>
            </a:r>
            <a:r>
              <a:rPr lang="vi" sz="1400"/>
              <a:t> </a:t>
            </a:r>
            <a:r>
              <a:rPr lang="vi" sz="1400" dirty="0"/>
              <a:t>tham gia các khóa đào tạo về an toàn trực tuyến trong tương lai.</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lgn="l">
              <a:buFont typeface="Arial" panose="020B0604020202020204" pitchFamily="34" charset="0"/>
              <a:buChar char="•"/>
            </a:pPr>
            <a:r>
              <a:rPr lang="vi" sz="1400" b="1" i="0" dirty="0">
                <a:solidFill>
                  <a:srgbClr val="242424"/>
                </a:solidFill>
                <a:effectLst/>
              </a:rPr>
              <a:t>Yêu cầu </a:t>
            </a:r>
            <a:r>
              <a:rPr lang="vi" sz="1400" b="1" i="0">
                <a:solidFill>
                  <a:srgbClr val="242424"/>
                </a:solidFill>
                <a:effectLst/>
              </a:rPr>
              <a:t>mỗi </a:t>
            </a:r>
            <a:r>
              <a:rPr lang="en-US" sz="1400" b="1" i="0">
                <a:solidFill>
                  <a:srgbClr val="242424"/>
                </a:solidFill>
                <a:effectLst/>
              </a:rPr>
              <a:t>học viên </a:t>
            </a:r>
            <a:r>
              <a:rPr lang="vi" sz="1400" b="1" i="0">
                <a:solidFill>
                  <a:srgbClr val="242424"/>
                </a:solidFill>
                <a:effectLst/>
              </a:rPr>
              <a:t>tự giới thiệu</a:t>
            </a:r>
            <a:r>
              <a:rPr lang="en-US" sz="1400" b="1" i="0">
                <a:solidFill>
                  <a:srgbClr val="242424"/>
                </a:solidFill>
                <a:effectLst/>
              </a:rPr>
              <a:t> về bản thân</a:t>
            </a:r>
            <a:r>
              <a:rPr lang="vi" sz="1400" b="0" i="0">
                <a:solidFill>
                  <a:srgbClr val="242424"/>
                </a:solidFill>
                <a:effectLst/>
              </a:rPr>
              <a:t>. </a:t>
            </a:r>
            <a:r>
              <a:rPr lang="vi" sz="1400" b="0" i="0" dirty="0">
                <a:solidFill>
                  <a:srgbClr val="242424"/>
                </a:solidFill>
                <a:effectLst/>
              </a:rPr>
              <a:t>Họ </a:t>
            </a:r>
            <a:r>
              <a:rPr lang="vi" sz="1400" b="0" i="0">
                <a:solidFill>
                  <a:srgbClr val="242424"/>
                </a:solidFill>
                <a:effectLst/>
              </a:rPr>
              <a:t>nên </a:t>
            </a:r>
            <a:r>
              <a:rPr lang="en-US" sz="1400" b="0" i="0">
                <a:solidFill>
                  <a:srgbClr val="242424"/>
                </a:solidFill>
                <a:effectLst/>
              </a:rPr>
              <a:t>nói </a:t>
            </a:r>
            <a:r>
              <a:rPr lang="vi" sz="1400" b="0" i="0">
                <a:solidFill>
                  <a:srgbClr val="242424"/>
                </a:solidFill>
                <a:effectLst/>
              </a:rPr>
              <a:t>tên </a:t>
            </a:r>
            <a:r>
              <a:rPr lang="vi" sz="1400" b="0" i="0" dirty="0">
                <a:solidFill>
                  <a:srgbClr val="242424"/>
                </a:solidFill>
                <a:effectLst/>
              </a:rPr>
              <a:t>và một thông tin thú vị về bản thân.</a:t>
            </a:r>
          </a:p>
          <a:p>
            <a:pPr marL="285750" indent="-285750" algn="l">
              <a:buFont typeface="Arial" panose="020B0604020202020204" pitchFamily="34" charset="0"/>
              <a:buChar char="•"/>
            </a:pPr>
            <a:r>
              <a:rPr lang="vi" sz="1400" b="1" i="0" dirty="0">
                <a:solidFill>
                  <a:srgbClr val="242424"/>
                </a:solidFill>
                <a:effectLst/>
              </a:rPr>
              <a:t>Giới hạn mỗi phần giới thiệu trong 30 giây </a:t>
            </a:r>
            <a:r>
              <a:rPr lang="vi" sz="1400" b="0" i="0" dirty="0">
                <a:solidFill>
                  <a:srgbClr val="242424"/>
                </a:solidFill>
                <a:effectLst/>
              </a:rPr>
              <a:t>để giữ cho phần giới thiệu ngắn gọn và hấp dẫn.</a:t>
            </a: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45725"/>
            <a:ext cx="5486400" cy="4928259"/>
          </a:xfrm>
        </p:spPr>
        <p:txBody>
          <a:bodyPr/>
          <a:lstStyle/>
          <a:p>
            <a:pPr marL="285750" indent="-285750" algn="l">
              <a:lnSpc>
                <a:spcPct val="114000"/>
              </a:lnSpc>
              <a:spcBef>
                <a:spcPts val="0"/>
              </a:spcBef>
              <a:spcAft>
                <a:spcPts val="0"/>
              </a:spcAft>
              <a:buFont typeface="Arial" panose="020B0604020202020204" pitchFamily="34" charset="0"/>
              <a:buChar char="•"/>
            </a:pPr>
            <a:r>
              <a:rPr lang="vi" sz="1400" b="0" i="0">
                <a:effectLst/>
              </a:rPr>
              <a:t>Hỏi </a:t>
            </a:r>
            <a:r>
              <a:rPr lang="en-US" sz="1400" b="0" i="0">
                <a:effectLst/>
              </a:rPr>
              <a:t>học viên</a:t>
            </a:r>
            <a:r>
              <a:rPr lang="vi" sz="1400" b="0" i="0">
                <a:effectLst/>
              </a:rPr>
              <a:t>: “</a:t>
            </a:r>
            <a:r>
              <a:rPr lang="en-US" sz="1400" b="0" i="0">
                <a:effectLst/>
              </a:rPr>
              <a:t>Quý vị</a:t>
            </a:r>
            <a:r>
              <a:rPr lang="vi" sz="1400" b="0" i="0">
                <a:effectLst/>
              </a:rPr>
              <a:t> </a:t>
            </a:r>
            <a:r>
              <a:rPr lang="vi" sz="1400" b="0" i="0" dirty="0">
                <a:effectLst/>
              </a:rPr>
              <a:t>biết gì về email? Đã có ai sử dụng email trước đây chưa?" – yêu </a:t>
            </a:r>
            <a:r>
              <a:rPr lang="vi" sz="1400" b="0" i="0">
                <a:effectLst/>
              </a:rPr>
              <a:t>cầu </a:t>
            </a:r>
            <a:r>
              <a:rPr lang="en-US" sz="1400" b="0" i="0">
                <a:effectLst/>
              </a:rPr>
              <a:t>học viên </a:t>
            </a:r>
            <a:r>
              <a:rPr lang="vi" sz="1400" b="0" i="0">
                <a:effectLst/>
              </a:rPr>
              <a:t>chia </a:t>
            </a:r>
            <a:r>
              <a:rPr lang="vi" sz="1400" b="0" i="0" dirty="0">
                <a:effectLst/>
              </a:rPr>
              <a:t>sẻ kinh nghiệm của họ.</a:t>
            </a:r>
          </a:p>
          <a:p>
            <a:pPr marL="285750" indent="-285750" algn="l">
              <a:lnSpc>
                <a:spcPct val="114000"/>
              </a:lnSpc>
              <a:spcBef>
                <a:spcPts val="0"/>
              </a:spcBef>
              <a:spcAft>
                <a:spcPts val="0"/>
              </a:spcAft>
              <a:buFont typeface="Arial" panose="020B0604020202020204" pitchFamily="34" charset="0"/>
              <a:buChar char="•"/>
            </a:pPr>
            <a:r>
              <a:rPr lang="vi" sz="1400" b="0" i="0" dirty="0">
                <a:effectLst/>
              </a:rPr>
              <a:t>Email là một công cụ cho </a:t>
            </a:r>
            <a:r>
              <a:rPr lang="vi" sz="1400" b="0" i="0">
                <a:effectLst/>
              </a:rPr>
              <a:t>phép </a:t>
            </a:r>
            <a:r>
              <a:rPr lang="en-US" sz="1400" b="0" i="0">
                <a:effectLst/>
              </a:rPr>
              <a:t>quý vị</a:t>
            </a:r>
            <a:r>
              <a:rPr lang="vi" sz="1400" b="0" i="0">
                <a:effectLst/>
              </a:rPr>
              <a:t> </a:t>
            </a:r>
            <a:r>
              <a:rPr lang="vi" sz="1400" b="0" i="0" dirty="0">
                <a:effectLst/>
              </a:rPr>
              <a:t>gửi và nhận tin nhắn </a:t>
            </a:r>
            <a:r>
              <a:rPr lang="vi" sz="1400" b="0" i="0">
                <a:effectLst/>
              </a:rPr>
              <a:t>qua </a:t>
            </a:r>
            <a:r>
              <a:rPr lang="en-US" sz="1400" b="0" i="0">
                <a:effectLst/>
              </a:rPr>
              <a:t>i</a:t>
            </a:r>
            <a:r>
              <a:rPr lang="vi" sz="1400" b="0" i="0">
                <a:effectLst/>
              </a:rPr>
              <a:t>nternet</a:t>
            </a:r>
            <a:r>
              <a:rPr lang="vi" sz="1400" b="0" i="0" dirty="0">
                <a:effectLst/>
              </a:rPr>
              <a:t>. Nó giống như gửi thư, nhưng nhanh hơn nhiều.</a:t>
            </a:r>
          </a:p>
          <a:p>
            <a:pPr marL="285750" indent="-285750" algn="l">
              <a:lnSpc>
                <a:spcPct val="114000"/>
              </a:lnSpc>
              <a:spcBef>
                <a:spcPts val="0"/>
              </a:spcBef>
              <a:spcAft>
                <a:spcPts val="0"/>
              </a:spcAft>
              <a:buFont typeface="Arial" panose="020B0604020202020204" pitchFamily="34" charset="0"/>
              <a:buChar char="•"/>
            </a:pPr>
            <a:r>
              <a:rPr lang="vi" sz="1400" b="0" i="0" dirty="0">
                <a:effectLst/>
              </a:rPr>
              <a:t>Với email</a:t>
            </a:r>
            <a:r>
              <a:rPr lang="vi" sz="1400" b="0" i="0">
                <a:effectLst/>
              </a:rPr>
              <a:t>, </a:t>
            </a:r>
            <a:r>
              <a:rPr lang="en-US" sz="1400" b="0" i="0">
                <a:effectLst/>
              </a:rPr>
              <a:t>quý vị</a:t>
            </a:r>
            <a:r>
              <a:rPr lang="vi" sz="1400" b="0" i="0">
                <a:effectLst/>
              </a:rPr>
              <a:t> </a:t>
            </a:r>
            <a:r>
              <a:rPr lang="vi" sz="1400" b="0" i="0" dirty="0">
                <a:effectLst/>
              </a:rPr>
              <a:t>có thể:</a:t>
            </a:r>
          </a:p>
          <a:p>
            <a:pPr marL="742950" lvl="1" indent="-285750">
              <a:lnSpc>
                <a:spcPct val="114000"/>
              </a:lnSpc>
              <a:spcBef>
                <a:spcPts val="0"/>
              </a:spcBef>
              <a:spcAft>
                <a:spcPts val="0"/>
              </a:spcAft>
              <a:buFont typeface="Arial" panose="020B0604020202020204" pitchFamily="34" charset="0"/>
              <a:buChar char="•"/>
            </a:pPr>
            <a:r>
              <a:rPr lang="vi" sz="1400" b="0" i="0" dirty="0">
                <a:effectLst/>
              </a:rPr>
              <a:t>Gửi và nhận tin nhắn nhanh chóng.</a:t>
            </a:r>
          </a:p>
          <a:p>
            <a:pPr marL="742950" lvl="1" indent="-285750">
              <a:lnSpc>
                <a:spcPct val="114000"/>
              </a:lnSpc>
              <a:spcBef>
                <a:spcPts val="0"/>
              </a:spcBef>
              <a:spcAft>
                <a:spcPts val="0"/>
              </a:spcAft>
              <a:buFont typeface="Arial" panose="020B0604020202020204" pitchFamily="34" charset="0"/>
              <a:buChar char="•"/>
            </a:pPr>
            <a:r>
              <a:rPr lang="vi" sz="1400" b="0" i="0" dirty="0">
                <a:effectLst/>
              </a:rPr>
              <a:t>Đính kèm các tệp như ảnh hoặc tài liệu.</a:t>
            </a:r>
          </a:p>
          <a:p>
            <a:pPr marL="742950" lvl="1" indent="-285750">
              <a:lnSpc>
                <a:spcPct val="114000"/>
              </a:lnSpc>
              <a:spcBef>
                <a:spcPts val="0"/>
              </a:spcBef>
              <a:spcAft>
                <a:spcPts val="0"/>
              </a:spcAft>
              <a:buFont typeface="Arial" panose="020B0604020202020204" pitchFamily="34" charset="0"/>
              <a:buChar char="•"/>
            </a:pPr>
            <a:r>
              <a:rPr lang="vi" sz="1400" b="0" i="0" dirty="0" err="1">
                <a:effectLst/>
              </a:rPr>
              <a:t>Sắp xếp </a:t>
            </a:r>
            <a:r>
              <a:rPr lang="vi" sz="1400" b="0" i="0" dirty="0">
                <a:effectLst/>
              </a:rPr>
              <a:t>tin nhắn </a:t>
            </a:r>
            <a:r>
              <a:rPr lang="vi" sz="1400" b="0" i="0">
                <a:effectLst/>
              </a:rPr>
              <a:t>của </a:t>
            </a:r>
            <a:r>
              <a:rPr lang="en-US" sz="1400" b="0" i="0">
                <a:effectLst/>
              </a:rPr>
              <a:t>quý vị</a:t>
            </a:r>
            <a:r>
              <a:rPr lang="vi" sz="1400" b="0" i="0">
                <a:effectLst/>
              </a:rPr>
              <a:t> </a:t>
            </a:r>
            <a:r>
              <a:rPr lang="vi" sz="1400" b="0" i="0" dirty="0">
                <a:effectLst/>
              </a:rPr>
              <a:t>để mọi thứ gọn gàng hơn.</a:t>
            </a:r>
          </a:p>
          <a:p>
            <a:pPr marL="742950" lvl="1" indent="-285750">
              <a:lnSpc>
                <a:spcPct val="114000"/>
              </a:lnSpc>
              <a:spcBef>
                <a:spcPts val="0"/>
              </a:spcBef>
              <a:spcAft>
                <a:spcPts val="0"/>
              </a:spcAft>
              <a:buFont typeface="Arial" panose="020B0604020202020204" pitchFamily="34" charset="0"/>
              <a:buChar char="•"/>
            </a:pPr>
            <a:r>
              <a:rPr lang="vi" sz="1400" b="0" i="0" dirty="0">
                <a:effectLst/>
              </a:rPr>
              <a:t>Sử dụng nó cho cả giao tiếp cá nhân và công việc.</a:t>
            </a:r>
          </a:p>
          <a:p>
            <a:pPr marL="285750" indent="-285750" algn="l">
              <a:lnSpc>
                <a:spcPct val="114000"/>
              </a:lnSpc>
              <a:spcBef>
                <a:spcPts val="0"/>
              </a:spcBef>
              <a:spcAft>
                <a:spcPts val="0"/>
              </a:spcAft>
              <a:buFont typeface="Arial" panose="020B0604020202020204" pitchFamily="34" charset="0"/>
              <a:buChar char="•"/>
            </a:pPr>
            <a:r>
              <a:rPr lang="vi" sz="1400" b="0" i="0" dirty="0">
                <a:effectLst/>
              </a:rPr>
              <a:t>Email cũng hữu ích để đăng nhập vào các dịch vụ khác nhau. Nhiều </a:t>
            </a:r>
            <a:r>
              <a:rPr lang="vi" sz="1400" b="0" i="0">
                <a:effectLst/>
              </a:rPr>
              <a:t>trang </a:t>
            </a:r>
            <a:r>
              <a:rPr lang="en-US" sz="1400" b="0" i="0">
                <a:effectLst/>
              </a:rPr>
              <a:t>mạng</a:t>
            </a:r>
            <a:r>
              <a:rPr lang="vi" sz="1400" b="0" i="0">
                <a:effectLst/>
              </a:rPr>
              <a:t> </a:t>
            </a:r>
            <a:r>
              <a:rPr lang="vi" sz="1400" b="0" i="0" dirty="0">
                <a:effectLst/>
              </a:rPr>
              <a:t>và ứng dụng cần địa chỉ email để tạo </a:t>
            </a:r>
            <a:r>
              <a:rPr lang="vi" sz="1400" b="0" i="0">
                <a:effectLst/>
              </a:rPr>
              <a:t>tài khoản</a:t>
            </a:r>
            <a:r>
              <a:rPr lang="en-US" sz="1400" b="0" i="0">
                <a:effectLst/>
              </a:rPr>
              <a:t>, </a:t>
            </a:r>
            <a:r>
              <a:rPr lang="vi" sz="1400" b="0" i="0">
                <a:effectLst/>
              </a:rPr>
              <a:t>bao </a:t>
            </a:r>
            <a:r>
              <a:rPr lang="vi" sz="1400" b="0" i="0" dirty="0">
                <a:effectLst/>
              </a:rPr>
              <a:t>gồm:</a:t>
            </a:r>
          </a:p>
          <a:p>
            <a:pPr marL="742950" lvl="1" indent="-285750">
              <a:lnSpc>
                <a:spcPct val="114000"/>
              </a:lnSpc>
              <a:spcBef>
                <a:spcPts val="0"/>
              </a:spcBef>
              <a:spcAft>
                <a:spcPts val="0"/>
              </a:spcAft>
              <a:buFont typeface="Arial" panose="020B0604020202020204" pitchFamily="34" charset="0"/>
              <a:buChar char="•"/>
            </a:pPr>
            <a:r>
              <a:rPr lang="vi" sz="1400" b="0" i="0" dirty="0">
                <a:effectLst/>
              </a:rPr>
              <a:t>Các dịch vụ của chính phủ như MyGov dành cho Medicare và Centrelink.</a:t>
            </a:r>
          </a:p>
          <a:p>
            <a:pPr marL="742950" lvl="1" indent="-285750">
              <a:lnSpc>
                <a:spcPct val="114000"/>
              </a:lnSpc>
              <a:spcBef>
                <a:spcPts val="0"/>
              </a:spcBef>
              <a:spcAft>
                <a:spcPts val="0"/>
              </a:spcAft>
              <a:buFont typeface="Arial" panose="020B0604020202020204" pitchFamily="34" charset="0"/>
              <a:buChar char="•"/>
            </a:pPr>
            <a:r>
              <a:rPr lang="vi" sz="1400" b="0" i="0" dirty="0">
                <a:effectLst/>
              </a:rPr>
              <a:t>Ngân hàng trực tuyến để quản lý tiền </a:t>
            </a:r>
            <a:r>
              <a:rPr lang="vi" sz="1400" b="0" i="0">
                <a:effectLst/>
              </a:rPr>
              <a:t>của </a:t>
            </a:r>
            <a:r>
              <a:rPr lang="en-US" sz="1400" b="0" i="0">
                <a:effectLst/>
              </a:rPr>
              <a:t>quý vị</a:t>
            </a:r>
            <a:r>
              <a:rPr lang="vi" sz="1400" b="0" i="0">
                <a:effectLst/>
              </a:rPr>
              <a:t>.</a:t>
            </a:r>
            <a:endParaRPr lang="vi" sz="1400" b="0" i="0" dirty="0">
              <a:effectLst/>
            </a:endParaRPr>
          </a:p>
          <a:p>
            <a:pPr marL="742950" lvl="1" indent="-285750">
              <a:lnSpc>
                <a:spcPct val="114000"/>
              </a:lnSpc>
              <a:spcBef>
                <a:spcPts val="0"/>
              </a:spcBef>
              <a:spcAft>
                <a:spcPts val="0"/>
              </a:spcAft>
              <a:buFont typeface="Arial" panose="020B0604020202020204" pitchFamily="34" charset="0"/>
              <a:buChar char="•"/>
            </a:pPr>
            <a:r>
              <a:rPr lang="vi" sz="1400" b="0" i="0">
                <a:effectLst/>
              </a:rPr>
              <a:t>Trang </a:t>
            </a:r>
            <a:r>
              <a:rPr lang="en-US" sz="1400" b="0" i="0">
                <a:effectLst/>
              </a:rPr>
              <a:t>mạng</a:t>
            </a:r>
            <a:r>
              <a:rPr lang="vi" sz="1400" b="0" i="0">
                <a:effectLst/>
              </a:rPr>
              <a:t> </a:t>
            </a:r>
            <a:r>
              <a:rPr lang="vi" sz="1400" b="0" i="0" dirty="0">
                <a:effectLst/>
              </a:rPr>
              <a:t>mua sắm để theo dõi đơn hàng.</a:t>
            </a:r>
          </a:p>
          <a:p>
            <a:pPr marL="742950" lvl="1" indent="-285750">
              <a:lnSpc>
                <a:spcPct val="114000"/>
              </a:lnSpc>
              <a:spcBef>
                <a:spcPts val="0"/>
              </a:spcBef>
              <a:spcAft>
                <a:spcPts val="0"/>
              </a:spcAft>
              <a:buFont typeface="Arial" panose="020B0604020202020204" pitchFamily="34" charset="0"/>
              <a:buChar char="•"/>
            </a:pPr>
            <a:r>
              <a:rPr lang="vi" sz="1400" b="0" i="0" dirty="0">
                <a:effectLst/>
              </a:rPr>
              <a:t>Phương tiện truyền thông xã hội như Facebook và Instagram.</a:t>
            </a:r>
          </a:p>
          <a:p>
            <a:pPr marL="285750" indent="-285750" algn="l">
              <a:lnSpc>
                <a:spcPct val="114000"/>
              </a:lnSpc>
              <a:spcBef>
                <a:spcPts val="0"/>
              </a:spcBef>
              <a:spcAft>
                <a:spcPts val="0"/>
              </a:spcAft>
              <a:buFont typeface="Arial" panose="020B0604020202020204" pitchFamily="34" charset="0"/>
              <a:buChar char="•"/>
            </a:pPr>
            <a:r>
              <a:rPr lang="vi" sz="1400" b="0" i="0" dirty="0">
                <a:effectLst/>
              </a:rPr>
              <a:t>Có địa chỉ email sẽ </a:t>
            </a:r>
            <a:r>
              <a:rPr lang="vi" sz="1400" b="0" i="0">
                <a:effectLst/>
              </a:rPr>
              <a:t>giúp </a:t>
            </a:r>
            <a:r>
              <a:rPr lang="en-US" sz="1400" b="0" i="0">
                <a:effectLst/>
              </a:rPr>
              <a:t>quý vị</a:t>
            </a:r>
            <a:r>
              <a:rPr lang="vi" sz="1400" b="0" i="0">
                <a:effectLst/>
              </a:rPr>
              <a:t> </a:t>
            </a:r>
            <a:r>
              <a:rPr lang="vi" sz="1400" b="0" i="0" dirty="0">
                <a:effectLst/>
              </a:rPr>
              <a:t>truy cập các dịch vụ này và duy trì kết nối.</a:t>
            </a:r>
          </a:p>
          <a:p>
            <a:pPr marL="285750" indent="-285750">
              <a:lnSpc>
                <a:spcPct val="114000"/>
              </a:lnSpc>
              <a:spcBef>
                <a:spcPts val="0"/>
              </a:spcBef>
              <a:spcAft>
                <a:spcPts val="0"/>
              </a:spcAft>
              <a:buFont typeface="Arial" panose="020B0604020202020204" pitchFamily="34" charset="0"/>
              <a:buChar char="•"/>
            </a:pPr>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4963"/>
            <a:ext cx="5486400" cy="3086100"/>
          </a:xfrm>
        </p:spPr>
      </p:sp>
      <p:sp>
        <p:nvSpPr>
          <p:cNvPr id="3" name="Notes Placeholder 2"/>
          <p:cNvSpPr>
            <a:spLocks noGrp="1"/>
          </p:cNvSpPr>
          <p:nvPr>
            <p:ph type="body" idx="1"/>
          </p:nvPr>
        </p:nvSpPr>
        <p:spPr>
          <a:xfrm>
            <a:off x="685800" y="3616778"/>
            <a:ext cx="5486400" cy="5313466"/>
          </a:xfrm>
        </p:spPr>
        <p:txBody>
          <a:bodyPr/>
          <a:lstStyle/>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Các nhà cung cấp email khác nhau là Gmail, Outlook và Yahoo. Mỗi nhà cung cấp đều có những tính năng và lợi ích riêng.</a:t>
            </a:r>
          </a:p>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Gmail được cung cấp bởi Google.</a:t>
            </a:r>
          </a:p>
          <a:p>
            <a:pPr marL="628650" lvl="1" indent="-171450">
              <a:lnSpc>
                <a:spcPct val="114000"/>
              </a:lnSpc>
              <a:spcBef>
                <a:spcPts val="0"/>
              </a:spcBef>
              <a:spcAft>
                <a:spcPts val="0"/>
              </a:spcAft>
              <a:buFont typeface="Arial" panose="020B0604020202020204" pitchFamily="34" charset="0"/>
              <a:buChar char="•"/>
            </a:pPr>
            <a:r>
              <a:rPr lang="en-US" b="0" i="0">
                <a:solidFill>
                  <a:srgbClr val="242424"/>
                </a:solidFill>
                <a:effectLst/>
              </a:rPr>
              <a:t>R</a:t>
            </a:r>
            <a:r>
              <a:rPr lang="vi" b="0" i="0">
                <a:solidFill>
                  <a:srgbClr val="242424"/>
                </a:solidFill>
                <a:effectLst/>
              </a:rPr>
              <a:t>ất </a:t>
            </a:r>
            <a:r>
              <a:rPr lang="vi" b="0" i="0" dirty="0">
                <a:solidFill>
                  <a:srgbClr val="242424"/>
                </a:solidFill>
                <a:effectLst/>
              </a:rPr>
              <a:t>phổ biến.</a:t>
            </a:r>
          </a:p>
          <a:p>
            <a:pPr marL="628650" lvl="1" indent="-171450">
              <a:lnSpc>
                <a:spcPct val="114000"/>
              </a:lnSpc>
              <a:spcBef>
                <a:spcPts val="0"/>
              </a:spcBef>
              <a:spcAft>
                <a:spcPts val="0"/>
              </a:spcAft>
              <a:buFont typeface="Arial" panose="020B0604020202020204" pitchFamily="34" charset="0"/>
              <a:buChar char="•"/>
            </a:pPr>
            <a:r>
              <a:rPr lang="en-US" b="0" i="0">
                <a:solidFill>
                  <a:srgbClr val="242424"/>
                </a:solidFill>
                <a:effectLst/>
              </a:rPr>
              <a:t>C</a:t>
            </a:r>
            <a:r>
              <a:rPr lang="vi" b="0" i="0">
                <a:solidFill>
                  <a:srgbClr val="242424"/>
                </a:solidFill>
                <a:effectLst/>
              </a:rPr>
              <a:t>ung </a:t>
            </a:r>
            <a:r>
              <a:rPr lang="vi" b="0" i="0" dirty="0">
                <a:solidFill>
                  <a:srgbClr val="242424"/>
                </a:solidFill>
                <a:effectLst/>
              </a:rPr>
              <a:t>cấp nhiều không gian lưu trữ.</a:t>
            </a:r>
          </a:p>
          <a:p>
            <a:pPr marL="628650" lvl="1" indent="-171450">
              <a:lnSpc>
                <a:spcPct val="114000"/>
              </a:lnSpc>
              <a:spcBef>
                <a:spcPts val="0"/>
              </a:spcBef>
              <a:spcAft>
                <a:spcPts val="0"/>
              </a:spcAft>
              <a:buFont typeface="Arial" panose="020B0604020202020204" pitchFamily="34" charset="0"/>
              <a:buChar char="•"/>
            </a:pPr>
            <a:r>
              <a:rPr lang="en-US">
                <a:solidFill>
                  <a:srgbClr val="242424"/>
                </a:solidFill>
              </a:rPr>
              <a:t>H</a:t>
            </a:r>
            <a:r>
              <a:rPr lang="vi">
                <a:solidFill>
                  <a:srgbClr val="242424"/>
                </a:solidFill>
              </a:rPr>
              <a:t>oạt </a:t>
            </a:r>
            <a:r>
              <a:rPr lang="vi" dirty="0">
                <a:solidFill>
                  <a:srgbClr val="242424"/>
                </a:solidFill>
              </a:rPr>
              <a:t>động </a:t>
            </a:r>
            <a:r>
              <a:rPr lang="vi" b="0" i="0" dirty="0">
                <a:solidFill>
                  <a:srgbClr val="242424"/>
                </a:solidFill>
                <a:effectLst/>
              </a:rPr>
              <a:t>tốt với các dịch vụ khác của Google. Ví dụ như Google Drive và Google Calendar.</a:t>
            </a:r>
          </a:p>
          <a:p>
            <a:pPr marL="628650" lvl="1" indent="-171450">
              <a:lnSpc>
                <a:spcPct val="114000"/>
              </a:lnSpc>
              <a:spcBef>
                <a:spcPts val="0"/>
              </a:spcBef>
              <a:spcAft>
                <a:spcPts val="0"/>
              </a:spcAft>
              <a:buFont typeface="Arial" panose="020B0604020202020204" pitchFamily="34" charset="0"/>
              <a:buChar char="•"/>
            </a:pPr>
            <a:r>
              <a:rPr lang="en-US" b="0" i="0">
                <a:solidFill>
                  <a:srgbClr val="242424"/>
                </a:solidFill>
                <a:effectLst/>
              </a:rPr>
              <a:t>C</a:t>
            </a:r>
            <a:r>
              <a:rPr lang="vi" b="0" i="0">
                <a:solidFill>
                  <a:srgbClr val="242424"/>
                </a:solidFill>
                <a:effectLst/>
              </a:rPr>
              <a:t>ũng </a:t>
            </a:r>
            <a:r>
              <a:rPr lang="vi" b="0" i="0" dirty="0">
                <a:solidFill>
                  <a:srgbClr val="242424"/>
                </a:solidFill>
                <a:effectLst/>
              </a:rPr>
              <a:t>có khả năng tìm kiếm mạnh mẽ và lọc thư rác tuyệt vời.</a:t>
            </a:r>
          </a:p>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Outlook được cung cấp bởi Microsoft.</a:t>
            </a:r>
          </a:p>
          <a:p>
            <a:pPr marL="628650" lvl="1" indent="-171450">
              <a:lnSpc>
                <a:spcPct val="114000"/>
              </a:lnSpc>
              <a:spcBef>
                <a:spcPts val="0"/>
              </a:spcBef>
              <a:spcAft>
                <a:spcPts val="0"/>
              </a:spcAft>
              <a:buFont typeface="Arial" panose="020B0604020202020204" pitchFamily="34" charset="0"/>
              <a:buChar char="•"/>
            </a:pPr>
            <a:r>
              <a:rPr lang="en-US" b="0" i="0">
                <a:solidFill>
                  <a:srgbClr val="242424"/>
                </a:solidFill>
                <a:effectLst/>
              </a:rPr>
              <a:t>Đ</a:t>
            </a:r>
            <a:r>
              <a:rPr lang="vi" b="0" i="0">
                <a:solidFill>
                  <a:srgbClr val="242424"/>
                </a:solidFill>
                <a:effectLst/>
              </a:rPr>
              <a:t>ược </a:t>
            </a:r>
            <a:r>
              <a:rPr lang="vi" b="0" i="0" dirty="0">
                <a:solidFill>
                  <a:srgbClr val="242424"/>
                </a:solidFill>
                <a:effectLst/>
              </a:rPr>
              <a:t>biết đến là thân thiện với người dùng.</a:t>
            </a:r>
          </a:p>
          <a:p>
            <a:pPr marL="628650" lvl="1" indent="-171450">
              <a:lnSpc>
                <a:spcPct val="114000"/>
              </a:lnSpc>
              <a:spcBef>
                <a:spcPts val="0"/>
              </a:spcBef>
              <a:spcAft>
                <a:spcPts val="0"/>
              </a:spcAft>
              <a:buFont typeface="Arial" panose="020B0604020202020204" pitchFamily="34" charset="0"/>
              <a:buChar char="•"/>
            </a:pPr>
            <a:r>
              <a:rPr lang="en-US">
                <a:solidFill>
                  <a:srgbClr val="242424"/>
                </a:solidFill>
              </a:rPr>
              <a:t>H</a:t>
            </a:r>
            <a:r>
              <a:rPr lang="vi">
                <a:solidFill>
                  <a:srgbClr val="242424"/>
                </a:solidFill>
              </a:rPr>
              <a:t>oạt </a:t>
            </a:r>
            <a:r>
              <a:rPr lang="vi" dirty="0">
                <a:solidFill>
                  <a:srgbClr val="242424"/>
                </a:solidFill>
              </a:rPr>
              <a:t>động tốt với </a:t>
            </a:r>
            <a:r>
              <a:rPr lang="vi" b="0" i="0" dirty="0">
                <a:solidFill>
                  <a:srgbClr val="242424"/>
                </a:solidFill>
                <a:effectLst/>
              </a:rPr>
              <a:t>Office 365 và OneDrive.</a:t>
            </a:r>
          </a:p>
          <a:p>
            <a:pPr marL="628650" lvl="1" indent="-171450">
              <a:lnSpc>
                <a:spcPct val="114000"/>
              </a:lnSpc>
              <a:spcBef>
                <a:spcPts val="0"/>
              </a:spcBef>
              <a:spcAft>
                <a:spcPts val="0"/>
              </a:spcAft>
              <a:buFont typeface="Arial" panose="020B0604020202020204" pitchFamily="34" charset="0"/>
              <a:buChar char="•"/>
            </a:pPr>
            <a:r>
              <a:rPr lang="en-US" b="0" i="0">
                <a:solidFill>
                  <a:srgbClr val="242424"/>
                </a:solidFill>
                <a:effectLst/>
              </a:rPr>
              <a:t>C</a:t>
            </a:r>
            <a:r>
              <a:rPr lang="vi" b="0" i="0">
                <a:solidFill>
                  <a:srgbClr val="242424"/>
                </a:solidFill>
                <a:effectLst/>
              </a:rPr>
              <a:t>ũng </a:t>
            </a:r>
            <a:r>
              <a:rPr lang="vi" b="0" i="0" dirty="0">
                <a:solidFill>
                  <a:srgbClr val="242424"/>
                </a:solidFill>
                <a:effectLst/>
              </a:rPr>
              <a:t>có tính năng lịch tuyệt vời và bảo mật mạnh mẽ.</a:t>
            </a:r>
          </a:p>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Yahoo Mail đã tồn tại từ lâu và nổi tiếng là đơn giản. Nó cung cấp:</a:t>
            </a:r>
          </a:p>
          <a:p>
            <a:pPr marL="628650" lvl="1" indent="-171450">
              <a:lnSpc>
                <a:spcPct val="114000"/>
              </a:lnSpc>
              <a:spcBef>
                <a:spcPts val="0"/>
              </a:spcBef>
              <a:spcAft>
                <a:spcPts val="0"/>
              </a:spcAft>
              <a:buFont typeface="Arial" panose="020B0604020202020204" pitchFamily="34" charset="0"/>
              <a:buChar char="•"/>
            </a:pPr>
            <a:r>
              <a:rPr lang="vi" b="0" i="0">
                <a:solidFill>
                  <a:srgbClr val="242424"/>
                </a:solidFill>
                <a:effectLst/>
              </a:rPr>
              <a:t>chủ </a:t>
            </a:r>
            <a:r>
              <a:rPr lang="vi" b="0" i="0" dirty="0">
                <a:solidFill>
                  <a:srgbClr val="242424"/>
                </a:solidFill>
                <a:effectLst/>
              </a:rPr>
              <a:t>đề </a:t>
            </a:r>
            <a:r>
              <a:rPr lang="vi" b="0" i="0" dirty="0" err="1">
                <a:solidFill>
                  <a:srgbClr val="242424"/>
                </a:solidFill>
                <a:effectLst/>
              </a:rPr>
              <a:t>có thể tùy chỉnh </a:t>
            </a:r>
            <a:r>
              <a:rPr lang="vi" b="0" i="0" dirty="0">
                <a:solidFill>
                  <a:srgbClr val="242424"/>
                </a:solidFill>
                <a:effectLst/>
              </a:rPr>
              <a:t>,</a:t>
            </a:r>
          </a:p>
          <a:p>
            <a:pPr marL="628650" lvl="1" indent="-171450">
              <a:lnSpc>
                <a:spcPct val="114000"/>
              </a:lnSpc>
              <a:spcBef>
                <a:spcPts val="0"/>
              </a:spcBef>
              <a:spcAft>
                <a:spcPts val="0"/>
              </a:spcAft>
              <a:buFont typeface="Arial" panose="020B0604020202020204" pitchFamily="34" charset="0"/>
              <a:buChar char="•"/>
            </a:pPr>
            <a:r>
              <a:rPr lang="vi" b="0" i="0" dirty="0">
                <a:solidFill>
                  <a:srgbClr val="242424"/>
                </a:solidFill>
                <a:effectLst/>
              </a:rPr>
              <a:t>một không gian lưu trữ lớn và</a:t>
            </a:r>
          </a:p>
          <a:p>
            <a:pPr marL="628650" lvl="1" indent="-171450">
              <a:lnSpc>
                <a:spcPct val="114000"/>
              </a:lnSpc>
              <a:spcBef>
                <a:spcPts val="0"/>
              </a:spcBef>
              <a:spcAft>
                <a:spcPts val="0"/>
              </a:spcAft>
              <a:buFont typeface="Arial" panose="020B0604020202020204" pitchFamily="34" charset="0"/>
              <a:buChar char="•"/>
            </a:pPr>
            <a:r>
              <a:rPr lang="vi" b="0" i="0" dirty="0">
                <a:solidFill>
                  <a:srgbClr val="242424"/>
                </a:solidFill>
                <a:effectLst/>
              </a:rPr>
              <a:t>tin tức và cập nhật thời tiết tích hợp.</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Khi tạo tài khoản email mới, điều quan trọng là phải giữ an toàn cho tài khoản </a:t>
            </a:r>
            <a:r>
              <a:rPr lang="vi" b="0" i="0">
                <a:solidFill>
                  <a:srgbClr val="242424"/>
                </a:solidFill>
                <a:effectLst/>
              </a:rPr>
              <a:t>của </a:t>
            </a:r>
            <a:r>
              <a:rPr lang="en-US" b="0" i="0">
                <a:solidFill>
                  <a:srgbClr val="242424"/>
                </a:solidFill>
                <a:effectLst/>
              </a:rPr>
              <a:t>quý vị</a:t>
            </a:r>
            <a:r>
              <a:rPr lang="vi" b="0" i="0">
                <a:solidFill>
                  <a:srgbClr val="242424"/>
                </a:solidFill>
                <a:effectLst/>
              </a:rPr>
              <a:t> </a:t>
            </a:r>
            <a:r>
              <a:rPr lang="vi" b="0" i="0" dirty="0">
                <a:solidFill>
                  <a:srgbClr val="242424"/>
                </a:solidFill>
                <a:effectLst/>
              </a:rPr>
              <a:t>bằng cách:</a:t>
            </a:r>
          </a:p>
          <a:p>
            <a:pPr marL="628650" lvl="1" indent="-171450">
              <a:lnSpc>
                <a:spcPct val="114000"/>
              </a:lnSpc>
              <a:spcBef>
                <a:spcPts val="0"/>
              </a:spcBef>
              <a:spcAft>
                <a:spcPts val="0"/>
              </a:spcAft>
              <a:buFont typeface="Arial" panose="020B0604020202020204" pitchFamily="34" charset="0"/>
              <a:buChar char="•"/>
            </a:pPr>
            <a:r>
              <a:rPr lang="vi" b="0" i="0" dirty="0">
                <a:solidFill>
                  <a:srgbClr val="242424"/>
                </a:solidFill>
                <a:effectLst/>
              </a:rPr>
              <a:t>Chọn một tên người dùng duy nhất và</a:t>
            </a:r>
          </a:p>
          <a:p>
            <a:pPr marL="628650" lvl="1" indent="-171450">
              <a:lnSpc>
                <a:spcPct val="114000"/>
              </a:lnSpc>
              <a:spcBef>
                <a:spcPts val="0"/>
              </a:spcBef>
              <a:spcAft>
                <a:spcPts val="0"/>
              </a:spcAft>
              <a:buFont typeface="Arial" panose="020B0604020202020204" pitchFamily="34" charset="0"/>
              <a:buChar char="•"/>
            </a:pPr>
            <a:r>
              <a:rPr lang="vi" b="0" i="0" dirty="0">
                <a:solidFill>
                  <a:srgbClr val="242424"/>
                </a:solidFill>
                <a:effectLst/>
              </a:rPr>
              <a:t>một mật khẩu mạnh.</a:t>
            </a:r>
          </a:p>
          <a:p>
            <a:pPr algn="l">
              <a:lnSpc>
                <a:spcPct val="114000"/>
              </a:lnSpc>
              <a:spcBef>
                <a:spcPts val="0"/>
              </a:spcBef>
              <a:spcAft>
                <a:spcPts val="0"/>
              </a:spcAft>
            </a:pPr>
            <a:endParaRPr lang="en-US" dirty="0">
              <a:solidFill>
                <a:srgbClr val="242424"/>
              </a:solidFill>
            </a:endParaRPr>
          </a:p>
          <a:p>
            <a:pPr algn="l">
              <a:lnSpc>
                <a:spcPct val="114000"/>
              </a:lnSpc>
              <a:spcBef>
                <a:spcPts val="0"/>
              </a:spcBef>
              <a:spcAft>
                <a:spcPts val="0"/>
              </a:spcAft>
            </a:pPr>
            <a:r>
              <a:rPr lang="vi" b="0" i="0" dirty="0">
                <a:solidFill>
                  <a:srgbClr val="242424"/>
                </a:solidFill>
                <a:effectLst/>
              </a:rPr>
              <a:t>Sau đây là một số mẹo để tạo mật khẩu mạnh:</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Mật khẩu dài. </a:t>
            </a:r>
            <a:r>
              <a:rPr lang="vi" b="0" i="0" dirty="0">
                <a:solidFill>
                  <a:srgbClr val="242424"/>
                </a:solidFill>
                <a:effectLst/>
              </a:rPr>
              <a:t>Tối thiểu 12 ký tự. Mật khẩu dài hơn sẽ khó bị bẻ khóa hơn.</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Sử dụng kết hợp </a:t>
            </a:r>
            <a:r>
              <a:rPr lang="vi" b="1" i="0">
                <a:solidFill>
                  <a:srgbClr val="242424"/>
                </a:solidFill>
                <a:effectLst/>
              </a:rPr>
              <a:t>nhiều </a:t>
            </a:r>
            <a:r>
              <a:rPr lang="en-US" b="1" i="0">
                <a:solidFill>
                  <a:srgbClr val="242424"/>
                </a:solidFill>
                <a:effectLst/>
              </a:rPr>
              <a:t>loại </a:t>
            </a:r>
            <a:r>
              <a:rPr lang="vi" b="1" i="0">
                <a:solidFill>
                  <a:srgbClr val="242424"/>
                </a:solidFill>
                <a:effectLst/>
              </a:rPr>
              <a:t>ký tự</a:t>
            </a:r>
            <a:r>
              <a:rPr lang="en-US" b="1" i="0">
                <a:solidFill>
                  <a:srgbClr val="242424"/>
                </a:solidFill>
                <a:effectLst/>
              </a:rPr>
              <a:t>.</a:t>
            </a:r>
            <a:r>
              <a:rPr lang="vi">
                <a:solidFill>
                  <a:srgbClr val="242424"/>
                </a:solidFill>
              </a:rPr>
              <a:t> </a:t>
            </a:r>
            <a:r>
              <a:rPr lang="vi" b="0" i="0" dirty="0">
                <a:solidFill>
                  <a:srgbClr val="242424"/>
                </a:solidFill>
                <a:effectLst/>
              </a:rPr>
              <a:t>Bao gồm chữ cái (cả chữ hoa và chữ thường), số và ký tự đặc biệt.</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Tránh sử dụng những từ và cụm từ </a:t>
            </a:r>
            <a:r>
              <a:rPr lang="vi" b="1" i="0">
                <a:solidFill>
                  <a:srgbClr val="242424"/>
                </a:solidFill>
                <a:effectLst/>
              </a:rPr>
              <a:t>thông dụng</a:t>
            </a:r>
            <a:r>
              <a:rPr lang="en-US" b="1" i="0">
                <a:solidFill>
                  <a:srgbClr val="242424"/>
                </a:solidFill>
                <a:effectLst/>
              </a:rPr>
              <a:t>.</a:t>
            </a:r>
            <a:r>
              <a:rPr lang="vi">
                <a:solidFill>
                  <a:srgbClr val="242424"/>
                </a:solidFill>
              </a:rPr>
              <a:t> </a:t>
            </a:r>
            <a:r>
              <a:rPr lang="vi" b="0" i="0" dirty="0">
                <a:solidFill>
                  <a:srgbClr val="242424"/>
                </a:solidFill>
                <a:effectLst/>
              </a:rPr>
              <a:t>Không sử dụng thông tin dễ đoán </a:t>
            </a:r>
            <a:r>
              <a:rPr lang="vi" b="0" i="0">
                <a:solidFill>
                  <a:srgbClr val="242424"/>
                </a:solidFill>
                <a:effectLst/>
              </a:rPr>
              <a:t>như “</a:t>
            </a:r>
            <a:r>
              <a:rPr lang="en-US" b="0" i="0">
                <a:solidFill>
                  <a:srgbClr val="242424"/>
                </a:solidFill>
                <a:effectLst/>
              </a:rPr>
              <a:t>password</a:t>
            </a:r>
            <a:r>
              <a:rPr lang="vi" b="0" i="0">
                <a:solidFill>
                  <a:srgbClr val="242424"/>
                </a:solidFill>
                <a:effectLst/>
              </a:rPr>
              <a:t>" </a:t>
            </a:r>
            <a:r>
              <a:rPr lang="vi" b="0" i="0" dirty="0">
                <a:solidFill>
                  <a:srgbClr val="242424"/>
                </a:solidFill>
                <a:effectLst/>
              </a:rPr>
              <a:t>hoặc "123456".</a:t>
            </a:r>
          </a:p>
          <a:p>
            <a:pPr marL="171450"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Hãy cân nhắc sử dụng một cụm mật khẩu. </a:t>
            </a:r>
            <a:r>
              <a:rPr lang="vi" b="0" i="0" dirty="0">
                <a:solidFill>
                  <a:srgbClr val="242424"/>
                </a:solidFill>
                <a:effectLst/>
              </a:rPr>
              <a:t>Sử dụng một chuỗi các từ ngẫu nhiên được xâu chuỗi lại với nhau, chẳng hạn </a:t>
            </a:r>
            <a:r>
              <a:rPr lang="vi" b="0" i="0">
                <a:solidFill>
                  <a:srgbClr val="242424"/>
                </a:solidFill>
                <a:effectLst/>
              </a:rPr>
              <a:t>như "BlueSkyElephantTree".</a:t>
            </a:r>
            <a:endParaRPr lang="vi"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endParaRPr lang="en-US" dirty="0">
              <a:solidFill>
                <a:srgbClr val="242424"/>
              </a:solidFill>
            </a:endParaRPr>
          </a:p>
          <a:p>
            <a:pPr algn="l">
              <a:lnSpc>
                <a:spcPct val="114000"/>
              </a:lnSpc>
              <a:spcBef>
                <a:spcPts val="0"/>
              </a:spcBef>
              <a:spcAft>
                <a:spcPts val="0"/>
              </a:spcAft>
            </a:pPr>
            <a:r>
              <a:rPr lang="vi" b="0" i="0" dirty="0">
                <a:solidFill>
                  <a:srgbClr val="242424"/>
                </a:solidFill>
                <a:effectLst/>
              </a:rPr>
              <a:t>Để đăng ký các dịch vụ email này</a:t>
            </a:r>
            <a:r>
              <a:rPr lang="vi" b="0" i="0">
                <a:solidFill>
                  <a:srgbClr val="242424"/>
                </a:solidFill>
                <a:effectLst/>
              </a:rPr>
              <a:t>, </a:t>
            </a:r>
            <a:r>
              <a:rPr lang="en-US" b="0" i="0">
                <a:solidFill>
                  <a:srgbClr val="242424"/>
                </a:solidFill>
                <a:effectLst/>
              </a:rPr>
              <a:t>quý vị</a:t>
            </a:r>
            <a:r>
              <a:rPr lang="vi" b="0" i="0">
                <a:solidFill>
                  <a:srgbClr val="242424"/>
                </a:solidFill>
                <a:effectLst/>
              </a:rPr>
              <a:t> </a:t>
            </a:r>
            <a:r>
              <a:rPr lang="vi" b="0" i="0" dirty="0">
                <a:solidFill>
                  <a:srgbClr val="242424"/>
                </a:solidFill>
                <a:effectLst/>
              </a:rPr>
              <a:t>có thể truy cập:</a:t>
            </a:r>
          </a:p>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Gmail: mail.google.com</a:t>
            </a:r>
          </a:p>
          <a:p>
            <a:pPr marL="171450" indent="-171450" algn="l">
              <a:lnSpc>
                <a:spcPct val="114000"/>
              </a:lnSpc>
              <a:spcBef>
                <a:spcPts val="0"/>
              </a:spcBef>
              <a:spcAft>
                <a:spcPts val="0"/>
              </a:spcAft>
              <a:buFont typeface="Arial" panose="020B0604020202020204" pitchFamily="34" charset="0"/>
              <a:buChar char="•"/>
            </a:pPr>
            <a:r>
              <a:rPr lang="en-US" b="0" i="0">
                <a:solidFill>
                  <a:srgbClr val="242424"/>
                </a:solidFill>
                <a:effectLst/>
              </a:rPr>
              <a:t>Outlook</a:t>
            </a:r>
            <a:r>
              <a:rPr lang="vi" b="0" i="0">
                <a:solidFill>
                  <a:srgbClr val="242424"/>
                </a:solidFill>
                <a:effectLst/>
              </a:rPr>
              <a:t>: </a:t>
            </a:r>
            <a:r>
              <a:rPr lang="vi" b="0" i="0" dirty="0">
                <a:solidFill>
                  <a:srgbClr val="242424"/>
                </a:solidFill>
                <a:effectLst/>
              </a:rPr>
              <a:t>outlook.com</a:t>
            </a:r>
          </a:p>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Yahoo: mail.yahoo.com</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vi" b="0" i="0" dirty="0">
                <a:solidFill>
                  <a:srgbClr val="242424"/>
                </a:solidFill>
                <a:effectLst/>
              </a:rPr>
              <a:t>Để đăng ký</a:t>
            </a:r>
            <a:r>
              <a:rPr lang="vi" b="0" i="0">
                <a:solidFill>
                  <a:srgbClr val="242424"/>
                </a:solidFill>
                <a:effectLst/>
              </a:rPr>
              <a:t>, </a:t>
            </a:r>
            <a:r>
              <a:rPr lang="en-US" b="0" i="0">
                <a:solidFill>
                  <a:srgbClr val="242424"/>
                </a:solidFill>
                <a:effectLst/>
              </a:rPr>
              <a:t>quý vị</a:t>
            </a:r>
            <a:r>
              <a:rPr lang="vi" b="0" i="0">
                <a:solidFill>
                  <a:srgbClr val="242424"/>
                </a:solidFill>
                <a:effectLst/>
              </a:rPr>
              <a:t> </a:t>
            </a:r>
            <a:r>
              <a:rPr lang="vi" b="0" i="0" dirty="0">
                <a:solidFill>
                  <a:srgbClr val="242424"/>
                </a:solidFill>
                <a:effectLst/>
              </a:rPr>
              <a:t>cần nhập tên và tạo địa chỉ email. Mọi người sẽ thấy </a:t>
            </a:r>
            <a:r>
              <a:rPr lang="vi" b="0" i="0">
                <a:solidFill>
                  <a:srgbClr val="242424"/>
                </a:solidFill>
                <a:effectLst/>
              </a:rPr>
              <a:t>tên </a:t>
            </a:r>
            <a:r>
              <a:rPr lang="en-US" b="0" i="0">
                <a:solidFill>
                  <a:srgbClr val="242424"/>
                </a:solidFill>
                <a:effectLst/>
              </a:rPr>
              <a:t>quý vị</a:t>
            </a:r>
            <a:r>
              <a:rPr lang="vi" b="0" i="0">
                <a:solidFill>
                  <a:srgbClr val="242424"/>
                </a:solidFill>
                <a:effectLst/>
              </a:rPr>
              <a:t> </a:t>
            </a:r>
            <a:r>
              <a:rPr lang="vi" b="0" i="0" dirty="0">
                <a:solidFill>
                  <a:srgbClr val="242424"/>
                </a:solidFill>
                <a:effectLst/>
              </a:rPr>
              <a:t>nhập </a:t>
            </a:r>
            <a:r>
              <a:rPr lang="vi" b="0" i="0">
                <a:solidFill>
                  <a:srgbClr val="242424"/>
                </a:solidFill>
                <a:effectLst/>
              </a:rPr>
              <a:t>khi </a:t>
            </a:r>
            <a:r>
              <a:rPr lang="en-US" b="0" i="0">
                <a:solidFill>
                  <a:srgbClr val="242424"/>
                </a:solidFill>
                <a:effectLst/>
              </a:rPr>
              <a:t>quý vị</a:t>
            </a:r>
            <a:r>
              <a:rPr lang="vi" b="0" i="0">
                <a:solidFill>
                  <a:srgbClr val="242424"/>
                </a:solidFill>
                <a:effectLst/>
              </a:rPr>
              <a:t> </a:t>
            </a:r>
            <a:r>
              <a:rPr lang="vi" b="0" i="0" dirty="0">
                <a:solidFill>
                  <a:srgbClr val="242424"/>
                </a:solidFill>
                <a:effectLst/>
              </a:rPr>
              <a:t>gửi email cho họ!</a:t>
            </a: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33849"/>
            <a:ext cx="5486400" cy="4367151"/>
          </a:xfrm>
        </p:spPr>
        <p:txBody>
          <a:bodyPr/>
          <a:lstStyle/>
          <a:p>
            <a:pPr algn="l">
              <a:lnSpc>
                <a:spcPct val="114000"/>
              </a:lnSpc>
              <a:spcBef>
                <a:spcPts val="0"/>
              </a:spcBef>
              <a:spcAft>
                <a:spcPts val="0"/>
              </a:spcAft>
              <a:buFont typeface="+mj-lt"/>
              <a:buNone/>
            </a:pPr>
            <a:r>
              <a:rPr lang="vi" b="1" i="0">
                <a:solidFill>
                  <a:srgbClr val="242424"/>
                </a:solidFill>
                <a:effectLst/>
              </a:rPr>
              <a:t>Đ</a:t>
            </a:r>
            <a:r>
              <a:rPr lang="en-US" b="1" i="0">
                <a:solidFill>
                  <a:srgbClr val="242424"/>
                </a:solidFill>
                <a:effectLst/>
              </a:rPr>
              <a:t>iểm </a:t>
            </a:r>
            <a:r>
              <a:rPr lang="vi" b="1" i="0">
                <a:solidFill>
                  <a:srgbClr val="242424"/>
                </a:solidFill>
                <a:effectLst/>
              </a:rPr>
              <a:t>qua </a:t>
            </a:r>
            <a:r>
              <a:rPr lang="vi" b="1" i="0" dirty="0">
                <a:solidFill>
                  <a:srgbClr val="242424"/>
                </a:solidFill>
                <a:effectLst/>
              </a:rPr>
              <a:t>các phần sau của email.</a:t>
            </a:r>
          </a:p>
          <a:p>
            <a:pPr marL="228600" indent="-228600" algn="l">
              <a:lnSpc>
                <a:spcPct val="114000"/>
              </a:lnSpc>
              <a:spcBef>
                <a:spcPts val="0"/>
              </a:spcBef>
              <a:spcAft>
                <a:spcPts val="0"/>
              </a:spcAft>
              <a:buFont typeface="+mj-lt"/>
              <a:buAutoNum type="arabicPeriod"/>
            </a:pPr>
            <a:r>
              <a:rPr lang="vi" b="1" i="0" dirty="0">
                <a:solidFill>
                  <a:srgbClr val="242424"/>
                </a:solidFill>
                <a:effectLst/>
              </a:rPr>
              <a:t>Nút Soạn thảo </a:t>
            </a:r>
            <a:r>
              <a:rPr lang="vi" b="0" i="0" dirty="0">
                <a:solidFill>
                  <a:srgbClr val="242424"/>
                </a:solidFill>
                <a:effectLst/>
              </a:rPr>
              <a:t>:</a:t>
            </a:r>
            <a:r>
              <a:rPr lang="vi"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vi" b="0" i="0" dirty="0">
                <a:solidFill>
                  <a:srgbClr val="242424"/>
                </a:solidFill>
                <a:effectLst/>
              </a:rPr>
              <a:t>Nút này dùng để bắt đầu viết email mới. Nhấp vào nút này để mở cửa sổ email mới.</a:t>
            </a:r>
          </a:p>
          <a:p>
            <a:pPr marL="228600" indent="-228600" algn="l">
              <a:lnSpc>
                <a:spcPct val="114000"/>
              </a:lnSpc>
              <a:spcBef>
                <a:spcPts val="0"/>
              </a:spcBef>
              <a:spcAft>
                <a:spcPts val="0"/>
              </a:spcAft>
              <a:buFont typeface="+mj-lt"/>
              <a:buAutoNum type="arabicPeriod"/>
            </a:pPr>
            <a:r>
              <a:rPr lang="vi" b="1" i="0">
                <a:solidFill>
                  <a:srgbClr val="242424"/>
                </a:solidFill>
                <a:effectLst/>
              </a:rPr>
              <a:t>Từ</a:t>
            </a:r>
            <a:r>
              <a:rPr lang="vi" b="0" i="0">
                <a:solidFill>
                  <a:srgbClr val="242424"/>
                </a:solidFill>
                <a:effectLst/>
              </a:rPr>
              <a:t>:</a:t>
            </a:r>
            <a:r>
              <a:rPr lang="vi">
                <a:solidFill>
                  <a:srgbClr val="242424"/>
                </a:solidFill>
              </a:rPr>
              <a:t> </a:t>
            </a:r>
            <a:endParaRPr lang="vi" dirty="0">
              <a:solidFill>
                <a:srgbClr val="242424"/>
              </a:solidFill>
            </a:endParaRPr>
          </a:p>
          <a:p>
            <a:pPr marL="685800" lvl="1" indent="-228600">
              <a:lnSpc>
                <a:spcPct val="114000"/>
              </a:lnSpc>
              <a:spcBef>
                <a:spcPts val="0"/>
              </a:spcBef>
              <a:spcAft>
                <a:spcPts val="0"/>
              </a:spcAft>
              <a:buFont typeface="Arial" panose="020B0604020202020204" pitchFamily="34" charset="0"/>
              <a:buChar char="•"/>
            </a:pPr>
            <a:r>
              <a:rPr lang="vi" b="0" i="0" dirty="0">
                <a:solidFill>
                  <a:srgbClr val="242424"/>
                </a:solidFill>
                <a:effectLst/>
              </a:rPr>
              <a:t>Phần này cho biết ai là người gửi email. Đó sẽ là địa chỉ email </a:t>
            </a:r>
            <a:r>
              <a:rPr lang="vi" b="0" i="0">
                <a:solidFill>
                  <a:srgbClr val="242424"/>
                </a:solidFill>
                <a:effectLst/>
              </a:rPr>
              <a:t>của </a:t>
            </a:r>
            <a:r>
              <a:rPr lang="en-US" b="0" i="0">
                <a:solidFill>
                  <a:srgbClr val="242424"/>
                </a:solidFill>
                <a:effectLst/>
              </a:rPr>
              <a:t>quý vị</a:t>
            </a:r>
            <a:r>
              <a:rPr lang="vi" b="0" i="0">
                <a:solidFill>
                  <a:srgbClr val="242424"/>
                </a:solidFill>
                <a:effectLst/>
              </a:rPr>
              <a:t>.</a:t>
            </a:r>
            <a:endParaRPr lang="vi" b="0" i="0" dirty="0">
              <a:solidFill>
                <a:srgbClr val="242424"/>
              </a:solidFill>
              <a:effectLst/>
            </a:endParaRPr>
          </a:p>
          <a:p>
            <a:pPr marL="228600" indent="-228600" algn="l">
              <a:lnSpc>
                <a:spcPct val="114000"/>
              </a:lnSpc>
              <a:spcBef>
                <a:spcPts val="0"/>
              </a:spcBef>
              <a:spcAft>
                <a:spcPts val="0"/>
              </a:spcAft>
              <a:buFont typeface="+mj-lt"/>
              <a:buAutoNum type="arabicPeriod"/>
            </a:pPr>
            <a:r>
              <a:rPr lang="en-US" b="1" i="0">
                <a:solidFill>
                  <a:srgbClr val="242424"/>
                </a:solidFill>
                <a:effectLst/>
              </a:rPr>
              <a:t>Đến</a:t>
            </a:r>
            <a:r>
              <a:rPr lang="vi" b="0" i="0">
                <a:solidFill>
                  <a:srgbClr val="242424"/>
                </a:solidFill>
                <a:effectLst/>
              </a:rPr>
              <a:t>:</a:t>
            </a:r>
            <a:r>
              <a:rPr lang="vi">
                <a:solidFill>
                  <a:srgbClr val="242424"/>
                </a:solidFill>
              </a:rPr>
              <a:t> </a:t>
            </a:r>
            <a:endParaRPr lang="vi" dirty="0">
              <a:solidFill>
                <a:srgbClr val="242424"/>
              </a:solidFill>
            </a:endParaRPr>
          </a:p>
          <a:p>
            <a:pPr marL="685800" lvl="1" indent="-228600">
              <a:lnSpc>
                <a:spcPct val="114000"/>
              </a:lnSpc>
              <a:spcBef>
                <a:spcPts val="0"/>
              </a:spcBef>
              <a:spcAft>
                <a:spcPts val="0"/>
              </a:spcAft>
              <a:buFont typeface="Arial" panose="020B0604020202020204" pitchFamily="34" charset="0"/>
              <a:buChar char="•"/>
            </a:pPr>
            <a:r>
              <a:rPr lang="vi" b="0" i="0" dirty="0">
                <a:solidFill>
                  <a:srgbClr val="242424"/>
                </a:solidFill>
                <a:effectLst/>
              </a:rPr>
              <a:t>Đây là </a:t>
            </a:r>
            <a:r>
              <a:rPr lang="vi" b="0" i="0">
                <a:solidFill>
                  <a:srgbClr val="242424"/>
                </a:solidFill>
                <a:effectLst/>
              </a:rPr>
              <a:t>nơi </a:t>
            </a:r>
            <a:r>
              <a:rPr lang="en-US" b="0" i="0">
                <a:solidFill>
                  <a:srgbClr val="242424"/>
                </a:solidFill>
                <a:effectLst/>
              </a:rPr>
              <a:t>quý vị</a:t>
            </a:r>
            <a:r>
              <a:rPr lang="vi" b="0" i="0">
                <a:solidFill>
                  <a:srgbClr val="242424"/>
                </a:solidFill>
                <a:effectLst/>
              </a:rPr>
              <a:t> </a:t>
            </a:r>
            <a:r>
              <a:rPr lang="vi" b="0" i="0" dirty="0">
                <a:solidFill>
                  <a:srgbClr val="242424"/>
                </a:solidFill>
                <a:effectLst/>
              </a:rPr>
              <a:t>nhập địa chỉ email của người </a:t>
            </a:r>
            <a:r>
              <a:rPr lang="vi" b="0" i="0">
                <a:solidFill>
                  <a:srgbClr val="242424"/>
                </a:solidFill>
                <a:effectLst/>
              </a:rPr>
              <a:t>mà </a:t>
            </a:r>
            <a:r>
              <a:rPr lang="en-US" b="0" i="0">
                <a:solidFill>
                  <a:srgbClr val="242424"/>
                </a:solidFill>
                <a:effectLst/>
              </a:rPr>
              <a:t>quý vị</a:t>
            </a:r>
            <a:r>
              <a:rPr lang="vi" b="0" i="0">
                <a:solidFill>
                  <a:srgbClr val="242424"/>
                </a:solidFill>
                <a:effectLst/>
              </a:rPr>
              <a:t> </a:t>
            </a:r>
            <a:r>
              <a:rPr lang="vi" b="0" i="0" dirty="0">
                <a:solidFill>
                  <a:srgbClr val="242424"/>
                </a:solidFill>
                <a:effectLst/>
              </a:rPr>
              <a:t>muốn gửi email tới.</a:t>
            </a:r>
          </a:p>
          <a:p>
            <a:pPr marL="228600" indent="-228600" algn="l">
              <a:lnSpc>
                <a:spcPct val="114000"/>
              </a:lnSpc>
              <a:spcBef>
                <a:spcPts val="0"/>
              </a:spcBef>
              <a:spcAft>
                <a:spcPts val="0"/>
              </a:spcAft>
              <a:buFont typeface="+mj-lt"/>
              <a:buAutoNum type="arabicPeriod"/>
            </a:pPr>
            <a:r>
              <a:rPr lang="vi" b="1" i="0" dirty="0">
                <a:solidFill>
                  <a:srgbClr val="242424"/>
                </a:solidFill>
                <a:effectLst/>
              </a:rPr>
              <a:t>CC/BCC </a:t>
            </a:r>
            <a:r>
              <a:rPr lang="vi" b="0" i="0" dirty="0">
                <a:solidFill>
                  <a:srgbClr val="242424"/>
                </a:solidFill>
                <a:effectLst/>
              </a:rPr>
              <a:t>:</a:t>
            </a:r>
          </a:p>
          <a:p>
            <a:pPr marL="628650" lvl="1"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CC </a:t>
            </a:r>
            <a:r>
              <a:rPr lang="vi" b="0" i="0" dirty="0">
                <a:solidFill>
                  <a:srgbClr val="242424"/>
                </a:solidFill>
                <a:effectLst/>
              </a:rPr>
              <a:t>là viết tắt của "Carbon Copy". Dùng tùy chọn này để gửi email đến những người khác có thể đọc được nhưng không phải là người nhận chính.</a:t>
            </a:r>
          </a:p>
          <a:p>
            <a:pPr marL="628650" lvl="1" indent="-171450" algn="l">
              <a:lnSpc>
                <a:spcPct val="114000"/>
              </a:lnSpc>
              <a:spcBef>
                <a:spcPts val="0"/>
              </a:spcBef>
              <a:spcAft>
                <a:spcPts val="0"/>
              </a:spcAft>
              <a:buFont typeface="Arial" panose="020B0604020202020204" pitchFamily="34" charset="0"/>
              <a:buChar char="•"/>
            </a:pPr>
            <a:r>
              <a:rPr lang="vi" b="1" i="0" dirty="0">
                <a:solidFill>
                  <a:srgbClr val="242424"/>
                </a:solidFill>
                <a:effectLst/>
              </a:rPr>
              <a:t>BCC </a:t>
            </a:r>
            <a:r>
              <a:rPr lang="vi" b="0" i="0" dirty="0">
                <a:solidFill>
                  <a:srgbClr val="242424"/>
                </a:solidFill>
                <a:effectLst/>
              </a:rPr>
              <a:t>là viết tắt của "Blind Carbon Copy". Sử dụng tùy chọn này để gửi email cho người khác mà không cho người nhận chính biết.</a:t>
            </a:r>
          </a:p>
          <a:p>
            <a:pPr marL="228600" indent="-228600" algn="l">
              <a:lnSpc>
                <a:spcPct val="114000"/>
              </a:lnSpc>
              <a:spcBef>
                <a:spcPts val="0"/>
              </a:spcBef>
              <a:spcAft>
                <a:spcPts val="0"/>
              </a:spcAft>
              <a:buFont typeface="+mj-lt"/>
              <a:buAutoNum type="arabicPeriod"/>
            </a:pPr>
            <a:r>
              <a:rPr lang="vi" b="1" i="0">
                <a:solidFill>
                  <a:srgbClr val="242424"/>
                </a:solidFill>
                <a:effectLst/>
              </a:rPr>
              <a:t>Chủ </a:t>
            </a:r>
            <a:r>
              <a:rPr lang="en-US" b="1" i="0">
                <a:solidFill>
                  <a:srgbClr val="242424"/>
                </a:solidFill>
                <a:effectLst/>
              </a:rPr>
              <a:t>đề email</a:t>
            </a:r>
            <a:r>
              <a:rPr lang="vi" b="0" i="0">
                <a:solidFill>
                  <a:srgbClr val="242424"/>
                </a:solidFill>
                <a:effectLst/>
              </a:rPr>
              <a:t>:</a:t>
            </a:r>
            <a:endParaRPr lang="vi" b="0" i="0" dirty="0">
              <a:solidFill>
                <a:srgbClr val="242424"/>
              </a:solidFill>
              <a:effectLst/>
            </a:endParaRPr>
          </a:p>
          <a:p>
            <a:pPr marL="685800" lvl="1" indent="-228600" algn="l">
              <a:lnSpc>
                <a:spcPct val="114000"/>
              </a:lnSpc>
              <a:spcBef>
                <a:spcPts val="0"/>
              </a:spcBef>
              <a:spcAft>
                <a:spcPts val="0"/>
              </a:spcAft>
              <a:buFont typeface="Arial" panose="020B0604020202020204" pitchFamily="34" charset="0"/>
              <a:buChar char="•"/>
            </a:pPr>
            <a:r>
              <a:rPr lang="vi" b="0" i="0" dirty="0">
                <a:solidFill>
                  <a:srgbClr val="242424"/>
                </a:solidFill>
                <a:effectLst/>
              </a:rPr>
              <a:t>Đây là một dòng ngắn gọn cho người nhận biết nội dung email. Hãy trình bày rõ ràng và đi thẳng vào vấn đề.</a:t>
            </a:r>
          </a:p>
          <a:p>
            <a:pPr marL="228600" indent="-228600" algn="l">
              <a:lnSpc>
                <a:spcPct val="114000"/>
              </a:lnSpc>
              <a:spcBef>
                <a:spcPts val="0"/>
              </a:spcBef>
              <a:spcAft>
                <a:spcPts val="0"/>
              </a:spcAft>
              <a:buFont typeface="+mj-lt"/>
              <a:buAutoNum type="arabicPeriod"/>
            </a:pPr>
            <a:r>
              <a:rPr lang="en-US" b="1" i="0">
                <a:solidFill>
                  <a:srgbClr val="242424"/>
                </a:solidFill>
                <a:effectLst/>
              </a:rPr>
              <a:t>Nội dung email</a:t>
            </a:r>
            <a:r>
              <a:rPr lang="vi" b="0" i="0">
                <a:solidFill>
                  <a:srgbClr val="242424"/>
                </a:solidFill>
                <a:effectLst/>
              </a:rPr>
              <a:t>:</a:t>
            </a:r>
            <a:endParaRPr lang="vi" b="0" i="0" dirty="0">
              <a:solidFill>
                <a:srgbClr val="242424"/>
              </a:solidFill>
              <a:effectLst/>
            </a:endParaRPr>
          </a:p>
          <a:p>
            <a:pPr marL="685800" lvl="1" indent="-228600" algn="l">
              <a:lnSpc>
                <a:spcPct val="114000"/>
              </a:lnSpc>
              <a:spcBef>
                <a:spcPts val="0"/>
              </a:spcBef>
              <a:spcAft>
                <a:spcPts val="0"/>
              </a:spcAft>
              <a:buFont typeface="Arial" panose="020B0604020202020204" pitchFamily="34" charset="0"/>
              <a:buChar char="•"/>
            </a:pPr>
            <a:r>
              <a:rPr lang="vi" b="0" i="0" dirty="0">
                <a:solidFill>
                  <a:srgbClr val="242424"/>
                </a:solidFill>
                <a:effectLst/>
              </a:rPr>
              <a:t>Đây là </a:t>
            </a:r>
            <a:r>
              <a:rPr lang="vi" b="0" i="0">
                <a:solidFill>
                  <a:srgbClr val="242424"/>
                </a:solidFill>
                <a:effectLst/>
              </a:rPr>
              <a:t>nơi </a:t>
            </a:r>
            <a:r>
              <a:rPr lang="en-US" b="0" i="0">
                <a:solidFill>
                  <a:srgbClr val="242424"/>
                </a:solidFill>
                <a:effectLst/>
              </a:rPr>
              <a:t>quý vị</a:t>
            </a:r>
            <a:r>
              <a:rPr lang="vi" b="0" i="0">
                <a:solidFill>
                  <a:srgbClr val="242424"/>
                </a:solidFill>
                <a:effectLst/>
              </a:rPr>
              <a:t> </a:t>
            </a:r>
            <a:r>
              <a:rPr lang="vi" b="0" i="0" dirty="0">
                <a:solidFill>
                  <a:srgbClr val="242424"/>
                </a:solidFill>
                <a:effectLst/>
              </a:rPr>
              <a:t>viết tin nhắn. Bắt đầu bằng lời chào, </a:t>
            </a:r>
            <a:r>
              <a:rPr lang="vi" b="0" i="0">
                <a:solidFill>
                  <a:srgbClr val="242424"/>
                </a:solidFill>
                <a:effectLst/>
              </a:rPr>
              <a:t>viết </a:t>
            </a:r>
            <a:r>
              <a:rPr lang="en-US" b="0" i="0">
                <a:solidFill>
                  <a:srgbClr val="242424"/>
                </a:solidFill>
                <a:effectLst/>
              </a:rPr>
              <a:t>tin nhắn </a:t>
            </a:r>
            <a:r>
              <a:rPr lang="vi" b="0" i="0">
                <a:solidFill>
                  <a:srgbClr val="242424"/>
                </a:solidFill>
                <a:effectLst/>
              </a:rPr>
              <a:t>chính </a:t>
            </a:r>
            <a:r>
              <a:rPr lang="vi" b="0" i="0" dirty="0">
                <a:solidFill>
                  <a:srgbClr val="242424"/>
                </a:solidFill>
                <a:effectLst/>
              </a:rPr>
              <a:t>và kết thúc bằng lời kết.</a:t>
            </a:r>
          </a:p>
          <a:p>
            <a:pPr marL="228600" indent="-228600" algn="l">
              <a:lnSpc>
                <a:spcPct val="114000"/>
              </a:lnSpc>
              <a:spcBef>
                <a:spcPts val="0"/>
              </a:spcBef>
              <a:spcAft>
                <a:spcPts val="0"/>
              </a:spcAft>
              <a:buFont typeface="+mj-lt"/>
              <a:buAutoNum type="arabicPeriod"/>
            </a:pPr>
            <a:r>
              <a:rPr lang="vi" b="1" i="0" dirty="0">
                <a:solidFill>
                  <a:srgbClr val="242424"/>
                </a:solidFill>
                <a:effectLst/>
              </a:rPr>
              <a:t>Nút Gửi </a:t>
            </a:r>
            <a:r>
              <a:rPr lang="vi"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vi" b="0" i="0" dirty="0">
                <a:solidFill>
                  <a:srgbClr val="242424"/>
                </a:solidFill>
                <a:effectLst/>
              </a:rPr>
              <a:t>Nhấp vào nút này để gửi email </a:t>
            </a:r>
            <a:r>
              <a:rPr lang="vi" b="0" i="0">
                <a:solidFill>
                  <a:srgbClr val="242424"/>
                </a:solidFill>
                <a:effectLst/>
              </a:rPr>
              <a:t>của </a:t>
            </a:r>
            <a:r>
              <a:rPr lang="en-US" b="0" i="0">
                <a:solidFill>
                  <a:srgbClr val="242424"/>
                </a:solidFill>
                <a:effectLst/>
              </a:rPr>
              <a:t>quý vị</a:t>
            </a:r>
            <a:r>
              <a:rPr lang="vi" b="0" i="0">
                <a:solidFill>
                  <a:srgbClr val="242424"/>
                </a:solidFill>
                <a:effectLst/>
              </a:rPr>
              <a:t> </a:t>
            </a:r>
            <a:r>
              <a:rPr lang="vi" b="0" i="0" dirty="0">
                <a:solidFill>
                  <a:srgbClr val="242424"/>
                </a:solidFill>
                <a:effectLst/>
              </a:rPr>
              <a:t>đến người nhận.</a:t>
            </a:r>
          </a:p>
          <a:p>
            <a:pPr marL="228600" indent="-228600" algn="l">
              <a:lnSpc>
                <a:spcPct val="114000"/>
              </a:lnSpc>
              <a:spcBef>
                <a:spcPts val="0"/>
              </a:spcBef>
              <a:spcAft>
                <a:spcPts val="0"/>
              </a:spcAft>
              <a:buFont typeface="+mj-lt"/>
              <a:buAutoNum type="arabicPeriod"/>
            </a:pPr>
            <a:r>
              <a:rPr lang="vi" b="1" i="0" dirty="0">
                <a:solidFill>
                  <a:srgbClr val="242424"/>
                </a:solidFill>
                <a:effectLst/>
              </a:rPr>
              <a:t>Nút Hủy </a:t>
            </a:r>
            <a:r>
              <a:rPr lang="vi" b="0" i="0" dirty="0">
                <a:solidFill>
                  <a:srgbClr val="242424"/>
                </a:solidFill>
                <a:effectLst/>
              </a:rPr>
              <a:t>:</a:t>
            </a:r>
          </a:p>
          <a:p>
            <a:pPr marL="685800" lvl="1" indent="-228600" algn="l">
              <a:lnSpc>
                <a:spcPct val="114000"/>
              </a:lnSpc>
              <a:spcBef>
                <a:spcPts val="0"/>
              </a:spcBef>
              <a:spcAft>
                <a:spcPts val="0"/>
              </a:spcAft>
              <a:buFont typeface="+mj-lt"/>
              <a:buAutoNum type="arabicPeriod"/>
            </a:pPr>
            <a:r>
              <a:rPr lang="vi" b="0" i="0" dirty="0">
                <a:solidFill>
                  <a:srgbClr val="242424"/>
                </a:solidFill>
                <a:effectLst/>
              </a:rPr>
              <a:t>Nhấp vào nút này </a:t>
            </a:r>
            <a:r>
              <a:rPr lang="vi" b="0" i="0">
                <a:solidFill>
                  <a:srgbClr val="242424"/>
                </a:solidFill>
                <a:effectLst/>
              </a:rPr>
              <a:t>nếu </a:t>
            </a:r>
            <a:r>
              <a:rPr lang="en-US" b="0" i="0">
                <a:solidFill>
                  <a:srgbClr val="242424"/>
                </a:solidFill>
                <a:effectLst/>
              </a:rPr>
              <a:t>quý vị</a:t>
            </a:r>
            <a:r>
              <a:rPr lang="vi" b="0" i="0">
                <a:solidFill>
                  <a:srgbClr val="242424"/>
                </a:solidFill>
                <a:effectLst/>
              </a:rPr>
              <a:t> </a:t>
            </a:r>
            <a:r>
              <a:rPr lang="vi" b="0" i="0" dirty="0">
                <a:solidFill>
                  <a:srgbClr val="242424"/>
                </a:solidFill>
                <a:effectLst/>
              </a:rPr>
              <a:t>muốn xóa bản nháp email và bắt đầu lại.</a:t>
            </a: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a:t>
            </a:r>
            <a:r>
              <a:rPr lang="en-AU" altLang="en-US" dirty="0">
                <a:cs typeface="Arial" panose="020B0604020202020204" pitchFamily="34" charset="0"/>
              </a:rPr>
              <a:t>Community Champions Program </a:t>
            </a:r>
            <a:endParaRPr lang="en-US" altLang="en-US" dirty="0">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 </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23.png"/><Relationship Id="rId11" Type="http://schemas.openxmlformats.org/officeDocument/2006/relationships/image" Target="../media/image21.jpeg"/><Relationship Id="rId5" Type="http://schemas.openxmlformats.org/officeDocument/2006/relationships/image" Target="../media/image13.pn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goodthingsaustralia.org/wp-content/uploads/2024/05/smithfamily_sending_email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lliot@wacos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gitalinclusion@wacoss.org.au"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758911"/>
            <a:ext cx="9204960" cy="1361354"/>
          </a:xfrm>
        </p:spPr>
        <p:txBody>
          <a:bodyPr/>
          <a:lstStyle/>
          <a:p>
            <a:pPr eaLnBrk="1" hangingPunct="1"/>
            <a:r>
              <a:rPr lang="vi" sz="4400" noProof="0" dirty="0">
                <a:solidFill>
                  <a:schemeClr val="bg1"/>
                </a:solidFill>
                <a:latin typeface="Arial" panose="020B0604020202020204" pitchFamily="34" charset="0"/>
                <a:cs typeface="Arial" panose="020B0604020202020204" pitchFamily="34" charset="0"/>
              </a:rPr>
              <a:t>Đào tạo Kỹ năng Số </a:t>
            </a:r>
            <a:r>
              <a:rPr lang="vi" sz="4400" noProof="0">
                <a:solidFill>
                  <a:schemeClr val="bg1"/>
                </a:solidFill>
                <a:latin typeface="Arial" panose="020B0604020202020204" pitchFamily="34" charset="0"/>
                <a:cs typeface="Arial" panose="020B0604020202020204" pitchFamily="34" charset="0"/>
              </a:rPr>
              <a:t>- </a:t>
            </a:r>
            <a:r>
              <a:rPr lang="en-US" sz="4400" noProof="0">
                <a:solidFill>
                  <a:schemeClr val="bg1"/>
                </a:solidFill>
                <a:latin typeface="Arial" panose="020B0604020202020204" pitchFamily="34" charset="0"/>
                <a:cs typeface="Arial" panose="020B0604020202020204" pitchFamily="34" charset="0"/>
              </a:rPr>
              <a:t>Email</a:t>
            </a:r>
            <a:br>
              <a:rPr lang="en-AU" sz="4400" noProof="0">
                <a:solidFill>
                  <a:schemeClr val="bg1"/>
                </a:solidFill>
                <a:latin typeface="Arial" panose="020B0604020202020204" pitchFamily="34" charset="0"/>
                <a:cs typeface="Arial" panose="020B0604020202020204" pitchFamily="34" charset="0"/>
              </a:rPr>
            </a:br>
            <a:r>
              <a:rPr lang="en-US" sz="4400" noProof="0">
                <a:latin typeface="Arial" panose="020B0604020202020204" pitchFamily="34" charset="0"/>
                <a:cs typeface="Arial" panose="020B0604020202020204" pitchFamily="34" charset="0"/>
              </a:rPr>
              <a:t>Community Champions Program</a:t>
            </a:r>
            <a:endParaRPr lang="vi" sz="4400" noProof="0" dirty="0">
              <a:latin typeface="Arial" panose="020B0604020202020204" pitchFamily="34" charset="0"/>
              <a:cs typeface="Arial" panose="020B0604020202020204" pitchFamily="34" charset="0"/>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096322"/>
            <a:ext cx="4987145" cy="555625"/>
          </a:xfrm>
        </p:spPr>
        <p:txBody>
          <a:bodyPr/>
          <a:lstStyle/>
          <a:p>
            <a:pPr eaLnBrk="1" hangingPunct="1"/>
            <a:r>
              <a:rPr lang="vi"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6"/>
            <a:ext cx="5419498" cy="24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r>
              <a:rPr lang="vi" dirty="0">
                <a:latin typeface="Arial" panose="020B0604020202020204" pitchFamily="34" charset="0"/>
                <a:cs typeface="Arial" panose="020B0604020202020204" pitchFamily="34" charset="0"/>
              </a:rPr>
              <a:t>Sử dụng địa chỉ email </a:t>
            </a:r>
            <a:r>
              <a:rPr lang="vi">
                <a:latin typeface="Arial" panose="020B0604020202020204" pitchFamily="34" charset="0"/>
                <a:cs typeface="Arial" panose="020B0604020202020204" pitchFamily="34" charset="0"/>
              </a:rPr>
              <a:t>của </a:t>
            </a:r>
            <a:r>
              <a:rPr lang="en-US">
                <a:latin typeface="Arial" panose="020B0604020202020204" pitchFamily="34" charset="0"/>
                <a:cs typeface="Arial" panose="020B0604020202020204" pitchFamily="34" charset="0"/>
              </a:rPr>
              <a:t>quý vị</a:t>
            </a:r>
            <a:endParaRPr lang="vi"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p:txBody>
          <a:bodyPr/>
          <a:lstStyle/>
          <a:p>
            <a:pPr algn="l">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Đăng nhập vào nhiều dịch vụ khác nhau</a:t>
            </a:r>
          </a:p>
          <a:p>
            <a:pPr lvl="1">
              <a:spcBef>
                <a:spcPts val="750"/>
              </a:spcBef>
              <a:spcAft>
                <a:spcPts val="750"/>
              </a:spcAft>
            </a:pPr>
            <a:r>
              <a:rPr lang="vi" b="0" i="0" dirty="0">
                <a:solidFill>
                  <a:schemeClr val="tx1"/>
                </a:solidFill>
                <a:effectLst/>
                <a:latin typeface="Arial" panose="020B0604020202020204" pitchFamily="34" charset="0"/>
                <a:cs typeface="Arial" panose="020B0604020202020204" pitchFamily="34" charset="0"/>
              </a:rPr>
              <a:t>Dịch vụ chính phủ (MyGov)</a:t>
            </a:r>
          </a:p>
          <a:p>
            <a:pPr lvl="1">
              <a:spcBef>
                <a:spcPts val="750"/>
              </a:spcBef>
              <a:spcAft>
                <a:spcPts val="750"/>
              </a:spcAft>
            </a:pPr>
            <a:r>
              <a:rPr lang="vi" b="0" i="0" dirty="0">
                <a:solidFill>
                  <a:schemeClr val="tx1"/>
                </a:solidFill>
                <a:effectLst/>
                <a:latin typeface="Arial" panose="020B0604020202020204" pitchFamily="34" charset="0"/>
                <a:cs typeface="Arial" panose="020B0604020202020204" pitchFamily="34" charset="0"/>
              </a:rPr>
              <a:t>Ngân hàng trực tuyến</a:t>
            </a:r>
          </a:p>
          <a:p>
            <a:pPr lvl="1">
              <a:spcBef>
                <a:spcPts val="750"/>
              </a:spcBef>
              <a:spcAft>
                <a:spcPts val="750"/>
              </a:spcAft>
            </a:pPr>
            <a:r>
              <a:rPr lang="vi" b="0" i="0" dirty="0">
                <a:solidFill>
                  <a:schemeClr val="tx1"/>
                </a:solidFill>
                <a:effectLst/>
                <a:latin typeface="Arial" panose="020B0604020202020204" pitchFamily="34" charset="0"/>
                <a:cs typeface="Arial" panose="020B0604020202020204" pitchFamily="34" charset="0"/>
              </a:rPr>
              <a:t>Các </a:t>
            </a:r>
            <a:r>
              <a:rPr lang="vi" b="0" i="0">
                <a:solidFill>
                  <a:schemeClr val="tx1"/>
                </a:solidFill>
                <a:effectLst/>
                <a:latin typeface="Arial" panose="020B0604020202020204" pitchFamily="34" charset="0"/>
                <a:cs typeface="Arial" panose="020B0604020202020204" pitchFamily="34" charset="0"/>
              </a:rPr>
              <a:t>trang </a:t>
            </a:r>
            <a:r>
              <a:rPr lang="en-US" b="0" i="0">
                <a:solidFill>
                  <a:schemeClr val="tx1"/>
                </a:solidFill>
                <a:effectLst/>
                <a:latin typeface="Arial" panose="020B0604020202020204" pitchFamily="34" charset="0"/>
                <a:cs typeface="Arial" panose="020B0604020202020204" pitchFamily="34" charset="0"/>
              </a:rPr>
              <a:t>mạng</a:t>
            </a:r>
            <a:r>
              <a:rPr lang="vi" b="0" i="0">
                <a:solidFill>
                  <a:schemeClr val="tx1"/>
                </a:solidFill>
                <a:effectLst/>
                <a:latin typeface="Arial" panose="020B0604020202020204" pitchFamily="34" charset="0"/>
                <a:cs typeface="Arial" panose="020B0604020202020204" pitchFamily="34" charset="0"/>
              </a:rPr>
              <a:t> </a:t>
            </a:r>
            <a:r>
              <a:rPr lang="vi" b="0" i="0" dirty="0">
                <a:solidFill>
                  <a:schemeClr val="tx1"/>
                </a:solidFill>
                <a:effectLst/>
                <a:latin typeface="Arial" panose="020B0604020202020204" pitchFamily="34" charset="0"/>
                <a:cs typeface="Arial" panose="020B0604020202020204" pitchFamily="34" charset="0"/>
              </a:rPr>
              <a:t>mua sắm</a:t>
            </a:r>
          </a:p>
          <a:p>
            <a:pPr lvl="1">
              <a:spcBef>
                <a:spcPts val="750"/>
              </a:spcBef>
              <a:spcAft>
                <a:spcPts val="750"/>
              </a:spcAft>
            </a:pPr>
            <a:r>
              <a:rPr lang="vi" b="0" i="0" dirty="0">
                <a:solidFill>
                  <a:schemeClr val="tx1"/>
                </a:solidFill>
                <a:effectLst/>
                <a:latin typeface="Arial" panose="020B0604020202020204" pitchFamily="34" charset="0"/>
                <a:cs typeface="Arial" panose="020B0604020202020204" pitchFamily="34" charset="0"/>
              </a:rPr>
              <a:t>Phương tiện truyền thông xã hội</a:t>
            </a:r>
          </a:p>
          <a:p>
            <a:pPr algn="l">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Sử dụng mật khẩu khác nhau cho mỗi dịch vụ</a:t>
            </a:r>
          </a:p>
          <a:p>
            <a:pPr algn="l">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Giữ mật khẩu dài và mạnh</a:t>
            </a:r>
          </a:p>
          <a:p>
            <a:endParaRPr lang="en-AU" dirty="0">
              <a:solidFill>
                <a:schemeClr val="tx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US">
                <a:latin typeface="Arial" panose="020B0604020202020204" pitchFamily="34" charset="0"/>
                <a:cs typeface="Arial" panose="020B0604020202020204" pitchFamily="34" charset="0"/>
              </a:rPr>
              <a:t>WA Digital Inclusion Project | Community Champions Program</a:t>
            </a:r>
            <a:endParaRPr lang="vi"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altLang="en-US" smtClean="0">
                <a:latin typeface="Arial" panose="020B0604020202020204" pitchFamily="34" charset="0"/>
                <a:cs typeface="Arial" panose="020B0604020202020204" pitchFamily="34" charset="0"/>
              </a:rPr>
              <a:pPr>
                <a:defRPr/>
              </a:pPr>
              <a:t>10</a:t>
            </a:fld>
            <a:endParaRPr lang="en-AU" altLang="en-US">
              <a:latin typeface="Arial" panose="020B0604020202020204" pitchFamily="34" charset="0"/>
              <a:cs typeface="Arial" panose="020B0604020202020204" pitchFamily="34" charset="0"/>
            </a:endParaRPr>
          </a:p>
        </p:txBody>
      </p:sp>
      <p:pic>
        <p:nvPicPr>
          <p:cNvPr id="2050" name="Picture 2" descr="myGov Home | myGov">
            <a:extLst>
              <a:ext uri="{FF2B5EF4-FFF2-40B4-BE49-F238E27FC236}">
                <a16:creationId xmlns:a16="http://schemas.microsoft.com/office/drawing/2014/main" id="{6E8A30CB-B237-4AEE-4F9F-37A4542D94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8450" y="1632474"/>
            <a:ext cx="2520725" cy="8687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re-australia-logo - Physiotherapy Centre Ivanhoe">
            <a:extLst>
              <a:ext uri="{FF2B5EF4-FFF2-40B4-BE49-F238E27FC236}">
                <a16:creationId xmlns:a16="http://schemas.microsoft.com/office/drawing/2014/main" id="{07F9CB1E-9AF7-36BA-2BB0-0906F78DF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171" y="2254628"/>
            <a:ext cx="2340429" cy="13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n Taxation Office - Apps on Google Play">
            <a:extLst>
              <a:ext uri="{FF2B5EF4-FFF2-40B4-BE49-F238E27FC236}">
                <a16:creationId xmlns:a16="http://schemas.microsoft.com/office/drawing/2014/main" id="{9494A81F-4B44-3D17-C565-B1D5822A4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761" y="1479827"/>
            <a:ext cx="913153" cy="913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line Bank Logo Vector Art, Icons, and Graphics for Free ...">
            <a:extLst>
              <a:ext uri="{FF2B5EF4-FFF2-40B4-BE49-F238E27FC236}">
                <a16:creationId xmlns:a16="http://schemas.microsoft.com/office/drawing/2014/main" id="{BB6AE285-C8FF-0867-B182-CE0A83390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684736" y="2740595"/>
            <a:ext cx="1260363" cy="109300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6DD410B-177D-4D98-CB9D-03F63ACCCDF6}"/>
              </a:ext>
            </a:extLst>
          </p:cNvPr>
          <p:cNvGrpSpPr/>
          <p:nvPr/>
        </p:nvGrpSpPr>
        <p:grpSpPr>
          <a:xfrm>
            <a:off x="8326268" y="3248856"/>
            <a:ext cx="2196646" cy="2205830"/>
            <a:chOff x="9667875" y="3861141"/>
            <a:chExt cx="1905000" cy="1893707"/>
          </a:xfrm>
        </p:grpSpPr>
        <p:pic>
          <p:nvPicPr>
            <p:cNvPr id="2060" name="Picture 12" descr="Social Media Icons Vector Art, Icons, and Graphics for Free Download">
              <a:extLst>
                <a:ext uri="{FF2B5EF4-FFF2-40B4-BE49-F238E27FC236}">
                  <a16:creationId xmlns:a16="http://schemas.microsoft.com/office/drawing/2014/main" id="{A3D15672-14CF-6073-E846-7FD6AABEE3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ocial Media Icons Vector Art, Icons, and Graphics for Free Download">
              <a:extLst>
                <a:ext uri="{FF2B5EF4-FFF2-40B4-BE49-F238E27FC236}">
                  <a16:creationId xmlns:a16="http://schemas.microsoft.com/office/drawing/2014/main" id="{910CD55D-E04D-8A88-2E5E-C717C3D7EE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155,500+ Online Cart Stock Photos, Pictures &amp; Royalty-Free Images - iStock  | Online cart icon, Shopping online cart, Shop online cart">
            <a:extLst>
              <a:ext uri="{FF2B5EF4-FFF2-40B4-BE49-F238E27FC236}">
                <a16:creationId xmlns:a16="http://schemas.microsoft.com/office/drawing/2014/main" id="{20CF54A1-88D8-CB2C-FC67-9B82DF019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470" y="3887469"/>
            <a:ext cx="1322342" cy="13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vi" dirty="0">
                <a:latin typeface="Arial" panose="020B0604020202020204" pitchFamily="34" charset="0"/>
                <a:cs typeface="Arial" panose="020B0604020202020204" pitchFamily="34" charset="0"/>
              </a:rPr>
              <a:t>Hãy cẩn thận với email</a:t>
            </a:r>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0" indent="0">
              <a:spcBef>
                <a:spcPts val="750"/>
              </a:spcBef>
              <a:spcAft>
                <a:spcPts val="750"/>
              </a:spcAft>
              <a:buNone/>
            </a:pPr>
            <a:r>
              <a:rPr lang="vi" b="0" i="0" dirty="0">
                <a:solidFill>
                  <a:schemeClr val="tx1"/>
                </a:solidFill>
                <a:effectLst/>
                <a:latin typeface="Arial" panose="020B0604020202020204" pitchFamily="34" charset="0"/>
                <a:cs typeface="Arial" panose="020B0604020202020204" pitchFamily="34" charset="0"/>
              </a:rPr>
              <a:t>Email </a:t>
            </a:r>
            <a:r>
              <a:rPr lang="vi" b="0" i="0">
                <a:solidFill>
                  <a:schemeClr val="tx1"/>
                </a:solidFill>
                <a:effectLst/>
                <a:latin typeface="Arial" panose="020B0604020202020204" pitchFamily="34" charset="0"/>
                <a:cs typeface="Arial" panose="020B0604020202020204" pitchFamily="34" charset="0"/>
              </a:rPr>
              <a:t>lừa đảo</a:t>
            </a:r>
            <a:r>
              <a:rPr lang="en-US" b="0" i="0">
                <a:solidFill>
                  <a:schemeClr val="tx1"/>
                </a:solidFill>
                <a:effectLst/>
                <a:latin typeface="Arial" panose="020B0604020202020204" pitchFamily="34" charset="0"/>
                <a:cs typeface="Arial" panose="020B0604020202020204" pitchFamily="34" charset="0"/>
              </a:rPr>
              <a:t> (phishing)</a:t>
            </a:r>
            <a:endParaRPr lang="vi" b="0" i="0" dirty="0">
              <a:solidFill>
                <a:schemeClr val="tx1"/>
              </a:solidFill>
              <a:effectLst/>
              <a:latin typeface="Arial" panose="020B0604020202020204" pitchFamily="34" charset="0"/>
              <a:cs typeface="Arial" panose="020B0604020202020204" pitchFamily="34" charset="0"/>
            </a:endParaRPr>
          </a:p>
          <a:p>
            <a:pPr marL="342900" indent="-342900">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Email giả để đánh cắp thông tin</a:t>
            </a:r>
          </a:p>
          <a:p>
            <a:pPr marL="342900" indent="-342900">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Trông có vẻ thật nhưng thực chất là lừa đảo</a:t>
            </a:r>
          </a:p>
          <a:p>
            <a:pPr marL="342900" indent="-342900">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Đừng nhấp vào các liên kết đáng ngờ</a:t>
            </a:r>
          </a:p>
          <a:p>
            <a:pPr marL="342900" indent="-342900">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Không chia sẻ thông tin cá nhân</a:t>
            </a:r>
          </a:p>
          <a:p>
            <a:pPr marL="342900" indent="-342900">
              <a:spcBef>
                <a:spcPts val="750"/>
              </a:spcBef>
              <a:spcAft>
                <a:spcPts val="750"/>
              </a:spcAft>
              <a:buFont typeface="Arial" panose="020B0604020202020204" pitchFamily="34" charset="0"/>
              <a:buChar char="•"/>
            </a:pPr>
            <a:r>
              <a:rPr lang="vi" b="0" i="0">
                <a:solidFill>
                  <a:schemeClr val="tx1"/>
                </a:solidFill>
                <a:effectLst/>
                <a:latin typeface="Arial" panose="020B0604020202020204" pitchFamily="34" charset="0"/>
                <a:cs typeface="Arial" panose="020B0604020202020204" pitchFamily="34" charset="0"/>
              </a:rPr>
              <a:t>Báo cáo</a:t>
            </a:r>
            <a:r>
              <a:rPr lang="en-US" b="0" i="0">
                <a:solidFill>
                  <a:schemeClr val="tx1"/>
                </a:solidFill>
                <a:effectLst/>
                <a:latin typeface="Arial" panose="020B0604020202020204" pitchFamily="34" charset="0"/>
                <a:cs typeface="Arial" panose="020B0604020202020204" pitchFamily="34" charset="0"/>
              </a:rPr>
              <a:t> về</a:t>
            </a:r>
            <a:r>
              <a:rPr lang="vi" b="0" i="0">
                <a:solidFill>
                  <a:schemeClr val="tx1"/>
                </a:solidFill>
                <a:effectLst/>
                <a:latin typeface="Arial" panose="020B0604020202020204" pitchFamily="34" charset="0"/>
                <a:cs typeface="Arial" panose="020B0604020202020204" pitchFamily="34" charset="0"/>
              </a:rPr>
              <a:t> </a:t>
            </a:r>
            <a:r>
              <a:rPr lang="vi" b="0" i="0" dirty="0">
                <a:solidFill>
                  <a:schemeClr val="tx1"/>
                </a:solidFill>
                <a:effectLst/>
                <a:latin typeface="Arial" panose="020B0604020202020204" pitchFamily="34" charset="0"/>
                <a:cs typeface="Arial" panose="020B0604020202020204" pitchFamily="34" charset="0"/>
              </a:rPr>
              <a:t>email lừa đảo</a:t>
            </a:r>
          </a:p>
          <a:p>
            <a:endParaRPr lang="en-AU" dirty="0">
              <a:solidFill>
                <a:schemeClr val="tx1"/>
              </a:solidFill>
              <a:latin typeface="Arial" panose="020B0604020202020204" pitchFamily="34" charset="0"/>
              <a:cs typeface="Arial" panose="020B0604020202020204" pitchFamily="34" charset="0"/>
            </a:endParaRPr>
          </a:p>
        </p:txBody>
      </p:sp>
      <p:pic>
        <p:nvPicPr>
          <p:cNvPr id="7" name="Content Placeholder 6" descr="Icon&#10;&#10;Description automatically generated">
            <a:extLst>
              <a:ext uri="{FF2B5EF4-FFF2-40B4-BE49-F238E27FC236}">
                <a16:creationId xmlns:a16="http://schemas.microsoft.com/office/drawing/2014/main" id="{0E2D1A05-B443-C8B1-CC5E-E1A721A1EDE1}"/>
              </a:ext>
            </a:extLst>
          </p:cNvPr>
          <p:cNvPicPr>
            <a:picLocks noGrp="1" noChangeAspect="1"/>
          </p:cNvPicPr>
          <p:nvPr>
            <p:ph sz="half" idx="2"/>
          </p:nvPr>
        </p:nvPicPr>
        <p:blipFill>
          <a:blip r:embed="rId3"/>
          <a:stretch>
            <a:fillRect/>
          </a:stretch>
        </p:blipFill>
        <p:spPr>
          <a:xfrm>
            <a:off x="6798388" y="1825625"/>
            <a:ext cx="3929223" cy="3929223"/>
          </a:xfrm>
          <a:prstGeom prst="rect">
            <a:avLst/>
          </a:prstGeom>
          <a:noFill/>
        </p:spPr>
      </p:pic>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US">
                <a:latin typeface="Arial" panose="020B0604020202020204" pitchFamily="34" charset="0"/>
                <a:cs typeface="Arial" panose="020B0604020202020204" pitchFamily="34" charset="0"/>
              </a:rPr>
              <a:t>WA Digital Inclusion Project | Community Champions Program</a:t>
            </a:r>
            <a:endParaRPr lang="vi"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latin typeface="Arial" panose="020B0604020202020204" pitchFamily="34" charset="0"/>
                <a:cs typeface="Arial" panose="020B0604020202020204" pitchFamily="34" charset="0"/>
              </a:rPr>
              <a:pPr>
                <a:spcAft>
                  <a:spcPts val="600"/>
                </a:spcAft>
                <a:defRPr/>
              </a:pPr>
              <a:t>11</a:t>
            </a:fld>
            <a:endParaRPr lang="en-AU"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r>
              <a:rPr lang="vi" dirty="0">
                <a:latin typeface="Arial" panose="020B0604020202020204" pitchFamily="34" charset="0"/>
                <a:cs typeface="Arial" panose="020B0604020202020204" pitchFamily="34" charset="0"/>
              </a:rPr>
              <a:t>Lừa đảo qua mạng</a:t>
            </a:r>
            <a:endParaRPr lang="en-AU"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3004457"/>
            <a:ext cx="3473599" cy="943429"/>
          </a:xfrm>
        </p:spPr>
        <p:txBody>
          <a:bodyPr/>
          <a:lstStyle/>
          <a:p>
            <a:pPr marL="0" lvl="0" indent="0">
              <a:lnSpc>
                <a:spcPct val="107000"/>
              </a:lnSpc>
              <a:spcAft>
                <a:spcPts val="800"/>
              </a:spcAft>
              <a:buNone/>
              <a:tabLst>
                <a:tab pos="457200" algn="l"/>
              </a:tabLst>
            </a:pPr>
            <a:r>
              <a:rPr lang="vi"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Dấu hiệu nào cho thấy đây là email giả mạo?</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latin typeface="Arial" panose="020B0604020202020204" pitchFamily="34" charset="0"/>
                <a:cs typeface="Arial" panose="020B0604020202020204" pitchFamily="34" charset="0"/>
              </a:rPr>
              <a:pPr>
                <a:defRPr/>
              </a:pPr>
              <a:t>12</a:t>
            </a:fld>
            <a:endParaRPr lang="en-AU" altLang="en-US">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24028"/>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5" descr="Text, letter&#10;&#10;Description automatically generated">
            <a:extLst>
              <a:ext uri="{FF2B5EF4-FFF2-40B4-BE49-F238E27FC236}">
                <a16:creationId xmlns:a16="http://schemas.microsoft.com/office/drawing/2014/main" id="{8A0BAB50-9EE6-B1ED-D685-F01CCD4BF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8" y="501137"/>
            <a:ext cx="5332017" cy="8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xt, letter&#10;&#10;Description automatically generated">
            <a:extLst>
              <a:ext uri="{FF2B5EF4-FFF2-40B4-BE49-F238E27FC236}">
                <a16:creationId xmlns:a16="http://schemas.microsoft.com/office/drawing/2014/main" id="{AE7CE0A8-6D82-7742-B70B-7E3C315D9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8018" y="1452710"/>
            <a:ext cx="5332017" cy="6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ext, letter&#10;&#10;Description automatically generated">
            <a:extLst>
              <a:ext uri="{FF2B5EF4-FFF2-40B4-BE49-F238E27FC236}">
                <a16:creationId xmlns:a16="http://schemas.microsoft.com/office/drawing/2014/main" id="{4BADF0B1-6992-18C4-30AB-429D17C38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42245" y="2116865"/>
            <a:ext cx="5332017" cy="22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ext, letter&#10;&#10;Description automatically generated">
            <a:extLst>
              <a:ext uri="{FF2B5EF4-FFF2-40B4-BE49-F238E27FC236}">
                <a16:creationId xmlns:a16="http://schemas.microsoft.com/office/drawing/2014/main" id="{0B8BEB58-0450-849F-ED5D-3BB2C0200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42245" y="4384086"/>
            <a:ext cx="5332017" cy="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ext, letter&#10;&#10;Description automatically generated">
            <a:extLst>
              <a:ext uri="{FF2B5EF4-FFF2-40B4-BE49-F238E27FC236}">
                <a16:creationId xmlns:a16="http://schemas.microsoft.com/office/drawing/2014/main" id="{399D2C4D-0A58-B325-01B1-560BB81D9B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
          <a:stretch/>
        </p:blipFill>
        <p:spPr bwMode="auto">
          <a:xfrm>
            <a:off x="4442244" y="5387798"/>
            <a:ext cx="5332017" cy="11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37592F-77A4-1171-3AC3-1710207EFBD1}"/>
              </a:ext>
            </a:extLst>
          </p:cNvPr>
          <p:cNvSpPr txBox="1"/>
          <p:nvPr/>
        </p:nvSpPr>
        <p:spPr>
          <a:xfrm>
            <a:off x="4531113" y="501137"/>
            <a:ext cx="4378971" cy="830997"/>
          </a:xfrm>
          <a:prstGeom prst="rect">
            <a:avLst/>
          </a:prstGeom>
          <a:noFill/>
        </p:spPr>
        <p:txBody>
          <a:bodyPr wrap="square" rtlCol="0">
            <a:spAutoFit/>
          </a:bodyPr>
          <a:lstStyle/>
          <a:p>
            <a:r>
              <a:rPr lang="vi" sz="2400" dirty="0">
                <a:solidFill>
                  <a:srgbClr val="FF0000"/>
                </a:solidFill>
                <a:latin typeface="Arial" panose="020B0604020202020204" pitchFamily="34" charset="0"/>
                <a:cs typeface="Arial" panose="020B0604020202020204" pitchFamily="34" charset="0"/>
              </a:rPr>
              <a:t>Không phải là địa chỉ email của chính phủ</a:t>
            </a:r>
            <a:endParaRPr lang="en-AU" sz="2400"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D425D8B-6D30-284E-1837-667160975ADE}"/>
              </a:ext>
            </a:extLst>
          </p:cNvPr>
          <p:cNvSpPr txBox="1"/>
          <p:nvPr/>
        </p:nvSpPr>
        <p:spPr>
          <a:xfrm>
            <a:off x="9539202" y="1538867"/>
            <a:ext cx="2635823" cy="2308324"/>
          </a:xfrm>
          <a:prstGeom prst="rect">
            <a:avLst/>
          </a:prstGeom>
          <a:noFill/>
        </p:spPr>
        <p:txBody>
          <a:bodyPr wrap="square" rtlCol="0">
            <a:spAutoFit/>
          </a:bodyPr>
          <a:lstStyle/>
          <a:p>
            <a:r>
              <a:rPr lang="vi" sz="2400" dirty="0">
                <a:solidFill>
                  <a:srgbClr val="FF0000"/>
                </a:solidFill>
                <a:latin typeface="Arial" panose="020B0604020202020204" pitchFamily="34" charset="0"/>
                <a:cs typeface="Arial" panose="020B0604020202020204" pitchFamily="34" charset="0"/>
              </a:rPr>
              <a:t>Nghe có vẻ khó tin. Hãy </a:t>
            </a:r>
            <a:r>
              <a:rPr lang="vi" sz="2400">
                <a:solidFill>
                  <a:srgbClr val="FF0000"/>
                </a:solidFill>
                <a:latin typeface="Arial" panose="020B0604020202020204" pitchFamily="34" charset="0"/>
                <a:cs typeface="Arial" panose="020B0604020202020204" pitchFamily="34" charset="0"/>
              </a:rPr>
              <a:t>liên </a:t>
            </a:r>
            <a:r>
              <a:rPr lang="en-US" sz="2400">
                <a:solidFill>
                  <a:srgbClr val="FF0000"/>
                </a:solidFill>
                <a:latin typeface="Arial" panose="020B0604020202020204" pitchFamily="34" charset="0"/>
                <a:cs typeface="Arial" panose="020B0604020202020204" pitchFamily="34" charset="0"/>
              </a:rPr>
              <a:t>lạc</a:t>
            </a:r>
            <a:r>
              <a:rPr lang="vi" sz="2400">
                <a:solidFill>
                  <a:srgbClr val="FF0000"/>
                </a:solidFill>
                <a:latin typeface="Arial" panose="020B0604020202020204" pitchFamily="34" charset="0"/>
                <a:cs typeface="Arial" panose="020B0604020202020204" pitchFamily="34" charset="0"/>
              </a:rPr>
              <a:t> </a:t>
            </a:r>
            <a:r>
              <a:rPr lang="vi" sz="2400" dirty="0">
                <a:solidFill>
                  <a:srgbClr val="FF0000"/>
                </a:solidFill>
                <a:latin typeface="Arial" panose="020B0604020202020204" pitchFamily="34" charset="0"/>
                <a:cs typeface="Arial" panose="020B0604020202020204" pitchFamily="34" charset="0"/>
              </a:rPr>
              <a:t>với ATO hoặc kiểm tra MyGov để xem họ có </a:t>
            </a:r>
            <a:r>
              <a:rPr lang="vi" sz="2400">
                <a:solidFill>
                  <a:srgbClr val="FF0000"/>
                </a:solidFill>
                <a:latin typeface="Arial" panose="020B0604020202020204" pitchFamily="34" charset="0"/>
                <a:cs typeface="Arial" panose="020B0604020202020204" pitchFamily="34" charset="0"/>
              </a:rPr>
              <a:t>nợ </a:t>
            </a:r>
            <a:r>
              <a:rPr lang="en-US" sz="2400">
                <a:solidFill>
                  <a:srgbClr val="FF0000"/>
                </a:solidFill>
                <a:latin typeface="Arial" panose="020B0604020202020204" pitchFamily="34" charset="0"/>
                <a:cs typeface="Arial" panose="020B0604020202020204" pitchFamily="34" charset="0"/>
              </a:rPr>
              <a:t>quý vị</a:t>
            </a:r>
            <a:r>
              <a:rPr lang="vi" sz="2400">
                <a:solidFill>
                  <a:srgbClr val="FF0000"/>
                </a:solidFill>
                <a:latin typeface="Arial" panose="020B0604020202020204" pitchFamily="34" charset="0"/>
                <a:cs typeface="Arial" panose="020B0604020202020204" pitchFamily="34" charset="0"/>
              </a:rPr>
              <a:t> </a:t>
            </a:r>
            <a:r>
              <a:rPr lang="vi" sz="2400" dirty="0">
                <a:solidFill>
                  <a:srgbClr val="FF0000"/>
                </a:solidFill>
                <a:latin typeface="Arial" panose="020B0604020202020204" pitchFamily="34" charset="0"/>
                <a:cs typeface="Arial" panose="020B0604020202020204" pitchFamily="34" charset="0"/>
              </a:rPr>
              <a:t>tiền không.</a:t>
            </a:r>
            <a:endParaRPr lang="en-AU" sz="2400"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606F271-127A-26D5-BB6E-FA1BB6F850AB}"/>
              </a:ext>
            </a:extLst>
          </p:cNvPr>
          <p:cNvSpPr txBox="1"/>
          <p:nvPr/>
        </p:nvSpPr>
        <p:spPr>
          <a:xfrm>
            <a:off x="9573889" y="4539822"/>
            <a:ext cx="2566447" cy="830997"/>
          </a:xfrm>
          <a:prstGeom prst="rect">
            <a:avLst/>
          </a:prstGeom>
          <a:noFill/>
        </p:spPr>
        <p:txBody>
          <a:bodyPr wrap="square" rtlCol="0">
            <a:spAutoFit/>
          </a:bodyPr>
          <a:lstStyle/>
          <a:p>
            <a:r>
              <a:rPr lang="vi" sz="2400" dirty="0">
                <a:solidFill>
                  <a:srgbClr val="FF0000"/>
                </a:solidFill>
                <a:latin typeface="Arial" panose="020B0604020202020204" pitchFamily="34" charset="0"/>
                <a:cs typeface="Arial" panose="020B0604020202020204" pitchFamily="34" charset="0"/>
              </a:rPr>
              <a:t>Tạo cảm giác cấp bách</a:t>
            </a:r>
            <a:endParaRPr lang="en-AU" sz="24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9D910CE-6B62-7485-394D-AFE1AA218CC1}"/>
              </a:ext>
            </a:extLst>
          </p:cNvPr>
          <p:cNvSpPr txBox="1"/>
          <p:nvPr/>
        </p:nvSpPr>
        <p:spPr>
          <a:xfrm>
            <a:off x="504612" y="4556188"/>
            <a:ext cx="3826251" cy="1569660"/>
          </a:xfrm>
          <a:prstGeom prst="rect">
            <a:avLst/>
          </a:prstGeom>
          <a:noFill/>
        </p:spPr>
        <p:txBody>
          <a:bodyPr wrap="square" rtlCol="0">
            <a:spAutoFit/>
          </a:bodyPr>
          <a:lstStyle/>
          <a:p>
            <a:r>
              <a:rPr lang="vi" sz="2400" dirty="0">
                <a:solidFill>
                  <a:srgbClr val="FF0000"/>
                </a:solidFill>
                <a:latin typeface="Arial" panose="020B0604020202020204" pitchFamily="34" charset="0"/>
                <a:cs typeface="Arial" panose="020B0604020202020204" pitchFamily="34" charset="0"/>
              </a:rPr>
              <a:t>Yêu </a:t>
            </a:r>
            <a:r>
              <a:rPr lang="vi" sz="2400">
                <a:solidFill>
                  <a:srgbClr val="FF0000"/>
                </a:solidFill>
                <a:latin typeface="Arial" panose="020B0604020202020204" pitchFamily="34" charset="0"/>
                <a:cs typeface="Arial" panose="020B0604020202020204" pitchFamily="34" charset="0"/>
              </a:rPr>
              <a:t>cầu </a:t>
            </a:r>
            <a:r>
              <a:rPr lang="en-US" sz="2400">
                <a:solidFill>
                  <a:srgbClr val="FF0000"/>
                </a:solidFill>
                <a:latin typeface="Arial" panose="020B0604020202020204" pitchFamily="34" charset="0"/>
                <a:cs typeface="Arial" panose="020B0604020202020204" pitchFamily="34" charset="0"/>
              </a:rPr>
              <a:t>quý vị</a:t>
            </a:r>
            <a:r>
              <a:rPr lang="vi" sz="2400">
                <a:solidFill>
                  <a:srgbClr val="FF0000"/>
                </a:solidFill>
                <a:latin typeface="Arial" panose="020B0604020202020204" pitchFamily="34" charset="0"/>
                <a:cs typeface="Arial" panose="020B0604020202020204" pitchFamily="34" charset="0"/>
              </a:rPr>
              <a:t> </a:t>
            </a:r>
            <a:r>
              <a:rPr lang="vi" sz="2400" dirty="0">
                <a:solidFill>
                  <a:srgbClr val="FF0000"/>
                </a:solidFill>
                <a:latin typeface="Arial" panose="020B0604020202020204" pitchFamily="34" charset="0"/>
                <a:cs typeface="Arial" panose="020B0604020202020204" pitchFamily="34" charset="0"/>
              </a:rPr>
              <a:t>gửi 100 điểm ID. Chính phủ sẽ không bao giờ yêu cầu thông tin này qua email!</a:t>
            </a:r>
            <a:endParaRPr lang="en-AU" sz="2400" dirty="0">
              <a:solidFill>
                <a:srgbClr val="FF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E7A8C94-7459-330F-F5A6-A501C2A3C4E4}"/>
              </a:ext>
            </a:extLst>
          </p:cNvPr>
          <p:cNvSpPr/>
          <p:nvPr/>
        </p:nvSpPr>
        <p:spPr>
          <a:xfrm>
            <a:off x="558018" y="541263"/>
            <a:ext cx="3973095"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DF57220-087B-B0ED-D035-9E70D1FC08DD}"/>
              </a:ext>
            </a:extLst>
          </p:cNvPr>
          <p:cNvSpPr/>
          <p:nvPr/>
        </p:nvSpPr>
        <p:spPr>
          <a:xfrm>
            <a:off x="4442243" y="3691847"/>
            <a:ext cx="4987530"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A1C541B-2105-117B-E4C6-51C397911DE7}"/>
              </a:ext>
            </a:extLst>
          </p:cNvPr>
          <p:cNvSpPr/>
          <p:nvPr/>
        </p:nvSpPr>
        <p:spPr>
          <a:xfrm>
            <a:off x="6936008" y="4393070"/>
            <a:ext cx="1884435" cy="293505"/>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C03B3DF-CF19-DF6A-2930-FDF20F0E50D2}"/>
              </a:ext>
            </a:extLst>
          </p:cNvPr>
          <p:cNvSpPr/>
          <p:nvPr/>
        </p:nvSpPr>
        <p:spPr>
          <a:xfrm>
            <a:off x="4442243" y="5942910"/>
            <a:ext cx="4969043" cy="55227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0D90BCA-6760-3A24-D225-AEFD6B78648E}"/>
              </a:ext>
            </a:extLst>
          </p:cNvPr>
          <p:cNvSpPr/>
          <p:nvPr/>
        </p:nvSpPr>
        <p:spPr>
          <a:xfrm>
            <a:off x="4442243" y="4962084"/>
            <a:ext cx="4096846" cy="321433"/>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5F75349-9359-6D21-C10D-D97451B3A5A5}"/>
              </a:ext>
            </a:extLst>
          </p:cNvPr>
          <p:cNvPicPr>
            <a:picLocks noChangeAspect="1"/>
          </p:cNvPicPr>
          <p:nvPr/>
        </p:nvPicPr>
        <p:blipFill>
          <a:blip r:embed="rId8"/>
          <a:srcRect t="16448" r="37575" b="61694"/>
          <a:stretch/>
        </p:blipFill>
        <p:spPr>
          <a:xfrm>
            <a:off x="506564" y="2167191"/>
            <a:ext cx="3826251" cy="1055558"/>
          </a:xfrm>
          <a:prstGeom prst="rect">
            <a:avLst/>
          </a:prstGeom>
        </p:spPr>
      </p:pic>
      <p:sp>
        <p:nvSpPr>
          <p:cNvPr id="21" name="TextBox 20">
            <a:extLst>
              <a:ext uri="{FF2B5EF4-FFF2-40B4-BE49-F238E27FC236}">
                <a16:creationId xmlns:a16="http://schemas.microsoft.com/office/drawing/2014/main" id="{D46E508B-5D1D-EF82-3756-EDA39084DCDC}"/>
              </a:ext>
            </a:extLst>
          </p:cNvPr>
          <p:cNvSpPr txBox="1"/>
          <p:nvPr/>
        </p:nvSpPr>
        <p:spPr>
          <a:xfrm>
            <a:off x="506564" y="3246247"/>
            <a:ext cx="3296179" cy="1200329"/>
          </a:xfrm>
          <a:prstGeom prst="rect">
            <a:avLst/>
          </a:prstGeom>
          <a:noFill/>
        </p:spPr>
        <p:txBody>
          <a:bodyPr wrap="square" rtlCol="0">
            <a:spAutoFit/>
          </a:bodyPr>
          <a:lstStyle/>
          <a:p>
            <a:r>
              <a:rPr lang="vi" sz="2400" dirty="0">
                <a:solidFill>
                  <a:srgbClr val="FF0000"/>
                </a:solidFill>
                <a:latin typeface="Arial" panose="020B0604020202020204" pitchFamily="34" charset="0"/>
                <a:cs typeface="Arial" panose="020B0604020202020204" pitchFamily="34" charset="0"/>
              </a:rPr>
              <a:t>Logo được sao chép từ </a:t>
            </a:r>
            <a:r>
              <a:rPr lang="vi" sz="2400">
                <a:solidFill>
                  <a:srgbClr val="FF0000"/>
                </a:solidFill>
                <a:latin typeface="Arial" panose="020B0604020202020204" pitchFamily="34" charset="0"/>
                <a:cs typeface="Arial" panose="020B0604020202020204" pitchFamily="34" charset="0"/>
              </a:rPr>
              <a:t>trang </a:t>
            </a:r>
            <a:r>
              <a:rPr lang="en-US" sz="2400">
                <a:solidFill>
                  <a:srgbClr val="FF0000"/>
                </a:solidFill>
                <a:latin typeface="Arial" panose="020B0604020202020204" pitchFamily="34" charset="0"/>
                <a:cs typeface="Arial" panose="020B0604020202020204" pitchFamily="34" charset="0"/>
              </a:rPr>
              <a:t>mạng</a:t>
            </a:r>
            <a:r>
              <a:rPr lang="vi" sz="2400">
                <a:solidFill>
                  <a:srgbClr val="FF0000"/>
                </a:solidFill>
                <a:latin typeface="Arial" panose="020B0604020202020204" pitchFamily="34" charset="0"/>
                <a:cs typeface="Arial" panose="020B0604020202020204" pitchFamily="34" charset="0"/>
              </a:rPr>
              <a:t> </a:t>
            </a:r>
            <a:r>
              <a:rPr lang="vi" sz="2400" dirty="0">
                <a:solidFill>
                  <a:srgbClr val="FF0000"/>
                </a:solidFill>
                <a:latin typeface="Arial" panose="020B0604020202020204" pitchFamily="34" charset="0"/>
                <a:cs typeface="Arial" panose="020B0604020202020204" pitchFamily="34" charset="0"/>
              </a:rPr>
              <a:t>của ATO</a:t>
            </a:r>
            <a:endParaRPr lang="en-AU" sz="2400" dirty="0">
              <a:solidFill>
                <a:srgbClr val="FF0000"/>
              </a:solidFill>
              <a:latin typeface="Arial" panose="020B060402020202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35ACFC59-B243-09D3-DB6C-8ED40C561D4F}"/>
              </a:ext>
            </a:extLst>
          </p:cNvPr>
          <p:cNvPicPr>
            <a:picLocks noChangeAspect="1"/>
          </p:cNvPicPr>
          <p:nvPr/>
        </p:nvPicPr>
        <p:blipFill>
          <a:blip r:embed="rId9"/>
          <a:stretch>
            <a:fillRect/>
          </a:stretch>
        </p:blipFill>
        <p:spPr>
          <a:xfrm>
            <a:off x="9441520" y="147250"/>
            <a:ext cx="1059104" cy="1059104"/>
          </a:xfrm>
          <a:prstGeom prst="rect">
            <a:avLst/>
          </a:prstGeom>
        </p:spPr>
      </p:pic>
    </p:spTree>
    <p:extLst>
      <p:ext uri="{BB962C8B-B14F-4D97-AF65-F5344CB8AC3E}">
        <p14:creationId xmlns:p14="http://schemas.microsoft.com/office/powerpoint/2010/main" val="39948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Suy ngẫm</a:t>
            </a:r>
            <a:endParaRPr lang="vi"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6"/>
            <a:ext cx="5181600" cy="2601232"/>
          </a:xfrm>
        </p:spPr>
        <p:txBody>
          <a:bodyPr/>
          <a:lstStyle/>
          <a:p>
            <a:pPr algn="l">
              <a:spcBef>
                <a:spcPts val="750"/>
              </a:spcBef>
              <a:spcAft>
                <a:spcPts val="750"/>
              </a:spcAft>
              <a:buFont typeface="Arial" panose="020B0604020202020204" pitchFamily="34" charset="0"/>
              <a:buChar char="•"/>
            </a:pPr>
            <a:r>
              <a:rPr lang="vi" b="0" i="0" dirty="0">
                <a:solidFill>
                  <a:srgbClr val="242424"/>
                </a:solidFill>
                <a:effectLst/>
                <a:latin typeface="Arial" panose="020B0604020202020204" pitchFamily="34" charset="0"/>
                <a:cs typeface="Arial" panose="020B0604020202020204" pitchFamily="34" charset="0"/>
              </a:rPr>
              <a:t>Email là gì </a:t>
            </a:r>
            <a:r>
              <a:rPr lang="vi" b="0" i="0">
                <a:solidFill>
                  <a:srgbClr val="242424"/>
                </a:solidFill>
                <a:effectLst/>
                <a:latin typeface="Arial" panose="020B0604020202020204" pitchFamily="34" charset="0"/>
                <a:cs typeface="Arial" panose="020B0604020202020204" pitchFamily="34" charset="0"/>
              </a:rPr>
              <a:t>và có thể </a:t>
            </a:r>
            <a:r>
              <a:rPr lang="en-US" b="0" i="0">
                <a:solidFill>
                  <a:srgbClr val="242424"/>
                </a:solidFill>
                <a:effectLst/>
                <a:latin typeface="Arial" panose="020B0604020202020204" pitchFamily="34" charset="0"/>
                <a:cs typeface="Arial" panose="020B0604020202020204" pitchFamily="34" charset="0"/>
              </a:rPr>
              <a:t>email</a:t>
            </a:r>
            <a:r>
              <a:rPr lang="vi" b="0" i="0">
                <a:solidFill>
                  <a:srgbClr val="242424"/>
                </a:solidFill>
                <a:effectLst/>
                <a:latin typeface="Arial" panose="020B0604020202020204" pitchFamily="34" charset="0"/>
                <a:cs typeface="Arial" panose="020B0604020202020204" pitchFamily="34" charset="0"/>
              </a:rPr>
              <a:t> </a:t>
            </a:r>
            <a:r>
              <a:rPr lang="vi" b="0" i="0" dirty="0">
                <a:solidFill>
                  <a:srgbClr val="242424"/>
                </a:solidFill>
                <a:effectLst/>
                <a:latin typeface="Arial" panose="020B0604020202020204" pitchFamily="34" charset="0"/>
                <a:cs typeface="Arial" panose="020B0604020202020204" pitchFamily="34" charset="0"/>
              </a:rPr>
              <a:t>sử dụng để làm gì</a:t>
            </a:r>
          </a:p>
          <a:p>
            <a:pPr algn="l">
              <a:spcBef>
                <a:spcPts val="750"/>
              </a:spcBef>
              <a:spcAft>
                <a:spcPts val="750"/>
              </a:spcAft>
              <a:buFont typeface="Arial" panose="020B0604020202020204" pitchFamily="34" charset="0"/>
              <a:buChar char="•"/>
            </a:pPr>
            <a:r>
              <a:rPr lang="vi" b="0" i="0" dirty="0">
                <a:solidFill>
                  <a:srgbClr val="242424"/>
                </a:solidFill>
                <a:effectLst/>
                <a:latin typeface="Arial" panose="020B0604020202020204" pitchFamily="34" charset="0"/>
                <a:cs typeface="Arial" panose="020B0604020202020204" pitchFamily="34" charset="0"/>
              </a:rPr>
              <a:t>Thiết lập tài khoản email</a:t>
            </a:r>
          </a:p>
          <a:p>
            <a:pPr algn="l">
              <a:spcBef>
                <a:spcPts val="750"/>
              </a:spcBef>
              <a:spcAft>
                <a:spcPts val="750"/>
              </a:spcAft>
              <a:buFont typeface="Arial" panose="020B0604020202020204" pitchFamily="34" charset="0"/>
              <a:buChar char="•"/>
            </a:pPr>
            <a:r>
              <a:rPr lang="vi" dirty="0">
                <a:solidFill>
                  <a:srgbClr val="242424"/>
                </a:solidFill>
                <a:latin typeface="Arial" panose="020B0604020202020204" pitchFamily="34" charset="0"/>
                <a:cs typeface="Arial" panose="020B0604020202020204" pitchFamily="34" charset="0"/>
              </a:rPr>
              <a:t>Sử dụng email</a:t>
            </a:r>
          </a:p>
          <a:p>
            <a:pPr algn="l">
              <a:spcBef>
                <a:spcPts val="750"/>
              </a:spcBef>
              <a:spcAft>
                <a:spcPts val="750"/>
              </a:spcAft>
              <a:buFont typeface="Arial" panose="020B0604020202020204" pitchFamily="34" charset="0"/>
              <a:buChar char="•"/>
            </a:pPr>
            <a:r>
              <a:rPr lang="vi" b="0" i="0" dirty="0">
                <a:solidFill>
                  <a:srgbClr val="242424"/>
                </a:solidFill>
                <a:effectLst/>
                <a:latin typeface="Arial" panose="020B0604020202020204" pitchFamily="34" charset="0"/>
                <a:cs typeface="Arial" panose="020B0604020202020204" pitchFamily="34" charset="0"/>
              </a:rPr>
              <a:t>An toàn khi sử dụng </a:t>
            </a:r>
            <a:r>
              <a:rPr lang="vi" b="0" i="0">
                <a:solidFill>
                  <a:srgbClr val="242424"/>
                </a:solidFill>
                <a:effectLst/>
                <a:latin typeface="Arial" panose="020B0604020202020204" pitchFamily="34" charset="0"/>
                <a:cs typeface="Arial" panose="020B0604020202020204" pitchFamily="34" charset="0"/>
              </a:rPr>
              <a:t>email (</a:t>
            </a:r>
            <a:r>
              <a:rPr lang="en-US" b="0" i="0">
                <a:solidFill>
                  <a:srgbClr val="242424"/>
                </a:solidFill>
                <a:effectLst/>
                <a:latin typeface="Arial" panose="020B0604020202020204" pitchFamily="34" charset="0"/>
                <a:cs typeface="Arial" panose="020B0604020202020204" pitchFamily="34" charset="0"/>
              </a:rPr>
              <a:t>phòng tránh </a:t>
            </a:r>
            <a:r>
              <a:rPr lang="vi" b="0" i="0">
                <a:solidFill>
                  <a:srgbClr val="242424"/>
                </a:solidFill>
                <a:effectLst/>
                <a:latin typeface="Arial" panose="020B0604020202020204" pitchFamily="34" charset="0"/>
                <a:cs typeface="Arial" panose="020B0604020202020204" pitchFamily="34" charset="0"/>
              </a:rPr>
              <a:t>lừa đảo!)</a:t>
            </a:r>
            <a:endParaRPr lang="en-US" dirty="0">
              <a:solidFill>
                <a:srgbClr val="242424"/>
              </a:solidFill>
              <a:latin typeface="Arial" panose="020B0604020202020204" pitchFamily="34" charset="0"/>
              <a:cs typeface="Arial" panose="020B0604020202020204" pitchFamily="34" charset="0"/>
            </a:endParaRPr>
          </a:p>
          <a:p>
            <a:pPr marL="0" indent="0" algn="l">
              <a:spcBef>
                <a:spcPts val="750"/>
              </a:spcBef>
              <a:spcAft>
                <a:spcPts val="750"/>
              </a:spcAft>
              <a:buNone/>
            </a:pPr>
            <a:endParaRPr lang="en-US" b="0" i="0" dirty="0">
              <a:solidFill>
                <a:srgbClr val="242424"/>
              </a:solidFill>
              <a:effectLst/>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US">
                <a:latin typeface="Arial" panose="020B0604020202020204" pitchFamily="34" charset="0"/>
                <a:cs typeface="Arial" panose="020B0604020202020204" pitchFamily="34" charset="0"/>
              </a:rPr>
              <a:t>WA Digital Inclusion Project | Community Champions Program</a:t>
            </a:r>
            <a:endParaRPr lang="vi"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altLang="en-US" smtClean="0">
                <a:latin typeface="Arial" panose="020B0604020202020204" pitchFamily="34" charset="0"/>
                <a:cs typeface="Arial" panose="020B0604020202020204" pitchFamily="34" charset="0"/>
              </a:rPr>
              <a:pPr>
                <a:defRPr/>
              </a:pPr>
              <a:t>14</a:t>
            </a:fld>
            <a:endParaRPr lang="en-AU" altLang="en-US">
              <a:latin typeface="Arial" panose="020B0604020202020204" pitchFamily="34" charset="0"/>
              <a:cs typeface="Arial" panose="020B0604020202020204" pitchFamily="34" charset="0"/>
            </a:endParaRPr>
          </a:p>
        </p:txBody>
      </p:sp>
      <p:pic>
        <p:nvPicPr>
          <p:cNvPr id="7" name="Picture 2" descr="Outlook logo">
            <a:extLst>
              <a:ext uri="{FF2B5EF4-FFF2-40B4-BE49-F238E27FC236}">
                <a16:creationId xmlns:a16="http://schemas.microsoft.com/office/drawing/2014/main" id="{F006B9B5-5AA2-571D-0D4F-9096A03E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7" y="1758082"/>
            <a:ext cx="804735" cy="7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CEFD5DF3-F6E0-A283-7F8F-AB602A93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611" y="1798146"/>
            <a:ext cx="804735" cy="588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267B7382-F0E6-1D0D-72FD-56AC2841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882" y="1868786"/>
            <a:ext cx="1828286" cy="53775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Icon&#10;&#10;Description automatically generated">
            <a:extLst>
              <a:ext uri="{FF2B5EF4-FFF2-40B4-BE49-F238E27FC236}">
                <a16:creationId xmlns:a16="http://schemas.microsoft.com/office/drawing/2014/main" id="{D9AE6163-E1C9-174B-59FD-DBB54A385FEA}"/>
              </a:ext>
            </a:extLst>
          </p:cNvPr>
          <p:cNvPicPr>
            <a:picLocks noGrp="1" noChangeAspect="1"/>
          </p:cNvPicPr>
          <p:nvPr>
            <p:ph sz="half" idx="2"/>
          </p:nvPr>
        </p:nvPicPr>
        <p:blipFill>
          <a:blip r:embed="rId6"/>
          <a:stretch>
            <a:fillRect/>
          </a:stretch>
        </p:blipFill>
        <p:spPr>
          <a:xfrm>
            <a:off x="7976911" y="4554354"/>
            <a:ext cx="1258811" cy="1234192"/>
          </a:xfrm>
          <a:prstGeom prst="rect">
            <a:avLst/>
          </a:prstGeom>
          <a:noFill/>
        </p:spPr>
      </p:pic>
      <p:pic>
        <p:nvPicPr>
          <p:cNvPr id="11" name="Picture 2" descr="myGov Home | myGov">
            <a:extLst>
              <a:ext uri="{FF2B5EF4-FFF2-40B4-BE49-F238E27FC236}">
                <a16:creationId xmlns:a16="http://schemas.microsoft.com/office/drawing/2014/main" id="{709FC66B-EFD6-A8C2-2D21-54A856877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73" y="2857710"/>
            <a:ext cx="2281337" cy="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Online Bank Logo Vector Art, Icons, and Graphics for Free ...">
            <a:extLst>
              <a:ext uri="{FF2B5EF4-FFF2-40B4-BE49-F238E27FC236}">
                <a16:creationId xmlns:a16="http://schemas.microsoft.com/office/drawing/2014/main" id="{A12FF2CB-7BD4-D8CB-4D27-F46F7F444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94306" y="3925100"/>
            <a:ext cx="1451558" cy="1234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55,500+ Online Cart Stock Photos, Pictures &amp; Royalty-Free Images - iStock  | Online cart icon, Shopping online cart, Shop online cart">
            <a:extLst>
              <a:ext uri="{FF2B5EF4-FFF2-40B4-BE49-F238E27FC236}">
                <a16:creationId xmlns:a16="http://schemas.microsoft.com/office/drawing/2014/main" id="{C41868E1-DCF5-F742-48EB-54040C7F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751" y="2560538"/>
            <a:ext cx="1165870" cy="1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9DB6AAB-66E0-E909-B07E-3D88184454F4}"/>
              </a:ext>
            </a:extLst>
          </p:cNvPr>
          <p:cNvGrpSpPr/>
          <p:nvPr/>
        </p:nvGrpSpPr>
        <p:grpSpPr>
          <a:xfrm>
            <a:off x="8911772" y="3600469"/>
            <a:ext cx="2176855" cy="2069527"/>
            <a:chOff x="9667875" y="3861141"/>
            <a:chExt cx="1905000" cy="1893707"/>
          </a:xfrm>
        </p:grpSpPr>
        <p:pic>
          <p:nvPicPr>
            <p:cNvPr id="17" name="Picture 12" descr="Social Media Icons Vector Art, Icons, and Graphics for Free Download">
              <a:extLst>
                <a:ext uri="{FF2B5EF4-FFF2-40B4-BE49-F238E27FC236}">
                  <a16:creationId xmlns:a16="http://schemas.microsoft.com/office/drawing/2014/main" id="{9F714F68-8587-DEDE-547F-031A96D41B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ocial Media Icons Vector Art, Icons, and Graphics for Free Download">
              <a:extLst>
                <a:ext uri="{FF2B5EF4-FFF2-40B4-BE49-F238E27FC236}">
                  <a16:creationId xmlns:a16="http://schemas.microsoft.com/office/drawing/2014/main" id="{F167AACF-325C-51C8-671F-A9423D0B142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vi" dirty="0">
                <a:latin typeface="Arial" panose="020B0604020202020204" pitchFamily="34" charset="0"/>
                <a:cs typeface="Arial" panose="020B0604020202020204" pitchFamily="34" charset="0"/>
              </a:rPr>
              <a:t>Cảm ơn!</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vi" dirty="0">
                <a:latin typeface="Arial" panose="020B0604020202020204" pitchFamily="34" charset="0"/>
                <a:cs typeface="Arial" panose="020B0604020202020204" pitchFamily="34" charset="0"/>
              </a:rPr>
              <a:t>Thời </a:t>
            </a:r>
            <a:r>
              <a:rPr lang="vi">
                <a:latin typeface="Arial" panose="020B0604020202020204" pitchFamily="34" charset="0"/>
                <a:cs typeface="Arial" panose="020B0604020202020204" pitchFamily="34" charset="0"/>
              </a:rPr>
              <a:t>gian </a:t>
            </a:r>
            <a:r>
              <a:rPr lang="en-US">
                <a:latin typeface="Arial" panose="020B0604020202020204" pitchFamily="34" charset="0"/>
                <a:cs typeface="Arial" panose="020B0604020202020204" pitchFamily="34" charset="0"/>
              </a:rPr>
              <a:t>buổi học</a:t>
            </a:r>
            <a:r>
              <a:rPr lang="vi">
                <a:latin typeface="Arial" panose="020B0604020202020204" pitchFamily="34" charset="0"/>
                <a:cs typeface="Arial" panose="020B0604020202020204" pitchFamily="34" charset="0"/>
              </a:rPr>
              <a:t> </a:t>
            </a:r>
            <a:r>
              <a:rPr lang="vi" dirty="0">
                <a:latin typeface="Arial" panose="020B0604020202020204" pitchFamily="34" charset="0"/>
                <a:cs typeface="Arial" panose="020B0604020202020204" pitchFamily="34" charset="0"/>
              </a:rPr>
              <a:t>tiếp theo:</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85000"/>
                  </a:prstClr>
                </a:solidFill>
                <a:effectLst/>
                <a:uLnTx/>
                <a:uFillTx/>
                <a:latin typeface="Arial" panose="020B0604020202020204" pitchFamily="34" charset="0"/>
                <a:cs typeface="Arial" panose="020B0604020202020204" pitchFamily="34" charset="0"/>
              </a:rPr>
              <a:t>WA Digital Inclusion Project | Community Champions Program</a:t>
            </a:r>
            <a:endParaRPr kumimoji="0" lang="vi" sz="1000" b="0" i="0" u="none" strike="noStrike" kern="1200" cap="none" spc="0" normalizeH="0" baseline="0" noProof="0" dirty="0">
              <a:ln>
                <a:noFill/>
              </a:ln>
              <a:solidFill>
                <a:prstClr val="white">
                  <a:lumMod val="85000"/>
                </a:prstClr>
              </a:solidFill>
              <a:effectLst/>
              <a:uLnTx/>
              <a:uFillTx/>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D9D9D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151689"/>
            <a:ext cx="8389938" cy="1361354"/>
          </a:xfrm>
        </p:spPr>
        <p:txBody>
          <a:bodyPr/>
          <a:lstStyle/>
          <a:p>
            <a:pPr algn="ctr" eaLnBrk="1" hangingPunct="1"/>
            <a:r>
              <a:rPr lang="vi" sz="4400" noProof="0" dirty="0">
                <a:solidFill>
                  <a:schemeClr val="bg1"/>
                </a:solidFill>
                <a:latin typeface="Arial" panose="020B0604020202020204" pitchFamily="34" charset="0"/>
                <a:cs typeface="Arial" panose="020B0604020202020204" pitchFamily="34" charset="0"/>
              </a:rPr>
              <a:t>Cảm ơn </a:t>
            </a:r>
            <a:br>
              <a:rPr lang="en-AU" sz="4400" noProof="0">
                <a:solidFill>
                  <a:schemeClr val="bg1"/>
                </a:solidFill>
                <a:latin typeface="Arial" panose="020B0604020202020204" pitchFamily="34" charset="0"/>
                <a:cs typeface="Arial" panose="020B0604020202020204" pitchFamily="34" charset="0"/>
              </a:rPr>
            </a:br>
            <a:r>
              <a:rPr lang="en-US" sz="4400">
                <a:latin typeface="Arial" panose="020B0604020202020204" pitchFamily="34" charset="0"/>
                <a:cs typeface="Arial" panose="020B0604020202020204" pitchFamily="34" charset="0"/>
              </a:rPr>
              <a:t>Community Champions Program</a:t>
            </a:r>
            <a:endParaRPr lang="vi" sz="4400" noProof="0" dirty="0">
              <a:latin typeface="Arial" panose="020B0604020202020204" pitchFamily="34" charset="0"/>
              <a:cs typeface="Arial" panose="020B0604020202020204" pitchFamily="34" charset="0"/>
            </a:endParaRP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3278981" y="5657850"/>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543854"/>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r>
              <a:rPr lang="vi" dirty="0">
                <a:latin typeface="Arial" panose="020B0604020202020204" pitchFamily="34" charset="0"/>
                <a:cs typeface="Arial" panose="020B0604020202020204" pitchFamily="34" charset="0"/>
              </a:rPr>
              <a:t>Ghi </a:t>
            </a:r>
            <a:r>
              <a:rPr lang="vi">
                <a:latin typeface="Arial" panose="020B0604020202020204" pitchFamily="34" charset="0"/>
                <a:cs typeface="Arial" panose="020B0604020202020204" pitchFamily="34" charset="0"/>
              </a:rPr>
              <a:t>chú </a:t>
            </a:r>
            <a:r>
              <a:rPr lang="en-US">
                <a:latin typeface="Arial" panose="020B0604020202020204" pitchFamily="34" charset="0"/>
                <a:cs typeface="Arial" panose="020B0604020202020204" pitchFamily="34" charset="0"/>
              </a:rPr>
              <a:t>cho</a:t>
            </a:r>
            <a:r>
              <a:rPr lang="vi">
                <a:latin typeface="Arial" panose="020B0604020202020204" pitchFamily="34" charset="0"/>
                <a:cs typeface="Arial" panose="020B0604020202020204" pitchFamily="34" charset="0"/>
              </a:rPr>
              <a:t> </a:t>
            </a:r>
            <a:r>
              <a:rPr lang="vi" dirty="0">
                <a:latin typeface="Arial" panose="020B0604020202020204" pitchFamily="34" charset="0"/>
                <a:cs typeface="Arial" panose="020B0604020202020204" pitchFamily="34" charset="0"/>
              </a:rPr>
              <a:t>người hướng dẫn: Cách gửi email</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r>
              <a:rPr lang="vi" b="0" i="0">
                <a:solidFill>
                  <a:srgbClr val="242424"/>
                </a:solidFill>
                <a:effectLst/>
                <a:latin typeface="Arial" panose="020B0604020202020204" pitchFamily="34" charset="0"/>
                <a:cs typeface="Arial" panose="020B0604020202020204" pitchFamily="34" charset="0"/>
              </a:rPr>
              <a:t>In </a:t>
            </a:r>
            <a:r>
              <a:rPr lang="en-US" b="0" i="0">
                <a:solidFill>
                  <a:srgbClr val="242424"/>
                </a:solidFill>
                <a:effectLst/>
                <a:latin typeface="Arial" panose="020B0604020202020204" pitchFamily="34" charset="0"/>
                <a:cs typeface="Arial" panose="020B0604020202020204" pitchFamily="34" charset="0"/>
              </a:rPr>
              <a:t>tài liệu phát tay </a:t>
            </a:r>
            <a:r>
              <a:rPr lang="vi" b="0" i="0">
                <a:solidFill>
                  <a:srgbClr val="242424"/>
                </a:solidFill>
                <a:effectLst/>
                <a:latin typeface="Arial" panose="020B0604020202020204" pitchFamily="34" charset="0"/>
                <a:cs typeface="Arial" panose="020B0604020202020204" pitchFamily="34" charset="0"/>
              </a:rPr>
              <a:t>này cho </a:t>
            </a:r>
            <a:r>
              <a:rPr lang="en-US" b="0" i="0">
                <a:solidFill>
                  <a:srgbClr val="242424"/>
                </a:solidFill>
                <a:effectLst/>
                <a:latin typeface="Arial" panose="020B0604020202020204" pitchFamily="34" charset="0"/>
                <a:cs typeface="Arial" panose="020B0604020202020204" pitchFamily="34" charset="0"/>
              </a:rPr>
              <a:t>học viên</a:t>
            </a:r>
            <a:r>
              <a:rPr lang="vi" b="0" i="0">
                <a:solidFill>
                  <a:srgbClr val="242424"/>
                </a:solidFill>
                <a:effectLst/>
                <a:latin typeface="Arial" panose="020B0604020202020204" pitchFamily="34" charset="0"/>
                <a:cs typeface="Arial" panose="020B0604020202020204" pitchFamily="34" charset="0"/>
              </a:rPr>
              <a:t>:</a:t>
            </a:r>
            <a:endParaRPr lang="vi" b="0" i="0" dirty="0">
              <a:solidFill>
                <a:srgbClr val="242424"/>
              </a:solidFill>
              <a:effectLst/>
              <a:latin typeface="Arial" panose="020B0604020202020204" pitchFamily="34" charset="0"/>
              <a:cs typeface="Arial" panose="020B0604020202020204" pitchFamily="34" charset="0"/>
            </a:endParaRPr>
          </a:p>
          <a:p>
            <a:pPr lvl="1"/>
            <a:r>
              <a:rPr lang="vi" b="0" i="0" dirty="0">
                <a:solidFill>
                  <a:srgbClr val="242424"/>
                </a:solidFill>
                <a:effectLst/>
                <a:latin typeface="Arial" panose="020B0604020202020204" pitchFamily="34" charset="0"/>
                <a:cs typeface="Arial" panose="020B0604020202020204" pitchFamily="34" charset="0"/>
                <a:hlinkClick r:id="rId3"/>
              </a:rPr>
              <a:t>Gửi email</a:t>
            </a:r>
            <a:endParaRPr lang="en-US" b="0" i="0" dirty="0">
              <a:solidFill>
                <a:srgbClr val="242424"/>
              </a:solidFill>
              <a:effectLst/>
              <a:latin typeface="Arial" panose="020B0604020202020204" pitchFamily="34" charset="0"/>
              <a:cs typeface="Arial" panose="020B0604020202020204" pitchFamily="34" charset="0"/>
            </a:endParaRPr>
          </a:p>
          <a:p>
            <a:pPr>
              <a:spcBef>
                <a:spcPts val="750"/>
              </a:spcBef>
              <a:spcAft>
                <a:spcPts val="750"/>
              </a:spcAft>
            </a:pPr>
            <a:r>
              <a:rPr lang="vi" dirty="0">
                <a:solidFill>
                  <a:schemeClr val="tx1"/>
                </a:solidFill>
                <a:latin typeface="Arial" panose="020B0604020202020204" pitchFamily="34" charset="0"/>
                <a:cs typeface="Arial" panose="020B0604020202020204" pitchFamily="34" charset="0"/>
              </a:rPr>
              <a:t>In một </a:t>
            </a:r>
            <a:r>
              <a:rPr lang="vi">
                <a:solidFill>
                  <a:schemeClr val="tx1"/>
                </a:solidFill>
                <a:latin typeface="Arial" panose="020B0604020202020204" pitchFamily="34" charset="0"/>
                <a:cs typeface="Arial" panose="020B0604020202020204" pitchFamily="34" charset="0"/>
              </a:rPr>
              <a:t>bản duy </a:t>
            </a:r>
            <a:r>
              <a:rPr lang="vi" dirty="0">
                <a:solidFill>
                  <a:schemeClr val="tx1"/>
                </a:solidFill>
                <a:latin typeface="Arial" panose="020B0604020202020204" pitchFamily="34" charset="0"/>
                <a:cs typeface="Arial" panose="020B0604020202020204" pitchFamily="34" charset="0"/>
              </a:rPr>
              <a:t>nhất của </a:t>
            </a:r>
            <a:r>
              <a:rPr lang="vi">
                <a:solidFill>
                  <a:schemeClr val="tx1"/>
                </a:solidFill>
                <a:latin typeface="Arial" panose="020B0604020202020204" pitchFamily="34" charset="0"/>
                <a:cs typeface="Arial" panose="020B0604020202020204" pitchFamily="34" charset="0"/>
              </a:rPr>
              <a:t>các </a:t>
            </a:r>
            <a:r>
              <a:rPr lang="en-US">
                <a:solidFill>
                  <a:schemeClr val="tx1"/>
                </a:solidFill>
                <a:latin typeface="Arial" panose="020B0604020202020204" pitchFamily="34" charset="0"/>
                <a:cs typeface="Arial" panose="020B0604020202020204" pitchFamily="34" charset="0"/>
              </a:rPr>
              <a:t>slide </a:t>
            </a:r>
            <a:r>
              <a:rPr lang="vi">
                <a:solidFill>
                  <a:schemeClr val="tx1"/>
                </a:solidFill>
                <a:latin typeface="Arial" panose="020B0604020202020204" pitchFamily="34" charset="0"/>
                <a:cs typeface="Arial" panose="020B0604020202020204" pitchFamily="34" charset="0"/>
              </a:rPr>
              <a:t>này </a:t>
            </a:r>
            <a:r>
              <a:rPr lang="en-US">
                <a:solidFill>
                  <a:schemeClr val="tx1"/>
                </a:solidFill>
                <a:latin typeface="Arial" panose="020B0604020202020204" pitchFamily="34" charset="0"/>
                <a:cs typeface="Arial" panose="020B0604020202020204" pitchFamily="34" charset="0"/>
              </a:rPr>
              <a:t>kèm</a:t>
            </a:r>
            <a:r>
              <a:rPr lang="vi">
                <a:solidFill>
                  <a:schemeClr val="tx1"/>
                </a:solidFill>
                <a:latin typeface="Arial" panose="020B0604020202020204" pitchFamily="34" charset="0"/>
                <a:cs typeface="Arial" panose="020B0604020202020204" pitchFamily="34" charset="0"/>
              </a:rPr>
              <a:t> </a:t>
            </a:r>
            <a:r>
              <a:rPr lang="vi" dirty="0">
                <a:solidFill>
                  <a:schemeClr val="tx1"/>
                </a:solidFill>
                <a:latin typeface="Arial" panose="020B0604020202020204" pitchFamily="34" charset="0"/>
                <a:cs typeface="Arial" panose="020B0604020202020204" pitchFamily="34" charset="0"/>
              </a:rPr>
              <a:t>phần ghi chú </a:t>
            </a:r>
            <a:r>
              <a:rPr lang="vi">
                <a:solidFill>
                  <a:schemeClr val="tx1"/>
                </a:solidFill>
                <a:latin typeface="Arial" panose="020B0604020202020204" pitchFamily="34" charset="0"/>
                <a:cs typeface="Arial" panose="020B0604020202020204" pitchFamily="34" charset="0"/>
              </a:rPr>
              <a:t>để </a:t>
            </a:r>
            <a:r>
              <a:rPr lang="en-US">
                <a:solidFill>
                  <a:schemeClr val="tx1"/>
                </a:solidFill>
                <a:latin typeface="Arial" panose="020B0604020202020204" pitchFamily="34" charset="0"/>
                <a:cs typeface="Arial" panose="020B0604020202020204" pitchFamily="34" charset="0"/>
              </a:rPr>
              <a:t>quý vị</a:t>
            </a:r>
            <a:r>
              <a:rPr lang="vi">
                <a:solidFill>
                  <a:schemeClr val="tx1"/>
                </a:solidFill>
                <a:latin typeface="Arial" panose="020B0604020202020204" pitchFamily="34" charset="0"/>
                <a:cs typeface="Arial" panose="020B0604020202020204" pitchFamily="34" charset="0"/>
              </a:rPr>
              <a:t> </a:t>
            </a:r>
            <a:r>
              <a:rPr lang="vi" dirty="0">
                <a:solidFill>
                  <a:schemeClr val="tx1"/>
                </a:solidFill>
                <a:latin typeface="Arial" panose="020B0604020202020204" pitchFamily="34" charset="0"/>
                <a:cs typeface="Arial" panose="020B0604020202020204" pitchFamily="34" charset="0"/>
              </a:rPr>
              <a:t>sử dụng khi thuyết trình</a:t>
            </a:r>
            <a:endParaRPr lang="en-US" b="0" i="0" dirty="0">
              <a:solidFill>
                <a:schemeClr val="tx1"/>
              </a:solidFill>
              <a:effectLst/>
              <a:latin typeface="Arial" panose="020B0604020202020204" pitchFamily="34" charset="0"/>
              <a:cs typeface="Arial" panose="020B0604020202020204" pitchFamily="34" charset="0"/>
            </a:endParaRPr>
          </a:p>
          <a:p>
            <a:pPr algn="l">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Đọc</a:t>
            </a:r>
          </a:p>
          <a:p>
            <a:pPr lvl="1">
              <a:spcBef>
                <a:spcPts val="750"/>
              </a:spcBef>
              <a:spcAft>
                <a:spcPts val="750"/>
              </a:spcAft>
            </a:pPr>
            <a:r>
              <a:rPr lang="vi" b="0" i="0">
                <a:solidFill>
                  <a:schemeClr val="tx1"/>
                </a:solidFill>
                <a:effectLst/>
                <a:latin typeface="Arial" panose="020B0604020202020204" pitchFamily="34" charset="0"/>
                <a:cs typeface="Arial" panose="020B0604020202020204" pitchFamily="34" charset="0"/>
              </a:rPr>
              <a:t>các </a:t>
            </a:r>
            <a:r>
              <a:rPr lang="vi" b="0" i="0" dirty="0">
                <a:solidFill>
                  <a:schemeClr val="tx1"/>
                </a:solidFill>
                <a:effectLst/>
                <a:latin typeface="Arial" panose="020B0604020202020204" pitchFamily="34" charset="0"/>
                <a:cs typeface="Arial" panose="020B0604020202020204" pitchFamily="34" charset="0"/>
              </a:rPr>
              <a:t>slide và đảm </a:t>
            </a:r>
            <a:r>
              <a:rPr lang="vi" b="0" i="0">
                <a:solidFill>
                  <a:schemeClr val="tx1"/>
                </a:solidFill>
                <a:effectLst/>
                <a:latin typeface="Arial" panose="020B0604020202020204" pitchFamily="34" charset="0"/>
                <a:cs typeface="Arial" panose="020B0604020202020204" pitchFamily="34" charset="0"/>
              </a:rPr>
              <a:t>bảo </a:t>
            </a:r>
            <a:r>
              <a:rPr lang="en-US" b="0" i="0">
                <a:solidFill>
                  <a:schemeClr val="tx1"/>
                </a:solidFill>
                <a:effectLst/>
                <a:latin typeface="Arial" panose="020B0604020202020204" pitchFamily="34" charset="0"/>
                <a:cs typeface="Arial" panose="020B0604020202020204" pitchFamily="34" charset="0"/>
              </a:rPr>
              <a:t>quý vị</a:t>
            </a:r>
            <a:r>
              <a:rPr lang="vi" b="0" i="0">
                <a:solidFill>
                  <a:schemeClr val="tx1"/>
                </a:solidFill>
                <a:effectLst/>
                <a:latin typeface="Arial" panose="020B0604020202020204" pitchFamily="34" charset="0"/>
                <a:cs typeface="Arial" panose="020B0604020202020204" pitchFamily="34" charset="0"/>
              </a:rPr>
              <a:t> </a:t>
            </a:r>
            <a:r>
              <a:rPr lang="en-US" b="0" i="0">
                <a:solidFill>
                  <a:schemeClr val="tx1"/>
                </a:solidFill>
                <a:effectLst/>
                <a:latin typeface="Arial" panose="020B0604020202020204" pitchFamily="34" charset="0"/>
                <a:cs typeface="Arial" panose="020B0604020202020204" pitchFamily="34" charset="0"/>
              </a:rPr>
              <a:t>làm </a:t>
            </a:r>
            <a:r>
              <a:rPr lang="vi" b="0" i="0">
                <a:solidFill>
                  <a:schemeClr val="tx1"/>
                </a:solidFill>
                <a:effectLst/>
                <a:latin typeface="Arial" panose="020B0604020202020204" pitchFamily="34" charset="0"/>
                <a:cs typeface="Arial" panose="020B0604020202020204" pitchFamily="34" charset="0"/>
              </a:rPr>
              <a:t>quen với </a:t>
            </a:r>
            <a:r>
              <a:rPr lang="vi" b="0" i="0" dirty="0">
                <a:solidFill>
                  <a:schemeClr val="tx1"/>
                </a:solidFill>
                <a:effectLst/>
                <a:latin typeface="Arial" panose="020B0604020202020204" pitchFamily="34" charset="0"/>
                <a:cs typeface="Arial" panose="020B0604020202020204" pitchFamily="34" charset="0"/>
              </a:rPr>
              <a:t>nội dung</a:t>
            </a:r>
          </a:p>
          <a:p>
            <a:pPr lvl="1">
              <a:spcBef>
                <a:spcPts val="750"/>
              </a:spcBef>
              <a:spcAft>
                <a:spcPts val="750"/>
              </a:spcAft>
            </a:pPr>
            <a:r>
              <a:rPr lang="en-US">
                <a:solidFill>
                  <a:schemeClr val="tx1"/>
                </a:solidFill>
                <a:latin typeface="Arial" panose="020B0604020202020204" pitchFamily="34" charset="0"/>
                <a:cs typeface="Arial" panose="020B0604020202020204" pitchFamily="34" charset="0"/>
              </a:rPr>
              <a:t>tài</a:t>
            </a:r>
            <a:r>
              <a:rPr lang="vi">
                <a:solidFill>
                  <a:schemeClr val="tx1"/>
                </a:solidFill>
                <a:latin typeface="Arial" panose="020B0604020202020204" pitchFamily="34" charset="0"/>
                <a:cs typeface="Arial" panose="020B0604020202020204" pitchFamily="34" charset="0"/>
              </a:rPr>
              <a:t> </a:t>
            </a:r>
            <a:r>
              <a:rPr lang="vi" dirty="0">
                <a:solidFill>
                  <a:schemeClr val="tx1"/>
                </a:solidFill>
                <a:latin typeface="Arial" panose="020B0604020202020204" pitchFamily="34" charset="0"/>
                <a:cs typeface="Arial" panose="020B0604020202020204" pitchFamily="34" charset="0"/>
              </a:rPr>
              <a:t>liệu </a:t>
            </a:r>
            <a:r>
              <a:rPr lang="vi">
                <a:solidFill>
                  <a:schemeClr val="tx1"/>
                </a:solidFill>
                <a:latin typeface="Arial" panose="020B0604020202020204" pitchFamily="34" charset="0"/>
                <a:cs typeface="Arial" panose="020B0604020202020204" pitchFamily="34" charset="0"/>
              </a:rPr>
              <a:t>phát </a:t>
            </a:r>
            <a:r>
              <a:rPr lang="en-US">
                <a:solidFill>
                  <a:schemeClr val="tx1"/>
                </a:solidFill>
                <a:latin typeface="Arial" panose="020B0604020202020204" pitchFamily="34" charset="0"/>
                <a:cs typeface="Arial" panose="020B0604020202020204" pitchFamily="34" charset="0"/>
              </a:rPr>
              <a:t>tay dành </a:t>
            </a:r>
            <a:r>
              <a:rPr lang="vi">
                <a:solidFill>
                  <a:schemeClr val="tx1"/>
                </a:solidFill>
                <a:latin typeface="Arial" panose="020B0604020202020204" pitchFamily="34" charset="0"/>
                <a:cs typeface="Arial" panose="020B0604020202020204" pitchFamily="34" charset="0"/>
              </a:rPr>
              <a:t>cho </a:t>
            </a:r>
            <a:r>
              <a:rPr lang="en-US">
                <a:solidFill>
                  <a:schemeClr val="tx1"/>
                </a:solidFill>
                <a:latin typeface="Arial" panose="020B0604020202020204" pitchFamily="34" charset="0"/>
                <a:cs typeface="Arial" panose="020B0604020202020204" pitchFamily="34" charset="0"/>
              </a:rPr>
              <a:t>học viên</a:t>
            </a:r>
            <a:endParaRPr lang="vi" dirty="0">
              <a:solidFill>
                <a:schemeClr val="tx1"/>
              </a:solidFill>
              <a:latin typeface="Arial" panose="020B0604020202020204" pitchFamily="34" charset="0"/>
              <a:cs typeface="Arial" panose="020B0604020202020204" pitchFamily="34" charset="0"/>
            </a:endParaRPr>
          </a:p>
          <a:p>
            <a:pPr>
              <a:spcBef>
                <a:spcPts val="750"/>
              </a:spcBef>
              <a:spcAft>
                <a:spcPts val="750"/>
              </a:spcAft>
            </a:pPr>
            <a:r>
              <a:rPr lang="en-US" b="0" i="0">
                <a:solidFill>
                  <a:srgbClr val="242424"/>
                </a:solidFill>
                <a:effectLst/>
                <a:latin typeface="Arial" panose="020B0604020202020204" pitchFamily="34" charset="0"/>
                <a:cs typeface="Arial" panose="020B0604020202020204" pitchFamily="34" charset="0"/>
              </a:rPr>
              <a:t>L</a:t>
            </a:r>
            <a:r>
              <a:rPr lang="vi" b="0" i="0">
                <a:solidFill>
                  <a:srgbClr val="242424"/>
                </a:solidFill>
                <a:effectLst/>
                <a:latin typeface="Arial" panose="020B0604020202020204" pitchFamily="34" charset="0"/>
                <a:cs typeface="Arial" panose="020B0604020202020204" pitchFamily="34" charset="0"/>
              </a:rPr>
              <a:t>iên </a:t>
            </a:r>
            <a:r>
              <a:rPr lang="en-US" b="0" i="0">
                <a:solidFill>
                  <a:srgbClr val="242424"/>
                </a:solidFill>
                <a:effectLst/>
                <a:latin typeface="Arial" panose="020B0604020202020204" pitchFamily="34" charset="0"/>
                <a:cs typeface="Arial" panose="020B0604020202020204" pitchFamily="34" charset="0"/>
              </a:rPr>
              <a:t>lạc </a:t>
            </a:r>
            <a:r>
              <a:rPr lang="vi" b="0" i="0">
                <a:solidFill>
                  <a:srgbClr val="242424"/>
                </a:solidFill>
                <a:effectLst/>
                <a:latin typeface="Arial" panose="020B0604020202020204" pitchFamily="34" charset="0"/>
                <a:cs typeface="Arial" panose="020B0604020202020204" pitchFamily="34" charset="0"/>
              </a:rPr>
              <a:t>với Elliot</a:t>
            </a:r>
            <a:r>
              <a:rPr lang="en-US" b="0" i="0">
                <a:solidFill>
                  <a:srgbClr val="242424"/>
                </a:solidFill>
                <a:effectLst/>
                <a:latin typeface="Arial" panose="020B0604020202020204" pitchFamily="34" charset="0"/>
                <a:cs typeface="Arial" panose="020B0604020202020204" pitchFamily="34" charset="0"/>
              </a:rPr>
              <a:t> tại</a:t>
            </a:r>
            <a:r>
              <a:rPr lang="vi" b="0" i="0">
                <a:solidFill>
                  <a:srgbClr val="242424"/>
                </a:solidFill>
                <a:effectLst/>
                <a:latin typeface="Arial" panose="020B0604020202020204" pitchFamily="34" charset="0"/>
                <a:cs typeface="Arial" panose="020B0604020202020204" pitchFamily="34" charset="0"/>
              </a:rPr>
              <a:t> </a:t>
            </a:r>
            <a:r>
              <a:rPr lang="vi" b="0" i="0" dirty="0">
                <a:solidFill>
                  <a:srgbClr val="242424"/>
                </a:solidFill>
                <a:effectLst/>
                <a:latin typeface="Arial" panose="020B0604020202020204" pitchFamily="34" charset="0"/>
                <a:cs typeface="Arial" panose="020B0604020202020204" pitchFamily="34" charset="0"/>
                <a:hlinkClick r:id="rId4"/>
              </a:rPr>
              <a:t>Elliot@wacoss.org</a:t>
            </a:r>
            <a:r>
              <a:rPr lang="vi" b="0" i="0">
                <a:solidFill>
                  <a:srgbClr val="242424"/>
                </a:solidFill>
                <a:effectLst/>
                <a:latin typeface="Arial" panose="020B0604020202020204" pitchFamily="34" charset="0"/>
                <a:cs typeface="Arial" panose="020B0604020202020204" pitchFamily="34" charset="0"/>
                <a:hlinkClick r:id="rId4"/>
              </a:rPr>
              <a:t>.au</a:t>
            </a:r>
            <a:r>
              <a:rPr lang="en-US">
                <a:solidFill>
                  <a:srgbClr val="242424"/>
                </a:solidFill>
                <a:latin typeface="Arial" panose="020B0604020202020204" pitchFamily="34" charset="0"/>
                <a:cs typeface="Arial" panose="020B0604020202020204" pitchFamily="34" charset="0"/>
              </a:rPr>
              <a:t> trước</a:t>
            </a:r>
            <a:r>
              <a:rPr lang="vi">
                <a:solidFill>
                  <a:srgbClr val="242424"/>
                </a:solidFill>
                <a:latin typeface="Arial" panose="020B0604020202020204" pitchFamily="34" charset="0"/>
                <a:cs typeface="Arial" panose="020B0604020202020204" pitchFamily="34" charset="0"/>
              </a:rPr>
              <a:t> </a:t>
            </a:r>
            <a:r>
              <a:rPr lang="vi" dirty="0">
                <a:solidFill>
                  <a:srgbClr val="242424"/>
                </a:solidFill>
                <a:latin typeface="Arial" panose="020B0604020202020204" pitchFamily="34" charset="0"/>
                <a:cs typeface="Arial" panose="020B0604020202020204" pitchFamily="34" charset="0"/>
              </a:rPr>
              <a:t>buổi học </a:t>
            </a:r>
            <a:r>
              <a:rPr lang="vi">
                <a:solidFill>
                  <a:srgbClr val="242424"/>
                </a:solidFill>
                <a:latin typeface="Arial" panose="020B0604020202020204" pitchFamily="34" charset="0"/>
                <a:cs typeface="Arial" panose="020B0604020202020204" pitchFamily="34" charset="0"/>
              </a:rPr>
              <a:t>nếu </a:t>
            </a:r>
            <a:r>
              <a:rPr lang="en-US">
                <a:solidFill>
                  <a:srgbClr val="242424"/>
                </a:solidFill>
                <a:latin typeface="Arial" panose="020B0604020202020204" pitchFamily="34" charset="0"/>
                <a:cs typeface="Arial" panose="020B0604020202020204" pitchFamily="34" charset="0"/>
              </a:rPr>
              <a:t>quý vị</a:t>
            </a:r>
            <a:r>
              <a:rPr lang="vi">
                <a:solidFill>
                  <a:srgbClr val="242424"/>
                </a:solidFill>
                <a:latin typeface="Arial" panose="020B0604020202020204" pitchFamily="34" charset="0"/>
                <a:cs typeface="Arial" panose="020B0604020202020204" pitchFamily="34" charset="0"/>
              </a:rPr>
              <a:t> </a:t>
            </a:r>
            <a:r>
              <a:rPr lang="vi" dirty="0">
                <a:solidFill>
                  <a:schemeClr val="tx1"/>
                </a:solidFill>
                <a:latin typeface="Arial" panose="020B0604020202020204" pitchFamily="34" charset="0"/>
                <a:cs typeface="Arial" panose="020B0604020202020204" pitchFamily="34" charset="0"/>
              </a:rPr>
              <a:t>có bất kỳ </a:t>
            </a:r>
            <a:r>
              <a:rPr lang="vi">
                <a:solidFill>
                  <a:schemeClr val="tx1"/>
                </a:solidFill>
                <a:latin typeface="Arial" panose="020B0604020202020204" pitchFamily="34" charset="0"/>
                <a:cs typeface="Arial" panose="020B0604020202020204" pitchFamily="34" charset="0"/>
              </a:rPr>
              <a:t>câu hỏi</a:t>
            </a:r>
            <a:r>
              <a:rPr lang="en-US">
                <a:solidFill>
                  <a:schemeClr val="tx1"/>
                </a:solidFill>
                <a:latin typeface="Arial" panose="020B0604020202020204" pitchFamily="34" charset="0"/>
                <a:cs typeface="Arial" panose="020B0604020202020204" pitchFamily="34" charset="0"/>
              </a:rPr>
              <a:t> nào</a:t>
            </a:r>
            <a:endParaRPr lang="vi" dirty="0">
              <a:solidFill>
                <a:srgbClr val="242424"/>
              </a:solidFill>
              <a:latin typeface="Arial" panose="020B0604020202020204" pitchFamily="34" charset="0"/>
              <a:cs typeface="Arial" panose="020B0604020202020204" pitchFamily="34" charset="0"/>
              <a:hlinkClick r:id="rId4"/>
            </a:endParaRPr>
          </a:p>
          <a:p>
            <a:pPr>
              <a:spcBef>
                <a:spcPts val="750"/>
              </a:spcBef>
              <a:spcAft>
                <a:spcPts val="750"/>
              </a:spcAft>
            </a:pPr>
            <a:r>
              <a:rPr lang="vi" b="0" i="0" dirty="0">
                <a:solidFill>
                  <a:schemeClr val="tx1"/>
                </a:solidFill>
                <a:effectLst/>
                <a:latin typeface="Arial" panose="020B0604020202020204" pitchFamily="34" charset="0"/>
                <a:cs typeface="Arial" panose="020B0604020202020204" pitchFamily="34" charset="0"/>
              </a:rPr>
              <a:t>Xóa/ẩn slide này trước khi trình bày và cập nhật thời gian/ngày của </a:t>
            </a:r>
            <a:r>
              <a:rPr lang="vi" b="0" i="0">
                <a:solidFill>
                  <a:schemeClr val="tx1"/>
                </a:solidFill>
                <a:effectLst/>
                <a:latin typeface="Arial" panose="020B0604020202020204" pitchFamily="34" charset="0"/>
                <a:cs typeface="Arial" panose="020B0604020202020204" pitchFamily="34" charset="0"/>
              </a:rPr>
              <a:t>buổi </a:t>
            </a:r>
            <a:r>
              <a:rPr lang="en-US" b="0" i="0">
                <a:solidFill>
                  <a:schemeClr val="tx1"/>
                </a:solidFill>
                <a:effectLst/>
                <a:latin typeface="Arial" panose="020B0604020202020204" pitchFamily="34" charset="0"/>
                <a:cs typeface="Arial" panose="020B0604020202020204" pitchFamily="34" charset="0"/>
              </a:rPr>
              <a:t>học </a:t>
            </a:r>
            <a:r>
              <a:rPr lang="vi" b="0" i="0">
                <a:solidFill>
                  <a:schemeClr val="tx1"/>
                </a:solidFill>
                <a:effectLst/>
                <a:latin typeface="Arial" panose="020B0604020202020204" pitchFamily="34" charset="0"/>
                <a:cs typeface="Arial" panose="020B0604020202020204" pitchFamily="34" charset="0"/>
              </a:rPr>
              <a:t>tiếp theo </a:t>
            </a:r>
            <a:r>
              <a:rPr lang="en-US" b="0" i="0">
                <a:solidFill>
                  <a:schemeClr val="tx1"/>
                </a:solidFill>
                <a:effectLst/>
                <a:latin typeface="Arial" panose="020B0604020202020204" pitchFamily="34" charset="0"/>
                <a:cs typeface="Arial" panose="020B0604020202020204" pitchFamily="34" charset="0"/>
              </a:rPr>
              <a:t>ở</a:t>
            </a:r>
            <a:r>
              <a:rPr lang="vi" b="0" i="0">
                <a:solidFill>
                  <a:schemeClr val="tx1"/>
                </a:solidFill>
                <a:effectLst/>
                <a:latin typeface="Arial" panose="020B0604020202020204" pitchFamily="34" charset="0"/>
                <a:cs typeface="Arial" panose="020B0604020202020204" pitchFamily="34" charset="0"/>
              </a:rPr>
              <a:t> </a:t>
            </a:r>
            <a:r>
              <a:rPr lang="vi" b="0" i="0" dirty="0">
                <a:solidFill>
                  <a:schemeClr val="tx1"/>
                </a:solidFill>
                <a:effectLst/>
                <a:latin typeface="Arial" panose="020B0604020202020204" pitchFamily="34" charset="0"/>
                <a:cs typeface="Arial" panose="020B0604020202020204" pitchFamily="34" charset="0"/>
              </a:rPr>
              <a:t>slide cuối cùng.</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rPr>
              <a:t>WA Digital Inclusion Project | Community Champions Program</a:t>
            </a:r>
            <a:endParaRPr kumimoji="0" lang="vi" sz="10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US" sz="4200">
                <a:solidFill>
                  <a:schemeClr val="tx1"/>
                </a:solidFill>
                <a:latin typeface="Arial" panose="020B0604020202020204" pitchFamily="34" charset="0"/>
                <a:cs typeface="Arial" panose="020B0604020202020204" pitchFamily="34" charset="0"/>
              </a:rPr>
              <a:t>Lời</a:t>
            </a:r>
            <a:r>
              <a:rPr lang="vi" sz="4200">
                <a:solidFill>
                  <a:schemeClr val="tx1"/>
                </a:solidFill>
                <a:latin typeface="Arial" panose="020B0604020202020204" pitchFamily="34" charset="0"/>
                <a:cs typeface="Arial" panose="020B0604020202020204" pitchFamily="34" charset="0"/>
              </a:rPr>
              <a:t> </a:t>
            </a:r>
            <a:r>
              <a:rPr lang="en-US" sz="4200">
                <a:solidFill>
                  <a:schemeClr val="tx1"/>
                </a:solidFill>
                <a:latin typeface="Arial" panose="020B0604020202020204" pitchFamily="34" charset="0"/>
                <a:cs typeface="Arial" panose="020B0604020202020204" pitchFamily="34" charset="0"/>
              </a:rPr>
              <a:t>Ghi</a:t>
            </a:r>
            <a:r>
              <a:rPr lang="vi" sz="4200">
                <a:solidFill>
                  <a:schemeClr val="tx1"/>
                </a:solidFill>
                <a:latin typeface="Arial" panose="020B0604020202020204" pitchFamily="34" charset="0"/>
                <a:cs typeface="Arial" panose="020B0604020202020204" pitchFamily="34" charset="0"/>
              </a:rPr>
              <a:t> nhận </a:t>
            </a:r>
            <a:r>
              <a:rPr lang="en-US" sz="4200">
                <a:solidFill>
                  <a:schemeClr val="tx1"/>
                </a:solidFill>
                <a:latin typeface="Arial" panose="020B0604020202020204" pitchFamily="34" charset="0"/>
                <a:cs typeface="Arial" panose="020B0604020202020204" pitchFamily="34" charset="0"/>
              </a:rPr>
              <a:t>đối với Đất nước</a:t>
            </a:r>
            <a:endParaRPr lang="vi" sz="4200" noProof="0" dirty="0">
              <a:solidFill>
                <a:schemeClr val="tx1"/>
              </a:solidFill>
              <a:latin typeface="Arial" panose="020B0604020202020204" pitchFamily="34" charset="0"/>
              <a:cs typeface="Arial" panose="020B0604020202020204" pitchFamily="34" charset="0"/>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14F22D56-9588-0B2C-034B-670C38C59821}"/>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vi-VN">
                <a:solidFill>
                  <a:schemeClr val="tx1"/>
                </a:solidFill>
                <a:latin typeface="Arial" panose="020B0604020202020204" pitchFamily="34" charset="0"/>
                <a:cs typeface="Arial" panose="020B0604020202020204" pitchFamily="34" charset="0"/>
              </a:rPr>
              <a:t>Chúng tôi ghi nhận rằng chúng ta đang ở trên vùng đất của người Thổ dân.</a:t>
            </a:r>
            <a:r>
              <a:rPr lang="en-US">
                <a:solidFill>
                  <a:schemeClr val="tx1"/>
                </a:solidFill>
                <a:latin typeface="Arial" panose="020B0604020202020204" pitchFamily="34" charset="0"/>
                <a:cs typeface="Arial" panose="020B0604020202020204" pitchFamily="34" charset="0"/>
              </a:rPr>
              <a:t> </a:t>
            </a:r>
            <a:r>
              <a:rPr lang="vi-VN">
                <a:solidFill>
                  <a:schemeClr val="tx1"/>
                </a:solidFill>
                <a:latin typeface="Arial" panose="020B0604020202020204" pitchFamily="34" charset="0"/>
                <a:cs typeface="Arial" panose="020B0604020202020204" pitchFamily="34" charset="0"/>
              </a:rPr>
              <a:t>Chúng tôi kính trọng người Thổ dân của vùng đất này.</a:t>
            </a:r>
            <a:br>
              <a:rPr lang="vi-VN">
                <a:solidFill>
                  <a:schemeClr val="tx1"/>
                </a:solidFill>
                <a:latin typeface="Arial" panose="020B0604020202020204" pitchFamily="34" charset="0"/>
                <a:cs typeface="Arial" panose="020B0604020202020204" pitchFamily="34" charset="0"/>
              </a:rPr>
            </a:br>
            <a:r>
              <a:rPr lang="vi-VN">
                <a:solidFill>
                  <a:schemeClr val="tx1"/>
                </a:solidFill>
                <a:latin typeface="Arial" panose="020B0604020202020204" pitchFamily="34" charset="0"/>
                <a:cs typeface="Arial" panose="020B0604020202020204" pitchFamily="34" charset="0"/>
              </a:rPr>
              <a:t>Người Thổ dân đã sinh sống trên vùng đất này từ hàng chục ngàn năm trước.</a:t>
            </a:r>
            <a:br>
              <a:rPr lang="vi-VN">
                <a:solidFill>
                  <a:schemeClr val="tx1"/>
                </a:solidFill>
                <a:latin typeface="Arial" panose="020B0604020202020204" pitchFamily="34" charset="0"/>
                <a:cs typeface="Arial" panose="020B0604020202020204" pitchFamily="34" charset="0"/>
              </a:rPr>
            </a:br>
            <a:r>
              <a:rPr lang="vi-VN">
                <a:solidFill>
                  <a:schemeClr val="tx1"/>
                </a:solidFill>
                <a:latin typeface="Arial" panose="020B0604020202020204" pitchFamily="34" charset="0"/>
                <a:cs typeface="Arial" panose="020B0604020202020204" pitchFamily="34" charset="0"/>
              </a:rPr>
              <a:t>Chúng tôi kính trọng tất cả </a:t>
            </a:r>
            <a:r>
              <a:rPr lang="en-US">
                <a:solidFill>
                  <a:schemeClr val="tx1"/>
                </a:solidFill>
                <a:latin typeface="Arial" panose="020B0604020202020204" pitchFamily="34" charset="0"/>
                <a:cs typeface="Arial" panose="020B0604020202020204" pitchFamily="34" charset="0"/>
              </a:rPr>
              <a:t>những </a:t>
            </a:r>
            <a:r>
              <a:rPr lang="vi-VN">
                <a:solidFill>
                  <a:schemeClr val="tx1"/>
                </a:solidFill>
                <a:latin typeface="Arial" panose="020B0604020202020204" pitchFamily="34" charset="0"/>
                <a:cs typeface="Arial" panose="020B0604020202020204" pitchFamily="34" charset="0"/>
              </a:rPr>
              <a:t>người Thổ dân và các Bậc </a:t>
            </a:r>
            <a:r>
              <a:rPr lang="en-US">
                <a:solidFill>
                  <a:schemeClr val="tx1"/>
                </a:solidFill>
                <a:latin typeface="Arial" panose="020B0604020202020204" pitchFamily="34" charset="0"/>
                <a:cs typeface="Arial" panose="020B0604020202020204" pitchFamily="34" charset="0"/>
              </a:rPr>
              <a:t>Cao niên </a:t>
            </a:r>
            <a:r>
              <a:rPr lang="vi-VN">
                <a:solidFill>
                  <a:schemeClr val="tx1"/>
                </a:solidFill>
                <a:latin typeface="Arial" panose="020B0604020202020204" pitchFamily="34" charset="0"/>
                <a:cs typeface="Arial" panose="020B0604020202020204" pitchFamily="34" charset="0"/>
              </a:rPr>
              <a:t>của họ.</a:t>
            </a:r>
            <a:br>
              <a:rPr lang="vi-VN">
                <a:solidFill>
                  <a:schemeClr val="tx1"/>
                </a:solidFill>
                <a:latin typeface="Arial" panose="020B0604020202020204" pitchFamily="34" charset="0"/>
                <a:cs typeface="Arial" panose="020B0604020202020204" pitchFamily="34" charset="0"/>
              </a:rPr>
            </a:br>
            <a:r>
              <a:rPr lang="vi-VN">
                <a:solidFill>
                  <a:schemeClr val="tx1"/>
                </a:solidFill>
                <a:latin typeface="Arial" panose="020B0604020202020204" pitchFamily="34" charset="0"/>
                <a:cs typeface="Arial" panose="020B0604020202020204" pitchFamily="34" charset="0"/>
              </a:rPr>
              <a:t>Chúng ta có thể học hỏi nhiều điều từ những câu chuyện của họ.</a:t>
            </a:r>
            <a:br>
              <a:rPr lang="vi-VN">
                <a:solidFill>
                  <a:schemeClr val="tx1"/>
                </a:solidFill>
                <a:latin typeface="Arial" panose="020B0604020202020204" pitchFamily="34" charset="0"/>
                <a:cs typeface="Arial" panose="020B0604020202020204" pitchFamily="34" charset="0"/>
              </a:rPr>
            </a:br>
            <a:r>
              <a:rPr lang="vi-VN">
                <a:solidFill>
                  <a:schemeClr val="tx1"/>
                </a:solidFill>
                <a:latin typeface="Arial" panose="020B0604020202020204" pitchFamily="34" charset="0"/>
                <a:cs typeface="Arial" panose="020B0604020202020204" pitchFamily="34" charset="0"/>
              </a:rPr>
              <a:t>Vùng đất này xưa nay vẫn là, và mãi mãi sẽ là, vùng đất của người Thổ dân.</a:t>
            </a:r>
            <a:endParaRPr lang="vi" noProof="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vi">
                <a:solidFill>
                  <a:srgbClr val="1962B2"/>
                </a:solidFill>
                <a:latin typeface="Arial" panose="020B0604020202020204" pitchFamily="34" charset="0"/>
                <a:cs typeface="Arial" panose="020B0604020202020204" pitchFamily="34" charset="0"/>
              </a:rPr>
              <a:t>Email</a:t>
            </a:r>
            <a:r>
              <a:rPr lang="en-US">
                <a:solidFill>
                  <a:srgbClr val="1962B2"/>
                </a:solidFill>
                <a:latin typeface="Arial" panose="020B0604020202020204" pitchFamily="34" charset="0"/>
                <a:cs typeface="Arial" panose="020B0604020202020204" pitchFamily="34" charset="0"/>
              </a:rPr>
              <a:t> (Thư điện tử)</a:t>
            </a:r>
            <a:endParaRPr lang="vi" dirty="0">
              <a:solidFill>
                <a:srgbClr val="1962B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a:latin typeface="Arial" panose="020B0604020202020204" pitchFamily="34" charset="0"/>
                <a:cs typeface="Arial" panose="020B0604020202020204" pitchFamily="34" charset="0"/>
              </a:rPr>
              <a:t>WA Digital Inclusion Project</a:t>
            </a:r>
            <a:endParaRPr lang="vi" dirty="0">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WA Digital Inclusion Project | Community Champions Program</a:t>
            </a:r>
            <a:endParaRPr kumimoji="0" lang="vi" sz="1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r>
              <a:rPr lang="vi" dirty="0">
                <a:latin typeface="Arial" panose="020B0604020202020204" pitchFamily="34" charset="0"/>
                <a:cs typeface="Arial" panose="020B0604020202020204" pitchFamily="34" charset="0"/>
              </a:rPr>
              <a:t>Tổng </a:t>
            </a:r>
            <a:r>
              <a:rPr lang="vi">
                <a:latin typeface="Arial" panose="020B0604020202020204" pitchFamily="34" charset="0"/>
                <a:cs typeface="Arial" panose="020B0604020202020204" pitchFamily="34" charset="0"/>
              </a:rPr>
              <a:t>quan </a:t>
            </a:r>
            <a:r>
              <a:rPr lang="en-US">
                <a:latin typeface="Arial" panose="020B0604020202020204" pitchFamily="34" charset="0"/>
                <a:cs typeface="Arial" panose="020B0604020202020204" pitchFamily="34" charset="0"/>
              </a:rPr>
              <a:t>buổi học</a:t>
            </a:r>
            <a:endParaRPr lang="vi"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l">
              <a:spcBef>
                <a:spcPts val="750"/>
              </a:spcBef>
              <a:spcAft>
                <a:spcPts val="750"/>
              </a:spcAft>
              <a:buNone/>
            </a:pPr>
            <a:r>
              <a:rPr lang="en-US" b="0" i="0">
                <a:solidFill>
                  <a:schemeClr val="tx1"/>
                </a:solidFill>
                <a:effectLst/>
                <a:latin typeface="Arial" panose="020B0604020202020204" pitchFamily="34" charset="0"/>
                <a:cs typeface="Arial" panose="020B0604020202020204" pitchFamily="34" charset="0"/>
              </a:rPr>
              <a:t>Buổi học</a:t>
            </a:r>
            <a:r>
              <a:rPr lang="vi" b="0" i="0">
                <a:solidFill>
                  <a:schemeClr val="tx1"/>
                </a:solidFill>
                <a:effectLst/>
                <a:latin typeface="Arial" panose="020B0604020202020204" pitchFamily="34" charset="0"/>
                <a:cs typeface="Arial" panose="020B0604020202020204" pitchFamily="34" charset="0"/>
              </a:rPr>
              <a:t> </a:t>
            </a:r>
            <a:r>
              <a:rPr lang="vi" b="0" i="0" dirty="0">
                <a:solidFill>
                  <a:schemeClr val="tx1"/>
                </a:solidFill>
                <a:effectLst/>
                <a:latin typeface="Arial" panose="020B0604020202020204" pitchFamily="34" charset="0"/>
                <a:cs typeface="Arial" panose="020B0604020202020204" pitchFamily="34" charset="0"/>
              </a:rPr>
              <a:t>này sẽ bao gồm:</a:t>
            </a:r>
          </a:p>
          <a:p>
            <a:pPr algn="l">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Email là gì </a:t>
            </a:r>
            <a:r>
              <a:rPr lang="vi" b="0" i="0">
                <a:solidFill>
                  <a:schemeClr val="tx1"/>
                </a:solidFill>
                <a:effectLst/>
                <a:latin typeface="Arial" panose="020B0604020202020204" pitchFamily="34" charset="0"/>
                <a:cs typeface="Arial" panose="020B0604020202020204" pitchFamily="34" charset="0"/>
              </a:rPr>
              <a:t>và có thể sử dụng </a:t>
            </a:r>
            <a:r>
              <a:rPr lang="en-US" b="0" i="0">
                <a:solidFill>
                  <a:schemeClr val="tx1"/>
                </a:solidFill>
                <a:effectLst/>
                <a:latin typeface="Arial" panose="020B0604020202020204" pitchFamily="34" charset="0"/>
                <a:cs typeface="Arial" panose="020B0604020202020204" pitchFamily="34" charset="0"/>
              </a:rPr>
              <a:t>email </a:t>
            </a:r>
            <a:r>
              <a:rPr lang="vi" b="0" i="0">
                <a:solidFill>
                  <a:schemeClr val="tx1"/>
                </a:solidFill>
                <a:effectLst/>
                <a:latin typeface="Arial" panose="020B0604020202020204" pitchFamily="34" charset="0"/>
                <a:cs typeface="Arial" panose="020B0604020202020204" pitchFamily="34" charset="0"/>
              </a:rPr>
              <a:t>để </a:t>
            </a:r>
            <a:r>
              <a:rPr lang="vi" b="0" i="0" dirty="0">
                <a:solidFill>
                  <a:schemeClr val="tx1"/>
                </a:solidFill>
                <a:effectLst/>
                <a:latin typeface="Arial" panose="020B0604020202020204" pitchFamily="34" charset="0"/>
                <a:cs typeface="Arial" panose="020B0604020202020204" pitchFamily="34" charset="0"/>
              </a:rPr>
              <a:t>làm gì</a:t>
            </a:r>
          </a:p>
          <a:p>
            <a:pPr algn="l">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Thiết lập tài khoản email</a:t>
            </a:r>
          </a:p>
          <a:p>
            <a:pPr algn="l">
              <a:spcBef>
                <a:spcPts val="750"/>
              </a:spcBef>
              <a:spcAft>
                <a:spcPts val="750"/>
              </a:spcAft>
              <a:buFont typeface="Arial" panose="020B0604020202020204" pitchFamily="34" charset="0"/>
              <a:buChar char="•"/>
            </a:pPr>
            <a:r>
              <a:rPr lang="vi" dirty="0">
                <a:solidFill>
                  <a:schemeClr val="tx1"/>
                </a:solidFill>
                <a:latin typeface="Arial" panose="020B0604020202020204" pitchFamily="34" charset="0"/>
                <a:cs typeface="Arial" panose="020B0604020202020204" pitchFamily="34" charset="0"/>
              </a:rPr>
              <a:t>Sử dụng email</a:t>
            </a:r>
          </a:p>
          <a:p>
            <a:pPr algn="l">
              <a:spcBef>
                <a:spcPts val="750"/>
              </a:spcBef>
              <a:spcAft>
                <a:spcPts val="750"/>
              </a:spcAft>
              <a:buFont typeface="Arial" panose="020B0604020202020204" pitchFamily="34" charset="0"/>
              <a:buChar char="•"/>
            </a:pPr>
            <a:r>
              <a:rPr lang="vi" b="0" i="0" dirty="0">
                <a:solidFill>
                  <a:schemeClr val="tx1"/>
                </a:solidFill>
                <a:effectLst/>
                <a:latin typeface="Arial" panose="020B0604020202020204" pitchFamily="34" charset="0"/>
                <a:cs typeface="Arial" panose="020B0604020202020204" pitchFamily="34" charset="0"/>
              </a:rPr>
              <a:t>An toàn khi sử dụng email</a:t>
            </a:r>
          </a:p>
          <a:p>
            <a:pPr algn="l">
              <a:spcBef>
                <a:spcPts val="750"/>
              </a:spcBef>
              <a:spcAft>
                <a:spcPts val="750"/>
              </a:spcAft>
              <a:buFont typeface="Arial" panose="020B0604020202020204" pitchFamily="34" charset="0"/>
              <a:buChar char="•"/>
            </a:pPr>
            <a:endParaRPr lang="en-US" dirty="0">
              <a:solidFill>
                <a:srgbClr val="242424"/>
              </a:solidFill>
              <a:latin typeface="Arial" panose="020B0604020202020204" pitchFamily="34" charset="0"/>
              <a:cs typeface="Arial" panose="020B0604020202020204" pitchFamily="34" charset="0"/>
            </a:endParaRPr>
          </a:p>
          <a:p>
            <a:pPr marL="0" indent="0" algn="l">
              <a:spcBef>
                <a:spcPts val="750"/>
              </a:spcBef>
              <a:spcAft>
                <a:spcPts val="750"/>
              </a:spcAft>
              <a:buNone/>
            </a:pPr>
            <a:endParaRPr lang="en-US" b="0" i="0" dirty="0">
              <a:solidFill>
                <a:srgbClr val="242424"/>
              </a:solidFill>
              <a:effectLst/>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rPr>
              <a:t>WA Digital Inclusion Project | Community Champions Program</a:t>
            </a:r>
            <a:endParaRPr kumimoji="0" lang="vi" sz="10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vi" sz="5400" noProof="0" dirty="0">
                <a:latin typeface="Arial" panose="020B0604020202020204" pitchFamily="34" charset="0"/>
                <a:cs typeface="Arial" panose="020B0604020202020204" pitchFamily="34" charset="0"/>
              </a:rPr>
              <a:t>Giới thiệu</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rPr>
              <a:t>WA Digital Inclusion Project | Community Champions Program</a:t>
            </a:r>
            <a:endParaRPr kumimoji="0" lang="vi" sz="10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472536" cy="1778559"/>
          </a:xfrm>
        </p:spPr>
        <p:txBody>
          <a:bodyPr/>
          <a:lstStyle/>
          <a:p>
            <a:r>
              <a:rPr lang="vi" dirty="0">
                <a:solidFill>
                  <a:schemeClr val="tx1"/>
                </a:solidFill>
                <a:latin typeface="Arial" panose="020B0604020202020204" pitchFamily="34" charset="0"/>
                <a:cs typeface="Arial" panose="020B0604020202020204" pitchFamily="34" charset="0"/>
              </a:rPr>
              <a:t>Giới </a:t>
            </a:r>
            <a:r>
              <a:rPr lang="vi">
                <a:solidFill>
                  <a:schemeClr val="tx1"/>
                </a:solidFill>
                <a:latin typeface="Arial" panose="020B0604020202020204" pitchFamily="34" charset="0"/>
                <a:cs typeface="Arial" panose="020B0604020202020204" pitchFamily="34" charset="0"/>
              </a:rPr>
              <a:t>thiệu </a:t>
            </a:r>
            <a:r>
              <a:rPr lang="en-US">
                <a:solidFill>
                  <a:schemeClr val="tx1"/>
                </a:solidFill>
                <a:latin typeface="Arial" panose="020B0604020202020204" pitchFamily="34" charset="0"/>
                <a:cs typeface="Arial" panose="020B0604020202020204" pitchFamily="34" charset="0"/>
              </a:rPr>
              <a:t>về </a:t>
            </a:r>
            <a:r>
              <a:rPr lang="vi">
                <a:solidFill>
                  <a:schemeClr val="tx1"/>
                </a:solidFill>
                <a:latin typeface="Arial" panose="020B0604020202020204" pitchFamily="34" charset="0"/>
                <a:cs typeface="Arial" panose="020B0604020202020204" pitchFamily="34" charset="0"/>
              </a:rPr>
              <a:t>bản </a:t>
            </a:r>
            <a:r>
              <a:rPr lang="vi" dirty="0">
                <a:solidFill>
                  <a:schemeClr val="tx1"/>
                </a:solidFill>
                <a:latin typeface="Arial" panose="020B0604020202020204" pitchFamily="34" charset="0"/>
                <a:cs typeface="Arial" panose="020B0604020202020204" pitchFamily="34" charset="0"/>
              </a:rPr>
              <a:t>thân </a:t>
            </a:r>
            <a:r>
              <a:rPr lang="vi">
                <a:solidFill>
                  <a:schemeClr val="tx1"/>
                </a:solidFill>
                <a:latin typeface="Arial" panose="020B0604020202020204" pitchFamily="34" charset="0"/>
                <a:cs typeface="Arial" panose="020B0604020202020204" pitchFamily="34" charset="0"/>
              </a:rPr>
              <a:t>với nhóm</a:t>
            </a:r>
            <a:r>
              <a:rPr lang="en-US">
                <a:solidFill>
                  <a:schemeClr val="tx1"/>
                </a:solidFill>
                <a:latin typeface="Arial" panose="020B0604020202020204" pitchFamily="34" charset="0"/>
                <a:cs typeface="Arial" panose="020B0604020202020204" pitchFamily="34" charset="0"/>
              </a:rPr>
              <a:t> học</a:t>
            </a:r>
            <a:endParaRPr lang="vi" dirty="0">
              <a:solidFill>
                <a:schemeClr val="tx1"/>
              </a:solidFill>
              <a:latin typeface="Arial" panose="020B0604020202020204" pitchFamily="34" charset="0"/>
              <a:cs typeface="Arial" panose="020B0604020202020204" pitchFamily="34" charset="0"/>
            </a:endParaRPr>
          </a:p>
          <a:p>
            <a:r>
              <a:rPr lang="vi" dirty="0">
                <a:solidFill>
                  <a:schemeClr val="tx1"/>
                </a:solidFill>
                <a:latin typeface="Arial" panose="020B0604020202020204" pitchFamily="34" charset="0"/>
                <a:cs typeface="Arial" panose="020B0604020202020204" pitchFamily="34" charset="0"/>
              </a:rPr>
              <a:t>Chia sẻ kinh nghiệm </a:t>
            </a:r>
            <a:r>
              <a:rPr lang="vi">
                <a:solidFill>
                  <a:schemeClr val="tx1"/>
                </a:solidFill>
                <a:latin typeface="Arial" panose="020B0604020202020204" pitchFamily="34" charset="0"/>
                <a:cs typeface="Arial" panose="020B0604020202020204" pitchFamily="34" charset="0"/>
              </a:rPr>
              <a:t>của </a:t>
            </a:r>
            <a:r>
              <a:rPr lang="en-US">
                <a:solidFill>
                  <a:schemeClr val="tx1"/>
                </a:solidFill>
                <a:latin typeface="Arial" panose="020B0604020202020204" pitchFamily="34" charset="0"/>
                <a:cs typeface="Arial" panose="020B0604020202020204" pitchFamily="34" charset="0"/>
              </a:rPr>
              <a:t>quý vị</a:t>
            </a:r>
            <a:r>
              <a:rPr lang="vi">
                <a:solidFill>
                  <a:schemeClr val="tx1"/>
                </a:solidFill>
                <a:latin typeface="Arial" panose="020B0604020202020204" pitchFamily="34" charset="0"/>
                <a:cs typeface="Arial" panose="020B0604020202020204" pitchFamily="34" charset="0"/>
              </a:rPr>
              <a:t> </a:t>
            </a:r>
            <a:r>
              <a:rPr lang="vi" dirty="0">
                <a:solidFill>
                  <a:schemeClr val="tx1"/>
                </a:solidFill>
                <a:latin typeface="Arial" panose="020B0604020202020204" pitchFamily="34" charset="0"/>
                <a:cs typeface="Arial" panose="020B0604020202020204" pitchFamily="34" charset="0"/>
              </a:rPr>
              <a:t>về email </a:t>
            </a:r>
            <a:r>
              <a:rPr lang="vi">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quý vị</a:t>
            </a:r>
            <a:r>
              <a:rPr lang="vi">
                <a:solidFill>
                  <a:schemeClr val="tx1"/>
                </a:solidFill>
                <a:latin typeface="Arial" panose="020B0604020202020204" pitchFamily="34" charset="0"/>
                <a:cs typeface="Arial" panose="020B0604020202020204" pitchFamily="34" charset="0"/>
              </a:rPr>
              <a:t> </a:t>
            </a:r>
            <a:r>
              <a:rPr lang="vi" dirty="0">
                <a:solidFill>
                  <a:schemeClr val="tx1"/>
                </a:solidFill>
                <a:latin typeface="Arial" panose="020B0604020202020204" pitchFamily="34" charset="0"/>
                <a:cs typeface="Arial" panose="020B0604020202020204" pitchFamily="34" charset="0"/>
              </a:rPr>
              <a:t>có địa chỉ email không </a:t>
            </a:r>
            <a:r>
              <a:rPr lang="vi">
                <a:solidFill>
                  <a:schemeClr val="tx1"/>
                </a:solidFill>
                <a:latin typeface="Arial" panose="020B0604020202020204" pitchFamily="34" charset="0"/>
                <a:cs typeface="Arial" panose="020B0604020202020204" pitchFamily="34" charset="0"/>
              </a:rPr>
              <a:t>và </a:t>
            </a:r>
            <a:r>
              <a:rPr lang="en-US">
                <a:solidFill>
                  <a:schemeClr val="tx1"/>
                </a:solidFill>
                <a:latin typeface="Arial" panose="020B0604020202020204" pitchFamily="34" charset="0"/>
                <a:cs typeface="Arial" panose="020B0604020202020204" pitchFamily="34" charset="0"/>
              </a:rPr>
              <a:t>quý vị</a:t>
            </a:r>
            <a:r>
              <a:rPr lang="vi">
                <a:solidFill>
                  <a:schemeClr val="tx1"/>
                </a:solidFill>
                <a:latin typeface="Arial" panose="020B0604020202020204" pitchFamily="34" charset="0"/>
                <a:cs typeface="Arial" panose="020B0604020202020204" pitchFamily="34" charset="0"/>
              </a:rPr>
              <a:t> </a:t>
            </a:r>
            <a:r>
              <a:rPr lang="vi" dirty="0">
                <a:solidFill>
                  <a:schemeClr val="tx1"/>
                </a:solidFill>
                <a:latin typeface="Arial" panose="020B0604020202020204" pitchFamily="34" charset="0"/>
                <a:cs typeface="Arial" panose="020B0604020202020204" pitchFamily="34" charset="0"/>
              </a:rPr>
              <a:t>đã sử dụng nó để làm gì?</a:t>
            </a: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6342743" y="457200"/>
            <a:ext cx="4847771" cy="1600200"/>
          </a:xfrm>
        </p:spPr>
        <p:txBody>
          <a:bodyPr/>
          <a:lstStyle/>
          <a:p>
            <a:r>
              <a:rPr lang="vi" sz="4400" dirty="0">
                <a:latin typeface="Arial" panose="020B0604020202020204" pitchFamily="34" charset="0"/>
                <a:cs typeface="Arial" panose="020B0604020202020204" pitchFamily="34" charset="0"/>
              </a:rPr>
              <a:t>Email là gì?</a:t>
            </a:r>
          </a:p>
        </p:txBody>
      </p:sp>
      <p:sp>
        <p:nvSpPr>
          <p:cNvPr id="4" name="Text Placeholder 3">
            <a:extLst>
              <a:ext uri="{FF2B5EF4-FFF2-40B4-BE49-F238E27FC236}">
                <a16:creationId xmlns:a16="http://schemas.microsoft.com/office/drawing/2014/main" id="{99570630-12BD-CE5C-DD75-09118882D218}"/>
              </a:ext>
            </a:extLst>
          </p:cNvPr>
          <p:cNvSpPr>
            <a:spLocks noGrp="1"/>
          </p:cNvSpPr>
          <p:nvPr>
            <p:ph type="body" sz="half" idx="2"/>
          </p:nvPr>
        </p:nvSpPr>
        <p:spPr>
          <a:xfrm>
            <a:off x="6342743" y="2361406"/>
            <a:ext cx="5355771" cy="3811588"/>
          </a:xfrm>
        </p:spPr>
        <p:txBody>
          <a:bodyPr/>
          <a:lstStyle/>
          <a:p>
            <a:pPr algn="l">
              <a:spcBef>
                <a:spcPts val="750"/>
              </a:spcBef>
              <a:spcAft>
                <a:spcPts val="750"/>
              </a:spcAft>
              <a:buFont typeface="Arial" panose="020B0604020202020204" pitchFamily="34" charset="0"/>
              <a:buChar char="•"/>
            </a:pPr>
            <a:r>
              <a:rPr lang="vi" sz="3200" b="0" i="0" dirty="0">
                <a:solidFill>
                  <a:srgbClr val="242424"/>
                </a:solidFill>
                <a:effectLst/>
                <a:latin typeface="Arial" panose="020B0604020202020204" pitchFamily="34" charset="0"/>
                <a:cs typeface="Arial" panose="020B0604020202020204" pitchFamily="34" charset="0"/>
              </a:rPr>
              <a:t>Gửi và </a:t>
            </a:r>
            <a:r>
              <a:rPr lang="vi" sz="3200" b="0" i="0">
                <a:solidFill>
                  <a:srgbClr val="242424"/>
                </a:solidFill>
                <a:effectLst/>
                <a:latin typeface="Arial" panose="020B0604020202020204" pitchFamily="34" charset="0"/>
                <a:cs typeface="Arial" panose="020B0604020202020204" pitchFamily="34" charset="0"/>
              </a:rPr>
              <a:t>nhận </a:t>
            </a:r>
            <a:r>
              <a:rPr lang="en-US" sz="3200" b="0" i="0">
                <a:solidFill>
                  <a:srgbClr val="242424"/>
                </a:solidFill>
                <a:effectLst/>
                <a:latin typeface="Arial" panose="020B0604020202020204" pitchFamily="34" charset="0"/>
                <a:cs typeface="Arial" panose="020B0604020202020204" pitchFamily="34" charset="0"/>
              </a:rPr>
              <a:t>tin nhắn</a:t>
            </a:r>
            <a:endParaRPr lang="vi" sz="3200" b="0" i="0" dirty="0">
              <a:solidFill>
                <a:srgbClr val="242424"/>
              </a:solidFill>
              <a:effectLst/>
              <a:latin typeface="Arial" panose="020B0604020202020204" pitchFamily="34" charset="0"/>
              <a:cs typeface="Arial" panose="020B0604020202020204" pitchFamily="34" charset="0"/>
            </a:endParaRPr>
          </a:p>
          <a:p>
            <a:pPr algn="l">
              <a:spcBef>
                <a:spcPts val="750"/>
              </a:spcBef>
              <a:spcAft>
                <a:spcPts val="750"/>
              </a:spcAft>
              <a:buFont typeface="Arial" panose="020B0604020202020204" pitchFamily="34" charset="0"/>
              <a:buChar char="•"/>
            </a:pPr>
            <a:r>
              <a:rPr lang="vi" sz="3200" b="0" i="0" dirty="0">
                <a:solidFill>
                  <a:srgbClr val="242424"/>
                </a:solidFill>
                <a:effectLst/>
                <a:latin typeface="Arial" panose="020B0604020202020204" pitchFamily="34" charset="0"/>
                <a:cs typeface="Arial" panose="020B0604020202020204" pitchFamily="34" charset="0"/>
              </a:rPr>
              <a:t>Đính </a:t>
            </a:r>
            <a:r>
              <a:rPr lang="vi" sz="3200" b="0" i="0">
                <a:solidFill>
                  <a:srgbClr val="242424"/>
                </a:solidFill>
                <a:effectLst/>
                <a:latin typeface="Arial" panose="020B0604020202020204" pitchFamily="34" charset="0"/>
                <a:cs typeface="Arial" panose="020B0604020202020204" pitchFamily="34" charset="0"/>
              </a:rPr>
              <a:t>kèm tệp</a:t>
            </a:r>
            <a:r>
              <a:rPr lang="en-US" sz="3200" b="0" i="0">
                <a:solidFill>
                  <a:srgbClr val="242424"/>
                </a:solidFill>
                <a:effectLst/>
                <a:latin typeface="Arial" panose="020B0604020202020204" pitchFamily="34" charset="0"/>
                <a:cs typeface="Arial" panose="020B0604020202020204" pitchFamily="34" charset="0"/>
              </a:rPr>
              <a:t> (file)</a:t>
            </a:r>
            <a:endParaRPr lang="vi" sz="3200" b="0" i="0" dirty="0">
              <a:solidFill>
                <a:srgbClr val="242424"/>
              </a:solidFill>
              <a:effectLst/>
              <a:latin typeface="Arial" panose="020B0604020202020204" pitchFamily="34" charset="0"/>
              <a:cs typeface="Arial" panose="020B0604020202020204" pitchFamily="34" charset="0"/>
            </a:endParaRPr>
          </a:p>
          <a:p>
            <a:pPr algn="l">
              <a:spcBef>
                <a:spcPts val="750"/>
              </a:spcBef>
              <a:spcAft>
                <a:spcPts val="750"/>
              </a:spcAft>
              <a:buFont typeface="Arial" panose="020B0604020202020204" pitchFamily="34" charset="0"/>
              <a:buChar char="•"/>
            </a:pPr>
            <a:r>
              <a:rPr lang="vi" sz="3200" b="0" i="0">
                <a:solidFill>
                  <a:srgbClr val="242424"/>
                </a:solidFill>
                <a:effectLst/>
                <a:latin typeface="Arial" panose="020B0604020202020204" pitchFamily="34" charset="0"/>
                <a:cs typeface="Arial" panose="020B0604020202020204" pitchFamily="34" charset="0"/>
              </a:rPr>
              <a:t>Sử dụng</a:t>
            </a:r>
            <a:r>
              <a:rPr lang="en-US" sz="3200" b="0" i="0">
                <a:solidFill>
                  <a:srgbClr val="242424"/>
                </a:solidFill>
                <a:effectLst/>
                <a:latin typeface="Arial" panose="020B0604020202020204" pitchFamily="34" charset="0"/>
                <a:cs typeface="Arial" panose="020B0604020202020204" pitchFamily="34" charset="0"/>
              </a:rPr>
              <a:t> cho</a:t>
            </a:r>
            <a:r>
              <a:rPr lang="vi" sz="3200" b="0" i="0">
                <a:solidFill>
                  <a:srgbClr val="242424"/>
                </a:solidFill>
                <a:effectLst/>
                <a:latin typeface="Arial" panose="020B0604020202020204" pitchFamily="34" charset="0"/>
                <a:cs typeface="Arial" panose="020B0604020202020204" pitchFamily="34" charset="0"/>
              </a:rPr>
              <a:t> </a:t>
            </a:r>
            <a:r>
              <a:rPr lang="vi" sz="3200" b="0" i="0" dirty="0">
                <a:solidFill>
                  <a:srgbClr val="242424"/>
                </a:solidFill>
                <a:effectLst/>
                <a:latin typeface="Arial" panose="020B0604020202020204" pitchFamily="34" charset="0"/>
                <a:cs typeface="Arial" panose="020B0604020202020204" pitchFamily="34" charset="0"/>
              </a:rPr>
              <a:t>cá nhân và công việc</a:t>
            </a:r>
          </a:p>
          <a:p>
            <a:pPr algn="l">
              <a:spcBef>
                <a:spcPts val="750"/>
              </a:spcBef>
              <a:spcAft>
                <a:spcPts val="750"/>
              </a:spcAft>
              <a:buFont typeface="Arial" panose="020B0604020202020204" pitchFamily="34" charset="0"/>
              <a:buChar char="•"/>
            </a:pPr>
            <a:r>
              <a:rPr lang="vi" sz="3200" b="0" i="0" dirty="0">
                <a:solidFill>
                  <a:srgbClr val="242424"/>
                </a:solidFill>
                <a:effectLst/>
                <a:latin typeface="Arial" panose="020B0604020202020204" pitchFamily="34" charset="0"/>
                <a:cs typeface="Arial" panose="020B0604020202020204" pitchFamily="34" charset="0"/>
              </a:rPr>
              <a:t>Đăng nhập </a:t>
            </a:r>
            <a:r>
              <a:rPr lang="vi" sz="3200" b="0" i="0">
                <a:solidFill>
                  <a:srgbClr val="242424"/>
                </a:solidFill>
                <a:effectLst/>
                <a:latin typeface="Arial" panose="020B0604020202020204" pitchFamily="34" charset="0"/>
                <a:cs typeface="Arial" panose="020B0604020202020204" pitchFamily="34" charset="0"/>
              </a:rPr>
              <a:t>vào </a:t>
            </a:r>
            <a:r>
              <a:rPr lang="en-US" sz="3200" b="0" i="0">
                <a:solidFill>
                  <a:srgbClr val="242424"/>
                </a:solidFill>
                <a:effectLst/>
                <a:latin typeface="Arial" panose="020B0604020202020204" pitchFamily="34" charset="0"/>
                <a:cs typeface="Arial" panose="020B0604020202020204" pitchFamily="34" charset="0"/>
              </a:rPr>
              <a:t>các </a:t>
            </a:r>
            <a:r>
              <a:rPr lang="vi" sz="3200" b="0" i="0">
                <a:solidFill>
                  <a:srgbClr val="242424"/>
                </a:solidFill>
                <a:effectLst/>
                <a:latin typeface="Arial" panose="020B0604020202020204" pitchFamily="34" charset="0"/>
                <a:cs typeface="Arial" panose="020B0604020202020204" pitchFamily="34" charset="0"/>
              </a:rPr>
              <a:t>dịch </a:t>
            </a:r>
            <a:r>
              <a:rPr lang="vi" sz="3200" b="0" i="0" dirty="0">
                <a:solidFill>
                  <a:srgbClr val="242424"/>
                </a:solidFill>
                <a:effectLst/>
                <a:latin typeface="Arial" panose="020B0604020202020204" pitchFamily="34" charset="0"/>
                <a:cs typeface="Arial" panose="020B0604020202020204" pitchFamily="34" charset="0"/>
              </a:rPr>
              <a:t>vụ</a:t>
            </a:r>
          </a:p>
          <a:p>
            <a:endParaRPr lang="en-AU" sz="2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US">
                <a:latin typeface="Arial" panose="020B0604020202020204" pitchFamily="34" charset="0"/>
                <a:cs typeface="Arial" panose="020B0604020202020204" pitchFamily="34" charset="0"/>
              </a:rPr>
              <a:t>WA Digital Inclusion Project | Community Champions Program</a:t>
            </a:r>
            <a:endParaRPr lang="vi"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altLang="en-US" smtClean="0">
                <a:latin typeface="Arial" panose="020B0604020202020204" pitchFamily="34" charset="0"/>
                <a:cs typeface="Arial" panose="020B0604020202020204" pitchFamily="34" charset="0"/>
              </a:rPr>
              <a:pPr>
                <a:defRPr/>
              </a:pPr>
              <a:t>7</a:t>
            </a:fld>
            <a:endParaRPr lang="en-AU" altLang="en-US">
              <a:latin typeface="Arial" panose="020B0604020202020204" pitchFamily="34" charset="0"/>
              <a:cs typeface="Arial" panose="020B0604020202020204" pitchFamily="34" charset="0"/>
            </a:endParaRPr>
          </a:p>
        </p:txBody>
      </p:sp>
      <p:pic>
        <p:nvPicPr>
          <p:cNvPr id="7" name="Picture 2" descr="Outlook logo">
            <a:extLst>
              <a:ext uri="{FF2B5EF4-FFF2-40B4-BE49-F238E27FC236}">
                <a16:creationId xmlns:a16="http://schemas.microsoft.com/office/drawing/2014/main" id="{E3638BFC-A28D-2854-0128-05419B36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7" y="13876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A15096FD-930E-160E-01A2-F93077F65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93" y="2422920"/>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3F9C9CE5-C91E-EA01-5CB4-1C424656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235" y="4267200"/>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vi" dirty="0">
                <a:latin typeface="Arial" panose="020B0604020202020204" pitchFamily="34" charset="0"/>
                <a:cs typeface="Arial" panose="020B0604020202020204" pitchFamily="34" charset="0"/>
              </a:rPr>
              <a:t>Nhà cung cấp dịch vụ email</a:t>
            </a:r>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2336800"/>
            <a:ext cx="5181600" cy="3418048"/>
          </a:xfrm>
        </p:spPr>
        <p:txBody>
          <a:bodyPr/>
          <a:lstStyle/>
          <a:p>
            <a:pPr algn="l">
              <a:spcBef>
                <a:spcPts val="750"/>
              </a:spcBef>
              <a:spcAft>
                <a:spcPts val="750"/>
              </a:spcAft>
              <a:buFont typeface="Arial" panose="020B0604020202020204" pitchFamily="34" charset="0"/>
              <a:buChar char="•"/>
            </a:pPr>
            <a:r>
              <a:rPr lang="vi" sz="2800" b="1" i="0" dirty="0">
                <a:solidFill>
                  <a:srgbClr val="242424"/>
                </a:solidFill>
                <a:effectLst/>
                <a:latin typeface="Arial" panose="020B0604020202020204" pitchFamily="34" charset="0"/>
                <a:cs typeface="Arial" panose="020B0604020202020204" pitchFamily="34" charset="0"/>
              </a:rPr>
              <a:t>Chọn Nhà cung cấp Email </a:t>
            </a:r>
            <a:r>
              <a:rPr lang="vi" sz="2800" b="0" i="0" dirty="0">
                <a:solidFill>
                  <a:srgbClr val="242424"/>
                </a:solidFill>
                <a:effectLst/>
                <a:latin typeface="Arial" panose="020B0604020202020204" pitchFamily="34" charset="0"/>
                <a:cs typeface="Arial" panose="020B0604020202020204" pitchFamily="34" charset="0"/>
              </a:rPr>
              <a:t>: </a:t>
            </a:r>
            <a:r>
              <a:rPr lang="vi" sz="2800" b="0" i="0">
                <a:solidFill>
                  <a:srgbClr val="242424"/>
                </a:solidFill>
                <a:effectLst/>
                <a:latin typeface="Arial" panose="020B0604020202020204" pitchFamily="34" charset="0"/>
                <a:cs typeface="Arial" panose="020B0604020202020204" pitchFamily="34" charset="0"/>
              </a:rPr>
              <a:t>Các </a:t>
            </a:r>
            <a:r>
              <a:rPr lang="en-US" sz="2800" b="0" i="0">
                <a:solidFill>
                  <a:srgbClr val="242424"/>
                </a:solidFill>
                <a:effectLst/>
                <a:latin typeface="Arial" panose="020B0604020202020204" pitchFamily="34" charset="0"/>
                <a:cs typeface="Arial" panose="020B0604020202020204" pitchFamily="34" charset="0"/>
              </a:rPr>
              <a:t>lựa</a:t>
            </a:r>
            <a:r>
              <a:rPr lang="vi" sz="2800" b="0" i="0">
                <a:solidFill>
                  <a:srgbClr val="242424"/>
                </a:solidFill>
                <a:effectLst/>
                <a:latin typeface="Arial" panose="020B0604020202020204" pitchFamily="34" charset="0"/>
                <a:cs typeface="Arial" panose="020B0604020202020204" pitchFamily="34" charset="0"/>
              </a:rPr>
              <a:t> </a:t>
            </a:r>
            <a:r>
              <a:rPr lang="vi" sz="2800" b="0" i="0" dirty="0">
                <a:solidFill>
                  <a:srgbClr val="242424"/>
                </a:solidFill>
                <a:effectLst/>
                <a:latin typeface="Arial" panose="020B0604020202020204" pitchFamily="34" charset="0"/>
                <a:cs typeface="Arial" panose="020B0604020202020204" pitchFamily="34" charset="0"/>
              </a:rPr>
              <a:t>chọn bao gồm Gmail, Outlook và Yahoo.</a:t>
            </a:r>
          </a:p>
          <a:p>
            <a:pPr algn="l">
              <a:spcBef>
                <a:spcPts val="750"/>
              </a:spcBef>
              <a:spcAft>
                <a:spcPts val="750"/>
              </a:spcAft>
              <a:buFont typeface="Arial" panose="020B0604020202020204" pitchFamily="34" charset="0"/>
              <a:buChar char="•"/>
            </a:pPr>
            <a:r>
              <a:rPr lang="vi" sz="2800" b="1" i="0" dirty="0">
                <a:solidFill>
                  <a:srgbClr val="242424"/>
                </a:solidFill>
                <a:effectLst/>
                <a:latin typeface="Arial" panose="020B0604020202020204" pitchFamily="34" charset="0"/>
                <a:cs typeface="Arial" panose="020B0604020202020204" pitchFamily="34" charset="0"/>
              </a:rPr>
              <a:t>Tạo tài khoản email mới </a:t>
            </a:r>
            <a:r>
              <a:rPr lang="vi" sz="2800" b="0" i="0" dirty="0">
                <a:solidFill>
                  <a:srgbClr val="242424"/>
                </a:solidFill>
                <a:effectLst/>
                <a:latin typeface="Arial" panose="020B0604020202020204" pitchFamily="34" charset="0"/>
                <a:cs typeface="Arial" panose="020B0604020202020204" pitchFamily="34" charset="0"/>
              </a:rPr>
              <a:t>: Chọn tên người dùng duy nhất và mật khẩu mạnh</a:t>
            </a:r>
          </a:p>
          <a:p>
            <a:endParaRPr lang="en-AU" sz="28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US">
                <a:latin typeface="Arial" panose="020B0604020202020204" pitchFamily="34" charset="0"/>
                <a:cs typeface="Arial" panose="020B0604020202020204" pitchFamily="34" charset="0"/>
              </a:rPr>
              <a:t>WA Digital Inclusion Project | Community Champions Program</a:t>
            </a:r>
            <a:endParaRPr lang="vi"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altLang="en-US" smtClean="0">
                <a:latin typeface="Arial" panose="020B0604020202020204" pitchFamily="34" charset="0"/>
                <a:cs typeface="Arial" panose="020B0604020202020204" pitchFamily="34" charset="0"/>
              </a:rPr>
              <a:pPr>
                <a:defRPr/>
              </a:pPr>
              <a:t>8</a:t>
            </a:fld>
            <a:endParaRPr lang="en-AU" altLang="en-US">
              <a:latin typeface="Arial" panose="020B0604020202020204" pitchFamily="34" charset="0"/>
              <a:cs typeface="Arial" panose="020B0604020202020204" pitchFamily="34" charset="0"/>
            </a:endParaRPr>
          </a:p>
        </p:txBody>
      </p:sp>
      <p:pic>
        <p:nvPicPr>
          <p:cNvPr id="7" name="Picture 2" descr="Outlook logo">
            <a:extLst>
              <a:ext uri="{FF2B5EF4-FFF2-40B4-BE49-F238E27FC236}">
                <a16:creationId xmlns:a16="http://schemas.microsoft.com/office/drawing/2014/main" id="{BCCD57C8-762F-F22C-6828-BF6B8FE5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0" y="1690688"/>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5D85972C-DCEC-8B26-470D-0842F127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196" y="2725926"/>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AC406856-C16D-B75A-F6AF-4F9C22CB9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238" y="4570206"/>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vi" dirty="0">
                <a:latin typeface="Arial" panose="020B0604020202020204" pitchFamily="34" charset="0"/>
                <a:cs typeface="Arial" panose="020B0604020202020204" pitchFamily="34" charset="0"/>
              </a:rPr>
              <a:t>Viết email</a:t>
            </a:r>
          </a:p>
        </p:txBody>
      </p:sp>
      <p:pic>
        <p:nvPicPr>
          <p:cNvPr id="8" name="Content Placeholder 7">
            <a:extLst>
              <a:ext uri="{FF2B5EF4-FFF2-40B4-BE49-F238E27FC236}">
                <a16:creationId xmlns:a16="http://schemas.microsoft.com/office/drawing/2014/main" id="{FDFAEF97-994F-AA08-1B44-5028AF5A53CA}"/>
              </a:ext>
            </a:extLst>
          </p:cNvPr>
          <p:cNvPicPr>
            <a:picLocks noGrp="1" noChangeAspect="1"/>
          </p:cNvPicPr>
          <p:nvPr>
            <p:ph sz="half" idx="2"/>
          </p:nvPr>
        </p:nvPicPr>
        <p:blipFill>
          <a:blip r:embed="rId3"/>
          <a:stretch>
            <a:fillRect/>
          </a:stretch>
        </p:blipFill>
        <p:spPr>
          <a:xfrm>
            <a:off x="1471756" y="2766218"/>
            <a:ext cx="2848551" cy="1325563"/>
          </a:xfrm>
        </p:spPr>
      </p:pic>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US">
                <a:latin typeface="Arial" panose="020B0604020202020204" pitchFamily="34" charset="0"/>
                <a:cs typeface="Arial" panose="020B0604020202020204" pitchFamily="34" charset="0"/>
              </a:rPr>
              <a:t>WA Digital Inclusion Project | Community Champions Program</a:t>
            </a:r>
            <a:endParaRPr lang="vi"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altLang="en-US" smtClean="0">
                <a:latin typeface="Arial" panose="020B0604020202020204" pitchFamily="34" charset="0"/>
                <a:cs typeface="Arial" panose="020B0604020202020204" pitchFamily="34" charset="0"/>
              </a:rPr>
              <a:pPr>
                <a:defRPr/>
              </a:pPr>
              <a:t>9</a:t>
            </a:fld>
            <a:endParaRPr lang="en-AU" alt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ED08415-1E87-D5C2-7A4F-973B6E97D0DE}"/>
              </a:ext>
            </a:extLst>
          </p:cNvPr>
          <p:cNvPicPr>
            <a:picLocks noChangeAspect="1"/>
          </p:cNvPicPr>
          <p:nvPr/>
        </p:nvPicPr>
        <p:blipFill>
          <a:blip r:embed="rId4"/>
          <a:stretch>
            <a:fillRect/>
          </a:stretch>
        </p:blipFill>
        <p:spPr>
          <a:xfrm>
            <a:off x="5520027" y="0"/>
            <a:ext cx="6671973" cy="6057817"/>
          </a:xfrm>
          <a:prstGeom prst="rect">
            <a:avLst/>
          </a:prstGeom>
        </p:spPr>
      </p:pic>
      <p:sp>
        <p:nvSpPr>
          <p:cNvPr id="15" name="TextBox 14">
            <a:extLst>
              <a:ext uri="{FF2B5EF4-FFF2-40B4-BE49-F238E27FC236}">
                <a16:creationId xmlns:a16="http://schemas.microsoft.com/office/drawing/2014/main" id="{F9140B37-E759-19EE-53A8-49A3FA8AD1E5}"/>
              </a:ext>
            </a:extLst>
          </p:cNvPr>
          <p:cNvSpPr txBox="1"/>
          <p:nvPr/>
        </p:nvSpPr>
        <p:spPr>
          <a:xfrm>
            <a:off x="5627134" y="12584"/>
            <a:ext cx="2667807" cy="338554"/>
          </a:xfrm>
          <a:prstGeom prst="rect">
            <a:avLst/>
          </a:prstGeom>
          <a:solidFill>
            <a:srgbClr val="F2F6FC"/>
          </a:solidFill>
        </p:spPr>
        <p:txBody>
          <a:bodyPr wrap="square" rtlCol="0">
            <a:spAutoFit/>
          </a:bodyPr>
          <a:lstStyle/>
          <a:p>
            <a:r>
              <a:rPr lang="vi" sz="1600" dirty="0">
                <a:latin typeface="Arial" panose="020B0604020202020204" pitchFamily="34" charset="0"/>
                <a:cs typeface="Arial" panose="020B0604020202020204" pitchFamily="34" charset="0"/>
              </a:rPr>
              <a:t>Tin nhắn mới</a:t>
            </a:r>
          </a:p>
        </p:txBody>
      </p:sp>
      <p:sp>
        <p:nvSpPr>
          <p:cNvPr id="16" name="TextBox 15">
            <a:extLst>
              <a:ext uri="{FF2B5EF4-FFF2-40B4-BE49-F238E27FC236}">
                <a16:creationId xmlns:a16="http://schemas.microsoft.com/office/drawing/2014/main" id="{EC3D1B2C-6EF3-71B6-7D32-248C3ACC7E43}"/>
              </a:ext>
            </a:extLst>
          </p:cNvPr>
          <p:cNvSpPr txBox="1"/>
          <p:nvPr/>
        </p:nvSpPr>
        <p:spPr>
          <a:xfrm>
            <a:off x="6258720" y="449029"/>
            <a:ext cx="4211636" cy="307777"/>
          </a:xfrm>
          <a:prstGeom prst="rect">
            <a:avLst/>
          </a:prstGeom>
          <a:noFill/>
        </p:spPr>
        <p:txBody>
          <a:bodyPr wrap="square" rtlCol="0">
            <a:spAutoFit/>
          </a:bodyPr>
          <a:lstStyle/>
          <a:p>
            <a:r>
              <a:rPr lang="vi" sz="1400" dirty="0">
                <a:latin typeface="Arial" panose="020B0604020202020204" pitchFamily="34" charset="0"/>
                <a:cs typeface="Arial" panose="020B0604020202020204" pitchFamily="34" charset="0"/>
              </a:rPr>
              <a:t>digitalinclusion@wacoss.org.au</a:t>
            </a:r>
          </a:p>
        </p:txBody>
      </p:sp>
      <p:sp>
        <p:nvSpPr>
          <p:cNvPr id="17" name="TextBox 16">
            <a:extLst>
              <a:ext uri="{FF2B5EF4-FFF2-40B4-BE49-F238E27FC236}">
                <a16:creationId xmlns:a16="http://schemas.microsoft.com/office/drawing/2014/main" id="{20519D1F-EFC2-8165-D1ED-E2EE6514A748}"/>
              </a:ext>
            </a:extLst>
          </p:cNvPr>
          <p:cNvSpPr txBox="1"/>
          <p:nvPr/>
        </p:nvSpPr>
        <p:spPr>
          <a:xfrm>
            <a:off x="6258720" y="859139"/>
            <a:ext cx="4211636" cy="307777"/>
          </a:xfrm>
          <a:prstGeom prst="rect">
            <a:avLst/>
          </a:prstGeom>
          <a:noFill/>
        </p:spPr>
        <p:txBody>
          <a:bodyPr wrap="square" rtlCol="0">
            <a:spAutoFit/>
          </a:bodyPr>
          <a:lstStyle/>
          <a:p>
            <a:r>
              <a:rPr lang="vi" sz="1400" dirty="0">
                <a:latin typeface="Arial" panose="020B0604020202020204" pitchFamily="34" charset="0"/>
                <a:cs typeface="Arial" panose="020B0604020202020204" pitchFamily="34" charset="0"/>
              </a:rPr>
              <a:t>you@youremail.com</a:t>
            </a:r>
          </a:p>
        </p:txBody>
      </p:sp>
      <p:sp>
        <p:nvSpPr>
          <p:cNvPr id="18" name="TextBox 17">
            <a:extLst>
              <a:ext uri="{FF2B5EF4-FFF2-40B4-BE49-F238E27FC236}">
                <a16:creationId xmlns:a16="http://schemas.microsoft.com/office/drawing/2014/main" id="{5FE07AAE-AB44-CFC6-1756-8BE5EFDA7C60}"/>
              </a:ext>
            </a:extLst>
          </p:cNvPr>
          <p:cNvSpPr txBox="1"/>
          <p:nvPr/>
        </p:nvSpPr>
        <p:spPr>
          <a:xfrm>
            <a:off x="6258720" y="1325178"/>
            <a:ext cx="4211636" cy="307777"/>
          </a:xfrm>
          <a:prstGeom prst="rect">
            <a:avLst/>
          </a:prstGeom>
          <a:noFill/>
        </p:spPr>
        <p:txBody>
          <a:bodyPr wrap="square" rtlCol="0">
            <a:spAutoFit/>
          </a:bodyPr>
          <a:lstStyle/>
          <a:p>
            <a:r>
              <a:rPr lang="vi" sz="1400" dirty="0">
                <a:latin typeface="Arial" panose="020B0604020202020204" pitchFamily="34" charset="0"/>
                <a:cs typeface="Arial" panose="020B0604020202020204" pitchFamily="34" charset="0"/>
              </a:rPr>
              <a:t>Nhắc nhở: hội thảo kỹ năng số - email</a:t>
            </a:r>
          </a:p>
        </p:txBody>
      </p:sp>
      <p:sp>
        <p:nvSpPr>
          <p:cNvPr id="19" name="TextBox 18">
            <a:extLst>
              <a:ext uri="{FF2B5EF4-FFF2-40B4-BE49-F238E27FC236}">
                <a16:creationId xmlns:a16="http://schemas.microsoft.com/office/drawing/2014/main" id="{AC2B8878-FCA6-C99B-1DF7-C0DF20644F2E}"/>
              </a:ext>
            </a:extLst>
          </p:cNvPr>
          <p:cNvSpPr txBox="1"/>
          <p:nvPr/>
        </p:nvSpPr>
        <p:spPr>
          <a:xfrm>
            <a:off x="5652756" y="1771188"/>
            <a:ext cx="6251579" cy="332398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(Quý vị) </a:t>
            </a:r>
            <a:r>
              <a:rPr lang="vi" sz="1400">
                <a:latin typeface="Arial" panose="020B0604020202020204" pitchFamily="34" charset="0"/>
                <a:cs typeface="Arial" panose="020B0604020202020204" pitchFamily="34" charset="0"/>
              </a:rPr>
              <a:t>thân </a:t>
            </a:r>
            <a:r>
              <a:rPr lang="vi" sz="1400" dirty="0">
                <a:latin typeface="Arial" panose="020B0604020202020204" pitchFamily="34" charset="0"/>
                <a:cs typeface="Arial" panose="020B0604020202020204" pitchFamily="34" charset="0"/>
              </a:rPr>
              <a:t>mến</a:t>
            </a:r>
          </a:p>
          <a:p>
            <a:endParaRPr lang="en-AU" sz="1400" dirty="0">
              <a:latin typeface="Arial" panose="020B0604020202020204" pitchFamily="34" charset="0"/>
              <a:cs typeface="Arial" panose="020B0604020202020204" pitchFamily="34" charset="0"/>
            </a:endParaRPr>
          </a:p>
          <a:p>
            <a:r>
              <a:rPr lang="vi" sz="1400" dirty="0">
                <a:latin typeface="Arial" panose="020B0604020202020204" pitchFamily="34" charset="0"/>
                <a:cs typeface="Arial" panose="020B0604020202020204" pitchFamily="34" charset="0"/>
              </a:rPr>
              <a:t>Tôi </a:t>
            </a:r>
            <a:r>
              <a:rPr lang="vi" sz="1400">
                <a:latin typeface="Arial" panose="020B0604020202020204" pitchFamily="34" charset="0"/>
                <a:cs typeface="Arial" panose="020B0604020202020204" pitchFamily="34" charset="0"/>
              </a:rPr>
              <a:t>hy vọng</a:t>
            </a:r>
            <a:r>
              <a:rPr lang="en-US" sz="1400">
                <a:latin typeface="Arial" panose="020B0604020202020204" pitchFamily="34" charset="0"/>
                <a:cs typeface="Arial" panose="020B0604020202020204" pitchFamily="34" charset="0"/>
              </a:rPr>
              <a:t> khi nhận được</a:t>
            </a:r>
            <a:r>
              <a:rPr lang="vi" sz="1400">
                <a:latin typeface="Arial" panose="020B0604020202020204" pitchFamily="34" charset="0"/>
                <a:cs typeface="Arial" panose="020B0604020202020204" pitchFamily="34" charset="0"/>
              </a:rPr>
              <a:t> email này</a:t>
            </a:r>
            <a:r>
              <a:rPr lang="en-US" sz="1400">
                <a:latin typeface="Arial" panose="020B0604020202020204" pitchFamily="34" charset="0"/>
                <a:cs typeface="Arial" panose="020B0604020202020204" pitchFamily="34" charset="0"/>
              </a:rPr>
              <a:t>, quý vị</a:t>
            </a:r>
            <a:r>
              <a:rPr lang="vi" sz="1400">
                <a:latin typeface="Arial" panose="020B0604020202020204" pitchFamily="34" charset="0"/>
                <a:cs typeface="Arial" panose="020B0604020202020204" pitchFamily="34" charset="0"/>
              </a:rPr>
              <a:t> </a:t>
            </a:r>
            <a:r>
              <a:rPr lang="vi" sz="1400" dirty="0">
                <a:latin typeface="Arial" panose="020B0604020202020204" pitchFamily="34" charset="0"/>
                <a:cs typeface="Arial" panose="020B0604020202020204" pitchFamily="34" charset="0"/>
              </a:rPr>
              <a:t>vẫn khỏe.</a:t>
            </a:r>
          </a:p>
          <a:p>
            <a:endParaRPr lang="en-AU" sz="1400" dirty="0">
              <a:latin typeface="Arial" panose="020B0604020202020204" pitchFamily="34" charset="0"/>
              <a:cs typeface="Arial" panose="020B0604020202020204" pitchFamily="34" charset="0"/>
            </a:endParaRPr>
          </a:p>
          <a:p>
            <a:r>
              <a:rPr lang="vi" sz="1400" dirty="0">
                <a:latin typeface="Arial" panose="020B0604020202020204" pitchFamily="34" charset="0"/>
                <a:cs typeface="Arial" panose="020B0604020202020204" pitchFamily="34" charset="0"/>
              </a:rPr>
              <a:t>Đây là lời </a:t>
            </a:r>
            <a:r>
              <a:rPr lang="vi" sz="1400">
                <a:latin typeface="Arial" panose="020B0604020202020204" pitchFamily="34" charset="0"/>
                <a:cs typeface="Arial" panose="020B0604020202020204" pitchFamily="34" charset="0"/>
              </a:rPr>
              <a:t>nhắc rằng </a:t>
            </a:r>
            <a:r>
              <a:rPr lang="vi" sz="1400" dirty="0">
                <a:latin typeface="Arial" panose="020B0604020202020204" pitchFamily="34" charset="0"/>
                <a:cs typeface="Arial" panose="020B0604020202020204" pitchFamily="34" charset="0"/>
              </a:rPr>
              <a:t>chúng ta sắp có một buổi hội thảo Kỹ năng Số về email. Trong buổi hội thảo này, chúng ta sẽ tìm hiểu cách thiết lập tài khoản email, cách viết và trả lời email, cũng như cách giữ an toàn khi trực tuyến với email.</a:t>
            </a:r>
          </a:p>
          <a:p>
            <a:endParaRPr lang="en-AU" sz="1400" dirty="0">
              <a:latin typeface="Arial" panose="020B0604020202020204" pitchFamily="34" charset="0"/>
              <a:cs typeface="Arial" panose="020B0604020202020204" pitchFamily="34" charset="0"/>
            </a:endParaRPr>
          </a:p>
          <a:p>
            <a:r>
              <a:rPr lang="vi" sz="1400">
                <a:latin typeface="Arial" panose="020B0604020202020204" pitchFamily="34" charset="0"/>
                <a:cs typeface="Arial" panose="020B0604020202020204" pitchFamily="34" charset="0"/>
              </a:rPr>
              <a:t>Nếu </a:t>
            </a:r>
            <a:r>
              <a:rPr lang="en-US" sz="1400">
                <a:latin typeface="Arial" panose="020B0604020202020204" pitchFamily="34" charset="0"/>
                <a:cs typeface="Arial" panose="020B0604020202020204" pitchFamily="34" charset="0"/>
              </a:rPr>
              <a:t>quý vị</a:t>
            </a:r>
            <a:r>
              <a:rPr lang="vi" sz="1400">
                <a:latin typeface="Arial" panose="020B0604020202020204" pitchFamily="34" charset="0"/>
                <a:cs typeface="Arial" panose="020B0604020202020204" pitchFamily="34" charset="0"/>
              </a:rPr>
              <a:t> </a:t>
            </a:r>
            <a:r>
              <a:rPr lang="vi" sz="1400" dirty="0">
                <a:latin typeface="Arial" panose="020B0604020202020204" pitchFamily="34" charset="0"/>
                <a:cs typeface="Arial" panose="020B0604020202020204" pitchFamily="34" charset="0"/>
              </a:rPr>
              <a:t>có bất kỳ câu hỏi nào, vui lòng </a:t>
            </a:r>
            <a:r>
              <a:rPr lang="vi" sz="1400">
                <a:latin typeface="Arial" panose="020B0604020202020204" pitchFamily="34" charset="0"/>
                <a:cs typeface="Arial" panose="020B0604020202020204" pitchFamily="34" charset="0"/>
              </a:rPr>
              <a:t>liên </a:t>
            </a:r>
            <a:r>
              <a:rPr lang="en-US" sz="1400">
                <a:latin typeface="Arial" panose="020B0604020202020204" pitchFamily="34" charset="0"/>
                <a:cs typeface="Arial" panose="020B0604020202020204" pitchFamily="34" charset="0"/>
              </a:rPr>
              <a:t>lạc</a:t>
            </a:r>
            <a:r>
              <a:rPr lang="vi" sz="1400">
                <a:latin typeface="Arial" panose="020B0604020202020204" pitchFamily="34" charset="0"/>
                <a:cs typeface="Arial" panose="020B0604020202020204" pitchFamily="34" charset="0"/>
              </a:rPr>
              <a:t> </a:t>
            </a:r>
            <a:r>
              <a:rPr lang="vi" sz="1400" dirty="0">
                <a:latin typeface="Arial" panose="020B0604020202020204" pitchFamily="34" charset="0"/>
                <a:cs typeface="Arial" panose="020B0604020202020204" pitchFamily="34" charset="0"/>
              </a:rPr>
              <a:t>với tôi theo </a:t>
            </a:r>
            <a:r>
              <a:rPr lang="vi" sz="1400">
                <a:latin typeface="Arial" panose="020B0604020202020204" pitchFamily="34" charset="0"/>
                <a:cs typeface="Arial" panose="020B0604020202020204" pitchFamily="34" charset="0"/>
              </a:rPr>
              <a:t>địa chỉ</a:t>
            </a:r>
            <a:r>
              <a:rPr lang="vi" sz="1400">
                <a:latin typeface="Arial" panose="020B0604020202020204" pitchFamily="34" charset="0"/>
                <a:cs typeface="Arial" panose="020B0604020202020204" pitchFamily="34" charset="0"/>
                <a:hlinkClick r:id="rId5"/>
              </a:rPr>
              <a:t> </a:t>
            </a:r>
            <a:r>
              <a:rPr lang="vi" sz="1400" dirty="0">
                <a:latin typeface="Arial" panose="020B0604020202020204" pitchFamily="34" charset="0"/>
                <a:cs typeface="Arial" panose="020B0604020202020204" pitchFamily="34" charset="0"/>
                <a:hlinkClick r:id="rId5"/>
              </a:rPr>
              <a:t>digitalinclusion@wacoss.org.au</a:t>
            </a:r>
            <a:r>
              <a:rPr lang="vi" sz="1400" dirty="0">
                <a:latin typeface="Arial" panose="020B0604020202020204" pitchFamily="34" charset="0"/>
                <a:cs typeface="Arial" panose="020B0604020202020204" pitchFamily="34" charset="0"/>
              </a:rPr>
              <a:t> </a:t>
            </a:r>
          </a:p>
          <a:p>
            <a:endParaRPr lang="en-AU" sz="1400" dirty="0">
              <a:latin typeface="Arial" panose="020B0604020202020204" pitchFamily="34" charset="0"/>
              <a:cs typeface="Arial" panose="020B0604020202020204" pitchFamily="34" charset="0"/>
            </a:endParaRPr>
          </a:p>
          <a:p>
            <a:r>
              <a:rPr lang="vi" sz="1400" dirty="0">
                <a:latin typeface="Arial" panose="020B0604020202020204" pitchFamily="34" charset="0"/>
                <a:cs typeface="Arial" panose="020B0604020202020204" pitchFamily="34" charset="0"/>
              </a:rPr>
              <a:t>Tôi hy vọng sẽ </a:t>
            </a:r>
            <a:r>
              <a:rPr lang="vi" sz="1400">
                <a:latin typeface="Arial" panose="020B0604020202020204" pitchFamily="34" charset="0"/>
                <a:cs typeface="Arial" panose="020B0604020202020204" pitchFamily="34" charset="0"/>
              </a:rPr>
              <a:t>gặp </a:t>
            </a:r>
            <a:r>
              <a:rPr lang="en-US" sz="1400">
                <a:latin typeface="Arial" panose="020B0604020202020204" pitchFamily="34" charset="0"/>
                <a:cs typeface="Arial" panose="020B0604020202020204" pitchFamily="34" charset="0"/>
              </a:rPr>
              <a:t>quý vị</a:t>
            </a:r>
            <a:r>
              <a:rPr lang="vi"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tại hội thảo</a:t>
            </a:r>
            <a:endParaRPr lang="vi" sz="1400" dirty="0">
              <a:latin typeface="Arial" panose="020B0604020202020204" pitchFamily="34" charset="0"/>
              <a:cs typeface="Arial" panose="020B0604020202020204" pitchFamily="34" charset="0"/>
            </a:endParaRPr>
          </a:p>
          <a:p>
            <a:r>
              <a:rPr lang="vi" sz="1400" dirty="0">
                <a:latin typeface="Arial" panose="020B0604020202020204" pitchFamily="34" charset="0"/>
                <a:cs typeface="Arial" panose="020B0604020202020204" pitchFamily="34" charset="0"/>
              </a:rPr>
              <a:t>Elliot</a:t>
            </a:r>
          </a:p>
          <a:p>
            <a:r>
              <a:rPr lang="en-US" sz="1400">
                <a:latin typeface="Arial" panose="020B0604020202020204" pitchFamily="34" charset="0"/>
                <a:cs typeface="Arial" panose="020B0604020202020204" pitchFamily="34" charset="0"/>
              </a:rPr>
              <a:t>Viên chức</a:t>
            </a:r>
            <a:r>
              <a:rPr lang="vi"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Đ</a:t>
            </a:r>
            <a:r>
              <a:rPr lang="vi" sz="1400">
                <a:latin typeface="Arial" panose="020B0604020202020204" pitchFamily="34" charset="0"/>
                <a:cs typeface="Arial" panose="020B0604020202020204" pitchFamily="34" charset="0"/>
              </a:rPr>
              <a:t>ào </a:t>
            </a:r>
            <a:r>
              <a:rPr lang="vi" sz="1400" dirty="0">
                <a:latin typeface="Arial" panose="020B0604020202020204" pitchFamily="34" charset="0"/>
                <a:cs typeface="Arial" panose="020B0604020202020204" pitchFamily="34" charset="0"/>
              </a:rPr>
              <a:t>tạo </a:t>
            </a:r>
            <a:r>
              <a:rPr lang="vi" sz="1400">
                <a:latin typeface="Arial" panose="020B0604020202020204" pitchFamily="34" charset="0"/>
                <a:cs typeface="Arial" panose="020B0604020202020204" pitchFamily="34" charset="0"/>
              </a:rPr>
              <a:t>và </a:t>
            </a:r>
            <a:r>
              <a:rPr lang="en-US" sz="1400">
                <a:latin typeface="Arial" panose="020B0604020202020204" pitchFamily="34" charset="0"/>
                <a:cs typeface="Arial" panose="020B0604020202020204" pitchFamily="34" charset="0"/>
              </a:rPr>
              <a:t>D</a:t>
            </a:r>
            <a:r>
              <a:rPr lang="vi" sz="1400">
                <a:latin typeface="Arial" panose="020B0604020202020204" pitchFamily="34" charset="0"/>
                <a:cs typeface="Arial" panose="020B0604020202020204" pitchFamily="34" charset="0"/>
              </a:rPr>
              <a:t>ự án </a:t>
            </a:r>
            <a:r>
              <a:rPr lang="en-US" sz="1400">
                <a:latin typeface="Arial" panose="020B0604020202020204" pitchFamily="34" charset="0"/>
                <a:cs typeface="Arial" panose="020B0604020202020204" pitchFamily="34" charset="0"/>
              </a:rPr>
              <a:t>Thâm niên</a:t>
            </a:r>
            <a:endParaRPr lang="vi" sz="1400" dirty="0">
              <a:latin typeface="Arial" panose="020B0604020202020204" pitchFamily="34" charset="0"/>
              <a:cs typeface="Arial" panose="020B0604020202020204" pitchFamily="34" charset="0"/>
            </a:endParaRPr>
          </a:p>
          <a:p>
            <a:r>
              <a:rPr lang="vi" sz="1400" dirty="0">
                <a:latin typeface="Arial" panose="020B0604020202020204" pitchFamily="34" charset="0"/>
                <a:cs typeface="Arial" panose="020B0604020202020204" pitchFamily="34" charset="0"/>
              </a:rPr>
              <a:t>Dự </a:t>
            </a:r>
            <a:r>
              <a:rPr lang="vi" sz="1400">
                <a:latin typeface="Arial" panose="020B0604020202020204" pitchFamily="34" charset="0"/>
                <a:cs typeface="Arial" panose="020B0604020202020204" pitchFamily="34" charset="0"/>
              </a:rPr>
              <a:t>án </a:t>
            </a:r>
            <a:r>
              <a:rPr lang="en-US" sz="1400">
                <a:latin typeface="Arial" panose="020B0604020202020204" pitchFamily="34" charset="0"/>
                <a:cs typeface="Arial" panose="020B0604020202020204" pitchFamily="34" charset="0"/>
              </a:rPr>
              <a:t>Hòa nhập </a:t>
            </a:r>
            <a:r>
              <a:rPr lang="vi" sz="1400">
                <a:latin typeface="Arial" panose="020B0604020202020204" pitchFamily="34" charset="0"/>
                <a:cs typeface="Arial" panose="020B0604020202020204" pitchFamily="34" charset="0"/>
              </a:rPr>
              <a:t>Kỹ </a:t>
            </a:r>
            <a:r>
              <a:rPr lang="vi" sz="1400" dirty="0">
                <a:latin typeface="Arial" panose="020B0604020202020204" pitchFamily="34" charset="0"/>
                <a:cs typeface="Arial" panose="020B0604020202020204" pitchFamily="34" charset="0"/>
              </a:rPr>
              <a:t>thuật </a:t>
            </a:r>
            <a:r>
              <a:rPr lang="vi" sz="1400">
                <a:latin typeface="Arial" panose="020B0604020202020204" pitchFamily="34" charset="0"/>
                <a:cs typeface="Arial" panose="020B0604020202020204" pitchFamily="34" charset="0"/>
              </a:rPr>
              <a:t>số </a:t>
            </a:r>
            <a:r>
              <a:rPr lang="en-US" sz="1400">
                <a:latin typeface="Arial" panose="020B0604020202020204" pitchFamily="34" charset="0"/>
                <a:cs typeface="Arial" panose="020B0604020202020204" pitchFamily="34" charset="0"/>
              </a:rPr>
              <a:t>Tây Úc</a:t>
            </a:r>
            <a:endParaRPr lang="v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15B5E0-0E72-4946-AB1B-DA6EAFD6F5C6}">
  <ds:schemaRefs>
    <ds:schemaRef ds:uri="http://www.w3.org/XML/1998/namespace"/>
    <ds:schemaRef ds:uri="2cc45243-29f6-4a1c-995b-35ed14ae441a"/>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5e5d6256-5200-4c34-82a9-8b0b259790ba"/>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9473078-E123-4D74-8E23-0CE337DB38C0}">
  <ds:schemaRefs>
    <ds:schemaRef ds:uri="http://schemas.microsoft.com/sharepoint/v3/contenttype/forms"/>
  </ds:schemaRefs>
</ds:datastoreItem>
</file>

<file path=customXml/itemProps3.xml><?xml version="1.0" encoding="utf-8"?>
<ds:datastoreItem xmlns:ds="http://schemas.openxmlformats.org/officeDocument/2006/customXml" ds:itemID="{7C6D1FC6-2B24-467B-8DED-0F47FE0C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TotalTime>
  <Words>2643</Words>
  <Application>Microsoft Office PowerPoint</Application>
  <PresentationFormat>Widescreen</PresentationFormat>
  <Paragraphs>209</Paragraphs>
  <Slides>16</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TitlesOfParts>
    <vt:vector size="27" baseType="lpstr">
      <vt:lpstr>Kanit</vt:lpstr>
      <vt:lpstr>Calibri</vt:lpstr>
      <vt:lpstr>Arial</vt:lpstr>
      <vt:lpstr>DIP_white</vt:lpstr>
      <vt:lpstr>1_DIP_blue</vt:lpstr>
      <vt:lpstr>3_DIP_gradient</vt:lpstr>
      <vt:lpstr>2_DIP_blue_noacknowledgment</vt:lpstr>
      <vt:lpstr>1_DIP_white_noacknowledgement</vt:lpstr>
      <vt:lpstr>2_DIP_gradient_noacknowledgement</vt:lpstr>
      <vt:lpstr>DIP_white</vt:lpstr>
      <vt:lpstr>1_DIP_white</vt:lpstr>
      <vt:lpstr>Đào tạo Kỹ năng Số - Email Community Champions Program</vt:lpstr>
      <vt:lpstr>Ghi chú cho người hướng dẫn: Cách gửi email</vt:lpstr>
      <vt:lpstr>Lời Ghi nhận đối với Đất nước</vt:lpstr>
      <vt:lpstr>Email (Thư điện tử)</vt:lpstr>
      <vt:lpstr>Tổng quan buổi học</vt:lpstr>
      <vt:lpstr>Giới thiệu</vt:lpstr>
      <vt:lpstr>Email là gì?</vt:lpstr>
      <vt:lpstr>Nhà cung cấp dịch vụ email</vt:lpstr>
      <vt:lpstr>Viết email</vt:lpstr>
      <vt:lpstr>Sử dụng địa chỉ email của quý vị</vt:lpstr>
      <vt:lpstr>Hãy cẩn thận với email</vt:lpstr>
      <vt:lpstr>Lừa đảo qua mạng</vt:lpstr>
      <vt:lpstr>PowerPoint Presentation</vt:lpstr>
      <vt:lpstr>Suy ngẫm</vt:lpstr>
      <vt:lpstr>Cảm ơn!</vt:lpstr>
      <vt:lpstr>Cảm ơn  Community Champions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Andrew Nguyen</cp:lastModifiedBy>
  <cp:revision>6</cp:revision>
  <dcterms:created xsi:type="dcterms:W3CDTF">2025-04-28T04:52:20Z</dcterms:created>
  <dcterms:modified xsi:type="dcterms:W3CDTF">2025-09-16T15:38:38Z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