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v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0C294-EE61-44E3-A7B8-FA058D39CADE}" v="1" dt="2025-09-11T15:53:09.47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83758" autoAdjust="0"/>
  </p:normalViewPr>
  <p:slideViewPr>
    <p:cSldViewPr snapToGrid="0">
      <p:cViewPr varScale="1">
        <p:scale>
          <a:sx n="86" d="100"/>
          <a:sy n="86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 dirty="0"/>
              <a:t>Phát video này.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 dirty="0"/>
              <a:t>Xem qua danh sách những việc mọi người có thể làm với điện thoại của họ.</a:t>
            </a:r>
          </a:p>
          <a:p>
            <a:r>
              <a:rPr lang="vi" sz="1400" dirty="0"/>
              <a:t>Yêu cầu mọi người cho nhau thấy những gì họ có thể làm.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 dirty="0"/>
              <a:t>Đặt câu hỏi và yêu cầu mọi người chia sẻ câu trả lời.</a:t>
            </a:r>
          </a:p>
          <a:p>
            <a:r>
              <a:rPr lang="vi" sz="1400" dirty="0"/>
              <a:t>Câu trả lời có thể khác nhau đối với mỗi người</a:t>
            </a:r>
            <a:r>
              <a:rPr lang="vi" sz="1400"/>
              <a:t>. </a:t>
            </a:r>
            <a:r>
              <a:rPr lang="en-US" sz="1400"/>
              <a:t>Quý vị</a:t>
            </a:r>
            <a:r>
              <a:rPr lang="vi" sz="1400"/>
              <a:t> </a:t>
            </a:r>
            <a:r>
              <a:rPr lang="vi" sz="1400" dirty="0"/>
              <a:t>có thể yêu cầu mọi người giải thích lý do tại sao họ chọn phương án này thay vì phương án kia.</a:t>
            </a:r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400" dirty="0"/>
              <a:t>Xem lại mục tiêu của buổi học.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400" dirty="0"/>
              <a:t>Giúp mọi người tìm thấy </a:t>
            </a:r>
            <a:r>
              <a:rPr lang="vi" sz="1400"/>
              <a:t>tài </a:t>
            </a:r>
            <a:r>
              <a:rPr lang="en-US" sz="1400"/>
              <a:t>liệu</a:t>
            </a:r>
            <a:r>
              <a:rPr lang="vi" sz="1400"/>
              <a:t> </a:t>
            </a:r>
            <a:r>
              <a:rPr lang="vi" sz="1400" dirty="0"/>
              <a:t>Be Connected.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400"/>
              <a:t>Chào hỏi mọi người, giới thiệu </a:t>
            </a:r>
            <a:r>
              <a:rPr lang="en-US" sz="1400"/>
              <a:t>về </a:t>
            </a:r>
            <a:r>
              <a:rPr lang="vi-VN" sz="1400"/>
              <a:t>bản thân</a:t>
            </a:r>
            <a:r>
              <a:rPr lang="en-US" sz="1400"/>
              <a:t>.</a:t>
            </a:r>
            <a:endParaRPr lang="vi-VN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400"/>
              <a:t>Giải thích mục đích của buổi hội thảo</a:t>
            </a:r>
            <a:r>
              <a:rPr lang="en-US" sz="1400"/>
              <a:t> –</a:t>
            </a:r>
            <a:r>
              <a:rPr lang="vi-VN" sz="1400"/>
              <a:t> </a:t>
            </a:r>
            <a:r>
              <a:rPr lang="vi" sz="1400"/>
              <a:t>cung </a:t>
            </a:r>
            <a:r>
              <a:rPr lang="vi" sz="1400" dirty="0"/>
              <a:t>cấp cái nhìn tổng quan về cách sử dụng điện thoại thông minh.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400" dirty="0"/>
              <a:t>Nêu bật tầm quan trọng của việc sử dụng điện thoại cho mục đích học tập, cuộc sống và công việc.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2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Nói rõ quý vị</a:t>
            </a:r>
            <a:r>
              <a:rPr lang="vi" sz="1400" kern="12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sẽ nói về cách sử dụng điện thoại thông minh một cách an toàn.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Nhắc </a:t>
            </a:r>
            <a:r>
              <a:rPr lang="vi" sz="1400" kern="12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nhở </a:t>
            </a:r>
            <a:r>
              <a:rPr lang="en-US" sz="1400" kern="12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học viên</a:t>
            </a:r>
            <a:r>
              <a:rPr lang="vi" sz="1400" kern="12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tham gia các buổi đào tạo trong tương lai để tìm hiểu thêm về sự an toàn khi sử dụng điện </a:t>
            </a:r>
            <a:r>
              <a:rPr lang="vi" sz="1400" kern="12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thoại.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" sz="1400" b="1" i="0" dirty="0">
                <a:solidFill>
                  <a:srgbClr val="242424"/>
                </a:solidFill>
                <a:effectLst/>
              </a:rPr>
              <a:t>Giới thiệu nhanh</a:t>
            </a:r>
          </a:p>
          <a:p>
            <a:pPr marL="285750" indent="-285750" algn="l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Mục đích: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Nhanh chóng làm quen với nhau và tạo bầu không khí thân thiện.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Yêu cầu </a:t>
            </a:r>
            <a:r>
              <a:rPr lang="vi" sz="1400" b="1" i="0">
                <a:solidFill>
                  <a:srgbClr val="242424"/>
                </a:solidFill>
                <a:effectLst/>
              </a:rPr>
              <a:t>mỗi </a:t>
            </a:r>
            <a:r>
              <a:rPr lang="en-US" sz="1400" b="1" i="0">
                <a:solidFill>
                  <a:srgbClr val="242424"/>
                </a:solidFill>
                <a:effectLst/>
              </a:rPr>
              <a:t>học viên </a:t>
            </a:r>
            <a:r>
              <a:rPr lang="vi" sz="1400" b="1" i="0">
                <a:solidFill>
                  <a:srgbClr val="242424"/>
                </a:solidFill>
                <a:effectLst/>
              </a:rPr>
              <a:t>tự giới thiệu</a:t>
            </a:r>
            <a:r>
              <a:rPr lang="vi" sz="1400" b="0" i="0">
                <a:solidFill>
                  <a:srgbClr val="242424"/>
                </a:solidFill>
                <a:effectLst/>
              </a:rPr>
              <a:t>.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Họ </a:t>
            </a:r>
            <a:r>
              <a:rPr lang="vi" sz="1400" b="0" i="0">
                <a:solidFill>
                  <a:srgbClr val="242424"/>
                </a:solidFill>
                <a:effectLst/>
              </a:rPr>
              <a:t>nên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giới thiệu </a:t>
            </a:r>
            <a:r>
              <a:rPr lang="vi" sz="1400" b="0" i="0">
                <a:solidFill>
                  <a:srgbClr val="242424"/>
                </a:solidFill>
                <a:effectLst/>
              </a:rPr>
              <a:t>tên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và một thông tin thú vị về bản thân.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Giới hạn mỗi phần giới thiệu trong 30 giây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để giữ cho phần giới thiệu ngắn gọn và hấp dẫn.</a:t>
            </a:r>
          </a:p>
          <a:p>
            <a:pPr lvl="0">
              <a:spcAft>
                <a:spcPts val="800"/>
              </a:spcAft>
            </a:pPr>
            <a:endParaRPr lang="en-US" sz="1400" b="1" dirty="0">
              <a:solidFill>
                <a:srgbClr val="242424"/>
              </a:solidFill>
            </a:endParaRPr>
          </a:p>
          <a:p>
            <a:pPr lvl="0">
              <a:spcAft>
                <a:spcPts val="800"/>
              </a:spcAft>
            </a:pPr>
            <a:r>
              <a:rPr lang="vi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Sau khi mọi người đã tự giới thiệu, </a:t>
            </a:r>
            <a:r>
              <a:rPr lang="vi" sz="1400" kern="120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hãy </a:t>
            </a:r>
            <a:r>
              <a:rPr lang="en-US" sz="1400" kern="120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nhận xét </a:t>
            </a:r>
            <a:r>
              <a:rPr lang="vi" sz="1400" kern="120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về </a:t>
            </a:r>
            <a:r>
              <a:rPr lang="vi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bất cứ điều gì nổi bật.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400" dirty="0"/>
              <a:t>Sau đây là một số câu </a:t>
            </a:r>
            <a:r>
              <a:rPr lang="vi" sz="1400"/>
              <a:t>hỏi </a:t>
            </a:r>
            <a:r>
              <a:rPr lang="en-US" sz="1400"/>
              <a:t>quý vị</a:t>
            </a:r>
            <a:r>
              <a:rPr lang="vi" sz="1400"/>
              <a:t> </a:t>
            </a:r>
            <a:r>
              <a:rPr lang="vi" sz="1400" dirty="0"/>
              <a:t>có thể hỏi sau khi xem video.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400" b="1" i="0" dirty="0">
                <a:effectLst/>
              </a:rPr>
              <a:t>Hiểu về điện thoại thông minh:</a:t>
            </a:r>
            <a:endParaRPr lang="en-US" sz="1400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400" b="0" i="0">
                <a:effectLst/>
              </a:rPr>
              <a:t>“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nghĩ gì về video </a:t>
            </a:r>
            <a:r>
              <a:rPr lang="vi" sz="1400" b="0" i="0">
                <a:effectLst/>
              </a:rPr>
              <a:t>này?</a:t>
            </a:r>
            <a:r>
              <a:rPr lang="vi" sz="1400"/>
              <a:t>"</a:t>
            </a:r>
            <a:endParaRPr lang="vi" sz="1400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400" b="0" i="0" dirty="0">
                <a:effectLst/>
              </a:rPr>
              <a:t>“Nó có </a:t>
            </a:r>
            <a:r>
              <a:rPr lang="vi" sz="1400" b="0" i="0">
                <a:effectLst/>
              </a:rPr>
              <a:t>giúp 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hiểu điện thoại thông minh là gì không?”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400" b="1" i="0" dirty="0">
                <a:effectLst/>
              </a:rPr>
              <a:t>Cơ hội chia sẻ:</a:t>
            </a:r>
            <a:endParaRPr lang="en-US" sz="1400" b="0" i="0" dirty="0">
              <a:effectLst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400" b="0" i="0" dirty="0">
                <a:effectLst/>
              </a:rPr>
              <a:t>"Hãy dành vài phút cho bất kỳ ai muốn chia </a:t>
            </a:r>
            <a:r>
              <a:rPr lang="vi" sz="1400" b="0" i="0">
                <a:effectLst/>
              </a:rPr>
              <a:t>sẻ </a:t>
            </a:r>
            <a:r>
              <a:rPr lang="en-US" sz="1400" b="0" i="0">
                <a:effectLst/>
              </a:rPr>
              <a:t>trải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nghiệm sử dụng điện thoại thông minh."</a:t>
            </a: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400" b="0" i="0">
                <a:effectLst/>
              </a:rPr>
              <a:t>”</a:t>
            </a:r>
            <a:r>
              <a:rPr lang="en-US" sz="1400" b="0" i="0">
                <a:effectLst/>
              </a:rPr>
              <a:t>Quý vị</a:t>
            </a:r>
            <a:r>
              <a:rPr lang="vi" sz="1400" b="0" i="0">
                <a:effectLst/>
              </a:rPr>
              <a:t> </a:t>
            </a:r>
            <a:r>
              <a:rPr lang="vi" sz="1400" b="0" i="0" dirty="0">
                <a:effectLst/>
              </a:rPr>
              <a:t>đã từng sử </a:t>
            </a:r>
            <a:r>
              <a:rPr lang="vi" sz="1400" b="0" i="0">
                <a:effectLst/>
              </a:rPr>
              <a:t>dụng </a:t>
            </a:r>
            <a:r>
              <a:rPr lang="en-US" sz="1400" b="0" i="0">
                <a:effectLst/>
              </a:rPr>
              <a:t>điện thoại thông minh </a:t>
            </a:r>
            <a:r>
              <a:rPr lang="vi" sz="1400" b="0" i="0">
                <a:effectLst/>
              </a:rPr>
              <a:t>chưa</a:t>
            </a:r>
            <a:r>
              <a:rPr lang="vi" sz="1400" b="0" i="0" dirty="0">
                <a:effectLst/>
              </a:rPr>
              <a:t>?</a:t>
            </a:r>
            <a:endParaRPr lang="en-US" sz="1400" dirty="0"/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400" b="0" i="0" dirty="0">
                <a:effectLst/>
              </a:rPr>
              <a:t>“Nó như thế nào?”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b="1" i="0" dirty="0">
                <a:solidFill>
                  <a:srgbClr val="242424"/>
                </a:solidFill>
                <a:effectLst/>
              </a:rPr>
              <a:t>Sạc điện thoại thông minh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Bắt đầu bằng việc sạc điện thoại thông minh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Mỗi điện thoại thông minh đều đi kèm với bộ sạc.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Để sạc điện thoại, hãy cắm bộ sạc vào ổ cắm điện và kết nối đầu còn lại với điện thoại.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thường sẽ thấy biểu tượng pin trên màn hình cho biết thiết bị đang sạc.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Có thể mất vài giờ để sạc đầy, tùy thuộc vào mức </a:t>
            </a:r>
            <a:r>
              <a:rPr lang="vi" b="0" i="0">
                <a:solidFill>
                  <a:srgbClr val="242424"/>
                </a:solidFill>
                <a:effectLst/>
              </a:rPr>
              <a:t>pin yếu</a:t>
            </a:r>
            <a:r>
              <a:rPr lang="en-US" b="0" i="0">
                <a:solidFill>
                  <a:srgbClr val="242424"/>
                </a:solidFill>
                <a:effectLst/>
              </a:rPr>
              <a:t> thế nào.</a:t>
            </a:r>
            <a:endParaRPr lang="en-US" dirty="0">
              <a:solidFill>
                <a:srgbClr val="242424"/>
              </a:solidFill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nên sạc điện thoại qua đêm hoặc bất cứ khi nào không sử dụng điện thoại trong một thời gian.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Bất kỳ ai sử dụng điện thoại thông minh, hãy chú ý đến </a:t>
            </a:r>
            <a:r>
              <a:rPr lang="vi" b="0" i="0">
                <a:solidFill>
                  <a:srgbClr val="242424"/>
                </a:solidFill>
                <a:effectLst/>
              </a:rPr>
              <a:t>chỉ </a:t>
            </a:r>
            <a:r>
              <a:rPr lang="en-US" b="0" i="0">
                <a:solidFill>
                  <a:srgbClr val="242424"/>
                </a:solidFill>
                <a:effectLst/>
              </a:rPr>
              <a:t>số </a:t>
            </a:r>
            <a:r>
              <a:rPr lang="vi" b="0" i="0">
                <a:solidFill>
                  <a:srgbClr val="242424"/>
                </a:solidFill>
                <a:effectLst/>
              </a:rPr>
              <a:t>pin </a:t>
            </a:r>
            <a:r>
              <a:rPr lang="vi" b="0" i="0" dirty="0">
                <a:solidFill>
                  <a:srgbClr val="242424"/>
                </a:solidFill>
                <a:effectLst/>
              </a:rPr>
              <a:t>ở đầu màn hình.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>
                <a:solidFill>
                  <a:srgbClr val="242424"/>
                </a:solidFill>
                <a:effectLst/>
              </a:rPr>
              <a:t>Mở</a:t>
            </a:r>
            <a:r>
              <a:rPr lang="vi" b="1" i="0">
                <a:solidFill>
                  <a:srgbClr val="242424"/>
                </a:solidFill>
                <a:effectLst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</a:rPr>
              <a:t>điện thoại thông minh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Tiếp theo, hãy nói về </a:t>
            </a:r>
            <a:r>
              <a:rPr lang="vi" b="0" i="0">
                <a:solidFill>
                  <a:srgbClr val="242424"/>
                </a:solidFill>
                <a:effectLst/>
              </a:rPr>
              <a:t>việc </a:t>
            </a:r>
            <a:r>
              <a:rPr lang="en-US" b="0" i="0">
                <a:solidFill>
                  <a:srgbClr val="242424"/>
                </a:solidFill>
                <a:effectLst/>
              </a:rPr>
              <a:t>mở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điện thoại thông minh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242424"/>
                </a:solidFill>
                <a:effectLst/>
              </a:rPr>
              <a:t>Để </a:t>
            </a:r>
            <a:r>
              <a:rPr lang="en-US" b="0" i="0">
                <a:solidFill>
                  <a:srgbClr val="242424"/>
                </a:solidFill>
                <a:effectLst/>
              </a:rPr>
              <a:t>mở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máy, hãy nhấn và giữ nút nguồn cho đến </a:t>
            </a:r>
            <a:r>
              <a:rPr lang="vi" b="0" i="0">
                <a:solidFill>
                  <a:srgbClr val="242424"/>
                </a:solidFill>
                <a:effectLst/>
              </a:rPr>
              <a:t>khi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thấy màn hình sáng lên.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Nút nguồn thường nằm ở cạnh bên hoặc trên cùng của điện thoại.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Nếu điện thoại </a:t>
            </a:r>
            <a:r>
              <a:rPr lang="vi" b="0" i="0">
                <a:solidFill>
                  <a:srgbClr val="242424"/>
                </a:solidFill>
                <a:effectLst/>
              </a:rPr>
              <a:t>không </a:t>
            </a:r>
            <a:r>
              <a:rPr lang="en-US" b="0" i="0">
                <a:solidFill>
                  <a:srgbClr val="242424"/>
                </a:solidFill>
                <a:effectLst/>
              </a:rPr>
              <a:t>mở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</a:t>
            </a:r>
            <a:r>
              <a:rPr lang="vi" b="0" i="0">
                <a:solidFill>
                  <a:srgbClr val="242424"/>
                </a:solidFill>
                <a:effectLst/>
              </a:rPr>
              <a:t>thể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cần phải sạc điện thoại trước.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Sau </a:t>
            </a:r>
            <a:r>
              <a:rPr lang="vi" b="0" i="0">
                <a:solidFill>
                  <a:srgbClr val="242424"/>
                </a:solidFill>
                <a:effectLst/>
              </a:rPr>
              <a:t>khi </a:t>
            </a:r>
            <a:r>
              <a:rPr lang="en-US" b="0" i="0">
                <a:solidFill>
                  <a:srgbClr val="242424"/>
                </a:solidFill>
                <a:effectLst/>
              </a:rPr>
              <a:t>mở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điện thoại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sẽ thấy màn hình chính hoặc màn hình chào mừng nếu đây là lần đầu </a:t>
            </a:r>
            <a:r>
              <a:rPr lang="vi" b="0" i="0">
                <a:solidFill>
                  <a:srgbClr val="242424"/>
                </a:solidFill>
                <a:effectLst/>
              </a:rPr>
              <a:t>tiên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sử dụng điện thoại.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>
                <a:solidFill>
                  <a:srgbClr val="242424"/>
                </a:solidFill>
                <a:effectLst/>
              </a:rPr>
              <a:t>Cài đặt </a:t>
            </a:r>
            <a:r>
              <a:rPr lang="vi" b="1" i="0">
                <a:solidFill>
                  <a:srgbClr val="242424"/>
                </a:solidFill>
                <a:effectLst/>
              </a:rPr>
              <a:t>điện </a:t>
            </a:r>
            <a:r>
              <a:rPr lang="vi" b="1" i="0" dirty="0">
                <a:solidFill>
                  <a:srgbClr val="242424"/>
                </a:solidFill>
                <a:effectLst/>
              </a:rPr>
              <a:t>thoại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242424"/>
                </a:solidFill>
                <a:effectLst/>
              </a:rPr>
              <a:t>Khi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en-US" b="0" i="0">
                <a:solidFill>
                  <a:srgbClr val="242424"/>
                </a:solidFill>
                <a:effectLst/>
              </a:rPr>
              <a:t>mở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điện thoại lần đầu tiên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sẽ cần </a:t>
            </a:r>
            <a:r>
              <a:rPr lang="vi" b="0" i="0">
                <a:solidFill>
                  <a:srgbClr val="242424"/>
                </a:solidFill>
                <a:effectLst/>
              </a:rPr>
              <a:t>phải </a:t>
            </a:r>
            <a:r>
              <a:rPr lang="en-US" b="0" i="0">
                <a:solidFill>
                  <a:srgbClr val="242424"/>
                </a:solidFill>
                <a:effectLst/>
              </a:rPr>
              <a:t>cài đặt </a:t>
            </a:r>
            <a:r>
              <a:rPr lang="vi" b="0" i="0">
                <a:solidFill>
                  <a:srgbClr val="242424"/>
                </a:solidFill>
                <a:effectLst/>
              </a:rPr>
              <a:t>điện </a:t>
            </a:r>
            <a:r>
              <a:rPr lang="vi" b="0" i="0" dirty="0">
                <a:solidFill>
                  <a:srgbClr val="242424"/>
                </a:solidFill>
                <a:effectLst/>
              </a:rPr>
              <a:t>thoại.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Điều này thường bao gồm: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chọn ngôn ngữ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,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kết nối với Wi-Fi và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đăng nhập bằng tài khoản Google hoặc Apple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Làm theo hướng dẫn trên màn hình để hoàn tất quá </a:t>
            </a:r>
            <a:r>
              <a:rPr lang="vi" b="0" i="0">
                <a:solidFill>
                  <a:srgbClr val="242424"/>
                </a:solidFill>
                <a:effectLst/>
              </a:rPr>
              <a:t>trình </a:t>
            </a:r>
            <a:r>
              <a:rPr lang="en-US" b="0" i="0">
                <a:solidFill>
                  <a:srgbClr val="242424"/>
                </a:solidFill>
                <a:effectLst/>
              </a:rPr>
              <a:t>cài đặt</a:t>
            </a:r>
            <a:r>
              <a:rPr lang="vi" b="0" i="0">
                <a:solidFill>
                  <a:srgbClr val="242424"/>
                </a:solidFill>
                <a:effectLst/>
              </a:rPr>
              <a:t>. Nếu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chưa có tài khoản Google hoặc Apple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thể tạo một tài khoản trong quá </a:t>
            </a:r>
            <a:r>
              <a:rPr lang="vi" b="0" i="0">
                <a:solidFill>
                  <a:srgbClr val="242424"/>
                </a:solidFill>
                <a:effectLst/>
              </a:rPr>
              <a:t>trình </a:t>
            </a:r>
            <a:r>
              <a:rPr lang="en-US" b="0" i="0">
                <a:solidFill>
                  <a:srgbClr val="242424"/>
                </a:solidFill>
                <a:effectLst/>
              </a:rPr>
              <a:t>cài đặt</a:t>
            </a:r>
            <a:r>
              <a:rPr lang="vi" b="0" i="0">
                <a:solidFill>
                  <a:srgbClr val="242424"/>
                </a:solidFill>
                <a:effectLst/>
              </a:rPr>
              <a:t>.</a:t>
            </a:r>
            <a:endParaRPr lang="vi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>
                <a:solidFill>
                  <a:srgbClr val="242424"/>
                </a:solidFill>
                <a:effectLst/>
              </a:rPr>
              <a:t>Cài đặt</a:t>
            </a:r>
            <a:r>
              <a:rPr lang="vi" b="1" i="0">
                <a:solidFill>
                  <a:srgbClr val="242424"/>
                </a:solidFill>
                <a:effectLst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</a:rPr>
              <a:t>điện thoại thông minh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</a:rPr>
              <a:t>(Android):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Đối với điện thoại Android, quá </a:t>
            </a:r>
            <a:r>
              <a:rPr lang="vi" b="0" i="0">
                <a:solidFill>
                  <a:srgbClr val="242424"/>
                </a:solidFill>
                <a:effectLst/>
              </a:rPr>
              <a:t>trình </a:t>
            </a:r>
            <a:r>
              <a:rPr lang="en-US" b="0" i="0">
                <a:solidFill>
                  <a:srgbClr val="242424"/>
                </a:solidFill>
                <a:effectLst/>
              </a:rPr>
              <a:t>cài đặt </a:t>
            </a:r>
            <a:r>
              <a:rPr lang="vi" b="0" i="0">
                <a:solidFill>
                  <a:srgbClr val="242424"/>
                </a:solidFill>
                <a:effectLst/>
              </a:rPr>
              <a:t>sẽ </a:t>
            </a:r>
            <a:r>
              <a:rPr lang="vi" b="0" i="0" dirty="0">
                <a:solidFill>
                  <a:srgbClr val="242424"/>
                </a:solidFill>
                <a:effectLst/>
              </a:rPr>
              <a:t>hướng </a:t>
            </a:r>
            <a:r>
              <a:rPr lang="vi" b="0" i="0">
                <a:solidFill>
                  <a:srgbClr val="242424"/>
                </a:solidFill>
                <a:effectLst/>
              </a:rPr>
              <a:t>dẫn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thực hiện như sau: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kết nối với Wi-Fi,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đăng nhập bằng tài khoản Google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và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cài đặt </a:t>
            </a:r>
            <a:r>
              <a:rPr lang="vi" b="0" i="0">
                <a:solidFill>
                  <a:srgbClr val="242424"/>
                </a:solidFill>
                <a:effectLst/>
              </a:rPr>
              <a:t>các </a:t>
            </a:r>
            <a:r>
              <a:rPr lang="vi" b="0" i="0" dirty="0">
                <a:solidFill>
                  <a:srgbClr val="242424"/>
                </a:solidFill>
                <a:effectLst/>
              </a:rPr>
              <a:t>tính năng bảo mật như mã PIN hoặc dấu vân tay.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cũng có tùy chọn khôi phục dữ liệu từ điện thoại trước đó </a:t>
            </a:r>
            <a:r>
              <a:rPr lang="vi" b="0" i="0">
                <a:solidFill>
                  <a:srgbClr val="242424"/>
                </a:solidFill>
                <a:effectLst/>
              </a:rPr>
              <a:t>nếu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bản sao lưu.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Sau </a:t>
            </a:r>
            <a:r>
              <a:rPr lang="vi" b="0" i="0">
                <a:solidFill>
                  <a:srgbClr val="242424"/>
                </a:solidFill>
                <a:effectLst/>
              </a:rPr>
              <a:t>khi hoàn tất</a:t>
            </a:r>
            <a:r>
              <a:rPr lang="en-US" b="0" i="0">
                <a:solidFill>
                  <a:srgbClr val="242424"/>
                </a:solidFill>
                <a:effectLst/>
              </a:rPr>
              <a:t> cài đặt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sẽ thấy màn hình chính với nhiều biểu tượng ứng dụng khác nhau.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>
                <a:solidFill>
                  <a:srgbClr val="242424"/>
                </a:solidFill>
                <a:effectLst/>
              </a:rPr>
              <a:t>Cài đặt </a:t>
            </a:r>
            <a:r>
              <a:rPr lang="vi" b="1" i="0">
                <a:solidFill>
                  <a:srgbClr val="242424"/>
                </a:solidFill>
                <a:effectLst/>
              </a:rPr>
              <a:t>điện </a:t>
            </a:r>
            <a:r>
              <a:rPr lang="vi" b="1" i="0" dirty="0">
                <a:solidFill>
                  <a:srgbClr val="242424"/>
                </a:solidFill>
                <a:effectLst/>
              </a:rPr>
              <a:t>thoại thông minh </a:t>
            </a:r>
            <a:r>
              <a:rPr lang="vi" b="1" i="0">
                <a:solidFill>
                  <a:srgbClr val="242424"/>
                </a:solidFill>
                <a:effectLst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</a:rPr>
              <a:t>(iPhone):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Đối với iPhone, quá </a:t>
            </a:r>
            <a:r>
              <a:rPr lang="vi" b="0" i="0">
                <a:solidFill>
                  <a:srgbClr val="242424"/>
                </a:solidFill>
                <a:effectLst/>
              </a:rPr>
              <a:t>trình </a:t>
            </a:r>
            <a:r>
              <a:rPr lang="en-US" b="0" i="0">
                <a:solidFill>
                  <a:srgbClr val="242424"/>
                </a:solidFill>
                <a:effectLst/>
              </a:rPr>
              <a:t>cài đặt </a:t>
            </a:r>
            <a:r>
              <a:rPr lang="vi" b="0" i="0">
                <a:solidFill>
                  <a:srgbClr val="242424"/>
                </a:solidFill>
                <a:effectLst/>
              </a:rPr>
              <a:t>sẽ </a:t>
            </a:r>
            <a:r>
              <a:rPr lang="vi" b="0" i="0" dirty="0">
                <a:solidFill>
                  <a:srgbClr val="242424"/>
                </a:solidFill>
                <a:effectLst/>
              </a:rPr>
              <a:t>hướng </a:t>
            </a:r>
            <a:r>
              <a:rPr lang="vi" b="0" i="0">
                <a:solidFill>
                  <a:srgbClr val="242424"/>
                </a:solidFill>
                <a:effectLst/>
              </a:rPr>
              <a:t>dẫn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thực hiện như sau: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kết nối với Wi-Fi,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đăng nhập bằng ID Apple </a:t>
            </a:r>
            <a:r>
              <a:rPr lang="vi" b="0" i="0">
                <a:solidFill>
                  <a:srgbClr val="242424"/>
                </a:solidFill>
                <a:effectLst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và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cài đặt </a:t>
            </a:r>
            <a:r>
              <a:rPr lang="vi" b="0" i="0">
                <a:solidFill>
                  <a:srgbClr val="242424"/>
                </a:solidFill>
                <a:effectLst/>
              </a:rPr>
              <a:t>các </a:t>
            </a:r>
            <a:r>
              <a:rPr lang="vi" b="0" i="0" dirty="0">
                <a:solidFill>
                  <a:srgbClr val="242424"/>
                </a:solidFill>
                <a:effectLst/>
              </a:rPr>
              <a:t>tính năng bảo mật như Face ID hoặc Touch ID.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cũng có tùy chọn khôi phục dữ liệu từ iPhone trước đó </a:t>
            </a:r>
            <a:r>
              <a:rPr lang="vi" b="0" i="0">
                <a:solidFill>
                  <a:srgbClr val="242424"/>
                </a:solidFill>
                <a:effectLst/>
              </a:rPr>
              <a:t>nếu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có bản sao lưu.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Sau </a:t>
            </a:r>
            <a:r>
              <a:rPr lang="vi" b="0" i="0">
                <a:solidFill>
                  <a:srgbClr val="242424"/>
                </a:solidFill>
                <a:effectLst/>
              </a:rPr>
              <a:t>khi </a:t>
            </a:r>
            <a:r>
              <a:rPr lang="en-US" b="0" i="0">
                <a:solidFill>
                  <a:srgbClr val="242424"/>
                </a:solidFill>
                <a:effectLst/>
              </a:rPr>
              <a:t>h</a:t>
            </a:r>
            <a:r>
              <a:rPr lang="vi" b="0" i="0">
                <a:solidFill>
                  <a:srgbClr val="242424"/>
                </a:solidFill>
                <a:effectLst/>
              </a:rPr>
              <a:t>oàn tất</a:t>
            </a:r>
            <a:r>
              <a:rPr lang="en-US" b="0" i="0">
                <a:solidFill>
                  <a:srgbClr val="242424"/>
                </a:solidFill>
                <a:effectLst/>
              </a:rPr>
              <a:t> cài đặt</a:t>
            </a:r>
            <a:r>
              <a:rPr lang="vi" b="0" i="0">
                <a:solidFill>
                  <a:srgbClr val="242424"/>
                </a:solidFill>
                <a:effectLst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sẽ thấy màn hình chính với nhiều biểu tượng ứng dụng khác nhau.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b="1" i="0" dirty="0">
                <a:solidFill>
                  <a:srgbClr val="242424"/>
                </a:solidFill>
                <a:effectLst/>
              </a:rPr>
              <a:t>Hoạt động tương tác: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Hãy dành vài phút để xem qua tài </a:t>
            </a:r>
            <a:r>
              <a:rPr lang="vi" b="0" i="0">
                <a:solidFill>
                  <a:srgbClr val="242424"/>
                </a:solidFill>
                <a:effectLst/>
              </a:rPr>
              <a:t>liệu </a:t>
            </a:r>
            <a:r>
              <a:rPr lang="en-US" b="0" i="0">
                <a:solidFill>
                  <a:srgbClr val="242424"/>
                </a:solidFill>
                <a:effectLst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đã in.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</a:rPr>
              <a:t>Đảm bảo mọi người có ít nhất một </a:t>
            </a:r>
            <a:r>
              <a:rPr lang="vi" b="0" i="0">
                <a:solidFill>
                  <a:srgbClr val="242424"/>
                </a:solidFill>
                <a:effectLst/>
              </a:rPr>
              <a:t>bản </a:t>
            </a:r>
            <a:r>
              <a:rPr lang="en-US" b="0" i="0">
                <a:solidFill>
                  <a:srgbClr val="242424"/>
                </a:solidFill>
                <a:effectLst/>
              </a:rPr>
              <a:t>in</a:t>
            </a:r>
            <a:r>
              <a:rPr lang="vi" b="0" i="0">
                <a:solidFill>
                  <a:srgbClr val="242424"/>
                </a:solidFill>
                <a:effectLst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</a:rPr>
              <a:t>giống với điện thoại của họ.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Màn hình chính </a:t>
            </a:r>
            <a:r>
              <a:rPr lang="vi" sz="1200" b="1" i="0">
                <a:solidFill>
                  <a:srgbClr val="242424"/>
                </a:solidFill>
                <a:effectLst/>
                <a:latin typeface="+mn-lt"/>
              </a:rPr>
              <a:t>và </a:t>
            </a:r>
            <a:r>
              <a:rPr lang="en-US" sz="1200" b="1" i="0">
                <a:solidFill>
                  <a:srgbClr val="242424"/>
                </a:solidFill>
                <a:effectLst/>
                <a:latin typeface="+mn-lt"/>
              </a:rPr>
              <a:t>các </a:t>
            </a:r>
            <a:r>
              <a:rPr lang="vi" sz="1200" b="1" i="0">
                <a:solidFill>
                  <a:srgbClr val="242424"/>
                </a:solidFill>
                <a:effectLst/>
                <a:latin typeface="+mn-lt"/>
              </a:rPr>
              <a:t>ứng </a:t>
            </a: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dụng.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Hiểu về bố cục màn hình chính: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Hãy bắt đầu với màn hình chính. Đây là màn hình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chính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nhìn thấy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khi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mở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điện thoại.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Ở phía trên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có thể thấy thời gian, mức pin và cường độ tín hiệu.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Ở giữa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sẽ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thấy biểu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tượng cho các ứng dụng khác nhau. Đây là các phím tắt để mở ứng dụng.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Ở phía dưới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có thể thấy một hàng biểu tượng giống nhau trên mọi màn hình. Chúng thường dành cho các ứng dụng quan trọng như điện thoại, tin nhắn và trình duyệt internet.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Cách mở và </a:t>
            </a:r>
            <a:r>
              <a:rPr lang="vi" sz="1200" b="1" i="0">
                <a:solidFill>
                  <a:srgbClr val="242424"/>
                </a:solidFill>
                <a:effectLst/>
                <a:latin typeface="+mn-lt"/>
              </a:rPr>
              <a:t>đóng </a:t>
            </a:r>
            <a:r>
              <a:rPr lang="en-US" sz="1200" b="1" i="0">
                <a:solidFill>
                  <a:srgbClr val="242424"/>
                </a:solidFill>
                <a:effectLst/>
                <a:latin typeface="+mn-lt"/>
              </a:rPr>
              <a:t>các </a:t>
            </a:r>
            <a:r>
              <a:rPr lang="vi" sz="1200" b="1" i="0">
                <a:solidFill>
                  <a:srgbClr val="242424"/>
                </a:solidFill>
                <a:effectLst/>
                <a:latin typeface="+mn-lt"/>
              </a:rPr>
              <a:t>ứng </a:t>
            </a: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dụng: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Để mở một ứng dụng, chỉ cần chạm vào biểu tượng của ứng dụng đó. Ví dụ: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nếu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muốn mở camera, hãy chạm vào biểu tượng camera.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Để đóng ứng dụng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thường có thể nhấn nút home (nếu điện thoại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của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có nút này) hoặc vuốt lên từ cuối màn hình.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Nếu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muốn xem tất cả các ứng dụng đã mở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có thể: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242424"/>
                </a:solidFill>
                <a:effectLst/>
                <a:latin typeface="+mn-lt"/>
              </a:rPr>
              <a:t>vuốt từ </a:t>
            </a:r>
            <a:r>
              <a:rPr lang="vi" b="0" i="0" dirty="0">
                <a:solidFill>
                  <a:srgbClr val="242424"/>
                </a:solidFill>
                <a:effectLst/>
                <a:latin typeface="+mn-lt"/>
              </a:rPr>
              <a:t>dưới lên và giữ, hoặc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  <a:latin typeface="+mn-lt"/>
              </a:rPr>
              <a:t>nhấn nút ứng dụng gần đây (nếu điện thoại </a:t>
            </a:r>
            <a:r>
              <a:rPr lang="vi" b="0" i="0">
                <a:solidFill>
                  <a:srgbClr val="242424"/>
                </a:solidFill>
                <a:effectLst/>
                <a:latin typeface="+mn-lt"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  <a:latin typeface="+mn-lt"/>
              </a:rPr>
              <a:t>có nút này).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  <a:latin typeface="+mn-lt"/>
              </a:rPr>
              <a:t>s</a:t>
            </a:r>
            <a:r>
              <a:rPr lang="vi" b="0" i="0">
                <a:solidFill>
                  <a:srgbClr val="242424"/>
                </a:solidFill>
                <a:effectLst/>
                <a:latin typeface="+mn-lt"/>
              </a:rPr>
              <a:t>au </a:t>
            </a:r>
            <a:r>
              <a:rPr lang="vi" b="0" i="0" dirty="0">
                <a:solidFill>
                  <a:srgbClr val="242424"/>
                </a:solidFill>
                <a:effectLst/>
                <a:latin typeface="+mn-lt"/>
              </a:rPr>
              <a:t>đó</a:t>
            </a:r>
            <a:r>
              <a:rPr lang="vi" b="0" i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  <a:latin typeface="+mn-lt"/>
              </a:rPr>
              <a:t>có thể vuốt sang trái, phải hoặc lên để đóng ứng dụng.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Thực hiện cuộc gọi và gửi tin nhắn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Cách thực hiện </a:t>
            </a:r>
            <a:r>
              <a:rPr lang="vi" sz="1200" b="1" i="0">
                <a:solidFill>
                  <a:srgbClr val="242424"/>
                </a:solidFill>
                <a:effectLst/>
                <a:latin typeface="+mn-lt"/>
              </a:rPr>
              <a:t>cuộc gọi: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Để gọi điện thoại, hãy chạm vào biểu tượng điện thoại. Thao tác này sẽ mở trình quay số.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có thể nhập số điện thoại bằng bàn phím hoặc chọn một số liên lạc từ danh sách.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Sau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khi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nhập số hoặc chọn một số liên lạc: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rgbClr val="242424"/>
                </a:solidFill>
                <a:effectLst/>
                <a:latin typeface="+mn-lt"/>
              </a:rPr>
              <a:t>nhấn nút gọi để bắt đầu cuộc gọi.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  <a:latin typeface="+mn-lt"/>
              </a:rPr>
              <a:t>n</a:t>
            </a:r>
            <a:r>
              <a:rPr lang="vi" b="0" i="0">
                <a:solidFill>
                  <a:srgbClr val="242424"/>
                </a:solidFill>
                <a:effectLst/>
                <a:latin typeface="+mn-lt"/>
              </a:rPr>
              <a:t>ó </a:t>
            </a:r>
            <a:r>
              <a:rPr lang="vi" b="0" i="0" dirty="0">
                <a:solidFill>
                  <a:srgbClr val="242424"/>
                </a:solidFill>
                <a:effectLst/>
                <a:latin typeface="+mn-lt"/>
              </a:rPr>
              <a:t>thường trông giống như biểu tượng điện thoại màu xanh lá cây.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Để kết thúc cuộc gọi, hãy chạm vào biểu tượng điện thoại màu đỏ.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sz="1200" b="1" i="0" dirty="0">
                <a:solidFill>
                  <a:srgbClr val="242424"/>
                </a:solidFill>
                <a:effectLst/>
                <a:latin typeface="+mn-lt"/>
              </a:rPr>
              <a:t>Gửi tin nhắn văn bản: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Để gửi tin nhắn văn bản, hãy chạm vào biểu tượng tin nhắn. Thao tác này sẽ mở ứng dụng nhắn tin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của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.</a:t>
            </a:r>
            <a:endParaRPr lang="vi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Để bắt đầu một tin nhắn mới, hãy chạm vào biểu tượng tin nhắn mới (thường là hình bút chì hoặc dấu cộng).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Nhập số điện thoại hoặc chọn một số liên lạc từ danh sách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của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.</a:t>
            </a:r>
            <a:endParaRPr lang="vi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Nhập tin nhắn 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của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vào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ô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văn bản ở cuối màn hình.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Khi </a:t>
            </a:r>
            <a:r>
              <a:rPr lang="en-US" sz="1200" b="0" i="0">
                <a:solidFill>
                  <a:srgbClr val="242424"/>
                </a:solidFill>
                <a:effectLst/>
                <a:latin typeface="+mn-lt"/>
              </a:rPr>
              <a:t>quý vị</a:t>
            </a:r>
            <a:r>
              <a:rPr lang="vi" sz="1200" b="0" i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vi" sz="1200" b="0" i="0" dirty="0">
                <a:solidFill>
                  <a:srgbClr val="242424"/>
                </a:solidFill>
                <a:effectLst/>
                <a:latin typeface="+mn-lt"/>
              </a:rPr>
              <a:t>đã sẵn sàng gửi tin nhắn, hãy chạm vào nút gửi (thường là biểu tượng máy bay giấy hoặc mũi tên).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eaLnBrk="1" hangingPunct="1"/>
            <a:r>
              <a:rPr lang="vi" sz="4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 tạo Kỹ năng Số </a:t>
            </a:r>
            <a:r>
              <a:rPr lang="vi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thoại thông minh</a:t>
            </a:r>
            <a:br>
              <a:rPr lang="en-AU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noProof="0">
                <a:latin typeface="Arial" panose="020B0604020202020204" pitchFamily="34" charset="0"/>
                <a:cs typeface="Arial" panose="020B0604020202020204" pitchFamily="34" charset="0"/>
              </a:rPr>
              <a:t>Community Champions Program</a:t>
            </a:r>
            <a:endParaRPr lang="vi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eaLnBrk="1" hangingPunct="1"/>
            <a:r>
              <a:rPr lang="vi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Hãy an toàn khi trực tuyến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Trước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 về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85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iểm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thực hiện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 tác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không:</a:t>
            </a:r>
          </a:p>
          <a:p>
            <a:r>
              <a:rPr lang="v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điện và sạc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thoại</a:t>
            </a:r>
          </a:p>
          <a:p>
            <a:pPr lvl="1"/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thoại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lạc</a:t>
            </a:r>
            <a:endParaRPr lang="vi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và trả lời cuộc gọi</a:t>
            </a:r>
          </a:p>
          <a:p>
            <a:pPr lvl="1"/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 và đọc tin nhắn văn bản</a:t>
            </a:r>
          </a:p>
          <a:p>
            <a:r>
              <a:rPr lang="v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 dữ liệu di động</a:t>
            </a:r>
          </a:p>
          <a:p>
            <a:pPr lvl="1"/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với Wi-Fi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5780314" y="2218040"/>
            <a:ext cx="6757516" cy="2498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ứ</a:t>
            </a:r>
            <a:r>
              <a:rPr kumimoji="0" lang="vi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kumimoji="0" lang="vi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ứng dụng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Tải xuống ứng dụng (ngân hàng, bản đồ)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Chụp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v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trình duyệt internet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 báo thức hoặc lời nhắc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Chúng ta h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ãy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83" y="1787525"/>
            <a:ext cx="5468815" cy="4055714"/>
          </a:xfrm>
        </p:spPr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Điều </a:t>
            </a:r>
            <a:r>
              <a:rPr lang="vi" sz="20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đầu tiên cần làm </a:t>
            </a:r>
            <a:r>
              <a:rPr lang="vi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cài đặt </a:t>
            </a:r>
            <a:r>
              <a:rPr lang="vi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 </a:t>
            </a:r>
            <a:r>
              <a:rPr lang="vi" sz="20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thoại thông minh mới là gì?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Tải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ứng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Sạc điện thoại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 thoại và làm theo hướng dẫn cài đặt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Thực hiện cuộc gọi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Tại </a:t>
            </a:r>
            <a:r>
              <a:rPr lang="vi" sz="20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sao việc sử dụng bộ sạc phù hợp cho điện thoại thông minh lại quan trọng?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Để tránh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hỏng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Để sạc điện thoại nhanh hơn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Để làm cho điện thoại trông đẹp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Để tiết kiệm tiền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5854998" y="1690688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vi" sz="20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" sz="20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uý vị</a:t>
            </a:r>
            <a:r>
              <a:rPr lang="vi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 làm gì nếu nhận được tin nhắn hoặc email đáng ngờ?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Bỏ qua nó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Nhấp vào bất kỳ liên kết nào để xem nó là gì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Báo cáo và xóa nó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Chuyển tiếp nó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vi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vi" sz="20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Làm thế nào để giữ thông tin cá nhân </a:t>
            </a:r>
            <a:r>
              <a:rPr lang="vi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toàn trên điện thoại thông minh?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Chia sẻ với những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đáng tin cậy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Giữ bí mật và sử dụng mật khẩu mạnh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Đăng lên mạng xã hội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giữ trong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bóp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vi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Tóm tắt tổng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932"/>
            <a:ext cx="10870870" cy="4034518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1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Hiểu các chức năng cơ bản của điện thoại thông minh.</a:t>
            </a: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71278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pc="-1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hiểu điện thoại thông minh là gì 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 chính của nó.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1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Bắt đầu với điện thoại thông minh </a:t>
            </a:r>
            <a:r>
              <a:rPr lang="vi" b="1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1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spc="-1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80803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hiểu cách sạc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cài đặt 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thiết </a:t>
            </a: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 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b="0" i="0" spc="-10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1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Điều hướng và sử dụng điện thoại thông minh </a:t>
            </a:r>
            <a:r>
              <a:rPr lang="vi" b="1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1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1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1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cách </a:t>
            </a:r>
            <a:r>
              <a:rPr lang="vi" b="1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toàn</a:t>
            </a:r>
            <a:r>
              <a:rPr lang="vi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spc="-1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hiểu cách sử dụng các tính năng cơ bản và đảm bảo an toàn 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 mạng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pc="-1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uý vị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 biết thêm thông tin?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tài liệu phát tay 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endParaRPr lang="vi" b="0" i="0" spc="-10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 b="0" i="0" spc="-10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ruy </a:t>
            </a:r>
            <a:r>
              <a:rPr lang="vi" b="0" i="0" spc="-10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cập: </a:t>
            </a:r>
            <a:r>
              <a:rPr lang="vi" spc="-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https://beconnected.esafety.gov.au/topic-library/computer-basics-for-beginners/what-is-a-smartphone </a:t>
            </a:r>
            <a:r>
              <a:rPr lang="vi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Connected get to know your smartphone” (</a:t>
            </a:r>
            <a:r>
              <a:rPr lang="vi" sz="1800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vi" sz="1800" spc="-1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để tìm hiểu về điện thoại thông minh </a:t>
            </a:r>
            <a:r>
              <a:rPr lang="vi" sz="1800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1800" spc="-1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vị)</a:t>
            </a:r>
            <a:endParaRPr lang="en-AU" sz="18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Cảm ơn!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Thời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gian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tiếp theo: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cho người hướng dẫn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Giới thiệu về điện thoại thông minh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các tài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 tay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 cho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viên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Cài đặt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điện thoại thông minh 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quý vị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(Android)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Cài đặt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điện thoại thông minh 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quý vị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(iPhone)</a:t>
            </a:r>
            <a:endParaRPr lang="en-US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một bản duy nhất của các slide này kèm phần ghi chú để quý vị sử dụng khi thuyết trình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slide và đảm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quen với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 dung,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 liệu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tay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 cho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viên.</a:t>
            </a:r>
            <a:endParaRPr lang="vi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với Elliot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tại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Elliot@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wacoss.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org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.au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buổi học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bất kỳ câu hỏi nào.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Xóa/ẩn slide này trước khi trình bày và cập nhật thời gian/ngày của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buổi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tiếp theo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cuối cùng.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vi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</a:t>
            </a:r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với Đất nước</a:t>
            </a:r>
            <a:endParaRPr lang="vi" sz="4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910066"/>
            <a:ext cx="10833464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ghi nhận rằng chúng ta đang ở trên vùng đất của người Thổ dân.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kính trọng người Thổ dân của vùng đất này.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Thổ dân đã sinh sống trên vùng đất này từ hàng chục ngàn năm trước.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kính trọng tất cả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Thổ dân và các Bậc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niên 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họ.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có thể học hỏi nhiều điều từ những câu chuyện của họ.</a:t>
            </a:r>
            <a:b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đất này xưa nay vẫn là, và mãi mãi sẽ là, vùng đất của người Thổ dân.</a:t>
            </a:r>
            <a:endParaRPr lang="vi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vi" dirty="0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điện thoại thông minh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WA Digital Inclusion Project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r>
              <a:rPr lang="vi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 sẽ bao gồm: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Hiểu các chức năng cơ bản của điện thoại </a:t>
            </a:r>
            <a:r>
              <a:rPr lang="vi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thông minh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9138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hiểu điện thoại thông minh là gì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 chính của nó.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Bắt đầu với điện thoại thông minh </a:t>
            </a:r>
            <a:r>
              <a:rPr lang="vi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9138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hiểu cách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sạc,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mở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cài đặt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 </a:t>
            </a: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thoại thông minh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Điều hướng và sử dụng điện thoại thông minh </a:t>
            </a:r>
            <a:r>
              <a:rPr lang="vi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cách </a:t>
            </a:r>
            <a:r>
              <a:rPr lang="vi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toàn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vi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hiểu cách sử dụng các tính năng cơ bản và đảm bảo an toàn 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 mạng</a:t>
            </a:r>
            <a:r>
              <a:rPr lang="vi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vi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5960188" cy="1325564"/>
          </a:xfrm>
        </p:spPr>
        <p:txBody>
          <a:bodyPr/>
          <a:lstStyle/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 bản thân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nhóm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cho họ nghe một sự thật thú vị mà có thể họ chưa biết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Hiểu về điện thoại thông minh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x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này:</a:t>
            </a:r>
          </a:p>
          <a:p>
            <a:pPr marL="0" indent="0">
              <a:buNone/>
            </a:pP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https://vimeo.com/879269983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thoại thông minh là gì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sử dụng nó để làm gì?</a:t>
            </a:r>
          </a:p>
          <a:p>
            <a:pPr marL="0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Bắt đầu với điện thoại thông minh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 điện thoại thông minh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thoại thông minh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Cài đặt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Cài đặt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điện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thoại thông minh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quý vị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(Android)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Cài đặt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điện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thoại thông minh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quý vị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(iPhone)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Điều hướng điện thoại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 hình chính</a:t>
            </a: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ứ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và tin nhắn</a:t>
            </a: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và nhận cuộc gọi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 | Digital Workshop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2cc45243-29f6-4a1c-995b-35ed14ae441a"/>
    <ds:schemaRef ds:uri="http://schemas.microsoft.com/office/2006/documentManagement/types"/>
    <ds:schemaRef ds:uri="5e5d6256-5200-4c34-82a9-8b0b259790b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2616</Words>
  <Application>Microsoft Office PowerPoint</Application>
  <PresentationFormat>Widescreen</PresentationFormat>
  <Paragraphs>218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Đào tạo Kỹ năng Số - Điện thoại thông minh Community Champions Program</vt:lpstr>
      <vt:lpstr>Ghi chú cho người hướng dẫn: Giới thiệu về điện thoại thông minh</vt:lpstr>
      <vt:lpstr>Lời Ghi nhận đối với Đất nước</vt:lpstr>
      <vt:lpstr>Giới thiệu về điện thoại thông minh</vt:lpstr>
      <vt:lpstr>Tổng quan buổi học</vt:lpstr>
      <vt:lpstr>Giới thiệu</vt:lpstr>
      <vt:lpstr>Hiểu về điện thoại thông minh</vt:lpstr>
      <vt:lpstr>Bắt đầu với điện thoại thông minh</vt:lpstr>
      <vt:lpstr>Điều hướng điện thoại của quý vị</vt:lpstr>
      <vt:lpstr>Hãy an toàn khi trực tuyến</vt:lpstr>
      <vt:lpstr>Trước khi ra về</vt:lpstr>
      <vt:lpstr>Chúng ta hãy thảo luận</vt:lpstr>
      <vt:lpstr>Tóm tắt tổng quan buổi học</vt:lpstr>
      <vt:lpstr>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Andrew Nguyen</cp:lastModifiedBy>
  <cp:revision>9</cp:revision>
  <dcterms:created xsi:type="dcterms:W3CDTF">2025-04-28T03:13:32Z</dcterms:created>
  <dcterms:modified xsi:type="dcterms:W3CDTF">2025-09-16T15:35:44Z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