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anose="020B0604020202020204" charset="-34"/>
      <p:regular r:id="rId30"/>
      <p:bold r:id="rId31"/>
      <p:italic r:id="rId32"/>
      <p:boldItalic r:id="rId33"/>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67B2"/>
    <a:srgbClr val="1962B2"/>
    <a:srgbClr val="F4867C"/>
    <a:srgbClr val="FFFFFF"/>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E7F147-CCD3-4C2E-9719-FA4FF033DABB}" v="110" dt="2025-09-11T15:52:45.384"/>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688" autoAdjust="0"/>
  </p:normalViewPr>
  <p:slideViewPr>
    <p:cSldViewPr snapToGrid="0">
      <p:cViewPr varScale="1">
        <p:scale>
          <a:sx n="88" d="100"/>
          <a:sy n="88" d="100"/>
        </p:scale>
        <p:origin x="660" y="1128"/>
      </p:cViewPr>
      <p:guideLst/>
    </p:cSldViewPr>
  </p:slideViewPr>
  <p:notesTextViewPr>
    <p:cViewPr>
      <p:scale>
        <a:sx n="1" d="1"/>
        <a:sy n="1" d="1"/>
      </p:scale>
      <p:origin x="0" y="0"/>
    </p:cViewPr>
  </p:notesTextViewPr>
  <p:notesViewPr>
    <p:cSldViewPr snapToGrid="0">
      <p:cViewPr varScale="1">
        <p:scale>
          <a:sx n="80" d="100"/>
          <a:sy n="80" d="100"/>
        </p:scale>
        <p:origin x="40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microsoft.com/office/2018/10/relationships/authors" Target="authors.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FEEEA870-76D7-4509-BCE6-704B097A2938}">
      <dgm:prSet/>
      <dgm:spPr/>
      <dgm:t>
        <a:bodyPr/>
        <a:lstStyle/>
        <a:p>
          <a:r>
            <a:rPr lang="en-US">
              <a:latin typeface="Arial" panose="020B0604020202020204" pitchFamily="34" charset="0"/>
              <a:cs typeface="Arial" panose="020B0604020202020204" pitchFamily="34" charset="0"/>
            </a:rPr>
            <a:t>Internet là gì?</a:t>
          </a:r>
        </a:p>
      </dgm:t>
    </dgm:pt>
    <dgm:pt modelId="{52150708-2E65-48A4-9D82-A239416039B8}" type="parTrans" cxnId="{D3BFCC9F-0BC1-4429-9BF3-D454FA4C10F9}">
      <dgm:prSet/>
      <dgm:spPr/>
      <dgm:t>
        <a:bodyPr/>
        <a:lstStyle/>
        <a:p>
          <a:endParaRPr lang="en-US">
            <a:latin typeface="Arial" panose="020B0604020202020204" pitchFamily="34" charset="0"/>
            <a:cs typeface="Arial" panose="020B0604020202020204" pitchFamily="34" charset="0"/>
          </a:endParaRPr>
        </a:p>
      </dgm:t>
    </dgm:pt>
    <dgm:pt modelId="{6CEC35EA-E9EC-4161-996E-28E0A6263917}" type="sibTrans" cxnId="{D3BFCC9F-0BC1-4429-9BF3-D454FA4C10F9}">
      <dgm:prSet/>
      <dgm:spPr/>
      <dgm:t>
        <a:bodyPr/>
        <a:lstStyle/>
        <a:p>
          <a:endParaRPr lang="en-US">
            <a:latin typeface="Arial" panose="020B0604020202020204" pitchFamily="34" charset="0"/>
            <a:cs typeface="Arial" panose="020B0604020202020204" pitchFamily="34" charset="0"/>
          </a:endParaRPr>
        </a:p>
      </dgm:t>
    </dgm:pt>
    <dgm:pt modelId="{38599437-5F9D-4B07-9FB7-EAC9D060FD23}">
      <dgm:prSet/>
      <dgm:spPr/>
      <dgm:t>
        <a:bodyPr/>
        <a:lstStyle/>
        <a:p>
          <a:r>
            <a:rPr lang="en-US">
              <a:latin typeface="Arial" panose="020B0604020202020204" pitchFamily="34" charset="0"/>
              <a:cs typeface="Arial" panose="020B0604020202020204" pitchFamily="34" charset="0"/>
            </a:rPr>
            <a:t>Yêu cầu (thiết bị, kết nối internet)</a:t>
          </a:r>
        </a:p>
      </dgm:t>
    </dgm:pt>
    <dgm:pt modelId="{F5078FA4-9474-4EEC-847B-215B71D8A143}" type="parTrans" cxnId="{8B0D3102-9EEF-4AE9-AA87-2EE1B506F1EF}">
      <dgm:prSet/>
      <dgm:spPr/>
      <dgm:t>
        <a:bodyPr/>
        <a:lstStyle/>
        <a:p>
          <a:endParaRPr lang="en-US">
            <a:latin typeface="Arial" panose="020B0604020202020204" pitchFamily="34" charset="0"/>
            <a:cs typeface="Arial" panose="020B0604020202020204" pitchFamily="34" charset="0"/>
          </a:endParaRPr>
        </a:p>
      </dgm:t>
    </dgm:pt>
    <dgm:pt modelId="{39109E46-D5E6-419B-900F-27B0EBFC02E0}" type="sibTrans" cxnId="{8B0D3102-9EEF-4AE9-AA87-2EE1B506F1EF}">
      <dgm:prSet/>
      <dgm:spPr/>
      <dgm:t>
        <a:bodyPr/>
        <a:lstStyle/>
        <a:p>
          <a:endParaRPr lang="en-US">
            <a:latin typeface="Arial" panose="020B0604020202020204" pitchFamily="34" charset="0"/>
            <a:cs typeface="Arial" panose="020B0604020202020204" pitchFamily="34" charset="0"/>
          </a:endParaRPr>
        </a:p>
      </dgm:t>
    </dgm:pt>
    <dgm:pt modelId="{EF8DB10D-F894-4D08-95E2-CE8C4F399C44}">
      <dgm:prSet/>
      <dgm:spPr/>
      <dgm:t>
        <a:bodyPr/>
        <a:lstStyle/>
        <a:p>
          <a:r>
            <a:rPr lang="en-US">
              <a:latin typeface="Arial" panose="020B0604020202020204" pitchFamily="34" charset="0"/>
              <a:cs typeface="Arial" panose="020B0604020202020204" pitchFamily="34" charset="0"/>
            </a:rPr>
            <a:t>Cách kết nối internet</a:t>
          </a:r>
        </a:p>
      </dgm:t>
    </dgm:pt>
    <dgm:pt modelId="{8943245C-78D1-43F7-A8BB-FD3258331148}" type="parTrans" cxnId="{0F2199E4-B6F3-418D-9ECB-22998F3666B2}">
      <dgm:prSet/>
      <dgm:spPr/>
      <dgm:t>
        <a:bodyPr/>
        <a:lstStyle/>
        <a:p>
          <a:endParaRPr lang="en-US">
            <a:latin typeface="Arial" panose="020B0604020202020204" pitchFamily="34" charset="0"/>
            <a:cs typeface="Arial" panose="020B0604020202020204" pitchFamily="34" charset="0"/>
          </a:endParaRPr>
        </a:p>
      </dgm:t>
    </dgm:pt>
    <dgm:pt modelId="{B834DB16-8214-4C53-83BF-881AD2788194}" type="sibTrans" cxnId="{0F2199E4-B6F3-418D-9ECB-22998F3666B2}">
      <dgm:prSet/>
      <dgm:spPr/>
      <dgm:t>
        <a:bodyPr/>
        <a:lstStyle/>
        <a:p>
          <a:endParaRPr lang="en-US">
            <a:latin typeface="Arial" panose="020B0604020202020204" pitchFamily="34" charset="0"/>
            <a:cs typeface="Arial" panose="020B0604020202020204" pitchFamily="34" charset="0"/>
          </a:endParaRPr>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DD2036F9-CC2C-409B-BB6D-28FDBF38A1E8}">
      <dgm:prSet custT="1"/>
      <dgm:spPr/>
      <dgm:t>
        <a:bodyPr/>
        <a:lstStyle/>
        <a:p>
          <a:pPr>
            <a:lnSpc>
              <a:spcPct val="100000"/>
            </a:lnSpc>
            <a:defRPr cap="all"/>
          </a:pPr>
          <a:r>
            <a:rPr lang="en-US" sz="2000" b="0" i="0" cap="none" baseline="0">
              <a:latin typeface="Arial" panose="020B0604020202020204" pitchFamily="34" charset="0"/>
              <a:cs typeface="Arial" panose="020B0604020202020204" pitchFamily="34" charset="0"/>
            </a:rPr>
            <a:t>Sử dụng trình duyệt mạng</a:t>
          </a:r>
          <a:endParaRPr lang="en-US" sz="2000" cap="none" baseline="0">
            <a:latin typeface="Arial" panose="020B0604020202020204" pitchFamily="34" charset="0"/>
            <a:cs typeface="Arial" panose="020B0604020202020204" pitchFamily="34" charset="0"/>
          </a:endParaRPr>
        </a:p>
      </dgm:t>
    </dgm:pt>
    <dgm:pt modelId="{1CCB7C0B-89DE-4117-92CA-5366D0FFFAD8}" type="parTrans" cxnId="{14A211C3-E5CD-4FAD-B05A-51C982C0A536}">
      <dgm:prSet/>
      <dgm:spPr/>
      <dgm:t>
        <a:bodyPr/>
        <a:lstStyle/>
        <a:p>
          <a:endParaRPr lang="en-US"/>
        </a:p>
      </dgm:t>
    </dgm:pt>
    <dgm:pt modelId="{5E7B32FA-5626-4B0A-B755-A0FFCC2AA625}" type="sibTrans" cxnId="{14A211C3-E5CD-4FAD-B05A-51C982C0A536}">
      <dgm:prSet/>
      <dgm:spPr/>
      <dgm:t>
        <a:bodyPr/>
        <a:lstStyle/>
        <a:p>
          <a:endParaRPr lang="en-US"/>
        </a:p>
      </dgm:t>
    </dgm:pt>
    <dgm:pt modelId="{233AD2ED-0F79-44AE-8639-BFFA7030517B}">
      <dgm:prSet custT="1"/>
      <dgm:spPr/>
      <dgm:t>
        <a:bodyPr/>
        <a:lstStyle/>
        <a:p>
          <a:pPr>
            <a:lnSpc>
              <a:spcPct val="100000"/>
            </a:lnSpc>
            <a:defRPr cap="all"/>
          </a:pPr>
          <a:r>
            <a:rPr lang="en-US" sz="2000" b="0" i="0" cap="none" baseline="0">
              <a:latin typeface="Arial" panose="020B0604020202020204" pitchFamily="34" charset="0"/>
              <a:cs typeface="Arial" panose="020B0604020202020204" pitchFamily="34" charset="0"/>
            </a:rPr>
            <a:t>Tìm kiếm thông tin</a:t>
          </a:r>
          <a:endParaRPr lang="en-US" sz="2000" cap="none" baseline="0">
            <a:latin typeface="Arial" panose="020B0604020202020204" pitchFamily="34" charset="0"/>
            <a:cs typeface="Arial" panose="020B0604020202020204" pitchFamily="34" charset="0"/>
          </a:endParaRPr>
        </a:p>
      </dgm:t>
    </dgm:pt>
    <dgm:pt modelId="{DD693727-C7F3-4772-B4FA-BA205EAC4623}" type="parTrans" cxnId="{B137AB54-78F1-4E23-A7FA-1481B4693704}">
      <dgm:prSet/>
      <dgm:spPr/>
      <dgm:t>
        <a:bodyPr/>
        <a:lstStyle/>
        <a:p>
          <a:endParaRPr lang="en-US"/>
        </a:p>
      </dgm:t>
    </dgm:pt>
    <dgm:pt modelId="{73087D1C-629F-4AC7-9F28-0D5A597E02D9}" type="sibTrans" cxnId="{B137AB54-78F1-4E23-A7FA-1481B4693704}">
      <dgm:prSet/>
      <dgm:spPr/>
      <dgm:t>
        <a:bodyPr/>
        <a:lstStyle/>
        <a:p>
          <a:endParaRPr lang="en-US"/>
        </a:p>
      </dgm:t>
    </dgm:pt>
    <dgm:pt modelId="{F23BDDE0-0547-4B97-BD4B-B773F77E9000}">
      <dgm:prSet custT="1"/>
      <dgm:spPr/>
      <dgm:t>
        <a:bodyPr/>
        <a:lstStyle/>
        <a:p>
          <a:pPr>
            <a:lnSpc>
              <a:spcPct val="100000"/>
            </a:lnSpc>
            <a:defRPr cap="all"/>
          </a:pPr>
          <a:r>
            <a:rPr lang="en-US" sz="2000" b="0" i="0" cap="none" baseline="0">
              <a:latin typeface="Arial" panose="020B0604020202020204" pitchFamily="34" charset="0"/>
              <a:cs typeface="Arial" panose="020B0604020202020204" pitchFamily="34" charset="0"/>
            </a:rPr>
            <a:t> Các trang mạng</a:t>
          </a:r>
          <a:endParaRPr lang="en-US" sz="2000" cap="none" baseline="0">
            <a:latin typeface="Arial" panose="020B0604020202020204" pitchFamily="34" charset="0"/>
            <a:cs typeface="Arial" panose="020B0604020202020204" pitchFamily="34" charset="0"/>
          </a:endParaRPr>
        </a:p>
      </dgm:t>
    </dgm:pt>
    <dgm:pt modelId="{1D841FF9-2B19-4519-B1A1-B9D04AA29F8E}" type="parTrans" cxnId="{7F1840CC-8A5B-467C-B3A5-CBF874695BBD}">
      <dgm:prSet/>
      <dgm:spPr/>
      <dgm:t>
        <a:bodyPr/>
        <a:lstStyle/>
        <a:p>
          <a:endParaRPr lang="en-US"/>
        </a:p>
      </dgm:t>
    </dgm:pt>
    <dgm:pt modelId="{A9C21E23-2641-436D-9208-6307892E2AFE}" type="sibTrans" cxnId="{7F1840CC-8A5B-467C-B3A5-CBF874695BBD}">
      <dgm:prSet/>
      <dgm:spPr/>
      <dgm:t>
        <a:bodyPr/>
        <a:lstStyle/>
        <a:p>
          <a:endParaRPr lang="en-US"/>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B36C2E99-3582-4285-9B48-6012DCC7D40F}">
      <dgm:prSet custT="1"/>
      <dgm:spPr/>
      <dgm:t>
        <a:bodyPr/>
        <a:lstStyle/>
        <a:p>
          <a:pPr>
            <a:lnSpc>
              <a:spcPct val="100000"/>
            </a:lnSpc>
            <a:defRPr cap="all"/>
          </a:pPr>
          <a:r>
            <a:rPr lang="vi-VN" sz="2400" cap="none" baseline="0">
              <a:latin typeface="Arial" panose="020B0604020202020204" pitchFamily="34" charset="0"/>
              <a:cs typeface="Arial" panose="020B0604020202020204" pitchFamily="34" charset="0"/>
            </a:rPr>
            <a:t>Cài đặt bảo mật và quyền riêng tư</a:t>
          </a:r>
          <a:endParaRPr lang="en-US" sz="2400" cap="none" baseline="0">
            <a:latin typeface="Arial" panose="020B0604020202020204" pitchFamily="34" charset="0"/>
            <a:cs typeface="Arial" panose="020B0604020202020204" pitchFamily="34" charset="0"/>
          </a:endParaRPr>
        </a:p>
      </dgm:t>
    </dgm:pt>
    <dgm:pt modelId="{61158084-A450-4C14-8DA6-39A1893850E1}" type="parTrans" cxnId="{C88C7E2D-095F-4899-A69C-4AD7F6F24B56}">
      <dgm:prSet/>
      <dgm:spPr/>
      <dgm:t>
        <a:bodyPr/>
        <a:lstStyle/>
        <a:p>
          <a:endParaRPr lang="en-US">
            <a:latin typeface="Arial" panose="020B0604020202020204" pitchFamily="34" charset="0"/>
            <a:cs typeface="Arial" panose="020B0604020202020204" pitchFamily="34" charset="0"/>
          </a:endParaRPr>
        </a:p>
      </dgm:t>
    </dgm:pt>
    <dgm:pt modelId="{FA4E1D6D-9320-45F5-B6F5-B9C90864B4AD}" type="sibTrans" cxnId="{C88C7E2D-095F-4899-A69C-4AD7F6F24B56}">
      <dgm:prSet/>
      <dgm:spPr/>
      <dgm:t>
        <a:bodyPr/>
        <a:lstStyle/>
        <a:p>
          <a:endParaRPr lang="en-US">
            <a:latin typeface="Arial" panose="020B0604020202020204" pitchFamily="34" charset="0"/>
            <a:cs typeface="Arial" panose="020B0604020202020204" pitchFamily="34" charset="0"/>
          </a:endParaRPr>
        </a:p>
      </dgm:t>
    </dgm:pt>
    <dgm:pt modelId="{1AA3871A-9697-4838-B29F-7578E8AA6A9A}">
      <dgm:prSet custT="1"/>
      <dgm:spPr/>
      <dgm:t>
        <a:bodyPr/>
        <a:lstStyle/>
        <a:p>
          <a:pPr>
            <a:lnSpc>
              <a:spcPct val="100000"/>
            </a:lnSpc>
            <a:defRPr cap="all"/>
          </a:pPr>
          <a:r>
            <a:rPr lang="en-US" sz="2400" cap="none" baseline="0">
              <a:latin typeface="Arial" panose="020B0604020202020204" pitchFamily="34" charset="0"/>
              <a:cs typeface="Arial" panose="020B0604020202020204" pitchFamily="34" charset="0"/>
            </a:rPr>
            <a:t>Mua sắm trực tuyến an toàn</a:t>
          </a:r>
        </a:p>
      </dgm:t>
    </dgm:pt>
    <dgm:pt modelId="{AE70ED0D-E201-4422-8372-0B2B0AD99327}" type="parTrans" cxnId="{2DF86816-90C5-40B0-9F27-8A5E33DAEEA2}">
      <dgm:prSet/>
      <dgm:spPr/>
      <dgm:t>
        <a:bodyPr/>
        <a:lstStyle/>
        <a:p>
          <a:endParaRPr lang="en-US">
            <a:latin typeface="Arial" panose="020B0604020202020204" pitchFamily="34" charset="0"/>
            <a:cs typeface="Arial" panose="020B0604020202020204" pitchFamily="34" charset="0"/>
          </a:endParaRPr>
        </a:p>
      </dgm:t>
    </dgm:pt>
    <dgm:pt modelId="{50E5C07C-3104-44C5-AAC8-5ED0B03893E3}" type="sibTrans" cxnId="{2DF86816-90C5-40B0-9F27-8A5E33DAEEA2}">
      <dgm:prSet/>
      <dgm:spPr/>
      <dgm:t>
        <a:bodyPr/>
        <a:lstStyle/>
        <a:p>
          <a:endParaRPr lang="en-US">
            <a:latin typeface="Arial" panose="020B0604020202020204" pitchFamily="34" charset="0"/>
            <a:cs typeface="Arial" panose="020B0604020202020204" pitchFamily="34" charset="0"/>
          </a:endParaRPr>
        </a:p>
      </dgm:t>
    </dgm:pt>
    <dgm:pt modelId="{531C96A5-8DAD-42C7-9530-10E3A915BBC5}">
      <dgm:prSet custT="1"/>
      <dgm:spPr/>
      <dgm:t>
        <a:bodyPr/>
        <a:lstStyle/>
        <a:p>
          <a:pPr>
            <a:lnSpc>
              <a:spcPct val="100000"/>
            </a:lnSpc>
            <a:defRPr cap="all"/>
          </a:pPr>
          <a:r>
            <a:rPr lang="en-US" sz="2400" cap="none" baseline="0">
              <a:latin typeface="Arial" panose="020B0604020202020204" pitchFamily="34" charset="0"/>
              <a:cs typeface="Arial" panose="020B0604020202020204" pitchFamily="34" charset="0"/>
            </a:rPr>
            <a:t>Bảo vệ thông tin cá nhân</a:t>
          </a:r>
        </a:p>
      </dgm:t>
    </dgm:pt>
    <dgm:pt modelId="{39CDC299-93AA-4F5D-8BBB-FD18356C43F5}" type="parTrans" cxnId="{69CA627C-2A1B-4A60-A91D-C75D5FC4196A}">
      <dgm:prSet/>
      <dgm:spPr/>
      <dgm:t>
        <a:bodyPr/>
        <a:lstStyle/>
        <a:p>
          <a:endParaRPr lang="en-US">
            <a:latin typeface="Arial" panose="020B0604020202020204" pitchFamily="34" charset="0"/>
            <a:cs typeface="Arial" panose="020B0604020202020204" pitchFamily="34" charset="0"/>
          </a:endParaRPr>
        </a:p>
      </dgm:t>
    </dgm:pt>
    <dgm:pt modelId="{01131849-E54F-4630-876F-DFBD60EDF164}" type="sibTrans" cxnId="{69CA627C-2A1B-4A60-A91D-C75D5FC4196A}">
      <dgm:prSet/>
      <dgm:spPr/>
      <dgm:t>
        <a:bodyPr/>
        <a:lstStyle/>
        <a:p>
          <a:endParaRPr lang="en-US">
            <a:latin typeface="Arial" panose="020B0604020202020204" pitchFamily="34" charset="0"/>
            <a:cs typeface="Arial" panose="020B0604020202020204" pitchFamily="34" charset="0"/>
          </a:endParaRPr>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custScaleX="75721">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12569" y="45303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417971"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latin typeface="Arial" panose="020B0604020202020204" pitchFamily="34" charset="0"/>
              <a:cs typeface="Arial" panose="020B0604020202020204" pitchFamily="34" charset="0"/>
            </a:rPr>
            <a:t>Internet là gì?</a:t>
          </a:r>
        </a:p>
      </dsp:txBody>
      <dsp:txXfrm>
        <a:off x="417971" y="2109919"/>
        <a:ext cx="2889450" cy="720000"/>
      </dsp:txXfrm>
    </dsp:sp>
    <dsp:sp modelId="{A8FDBED9-1FA7-4A06-B2D2-6A82CC605E2A}">
      <dsp:nvSpPr>
        <dsp:cNvPr id="0" name=""/>
        <dsp:cNvSpPr/>
      </dsp:nvSpPr>
      <dsp:spPr>
        <a:xfrm>
          <a:off x="4607673" y="45303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3813075"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latin typeface="Arial" panose="020B0604020202020204" pitchFamily="34" charset="0"/>
              <a:cs typeface="Arial" panose="020B0604020202020204" pitchFamily="34" charset="0"/>
            </a:rPr>
            <a:t>Yêu cầu (thiết bị, kết nối internet)</a:t>
          </a:r>
        </a:p>
      </dsp:txBody>
      <dsp:txXfrm>
        <a:off x="3813075" y="2109919"/>
        <a:ext cx="2889450" cy="720000"/>
      </dsp:txXfrm>
    </dsp:sp>
    <dsp:sp modelId="{04378CDC-33C8-47C5-BEE1-1BBDA30E6621}">
      <dsp:nvSpPr>
        <dsp:cNvPr id="0" name=""/>
        <dsp:cNvSpPr/>
      </dsp:nvSpPr>
      <dsp:spPr>
        <a:xfrm>
          <a:off x="8002777" y="45303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7208178"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pPr>
          <a:r>
            <a:rPr lang="en-US" sz="2700" kern="1200">
              <a:latin typeface="Arial" panose="020B0604020202020204" pitchFamily="34" charset="0"/>
              <a:cs typeface="Arial" panose="020B0604020202020204" pitchFamily="34" charset="0"/>
            </a:rPr>
            <a:t>Cách kết nối internet</a:t>
          </a:r>
        </a:p>
      </dsp:txBody>
      <dsp:txXfrm>
        <a:off x="7208178" y="2109919"/>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latin typeface="Arial" panose="020B0604020202020204" pitchFamily="34" charset="0"/>
              <a:cs typeface="Arial" panose="020B0604020202020204" pitchFamily="34" charset="0"/>
            </a:rPr>
            <a:t>Sử dụng trình duyệt mạng</a:t>
          </a:r>
          <a:endParaRPr lang="en-US" sz="2000" kern="1200" cap="none" baseline="0">
            <a:latin typeface="Arial" panose="020B0604020202020204" pitchFamily="34" charset="0"/>
            <a:cs typeface="Arial" panose="020B0604020202020204" pitchFamily="34" charset="0"/>
          </a:endParaRPr>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latin typeface="Arial" panose="020B0604020202020204" pitchFamily="34" charset="0"/>
              <a:cs typeface="Arial" panose="020B0604020202020204" pitchFamily="34" charset="0"/>
            </a:rPr>
            <a:t>Tìm kiếm thông tin</a:t>
          </a:r>
          <a:endParaRPr lang="en-US" sz="2000" kern="1200" cap="none" baseline="0">
            <a:latin typeface="Arial" panose="020B0604020202020204" pitchFamily="34" charset="0"/>
            <a:cs typeface="Arial" panose="020B0604020202020204" pitchFamily="34" charset="0"/>
          </a:endParaRPr>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latin typeface="Arial" panose="020B0604020202020204" pitchFamily="34" charset="0"/>
              <a:cs typeface="Arial" panose="020B0604020202020204" pitchFamily="34" charset="0"/>
            </a:rPr>
            <a:t> Các trang mạng</a:t>
          </a:r>
          <a:endParaRPr lang="en-US" sz="2000" kern="1200" cap="none" baseline="0">
            <a:latin typeface="Arial" panose="020B0604020202020204" pitchFamily="34" charset="0"/>
            <a:cs typeface="Arial" panose="020B0604020202020204" pitchFamily="34" charset="0"/>
          </a:endParaRPr>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vi-VN" sz="2400" kern="1200" cap="none" baseline="0">
              <a:latin typeface="Arial" panose="020B0604020202020204" pitchFamily="34" charset="0"/>
              <a:cs typeface="Arial" panose="020B0604020202020204" pitchFamily="34" charset="0"/>
            </a:rPr>
            <a:t>Cài đặt bảo mật và quyền riêng tư</a:t>
          </a:r>
          <a:endParaRPr lang="en-US" sz="2400" kern="1200" cap="none" baseline="0">
            <a:latin typeface="Arial" panose="020B0604020202020204" pitchFamily="34" charset="0"/>
            <a:cs typeface="Arial" panose="020B0604020202020204" pitchFamily="34" charset="0"/>
          </a:endParaRPr>
        </a:p>
      </dsp:txBody>
      <dsp:txXfrm>
        <a:off x="75768" y="2518975"/>
        <a:ext cx="3093750" cy="720000"/>
      </dsp:txXfrm>
    </dsp:sp>
    <dsp:sp modelId="{1B3AFEE0-2918-43FE-8A72-7ED0D5FBAF51}">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baseline="0">
              <a:latin typeface="Arial" panose="020B0604020202020204" pitchFamily="34" charset="0"/>
              <a:cs typeface="Arial" panose="020B0604020202020204" pitchFamily="34" charset="0"/>
            </a:rPr>
            <a:t>Mua sắm trực tuyến an toàn</a:t>
          </a:r>
        </a:p>
      </dsp:txBody>
      <dsp:txXfrm>
        <a:off x="3710925" y="2518975"/>
        <a:ext cx="3093750" cy="720000"/>
      </dsp:txXfrm>
    </dsp:sp>
    <dsp:sp modelId="{9A44E51F-408D-4CAF-B737-F3111FAFAB61}">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721647" y="2518975"/>
          <a:ext cx="234261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cap="none" baseline="0">
              <a:latin typeface="Arial" panose="020B0604020202020204" pitchFamily="34" charset="0"/>
              <a:cs typeface="Arial" panose="020B0604020202020204" pitchFamily="34" charset="0"/>
            </a:rPr>
            <a:t>Bảo vệ thông tin cá nhân</a:t>
          </a:r>
        </a:p>
      </dsp:txBody>
      <dsp:txXfrm>
        <a:off x="7721647" y="2518975"/>
        <a:ext cx="2342618"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400"/>
              <a:t>Thảo luận về những </a:t>
            </a:r>
            <a:r>
              <a:rPr lang="en-US" sz="1400"/>
              <a:t>mục đích</a:t>
            </a:r>
            <a:r>
              <a:rPr lang="vi-VN" sz="1400"/>
              <a:t> không </a:t>
            </a:r>
            <a:r>
              <a:rPr lang="en-US" sz="1400"/>
              <a:t>có </a:t>
            </a:r>
            <a:r>
              <a:rPr lang="vi-VN" sz="1400"/>
              <a:t>trong danh sách này – hoặc bất kỳ </a:t>
            </a:r>
            <a:r>
              <a:rPr lang="en-US" sz="1400"/>
              <a:t>mục đích</a:t>
            </a:r>
            <a:r>
              <a:rPr lang="vi-VN" sz="1400"/>
              <a:t> </a:t>
            </a:r>
            <a:r>
              <a:rPr lang="en-US" sz="1400"/>
              <a:t>nào</a:t>
            </a:r>
            <a:r>
              <a:rPr lang="vi-VN" sz="1400"/>
              <a:t> khác mà người </a:t>
            </a:r>
            <a:r>
              <a:rPr lang="en-US" sz="1400"/>
              <a:t>học </a:t>
            </a:r>
            <a:r>
              <a:rPr lang="vi-VN" sz="1400"/>
              <a:t>đề xuất.</a:t>
            </a:r>
            <a:endParaRPr lang="en-AU" sz="1400"/>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l">
              <a:spcBef>
                <a:spcPts val="0"/>
              </a:spcBef>
              <a:spcAft>
                <a:spcPts val="0"/>
              </a:spcAft>
            </a:pPr>
            <a:r>
              <a:rPr lang="en-US" b="1" i="0">
                <a:solidFill>
                  <a:srgbClr val="242424"/>
                </a:solidFill>
                <a:effectLst/>
              </a:rPr>
              <a:t>Sử dụng trình duyệt mạng:</a:t>
            </a:r>
          </a:p>
          <a:p>
            <a:pPr marL="171450" indent="-171450" algn="l">
              <a:spcBef>
                <a:spcPts val="0"/>
              </a:spcBef>
              <a:spcAft>
                <a:spcPts val="0"/>
              </a:spcAft>
              <a:buFont typeface="Arial" panose="020B0604020202020204" pitchFamily="34" charset="0"/>
              <a:buChar char="•"/>
            </a:pPr>
            <a:r>
              <a:rPr lang="vi-VN" b="0" i="0">
                <a:solidFill>
                  <a:srgbClr val="242424"/>
                </a:solidFill>
                <a:effectLst/>
              </a:rPr>
              <a:t>Bắt đầu bằng </a:t>
            </a:r>
            <a:r>
              <a:rPr lang="en-US" b="0" i="0">
                <a:solidFill>
                  <a:srgbClr val="242424"/>
                </a:solidFill>
                <a:effectLst/>
              </a:rPr>
              <a:t>việc</a:t>
            </a:r>
            <a:r>
              <a:rPr lang="vi-VN" b="0" i="0">
                <a:solidFill>
                  <a:srgbClr val="242424"/>
                </a:solidFill>
                <a:effectLst/>
              </a:rPr>
              <a:t> sử dụng trình duyệt </a:t>
            </a:r>
            <a:r>
              <a:rPr lang="en-US" b="0" i="0">
                <a:solidFill>
                  <a:srgbClr val="242424"/>
                </a:solidFill>
                <a:effectLst/>
              </a:rPr>
              <a:t>mạng</a:t>
            </a:r>
            <a:r>
              <a:rPr lang="vi-VN" b="0" i="0">
                <a:solidFill>
                  <a:srgbClr val="242424"/>
                </a:solidFill>
                <a:effectLst/>
              </a:rPr>
              <a:t>. Trình duyệt </a:t>
            </a:r>
            <a:r>
              <a:rPr lang="en-US" b="0" i="0">
                <a:solidFill>
                  <a:srgbClr val="242424"/>
                </a:solidFill>
                <a:effectLst/>
              </a:rPr>
              <a:t>mạng</a:t>
            </a:r>
            <a:r>
              <a:rPr lang="vi-VN" b="0" i="0">
                <a:solidFill>
                  <a:srgbClr val="242424"/>
                </a:solidFill>
                <a:effectLst/>
              </a:rPr>
              <a:t> là một chương trình cho phép quý vị xem các trang </a:t>
            </a:r>
            <a:r>
              <a:rPr lang="en-US" b="0" i="0">
                <a:solidFill>
                  <a:srgbClr val="242424"/>
                </a:solidFill>
                <a:effectLst/>
              </a:rPr>
              <a:t>mạng</a:t>
            </a:r>
            <a:r>
              <a:rPr lang="vi-VN" b="0" i="0">
                <a:solidFill>
                  <a:srgbClr val="242424"/>
                </a:solidFill>
                <a:effectLst/>
              </a:rPr>
              <a:t> trên internet. Các trình duyệt </a:t>
            </a:r>
            <a:r>
              <a:rPr lang="en-US" b="0" i="0">
                <a:solidFill>
                  <a:srgbClr val="242424"/>
                </a:solidFill>
                <a:effectLst/>
              </a:rPr>
              <a:t>mạng</a:t>
            </a:r>
            <a:r>
              <a:rPr lang="vi-VN" b="0" i="0">
                <a:solidFill>
                  <a:srgbClr val="242424"/>
                </a:solidFill>
                <a:effectLst/>
              </a:rPr>
              <a:t> bao gồm Chrome, Firefox và Safari.</a:t>
            </a:r>
          </a:p>
          <a:p>
            <a:pPr marL="171450" indent="-171450" algn="l">
              <a:spcBef>
                <a:spcPts val="0"/>
              </a:spcBef>
              <a:spcAft>
                <a:spcPts val="0"/>
              </a:spcAft>
              <a:buFont typeface="Arial" panose="020B0604020202020204" pitchFamily="34" charset="0"/>
              <a:buChar char="•"/>
            </a:pPr>
            <a:r>
              <a:rPr lang="vi-VN" b="0" i="0">
                <a:solidFill>
                  <a:srgbClr val="242424"/>
                </a:solidFill>
                <a:effectLst/>
              </a:rPr>
              <a:t>Để mở trình duyệt </a:t>
            </a:r>
            <a:r>
              <a:rPr lang="en-US" b="0" i="0">
                <a:solidFill>
                  <a:srgbClr val="242424"/>
                </a:solidFill>
                <a:effectLst/>
              </a:rPr>
              <a:t>mạng</a:t>
            </a:r>
            <a:r>
              <a:rPr lang="vi-VN" b="0" i="0">
                <a:solidFill>
                  <a:srgbClr val="242424"/>
                </a:solidFill>
                <a:effectLst/>
              </a:rPr>
              <a:t>, hãy tìm biểu tượng trên thiết bị của quý vị và nhấp vào đó. Sau khi mở, quý vị có thể nhập địa chỉ </a:t>
            </a:r>
            <a:r>
              <a:rPr lang="en-US" b="0" i="0">
                <a:solidFill>
                  <a:srgbClr val="242424"/>
                </a:solidFill>
                <a:effectLst/>
              </a:rPr>
              <a:t>mạng</a:t>
            </a:r>
            <a:r>
              <a:rPr lang="vi-VN" b="0" i="0">
                <a:solidFill>
                  <a:srgbClr val="242424"/>
                </a:solidFill>
                <a:effectLst/>
              </a:rPr>
              <a:t> hoặc từ khóa tìm kiếm vào thanh địa chỉ ở trên cùng.</a:t>
            </a:r>
          </a:p>
          <a:p>
            <a:pPr marL="171450" indent="-171450" algn="l">
              <a:spcBef>
                <a:spcPts val="0"/>
              </a:spcBef>
              <a:spcAft>
                <a:spcPts val="0"/>
              </a:spcAft>
              <a:buFont typeface="Arial" panose="020B0604020202020204" pitchFamily="34" charset="0"/>
              <a:buChar char="•"/>
            </a:pPr>
            <a:r>
              <a:rPr lang="vi-VN" b="0" i="0">
                <a:solidFill>
                  <a:srgbClr val="242424"/>
                </a:solidFill>
                <a:effectLst/>
              </a:rPr>
              <a:t>Ví dụ: nếu quý vị muốn truy cập trang </a:t>
            </a:r>
            <a:r>
              <a:rPr lang="en-US" b="0" i="0">
                <a:solidFill>
                  <a:srgbClr val="242424"/>
                </a:solidFill>
                <a:effectLst/>
              </a:rPr>
              <a:t>mạng</a:t>
            </a:r>
            <a:r>
              <a:rPr lang="vi-VN" b="0" i="0">
                <a:solidFill>
                  <a:srgbClr val="242424"/>
                </a:solidFill>
                <a:effectLst/>
              </a:rPr>
              <a:t> ABC News, quý vị có thể nhập 'www.abc.net.au' vào thanh địa chỉ và nhấn Enter.</a:t>
            </a:r>
          </a:p>
          <a:p>
            <a:pPr marL="171450" indent="-171450" algn="l">
              <a:spcBef>
                <a:spcPts val="0"/>
              </a:spcBef>
              <a:spcAft>
                <a:spcPts val="0"/>
              </a:spcAft>
              <a:buFont typeface="Arial" panose="020B0604020202020204" pitchFamily="34" charset="0"/>
              <a:buChar char="•"/>
            </a:pPr>
            <a:r>
              <a:rPr lang="vi-VN" b="0" i="0">
                <a:solidFill>
                  <a:srgbClr val="242424"/>
                </a:solidFill>
                <a:effectLst/>
              </a:rPr>
              <a:t>Đã có ai sử dụng trình duyệt </a:t>
            </a:r>
            <a:r>
              <a:rPr lang="en-US" b="0" i="0">
                <a:solidFill>
                  <a:srgbClr val="242424"/>
                </a:solidFill>
                <a:effectLst/>
              </a:rPr>
              <a:t>mạng</a:t>
            </a:r>
            <a:r>
              <a:rPr lang="vi-VN" b="0" i="0">
                <a:solidFill>
                  <a:srgbClr val="242424"/>
                </a:solidFill>
                <a:effectLst/>
              </a:rPr>
              <a:t> trước đây chưa? Trải nghiệm của quý vị như thế nào?</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en-US" b="1" i="0">
                <a:solidFill>
                  <a:srgbClr val="242424"/>
                </a:solidFill>
                <a:effectLst/>
              </a:rPr>
              <a:t>Tìm kiếm thông tin:</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vi-VN" b="0" i="0">
                <a:solidFill>
                  <a:srgbClr val="242424"/>
                </a:solidFill>
                <a:effectLst/>
              </a:rPr>
              <a:t>Tiếp theo, hãy nói về việc tìm kiếm thông tin. </a:t>
            </a:r>
            <a:r>
              <a:rPr lang="en-US" b="0" i="0">
                <a:solidFill>
                  <a:srgbClr val="242424"/>
                </a:solidFill>
                <a:effectLst/>
              </a:rPr>
              <a:t>Q</a:t>
            </a:r>
            <a:r>
              <a:rPr lang="vi-VN" b="0" i="0">
                <a:solidFill>
                  <a:srgbClr val="242424"/>
                </a:solidFill>
                <a:effectLst/>
              </a:rPr>
              <a:t>uý vị có thể sử dụng các công cụ tìm kiếm như Google hoặc Bing để tìm thông tin trên internet.</a:t>
            </a:r>
          </a:p>
          <a:p>
            <a:pPr marL="171450" indent="-171450" algn="l">
              <a:spcBef>
                <a:spcPts val="0"/>
              </a:spcBef>
              <a:spcAft>
                <a:spcPts val="0"/>
              </a:spcAft>
              <a:buFont typeface="Arial" panose="020B0604020202020204" pitchFamily="34" charset="0"/>
              <a:buChar char="•"/>
            </a:pPr>
            <a:r>
              <a:rPr lang="vi-VN" b="0" i="0">
                <a:solidFill>
                  <a:srgbClr val="242424"/>
                </a:solidFill>
                <a:effectLst/>
              </a:rPr>
              <a:t>Để tìm kiếm thông tin, hãy nhập câu hỏi hoặc từ khóa của quý vị vào thanh tìm kiếm và nhấn Enter. Công cụ tìm kiếm sẽ hiển thị cho quý vị danh sách các trang </a:t>
            </a:r>
            <a:r>
              <a:rPr lang="en-US" b="0" i="0">
                <a:solidFill>
                  <a:srgbClr val="242424"/>
                </a:solidFill>
                <a:effectLst/>
              </a:rPr>
              <a:t>mạng</a:t>
            </a:r>
            <a:r>
              <a:rPr lang="vi-VN" b="0" i="0">
                <a:solidFill>
                  <a:srgbClr val="242424"/>
                </a:solidFill>
                <a:effectLst/>
              </a:rPr>
              <a:t> có thể chứa thông tin quý vị cần.</a:t>
            </a:r>
          </a:p>
          <a:p>
            <a:pPr marL="171450" indent="-171450" algn="l">
              <a:spcBef>
                <a:spcPts val="0"/>
              </a:spcBef>
              <a:spcAft>
                <a:spcPts val="0"/>
              </a:spcAft>
              <a:buFont typeface="Arial" panose="020B0604020202020204" pitchFamily="34" charset="0"/>
              <a:buChar char="•"/>
            </a:pPr>
            <a:r>
              <a:rPr lang="vi-VN" b="0" i="0">
                <a:solidFill>
                  <a:srgbClr val="242424"/>
                </a:solidFill>
                <a:effectLst/>
              </a:rPr>
              <a:t>Ví dụ: nếu quý vị muốn tìm công thức làm mì spaghetti sốt bolognese, quý vị có thể nhập 'công thức mì spaghetti sốt bolognese' vào thanh tìm kiếm.</a:t>
            </a:r>
          </a:p>
          <a:p>
            <a:pPr marL="171450" indent="-171450" algn="l">
              <a:spcBef>
                <a:spcPts val="0"/>
              </a:spcBef>
              <a:spcAft>
                <a:spcPts val="0"/>
              </a:spcAft>
              <a:buFont typeface="Arial" panose="020B0604020202020204" pitchFamily="34" charset="0"/>
              <a:buChar char="•"/>
            </a:pPr>
            <a:r>
              <a:rPr lang="en-US" b="0" i="0">
                <a:solidFill>
                  <a:srgbClr val="242424"/>
                </a:solidFill>
                <a:effectLst/>
              </a:rPr>
              <a:t>Q</a:t>
            </a:r>
            <a:r>
              <a:rPr lang="vi-VN" b="0" i="0">
                <a:solidFill>
                  <a:srgbClr val="242424"/>
                </a:solidFill>
                <a:effectLst/>
              </a:rPr>
              <a:t>uý vị đã từng tìm kiếm những thông tin gì trên mạng trước đây?</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en-US" b="1" i="0">
                <a:solidFill>
                  <a:srgbClr val="242424"/>
                </a:solidFill>
                <a:effectLst/>
              </a:rPr>
              <a:t>Các trang mạng:</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en-US" b="0" i="0">
                <a:solidFill>
                  <a:srgbClr val="242424"/>
                </a:solidFill>
                <a:effectLst/>
              </a:rPr>
              <a:t>Cuối cùng, hãy cùng xem một số trang mạng và mục đích sử dụng của chúng.</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Các trang </a:t>
            </a:r>
            <a:r>
              <a:rPr lang="en-US" b="0" i="0">
                <a:solidFill>
                  <a:srgbClr val="242424"/>
                </a:solidFill>
                <a:effectLst/>
              </a:rPr>
              <a:t>mạng</a:t>
            </a:r>
            <a:r>
              <a:rPr lang="vi-VN" b="0" i="0">
                <a:solidFill>
                  <a:srgbClr val="242424"/>
                </a:solidFill>
                <a:effectLst/>
              </a:rPr>
              <a:t> tin tức như ABC News hoặc The Guardian cho phép quý vị đọc tin tức mới nhất.</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Các trang mạng xã hội như Facebook và Instagram giúp quý vị giữ liên lạc với mọi người.</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Các trang </a:t>
            </a:r>
            <a:r>
              <a:rPr lang="en-US" b="0" i="0">
                <a:solidFill>
                  <a:srgbClr val="242424"/>
                </a:solidFill>
                <a:effectLst/>
              </a:rPr>
              <a:t>mạng</a:t>
            </a:r>
            <a:r>
              <a:rPr lang="vi-VN" b="0" i="0">
                <a:solidFill>
                  <a:srgbClr val="242424"/>
                </a:solidFill>
                <a:effectLst/>
              </a:rPr>
              <a:t> của chính phủ như myGov cho phép quý vị truy cập các dịch vụ như Medicare và Centrelink.</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Các trang </a:t>
            </a:r>
            <a:r>
              <a:rPr lang="en-US" b="0" i="0">
                <a:solidFill>
                  <a:srgbClr val="242424"/>
                </a:solidFill>
                <a:effectLst/>
              </a:rPr>
              <a:t>mạng</a:t>
            </a:r>
            <a:r>
              <a:rPr lang="vi-VN" b="0" i="0">
                <a:solidFill>
                  <a:srgbClr val="242424"/>
                </a:solidFill>
                <a:effectLst/>
              </a:rPr>
              <a:t> mua sắm như eBay và Amazon cho phép quý vị mua sắm trực tuyến.</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vi-VN" b="0" i="0">
                <a:solidFill>
                  <a:srgbClr val="242424"/>
                </a:solidFill>
                <a:effectLst/>
              </a:rPr>
              <a:t>Đây là một vài ví dụ. Có rất nhiều trang </a:t>
            </a:r>
            <a:r>
              <a:rPr lang="en-US" b="0" i="0">
                <a:solidFill>
                  <a:srgbClr val="242424"/>
                </a:solidFill>
                <a:effectLst/>
              </a:rPr>
              <a:t>mạng</a:t>
            </a:r>
            <a:r>
              <a:rPr lang="vi-VN" b="0" i="0">
                <a:solidFill>
                  <a:srgbClr val="242424"/>
                </a:solidFill>
                <a:effectLst/>
              </a:rPr>
              <a:t> cho hầu hết mọi </a:t>
            </a:r>
            <a:r>
              <a:rPr lang="en-US" b="0" i="0">
                <a:solidFill>
                  <a:srgbClr val="242424"/>
                </a:solidFill>
                <a:effectLst/>
              </a:rPr>
              <a:t>điều</a:t>
            </a:r>
            <a:r>
              <a:rPr lang="vi-VN" b="0" i="0">
                <a:solidFill>
                  <a:srgbClr val="242424"/>
                </a:solidFill>
                <a:effectLst/>
              </a:rPr>
              <a:t> quý vị có thể nghĩ đến!</a:t>
            </a:r>
          </a:p>
          <a:p>
            <a:pPr marL="171450" indent="-171450" algn="l">
              <a:spcBef>
                <a:spcPts val="0"/>
              </a:spcBef>
              <a:spcAft>
                <a:spcPts val="0"/>
              </a:spcAft>
              <a:buFont typeface="Arial" panose="020B0604020202020204" pitchFamily="34" charset="0"/>
              <a:buChar char="•"/>
            </a:pPr>
            <a:r>
              <a:rPr lang="en-US" b="0" i="0">
                <a:solidFill>
                  <a:srgbClr val="242424"/>
                </a:solidFill>
                <a:effectLst/>
              </a:rPr>
              <a:t>Q</a:t>
            </a:r>
            <a:r>
              <a:rPr lang="vi-VN" b="0" i="0">
                <a:solidFill>
                  <a:srgbClr val="242424"/>
                </a:solidFill>
                <a:effectLst/>
              </a:rPr>
              <a:t>uý vị đã từng nghe đến hoặc sử dụng những trang </a:t>
            </a:r>
            <a:r>
              <a:rPr lang="en-US" b="0" i="0">
                <a:solidFill>
                  <a:srgbClr val="242424"/>
                </a:solidFill>
                <a:effectLst/>
              </a:rPr>
              <a:t>mạng</a:t>
            </a:r>
            <a:r>
              <a:rPr lang="vi-VN" b="0" i="0">
                <a:solidFill>
                  <a:srgbClr val="242424"/>
                </a:solidFill>
                <a:effectLst/>
              </a:rPr>
              <a:t> nào trước đây?</a:t>
            </a:r>
            <a:endParaRPr lang="en-US" b="0" i="0">
              <a:solidFill>
                <a:srgbClr val="242424"/>
              </a:solidFill>
              <a:effectLst/>
            </a:endParaRPr>
          </a:p>
          <a:p>
            <a:pPr>
              <a:spcBef>
                <a:spcPts val="0"/>
              </a:spcBef>
              <a:spcAft>
                <a:spcPts val="0"/>
              </a:spcAft>
            </a:pPr>
            <a:endParaRPr lang="en-AU"/>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l">
              <a:spcBef>
                <a:spcPts val="0"/>
              </a:spcBef>
              <a:spcAft>
                <a:spcPts val="0"/>
              </a:spcAft>
            </a:pPr>
            <a:r>
              <a:rPr lang="vi-VN" b="1" i="0">
                <a:solidFill>
                  <a:srgbClr val="242424"/>
                </a:solidFill>
                <a:effectLst/>
              </a:rPr>
              <a:t>Quản lý Cài đặt Bảo mật và Quyền riêng tư:</a:t>
            </a:r>
            <a:endParaRPr lang="en-US" b="1" i="0">
              <a:solidFill>
                <a:srgbClr val="242424"/>
              </a:solidFill>
              <a:effectLst/>
            </a:endParaRPr>
          </a:p>
          <a:p>
            <a:pPr algn="l">
              <a:spcBef>
                <a:spcPts val="0"/>
              </a:spcBef>
              <a:spcAft>
                <a:spcPts val="0"/>
              </a:spcAft>
            </a:pPr>
            <a:r>
              <a:rPr lang="vi-VN" b="1" i="0">
                <a:solidFill>
                  <a:srgbClr val="242424"/>
                </a:solidFill>
                <a:effectLst/>
              </a:rPr>
              <a:t>Mật khẩu Mạnh và An toàn:</a:t>
            </a:r>
            <a:endParaRPr lang="en-US" b="1" i="0">
              <a:solidFill>
                <a:srgbClr val="242424"/>
              </a:solidFill>
              <a:effectLst/>
            </a:endParaRPr>
          </a:p>
          <a:p>
            <a:pPr marL="171450" indent="-171450" algn="l">
              <a:spcBef>
                <a:spcPts val="0"/>
              </a:spcBef>
              <a:spcAft>
                <a:spcPts val="0"/>
              </a:spcAft>
              <a:buFont typeface="Arial" panose="020B0604020202020204" pitchFamily="34" charset="0"/>
              <a:buChar char="•"/>
            </a:pPr>
            <a:r>
              <a:rPr lang="vi-VN" b="0" i="0">
                <a:solidFill>
                  <a:srgbClr val="242424"/>
                </a:solidFill>
                <a:effectLst/>
              </a:rPr>
              <a:t>Hãy bắt đầu bằng việc thảo luận về mật khẩu. Một mật khẩu mạnh là tuyến phòng thủ trực tuyến đầu tiên của quý vị. Thay vì một mật khẩu ngắn, tốt hơn nên sử dụng cụm mật khẩu - một chuỗi từ dài hơn mà quý vị có thể dễ dàng nhớ.</a:t>
            </a:r>
          </a:p>
          <a:p>
            <a:pPr marL="171450" indent="-171450" algn="l">
              <a:spcBef>
                <a:spcPts val="0"/>
              </a:spcBef>
              <a:spcAft>
                <a:spcPts val="0"/>
              </a:spcAft>
              <a:buFont typeface="Arial" panose="020B0604020202020204" pitchFamily="34" charset="0"/>
              <a:buChar char="•"/>
            </a:pPr>
            <a:r>
              <a:rPr lang="vi-VN" b="0" i="0">
                <a:solidFill>
                  <a:srgbClr val="242424"/>
                </a:solidFill>
                <a:effectLst/>
              </a:rPr>
              <a:t>Một cụm mật khẩu tốt có thể là 'SunnyBeachSwimmingEnjoy' hoặc 'mydoglovestorunafterfastcars'. Những mật khẩu này khó đoán hơn nhiều đối với người khác nhưng vẫn dễ nhớ đối với quý vị.</a:t>
            </a:r>
          </a:p>
          <a:p>
            <a:pPr marL="171450" indent="-171450" algn="l">
              <a:spcBef>
                <a:spcPts val="0"/>
              </a:spcBef>
              <a:spcAft>
                <a:spcPts val="0"/>
              </a:spcAft>
              <a:buFont typeface="Arial" panose="020B0604020202020204" pitchFamily="34" charset="0"/>
              <a:buChar char="•"/>
            </a:pPr>
            <a:r>
              <a:rPr lang="vi-VN" b="0" i="0">
                <a:solidFill>
                  <a:srgbClr val="242424"/>
                </a:solidFill>
                <a:effectLst/>
              </a:rPr>
              <a:t>Điều quan trọng nữa là không sử dụng cùng một mật khẩu cho nhiều tài khoản khác nhau.</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en-US" b="1" i="0">
                <a:solidFill>
                  <a:srgbClr val="242424"/>
                </a:solidFill>
                <a:effectLst/>
              </a:rPr>
              <a:t>Tài khoản mạng xã hội:</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vi-VN" b="0" i="0">
                <a:solidFill>
                  <a:srgbClr val="242424"/>
                </a:solidFill>
                <a:effectLst/>
              </a:rPr>
              <a:t>Khi thiết lập hoặc sử dụng tài khoản mạng xã hội, điều quan trọng là phải đảm bảo quý vị biết rõ và tin tưởng tất cả những người quý vị chia sẻ thông tin.</a:t>
            </a:r>
          </a:p>
          <a:p>
            <a:pPr marL="171450" indent="-171450" algn="l">
              <a:spcBef>
                <a:spcPts val="0"/>
              </a:spcBef>
              <a:spcAft>
                <a:spcPts val="0"/>
              </a:spcAft>
              <a:buFont typeface="Arial" panose="020B0604020202020204" pitchFamily="34" charset="0"/>
              <a:buChar char="•"/>
            </a:pPr>
            <a:r>
              <a:rPr lang="vi-VN" b="0" i="0">
                <a:solidFill>
                  <a:srgbClr val="242424"/>
                </a:solidFill>
                <a:effectLst/>
              </a:rPr>
              <a:t>Trên các nền tảng như Facebook, quý vị có thể chọn người xem bài đăng của mình - chỉ </a:t>
            </a:r>
            <a:r>
              <a:rPr lang="en-US" b="0" i="0">
                <a:solidFill>
                  <a:srgbClr val="242424"/>
                </a:solidFill>
                <a:effectLst/>
              </a:rPr>
              <a:t>bạn </a:t>
            </a:r>
            <a:r>
              <a:rPr lang="vi-VN" b="0" i="0">
                <a:solidFill>
                  <a:srgbClr val="242424"/>
                </a:solidFill>
                <a:effectLst/>
              </a:rPr>
              <a:t>bè hoặc tất cả mọi người. Sẽ an toàn hơn nếu chỉ chia sẻ thông tin cá nhân với những người quý vị biết và tin tưởng.</a:t>
            </a:r>
          </a:p>
          <a:p>
            <a:pPr marL="171450" indent="-171450" algn="l">
              <a:spcBef>
                <a:spcPts val="0"/>
              </a:spcBef>
              <a:spcAft>
                <a:spcPts val="0"/>
              </a:spcAft>
              <a:buFont typeface="Arial" panose="020B0604020202020204" pitchFamily="34" charset="0"/>
              <a:buChar char="•"/>
            </a:pPr>
            <a:r>
              <a:rPr lang="vi-VN" b="0" i="0">
                <a:solidFill>
                  <a:srgbClr val="242424"/>
                </a:solidFill>
                <a:effectLst/>
              </a:rPr>
              <a:t>Người lạ có thể lừa đảo quý vị nếu quý vị chia sẻ quá nhiều thông tin trực tuyến. Ví dụ: nếu quý vị đăng kế hoạch nghỉ lễ, ai đó có thể biết nhà quý vị đang </a:t>
            </a:r>
            <a:r>
              <a:rPr lang="en-US" b="0" i="0">
                <a:solidFill>
                  <a:srgbClr val="242424"/>
                </a:solidFill>
                <a:effectLst/>
              </a:rPr>
              <a:t>không có người ở</a:t>
            </a:r>
            <a:r>
              <a:rPr lang="vi-VN" b="0" i="0">
                <a:solidFill>
                  <a:srgbClr val="242424"/>
                </a:solidFill>
                <a:effectLst/>
              </a:rPr>
              <a:t>.</a:t>
            </a:r>
          </a:p>
          <a:p>
            <a:pPr marL="171450" indent="-171450" algn="l">
              <a:spcBef>
                <a:spcPts val="0"/>
              </a:spcBef>
              <a:spcAft>
                <a:spcPts val="0"/>
              </a:spcAft>
              <a:buFont typeface="Arial" panose="020B0604020202020204" pitchFamily="34" charset="0"/>
              <a:buChar char="•"/>
            </a:pPr>
            <a:r>
              <a:rPr lang="vi-VN" b="0" i="0">
                <a:solidFill>
                  <a:srgbClr val="242424"/>
                </a:solidFill>
                <a:effectLst/>
              </a:rPr>
              <a:t>Tôi sẽ hướng dẫn quý vị cách điều chỉnh các cài đặt này. Hãy vào trang cá nhân của quý vị, tìm mục "Cài đặt" hoặc "Quyền riêng tư", và tìm các tùy chọn như "Ai có thể xem bài đăng của tôi?" hoặc "Ai có thể gửi lời mời kết </a:t>
            </a:r>
            <a:r>
              <a:rPr lang="en-US" b="0" i="0">
                <a:solidFill>
                  <a:srgbClr val="242424"/>
                </a:solidFill>
                <a:effectLst/>
              </a:rPr>
              <a:t>bạn </a:t>
            </a:r>
            <a:r>
              <a:rPr lang="vi-VN" b="0" i="0">
                <a:solidFill>
                  <a:srgbClr val="242424"/>
                </a:solidFill>
                <a:effectLst/>
              </a:rPr>
              <a:t>cho tôi?"</a:t>
            </a:r>
          </a:p>
          <a:p>
            <a:pPr marL="171450" indent="-171450" algn="l">
              <a:spcBef>
                <a:spcPts val="0"/>
              </a:spcBef>
              <a:spcAft>
                <a:spcPts val="0"/>
              </a:spcAft>
              <a:buFont typeface="Arial" panose="020B0604020202020204" pitchFamily="34" charset="0"/>
              <a:buChar char="•"/>
            </a:pPr>
            <a:r>
              <a:rPr lang="vi-VN" b="0" i="0">
                <a:solidFill>
                  <a:srgbClr val="242424"/>
                </a:solidFill>
                <a:effectLst/>
              </a:rPr>
              <a:t>Đã có ai trong số các quý vị từng thay đổi cài đặt bảo mật hoặc quyền riêng tư trước đây chưa? Mọi việc diễn ra thế nào?</a:t>
            </a:r>
            <a:endParaRPr lang="en-US" b="0" i="0">
              <a:solidFill>
                <a:srgbClr val="242424"/>
              </a:solidFill>
              <a:effectLst/>
            </a:endParaRPr>
          </a:p>
          <a:p>
            <a:pPr algn="l">
              <a:spcBef>
                <a:spcPts val="0"/>
              </a:spcBef>
              <a:spcAft>
                <a:spcPts val="0"/>
              </a:spcAft>
            </a:pPr>
            <a:endParaRPr lang="en-US" b="0" i="0">
              <a:solidFill>
                <a:srgbClr val="242424"/>
              </a:solidFill>
              <a:effectLst/>
            </a:endParaRPr>
          </a:p>
          <a:p>
            <a:pPr algn="l">
              <a:spcBef>
                <a:spcPts val="0"/>
              </a:spcBef>
              <a:spcAft>
                <a:spcPts val="0"/>
              </a:spcAft>
            </a:pPr>
            <a:r>
              <a:rPr lang="en-US" b="1" i="0">
                <a:solidFill>
                  <a:srgbClr val="242424"/>
                </a:solidFill>
                <a:effectLst/>
              </a:rPr>
              <a:t>Mua sắm trực tuyến an toàn:</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en-US" b="0" i="0">
                <a:solidFill>
                  <a:srgbClr val="242424"/>
                </a:solidFill>
                <a:effectLst/>
              </a:rPr>
              <a:t>Tiếp theo, hãy nói về việc mua sắm trực tuyến an toàn. Khi mua sắm trực tuyến, điều quan trọng là phải đảm bảo trang mạng đó đáng tin cậy.</a:t>
            </a:r>
          </a:p>
          <a:p>
            <a:pPr marL="171450" indent="-171450" algn="l">
              <a:spcBef>
                <a:spcPts val="0"/>
              </a:spcBef>
              <a:spcAft>
                <a:spcPts val="0"/>
              </a:spcAft>
              <a:buFont typeface="Arial" panose="020B0604020202020204" pitchFamily="34" charset="0"/>
              <a:buChar char="•"/>
            </a:pPr>
            <a:r>
              <a:rPr lang="en-US" b="1" i="0">
                <a:solidFill>
                  <a:srgbClr val="242424"/>
                </a:solidFill>
                <a:effectLst/>
              </a:rPr>
              <a:t>Các mẹo:</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Sử dụng các trang </a:t>
            </a:r>
            <a:r>
              <a:rPr lang="en-US" b="0" i="0">
                <a:solidFill>
                  <a:srgbClr val="242424"/>
                </a:solidFill>
                <a:effectLst/>
              </a:rPr>
              <a:t>mạng</a:t>
            </a:r>
            <a:r>
              <a:rPr lang="vi-VN" b="0" i="0">
                <a:solidFill>
                  <a:srgbClr val="242424"/>
                </a:solidFill>
                <a:effectLst/>
              </a:rPr>
              <a:t> uy tín như Amazon hoặc các nhà bán lẻ lớn.</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Hãy tìm kiếm các đánh giá và xếp hạng </a:t>
            </a:r>
            <a:r>
              <a:rPr lang="en-US" b="0" i="0">
                <a:solidFill>
                  <a:srgbClr val="242424"/>
                </a:solidFill>
                <a:effectLst/>
              </a:rPr>
              <a:t>về</a:t>
            </a:r>
            <a:r>
              <a:rPr lang="vi-VN" b="0" i="0">
                <a:solidFill>
                  <a:srgbClr val="242424"/>
                </a:solidFill>
                <a:effectLst/>
              </a:rPr>
              <a:t> người bán trước khi mua.</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Tránh các giao dịch có vẻ quá tốt đến mức khó tin - chúng thường </a:t>
            </a:r>
            <a:r>
              <a:rPr lang="en-US" b="0" i="0">
                <a:solidFill>
                  <a:srgbClr val="242424"/>
                </a:solidFill>
                <a:effectLst/>
              </a:rPr>
              <a:t>không phải như vậy</a:t>
            </a:r>
            <a:r>
              <a:rPr lang="vi-VN" b="0" i="0">
                <a:solidFill>
                  <a:srgbClr val="242424"/>
                </a:solidFill>
                <a:effectLst/>
              </a:rPr>
              <a:t>.</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Sử dụng các phương thức thanh toán an toàn có bảo vệ người mua. Ví dụ như thẻ tín dụng hoặc các dịch vụ thanh toán như PayPal</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endParaRPr lang="en-US" b="1" i="0">
              <a:solidFill>
                <a:srgbClr val="242424"/>
              </a:solidFill>
              <a:effectLst/>
            </a:endParaRPr>
          </a:p>
          <a:p>
            <a:pPr marL="171450" indent="-171450">
              <a:spcBef>
                <a:spcPts val="0"/>
              </a:spcBef>
              <a:spcAft>
                <a:spcPts val="0"/>
              </a:spcAft>
              <a:buFont typeface="Arial" panose="020B0604020202020204" pitchFamily="34" charset="0"/>
              <a:buChar char="•"/>
            </a:pPr>
            <a:r>
              <a:rPr lang="vi-VN" b="1" i="0">
                <a:solidFill>
                  <a:srgbClr val="242424"/>
                </a:solidFill>
                <a:effectLst/>
              </a:rPr>
              <a:t>Câu hỏi: </a:t>
            </a:r>
            <a:r>
              <a:rPr lang="vi-VN" b="0" i="0">
                <a:solidFill>
                  <a:srgbClr val="242424"/>
                </a:solidFill>
                <a:effectLst/>
              </a:rPr>
              <a:t>Có ai ở đây đã từng mua sắm trực tuyến chưa? Trải nghiệm của quý vị như thế nào?</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en-US" b="1" i="0">
                <a:solidFill>
                  <a:srgbClr val="242424"/>
                </a:solidFill>
                <a:effectLst/>
              </a:rPr>
              <a:t>Bảo vệ thông tin cá nhân:</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en-US" b="0" i="0">
                <a:solidFill>
                  <a:srgbClr val="242424"/>
                </a:solidFill>
                <a:effectLst/>
              </a:rPr>
              <a:t>Cuối cùng, hãy thảo luận về việc bảo vệ thông tin cá nhân của quý vị. Hãy cẩn thận với những gì quý vị chia sẻ trực tuyến. Đừng tiết lộ:</a:t>
            </a:r>
          </a:p>
          <a:p>
            <a:pPr marL="628650" lvl="1" indent="-171450">
              <a:spcBef>
                <a:spcPts val="0"/>
              </a:spcBef>
              <a:spcAft>
                <a:spcPts val="0"/>
              </a:spcAft>
              <a:buFont typeface="Arial" panose="020B0604020202020204" pitchFamily="34" charset="0"/>
              <a:buChar char="•"/>
            </a:pPr>
            <a:r>
              <a:rPr lang="en-US" b="0" i="0">
                <a:solidFill>
                  <a:srgbClr val="242424"/>
                </a:solidFill>
                <a:effectLst/>
              </a:rPr>
              <a:t>họ và tên đầy đủ,</a:t>
            </a:r>
          </a:p>
          <a:p>
            <a:pPr marL="628650" lvl="1" indent="-171450">
              <a:spcBef>
                <a:spcPts val="0"/>
              </a:spcBef>
              <a:spcAft>
                <a:spcPts val="0"/>
              </a:spcAft>
              <a:buFont typeface="Arial" panose="020B0604020202020204" pitchFamily="34" charset="0"/>
              <a:buChar char="•"/>
            </a:pPr>
            <a:r>
              <a:rPr lang="en-US" b="0" i="0">
                <a:solidFill>
                  <a:srgbClr val="242424"/>
                </a:solidFill>
                <a:effectLst/>
              </a:rPr>
              <a:t>địa chỉ,</a:t>
            </a:r>
          </a:p>
          <a:p>
            <a:pPr marL="628650" lvl="1" indent="-171450">
              <a:spcBef>
                <a:spcPts val="0"/>
              </a:spcBef>
              <a:spcAft>
                <a:spcPts val="0"/>
              </a:spcAft>
              <a:buFont typeface="Arial" panose="020B0604020202020204" pitchFamily="34" charset="0"/>
              <a:buChar char="•"/>
            </a:pPr>
            <a:r>
              <a:rPr lang="en-US" b="0" i="0">
                <a:solidFill>
                  <a:srgbClr val="242424"/>
                </a:solidFill>
                <a:effectLst/>
              </a:rPr>
              <a:t>số điện thoại hoặc</a:t>
            </a:r>
          </a:p>
          <a:p>
            <a:pPr marL="628650" lvl="1" indent="-171450">
              <a:spcBef>
                <a:spcPts val="0"/>
              </a:spcBef>
              <a:spcAft>
                <a:spcPts val="0"/>
              </a:spcAft>
              <a:buFont typeface="Arial" panose="020B0604020202020204" pitchFamily="34" charset="0"/>
              <a:buChar char="•"/>
            </a:pPr>
            <a:r>
              <a:rPr lang="en-US" b="0" i="0">
                <a:solidFill>
                  <a:srgbClr val="242424"/>
                </a:solidFill>
                <a:effectLst/>
              </a:rPr>
              <a:t>thông tin tài chính của quý vị, trừ khi quý vị chắc chắn rằng trang mạng đó đáng tin cậy.</a:t>
            </a:r>
          </a:p>
          <a:p>
            <a:pPr marL="171450" indent="-171450" algn="l">
              <a:spcBef>
                <a:spcPts val="0"/>
              </a:spcBef>
              <a:spcAft>
                <a:spcPts val="0"/>
              </a:spcAft>
              <a:buFont typeface="Arial" panose="020B0604020202020204" pitchFamily="34" charset="0"/>
              <a:buChar char="•"/>
            </a:pPr>
            <a:r>
              <a:rPr lang="en-US" b="1" i="0">
                <a:solidFill>
                  <a:srgbClr val="242424"/>
                </a:solidFill>
                <a:effectLst/>
              </a:rPr>
              <a:t>Ví dụ:</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vi-VN" b="0" i="0">
                <a:solidFill>
                  <a:srgbClr val="242424"/>
                </a:solidFill>
                <a:effectLst/>
              </a:rPr>
              <a:t>Nếu một trang </a:t>
            </a:r>
            <a:r>
              <a:rPr lang="en-US" b="0" i="0">
                <a:solidFill>
                  <a:srgbClr val="242424"/>
                </a:solidFill>
                <a:effectLst/>
              </a:rPr>
              <a:t>mạng</a:t>
            </a:r>
            <a:r>
              <a:rPr lang="vi-VN" b="0" i="0">
                <a:solidFill>
                  <a:srgbClr val="242424"/>
                </a:solidFill>
                <a:effectLst/>
              </a:rPr>
              <a:t> yêu cầu số thẻ tín dụng của quý vị, hãy đảm bảo đó là một trang </a:t>
            </a:r>
            <a:r>
              <a:rPr lang="en-US" b="0" i="0">
                <a:solidFill>
                  <a:srgbClr val="242424"/>
                </a:solidFill>
                <a:effectLst/>
              </a:rPr>
              <a:t>mạng</a:t>
            </a:r>
            <a:r>
              <a:rPr lang="vi-VN" b="0" i="0">
                <a:solidFill>
                  <a:srgbClr val="242424"/>
                </a:solidFill>
                <a:effectLst/>
              </a:rPr>
              <a:t> an toàn. Hãy cân nhắc xem quý vị có cần cung cấp thông tin đó hay không.</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Hãy thận trọng với các email hoặc tin nhắn yêu cầu thông tin cá nhân. Chúng có thể là lừa đảo và cố gắng đánh cắp dữ liệu của quý vị.</a:t>
            </a:r>
          </a:p>
          <a:p>
            <a:pPr marL="628650" lvl="1" indent="-171450" algn="l">
              <a:spcBef>
                <a:spcPts val="0"/>
              </a:spcBef>
              <a:spcAft>
                <a:spcPts val="0"/>
              </a:spcAft>
              <a:buFont typeface="Arial" panose="020B0604020202020204" pitchFamily="34" charset="0"/>
              <a:buChar char="•"/>
            </a:pPr>
            <a:r>
              <a:rPr lang="vi-VN" b="0" i="0">
                <a:solidFill>
                  <a:srgbClr val="242424"/>
                </a:solidFill>
                <a:effectLst/>
              </a:rPr>
              <a:t>Hãy chú ý đến thông tin quý vị chia sẻ trên mạng xã hội và những người quý vị chia sẻ!</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vi-VN" b="1" i="0">
                <a:solidFill>
                  <a:srgbClr val="242424"/>
                </a:solidFill>
                <a:effectLst/>
              </a:rPr>
              <a:t>Câu hỏi: </a:t>
            </a:r>
            <a:r>
              <a:rPr lang="en-US" b="0" i="0">
                <a:solidFill>
                  <a:srgbClr val="242424"/>
                </a:solidFill>
                <a:effectLst/>
              </a:rPr>
              <a:t>Q</a:t>
            </a:r>
            <a:r>
              <a:rPr lang="vi-VN" b="0" i="0">
                <a:solidFill>
                  <a:srgbClr val="242424"/>
                </a:solidFill>
                <a:effectLst/>
              </a:rPr>
              <a:t>uý vị có nhớ đã bao giờ được yêu cầu cung cấp thông tin cá nhân trực tuyến không? </a:t>
            </a:r>
            <a:r>
              <a:rPr lang="en-US" b="0" i="0">
                <a:solidFill>
                  <a:srgbClr val="242424"/>
                </a:solidFill>
                <a:effectLst/>
              </a:rPr>
              <a:t>Q</a:t>
            </a:r>
            <a:r>
              <a:rPr lang="vi-VN" b="0" i="0">
                <a:solidFill>
                  <a:srgbClr val="242424"/>
                </a:solidFill>
                <a:effectLst/>
              </a:rPr>
              <a:t>uý vị đã quyết định chia sẻ hay không như thế nào?</a:t>
            </a:r>
            <a:endParaRPr lang="en-US" b="0" i="0">
              <a:solidFill>
                <a:srgbClr val="242424"/>
              </a:solidFill>
              <a:effectLst/>
            </a:endParaRPr>
          </a:p>
          <a:p>
            <a:pPr marL="171450" indent="-171450">
              <a:spcBef>
                <a:spcPts val="0"/>
              </a:spcBef>
              <a:spcAft>
                <a:spcPts val="0"/>
              </a:spcAft>
              <a:buFont typeface="Arial" panose="020B0604020202020204" pitchFamily="34" charset="0"/>
              <a:buChar char="•"/>
            </a:pPr>
            <a:endParaRPr lang="en-AU"/>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400"/>
              <a:t>Hãy xem video này – nếu quý vị đã xem lần trước, có thể quý vị sẽ muốn bỏ qua video này.</a:t>
            </a:r>
          </a:p>
          <a:p>
            <a:r>
              <a:rPr lang="vi-VN" sz="1400"/>
              <a:t>Xem lại video này sẽ rất hữu ích và củng cố ý nghĩa của việc an toàn trực tuyến.</a:t>
            </a:r>
            <a:endParaRPr lang="en-AU" sz="1400"/>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r>
              <a:rPr lang="vi-VN" sz="1400"/>
              <a:t>Xem lại</a:t>
            </a:r>
            <a:r>
              <a:rPr lang="en-US" sz="1400"/>
              <a:t> các</a:t>
            </a:r>
            <a:r>
              <a:rPr lang="vi-VN" sz="1400"/>
              <a:t> mục tiêu của buổi học và đảm bảo mọi người đều biết </a:t>
            </a:r>
            <a:r>
              <a:rPr lang="en-US" sz="1400"/>
              <a:t>i</a:t>
            </a:r>
            <a:r>
              <a:rPr lang="vi-VN" sz="1400"/>
              <a:t>nternet là gì và cách truy cập </a:t>
            </a:r>
            <a:r>
              <a:rPr lang="en-US" sz="1400"/>
              <a:t>i</a:t>
            </a:r>
            <a:r>
              <a:rPr lang="vi-VN" sz="1400"/>
              <a:t>nternet.</a:t>
            </a:r>
            <a:endParaRPr lang="en-US" sz="1400"/>
          </a:p>
          <a:p>
            <a:r>
              <a:rPr lang="vi-VN" sz="1400"/>
              <a:t>Hãy cho </a:t>
            </a:r>
            <a:r>
              <a:rPr lang="en-US" sz="1400"/>
              <a:t>học viên</a:t>
            </a:r>
            <a:r>
              <a:rPr lang="vi-VN" sz="1400"/>
              <a:t> biết rằng trong buổi hội thảo </a:t>
            </a:r>
            <a:r>
              <a:rPr lang="en-US" sz="1400"/>
              <a:t>trong thời gian tới</a:t>
            </a:r>
            <a:r>
              <a:rPr lang="vi-VN" sz="1400"/>
              <a:t>, </a:t>
            </a:r>
            <a:r>
              <a:rPr lang="en-US" sz="1400"/>
              <a:t>quý vị </a:t>
            </a:r>
            <a:r>
              <a:rPr lang="vi-VN" sz="1400"/>
              <a:t>sẽ thảo luận về an toàn trực tuyến.</a:t>
            </a:r>
            <a:endParaRPr lang="en-AU" sz="1400"/>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r>
              <a:rPr lang="vi-VN" sz="1400"/>
              <a:t>Chào hỏi mọi người, giới thiệu </a:t>
            </a:r>
            <a:r>
              <a:rPr lang="en-US" sz="1400"/>
              <a:t>về </a:t>
            </a:r>
            <a:r>
              <a:rPr lang="vi-VN" sz="1400"/>
              <a:t>bản thân</a:t>
            </a:r>
          </a:p>
          <a:p>
            <a:r>
              <a:rPr lang="vi-VN" sz="1400"/>
              <a:t>Giải thích mục đích của buổi hội thảo – cung cấp cái nhìn tổng quan về cách sử dụng Internet.</a:t>
            </a:r>
          </a:p>
          <a:p>
            <a:r>
              <a:rPr lang="vi-VN" sz="1400"/>
              <a:t>Nêu bật tầm quan trọng của việc sử dụng Internet trong cuộc sống và công việc.</a:t>
            </a:r>
          </a:p>
          <a:p>
            <a:r>
              <a:rPr lang="en-US" sz="1400"/>
              <a:t>Nói</a:t>
            </a:r>
            <a:r>
              <a:rPr lang="vi-VN" sz="1400"/>
              <a:t> rõ quý vị sẽ thảo luận về cách </a:t>
            </a:r>
            <a:r>
              <a:rPr lang="en-US" sz="1400"/>
              <a:t>truy cập và </a:t>
            </a:r>
            <a:r>
              <a:rPr lang="vi-VN" sz="1400"/>
              <a:t>sử dụng Internet an toàn.</a:t>
            </a:r>
          </a:p>
          <a:p>
            <a:r>
              <a:rPr lang="vi-VN" sz="1400"/>
              <a:t>Nhắc nhở họ</a:t>
            </a:r>
            <a:r>
              <a:rPr lang="en-US" sz="1400"/>
              <a:t>c viên</a:t>
            </a:r>
            <a:r>
              <a:rPr lang="vi-VN" sz="1400"/>
              <a:t> tham gia các buổi </a:t>
            </a:r>
            <a:r>
              <a:rPr lang="en-US" sz="1400"/>
              <a:t>học </a:t>
            </a:r>
            <a:r>
              <a:rPr lang="vi-VN" sz="1400"/>
              <a:t>tiếp theo để tìm hiểu thêm về an toàn trực tuyến.</a:t>
            </a:r>
            <a:endParaRPr lang="en-AU" sz="1400"/>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r>
              <a:rPr lang="en-AU" sz="1400"/>
              <a:t>Tự giới thiệu bản thân và sau đó yêu cầu nhóm học giới thiệu.</a:t>
            </a:r>
          </a:p>
          <a:p>
            <a:pPr marL="285750" indent="-285750">
              <a:buFont typeface="Arial" panose="020B0604020202020204" pitchFamily="34" charset="0"/>
              <a:buChar char="•"/>
            </a:pPr>
            <a:r>
              <a:rPr lang="vi-VN" sz="1400" b="1" i="0">
                <a:effectLst/>
              </a:rPr>
              <a:t>Yêu cầu mỗi </a:t>
            </a:r>
            <a:r>
              <a:rPr lang="en-US" sz="1400" b="1" i="0">
                <a:effectLst/>
              </a:rPr>
              <a:t>học viên</a:t>
            </a:r>
            <a:r>
              <a:rPr lang="vi-VN" sz="1400" b="1" i="0">
                <a:effectLst/>
              </a:rPr>
              <a:t> tự giới thiệu:</a:t>
            </a:r>
            <a:endParaRPr lang="en-US" sz="1400" b="1" i="0">
              <a:effectLst/>
            </a:endParaRPr>
          </a:p>
          <a:p>
            <a:pPr marL="742950" lvl="1" indent="-285750">
              <a:buFont typeface="Arial" panose="020B0604020202020204" pitchFamily="34" charset="0"/>
              <a:buChar char="•"/>
            </a:pPr>
            <a:r>
              <a:rPr lang="en-US" sz="1400" b="0" i="0">
                <a:effectLst/>
              </a:rPr>
              <a:t>tên và</a:t>
            </a:r>
          </a:p>
          <a:p>
            <a:pPr marL="742950" lvl="1" indent="-285750">
              <a:buFont typeface="Arial" panose="020B0604020202020204" pitchFamily="34" charset="0"/>
              <a:buChar char="•"/>
            </a:pPr>
            <a:r>
              <a:rPr lang="en-US" sz="1400" b="0" i="0">
                <a:effectLst/>
              </a:rPr>
              <a:t>một thông tin thú vị về bản thân họ.</a:t>
            </a:r>
          </a:p>
          <a:p>
            <a:pPr marL="285750" indent="-285750" algn="l">
              <a:buFont typeface="Arial" panose="020B0604020202020204" pitchFamily="34" charset="0"/>
              <a:buChar char="•"/>
            </a:pPr>
            <a:r>
              <a:rPr lang="en-US" sz="1400" b="1" i="0">
                <a:effectLst/>
              </a:rPr>
              <a:t>Giới hạn mỗi học viên tự giới thiệu trong 30 giây </a:t>
            </a:r>
            <a:r>
              <a:rPr lang="en-US" sz="1400" b="0" i="0">
                <a:effectLst/>
              </a:rPr>
              <a:t>để giữ cho phần giới thiệu ngắn gọn và hấp dẫn.</a:t>
            </a:r>
            <a:endParaRPr lang="en-AU" sz="1400"/>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l">
              <a:spcBef>
                <a:spcPts val="0"/>
              </a:spcBef>
              <a:spcAft>
                <a:spcPts val="0"/>
              </a:spcAft>
            </a:pPr>
            <a:r>
              <a:rPr lang="en-US" b="1" i="0">
                <a:effectLst/>
              </a:rPr>
              <a:t>Internet là gì và nó có tác dụng gì?</a:t>
            </a:r>
            <a:endParaRPr lang="en-US" b="0" i="0">
              <a:effectLst/>
            </a:endParaRPr>
          </a:p>
          <a:p>
            <a:pPr marL="285750" indent="-285750" algn="l">
              <a:spcBef>
                <a:spcPts val="0"/>
              </a:spcBef>
              <a:spcAft>
                <a:spcPts val="0"/>
              </a:spcAft>
              <a:buFont typeface="Arial" panose="020B0604020202020204" pitchFamily="34" charset="0"/>
              <a:buChar char="•"/>
            </a:pPr>
            <a:r>
              <a:rPr lang="vi-VN" b="0" i="0">
                <a:effectLst/>
              </a:rPr>
              <a:t>Internet giống như một mạng lưới khổng lồ kết nối máy tính trên toàn thế giới. Hãy tưởng tượng nó như một thư viện khổng lồ, một trung tâm mua sắm và một câu lạc bộ xã hội, tất cả trong một.</a:t>
            </a:r>
          </a:p>
          <a:p>
            <a:pPr marL="285750" indent="-285750" algn="l">
              <a:spcBef>
                <a:spcPts val="0"/>
              </a:spcBef>
              <a:spcAft>
                <a:spcPts val="0"/>
              </a:spcAft>
              <a:buFont typeface="Arial" panose="020B0604020202020204" pitchFamily="34" charset="0"/>
              <a:buChar char="•"/>
            </a:pPr>
            <a:r>
              <a:rPr lang="vi-VN" b="0" i="0">
                <a:effectLst/>
              </a:rPr>
              <a:t>Dưới đây là một số điều quý vị có thể làm trên </a:t>
            </a:r>
            <a:r>
              <a:rPr lang="en-US" b="0" i="0">
                <a:effectLst/>
              </a:rPr>
              <a:t>i</a:t>
            </a:r>
            <a:r>
              <a:rPr lang="vi-VN" b="0" i="0">
                <a:effectLst/>
              </a:rPr>
              <a:t>nternet:</a:t>
            </a:r>
            <a:endParaRPr lang="en-US" b="0" i="0">
              <a:effectLst/>
            </a:endParaRPr>
          </a:p>
          <a:p>
            <a:pPr marL="742950" lvl="1" indent="-285750" algn="l">
              <a:spcBef>
                <a:spcPts val="0"/>
              </a:spcBef>
              <a:spcAft>
                <a:spcPts val="0"/>
              </a:spcAft>
              <a:buFont typeface="Arial" panose="020B0604020202020204" pitchFamily="34" charset="0"/>
              <a:buChar char="•"/>
            </a:pPr>
            <a:r>
              <a:rPr lang="vi-VN" b="1" i="0">
                <a:effectLst/>
              </a:rPr>
              <a:t>Trò chuyện với mọi người: </a:t>
            </a:r>
            <a:r>
              <a:rPr lang="vi-VN" b="0" i="0">
                <a:effectLst/>
              </a:rPr>
              <a:t>Gửi email, sử dụng mạng xã hội hoặc gọi video.</a:t>
            </a:r>
          </a:p>
          <a:p>
            <a:pPr marL="742950" lvl="1" indent="-285750" algn="l">
              <a:spcBef>
                <a:spcPts val="0"/>
              </a:spcBef>
              <a:spcAft>
                <a:spcPts val="0"/>
              </a:spcAft>
              <a:buFont typeface="Arial" panose="020B0604020202020204" pitchFamily="34" charset="0"/>
              <a:buChar char="•"/>
            </a:pPr>
            <a:r>
              <a:rPr lang="vi-VN" b="1" i="0">
                <a:effectLst/>
              </a:rPr>
              <a:t>Tìm kiếm thông tin: </a:t>
            </a:r>
            <a:r>
              <a:rPr lang="vi-VN" b="0" i="0">
                <a:effectLst/>
              </a:rPr>
              <a:t>Đọc tin tức, tra cứu thông tin hoặc học hỏi những điều mới.</a:t>
            </a:r>
          </a:p>
          <a:p>
            <a:pPr marL="742950" lvl="1" indent="-285750" algn="l">
              <a:spcBef>
                <a:spcPts val="0"/>
              </a:spcBef>
              <a:spcAft>
                <a:spcPts val="0"/>
              </a:spcAft>
              <a:buFont typeface="Arial" panose="020B0604020202020204" pitchFamily="34" charset="0"/>
              <a:buChar char="•"/>
            </a:pPr>
            <a:r>
              <a:rPr lang="vi-VN" b="1" i="0">
                <a:effectLst/>
              </a:rPr>
              <a:t>Giải trí: </a:t>
            </a:r>
            <a:r>
              <a:rPr lang="vi-VN" b="0" i="0">
                <a:effectLst/>
              </a:rPr>
              <a:t>Xem video, nghe nhạc hoặc chơi trò chơi.</a:t>
            </a:r>
          </a:p>
          <a:p>
            <a:pPr marL="742950" lvl="1" indent="-285750" algn="l">
              <a:spcBef>
                <a:spcPts val="0"/>
              </a:spcBef>
              <a:spcAft>
                <a:spcPts val="0"/>
              </a:spcAft>
              <a:buFont typeface="Arial" panose="020B0604020202020204" pitchFamily="34" charset="0"/>
              <a:buChar char="•"/>
            </a:pPr>
            <a:r>
              <a:rPr lang="vi-VN" b="1" i="0">
                <a:effectLst/>
              </a:rPr>
              <a:t>Mua sắm: </a:t>
            </a:r>
            <a:r>
              <a:rPr lang="vi-VN" b="0" i="0">
                <a:effectLst/>
              </a:rPr>
              <a:t>Mua sắm, thực hiện giao dịch ngân hàng hoặc thanh toán hóa đơn.</a:t>
            </a:r>
          </a:p>
          <a:p>
            <a:pPr marL="742950" lvl="1" indent="-285750" algn="l">
              <a:spcBef>
                <a:spcPts val="0"/>
              </a:spcBef>
              <a:spcAft>
                <a:spcPts val="0"/>
              </a:spcAft>
              <a:buFont typeface="Arial" panose="020B0604020202020204" pitchFamily="34" charset="0"/>
              <a:buChar char="•"/>
            </a:pPr>
            <a:r>
              <a:rPr lang="vi-VN" b="1" i="0">
                <a:effectLst/>
              </a:rPr>
              <a:t>Sử dụng </a:t>
            </a:r>
            <a:r>
              <a:rPr lang="en-US" b="1" i="0">
                <a:effectLst/>
              </a:rPr>
              <a:t>các </a:t>
            </a:r>
            <a:r>
              <a:rPr lang="vi-VN" b="1" i="0">
                <a:effectLst/>
              </a:rPr>
              <a:t>dịch vụ: </a:t>
            </a:r>
            <a:r>
              <a:rPr lang="vi-VN" b="0" i="0">
                <a:effectLst/>
              </a:rPr>
              <a:t>Truy cập các dịch vụ của chính phủ hoặc đặt lịch hẹn.</a:t>
            </a:r>
            <a:endParaRPr lang="en-US" b="0" i="0">
              <a:effectLst/>
            </a:endParaRPr>
          </a:p>
          <a:p>
            <a:pPr marL="285750" indent="-285750" algn="l">
              <a:spcBef>
                <a:spcPts val="0"/>
              </a:spcBef>
              <a:spcAft>
                <a:spcPts val="0"/>
              </a:spcAft>
              <a:buFont typeface="Arial" panose="020B0604020202020204" pitchFamily="34" charset="0"/>
              <a:buChar char="•"/>
            </a:pPr>
            <a:r>
              <a:rPr lang="en-US" b="1" i="0">
                <a:effectLst/>
              </a:rPr>
              <a:t>Quý vị cần những gì để sử dụng internet?</a:t>
            </a:r>
          </a:p>
          <a:p>
            <a:pPr marL="285750" indent="-285750" algn="l">
              <a:spcBef>
                <a:spcPts val="0"/>
              </a:spcBef>
              <a:spcAft>
                <a:spcPts val="0"/>
              </a:spcAft>
              <a:buFont typeface="Arial" panose="020B0604020202020204" pitchFamily="34" charset="0"/>
              <a:buChar char="•"/>
            </a:pPr>
            <a:r>
              <a:rPr lang="en-US" b="0" i="0">
                <a:effectLst/>
              </a:rPr>
              <a:t>Để sử dụng internet, quý vị cần:</a:t>
            </a:r>
          </a:p>
          <a:p>
            <a:pPr marL="742950" lvl="1" indent="-285750" algn="l">
              <a:spcBef>
                <a:spcPts val="0"/>
              </a:spcBef>
              <a:spcAft>
                <a:spcPts val="0"/>
              </a:spcAft>
              <a:buFont typeface="Arial" panose="020B0604020202020204" pitchFamily="34" charset="0"/>
              <a:buChar char="•"/>
            </a:pPr>
            <a:r>
              <a:rPr lang="en-US" b="1" i="0">
                <a:effectLst/>
              </a:rPr>
              <a:t>Một t</a:t>
            </a:r>
            <a:r>
              <a:rPr lang="vi-VN" b="1" i="0">
                <a:effectLst/>
              </a:rPr>
              <a:t>hiết bị: </a:t>
            </a:r>
            <a:r>
              <a:rPr lang="vi-VN" b="0" i="0">
                <a:effectLst/>
              </a:rPr>
              <a:t>Có thể là máy tính, máy tính xách tay, máy tính bảng hoặc điện thoại thông minh.</a:t>
            </a:r>
          </a:p>
          <a:p>
            <a:pPr marL="742950" lvl="1" indent="-285750" algn="l">
              <a:spcBef>
                <a:spcPts val="0"/>
              </a:spcBef>
              <a:spcAft>
                <a:spcPts val="0"/>
              </a:spcAft>
              <a:buFont typeface="Arial" panose="020B0604020202020204" pitchFamily="34" charset="0"/>
              <a:buChar char="•"/>
            </a:pPr>
            <a:r>
              <a:rPr lang="vi-VN" b="1" i="0">
                <a:effectLst/>
              </a:rPr>
              <a:t>Kết nối internet: </a:t>
            </a:r>
            <a:r>
              <a:rPr lang="vi-VN" b="0" i="0">
                <a:effectLst/>
              </a:rPr>
              <a:t>Có thể là Wi-Fi (internet không dây) hoặc dữ liệu di động (internet từ nhà mạng).</a:t>
            </a:r>
          </a:p>
          <a:p>
            <a:pPr marL="742950" lvl="1" indent="-285750" algn="l">
              <a:spcBef>
                <a:spcPts val="0"/>
              </a:spcBef>
              <a:spcAft>
                <a:spcPts val="0"/>
              </a:spcAft>
              <a:buFont typeface="Arial" panose="020B0604020202020204" pitchFamily="34" charset="0"/>
              <a:buChar char="•"/>
            </a:pPr>
            <a:r>
              <a:rPr lang="vi-VN" b="1" i="0">
                <a:effectLst/>
              </a:rPr>
              <a:t>Trình duyệt </a:t>
            </a:r>
            <a:r>
              <a:rPr lang="en-US" b="1" i="0">
                <a:effectLst/>
              </a:rPr>
              <a:t>mạng</a:t>
            </a:r>
            <a:r>
              <a:rPr lang="vi-VN" b="1" i="0">
                <a:effectLst/>
              </a:rPr>
              <a:t>: </a:t>
            </a:r>
            <a:r>
              <a:rPr lang="vi-VN" b="0" i="0">
                <a:effectLst/>
              </a:rPr>
              <a:t>Đây là một chương trình như Chrome, Firefox hoặc Safari cho phép quý vị xem các trang </a:t>
            </a:r>
            <a:r>
              <a:rPr lang="en-US" b="0" i="0">
                <a:effectLst/>
              </a:rPr>
              <a:t>mạng</a:t>
            </a:r>
            <a:r>
              <a:rPr lang="vi-VN" b="0" i="0">
                <a:effectLst/>
              </a:rPr>
              <a:t>.</a:t>
            </a:r>
            <a:endParaRPr lang="en-US" b="0" i="0">
              <a:effectLst/>
            </a:endParaRPr>
          </a:p>
          <a:p>
            <a:pPr marL="285750" indent="-285750" algn="l">
              <a:spcBef>
                <a:spcPts val="0"/>
              </a:spcBef>
              <a:spcAft>
                <a:spcPts val="0"/>
              </a:spcAft>
              <a:buFont typeface="Arial" panose="020B0604020202020204" pitchFamily="34" charset="0"/>
              <a:buChar char="•"/>
            </a:pPr>
            <a:r>
              <a:rPr lang="en-US" b="1" i="0">
                <a:effectLst/>
              </a:rPr>
              <a:t>Quý vị kết nối internet bằng cách nào?</a:t>
            </a:r>
          </a:p>
          <a:p>
            <a:pPr marL="285750" indent="-285750" algn="l">
              <a:spcBef>
                <a:spcPts val="0"/>
              </a:spcBef>
              <a:spcAft>
                <a:spcPts val="0"/>
              </a:spcAft>
              <a:buFont typeface="Arial" panose="020B0604020202020204" pitchFamily="34" charset="0"/>
              <a:buChar char="•"/>
            </a:pPr>
            <a:r>
              <a:rPr lang="en-US" b="1" i="0">
                <a:effectLst/>
              </a:rPr>
              <a:t>Wi-Fi:</a:t>
            </a:r>
          </a:p>
          <a:p>
            <a:pPr marL="742950" lvl="1" indent="-285750" algn="l">
              <a:spcBef>
                <a:spcPts val="0"/>
              </a:spcBef>
              <a:spcAft>
                <a:spcPts val="0"/>
              </a:spcAft>
              <a:buFont typeface="Arial" panose="020B0604020202020204" pitchFamily="34" charset="0"/>
              <a:buChar char="•"/>
            </a:pPr>
            <a:r>
              <a:rPr lang="en-US" b="0" i="0">
                <a:effectLst/>
              </a:rPr>
              <a:t>Wi-Fi là một cách kết nối internet mà không cần sử dụng dây cáp.</a:t>
            </a:r>
          </a:p>
          <a:p>
            <a:pPr marL="742950" lvl="1" indent="-285750" algn="l">
              <a:spcBef>
                <a:spcPts val="0"/>
              </a:spcBef>
              <a:spcAft>
                <a:spcPts val="0"/>
              </a:spcAft>
              <a:buFont typeface="Arial" panose="020B0604020202020204" pitchFamily="34" charset="0"/>
              <a:buChar char="•"/>
            </a:pPr>
            <a:r>
              <a:rPr lang="en-US" b="0" i="0">
                <a:effectLst/>
              </a:rPr>
              <a:t>Quý vị cần:</a:t>
            </a:r>
          </a:p>
          <a:p>
            <a:pPr marL="1200150" lvl="2" indent="-285750">
              <a:spcBef>
                <a:spcPts val="0"/>
              </a:spcBef>
              <a:spcAft>
                <a:spcPts val="0"/>
              </a:spcAft>
              <a:buFont typeface="Arial" panose="020B0604020202020204" pitchFamily="34" charset="0"/>
              <a:buChar char="•"/>
            </a:pPr>
            <a:r>
              <a:rPr lang="en-US" b="0" i="0">
                <a:effectLst/>
              </a:rPr>
              <a:t>một bộ định tuyến Wi-Fi (một hộp phát tín hiệu internet) và</a:t>
            </a:r>
          </a:p>
          <a:p>
            <a:pPr marL="1200150" lvl="2" indent="-285750">
              <a:spcBef>
                <a:spcPts val="0"/>
              </a:spcBef>
              <a:spcAft>
                <a:spcPts val="0"/>
              </a:spcAft>
              <a:buFont typeface="Arial" panose="020B0604020202020204" pitchFamily="34" charset="0"/>
              <a:buChar char="•"/>
            </a:pPr>
            <a:r>
              <a:rPr lang="en-US" b="0" i="0">
                <a:effectLst/>
              </a:rPr>
              <a:t>một nhà cung cấp dịch vụ internet (công ty cung cấp cho quý vị quyền truy cập internet).</a:t>
            </a:r>
          </a:p>
          <a:p>
            <a:pPr marL="742950" lvl="1" indent="-285750" algn="l">
              <a:spcBef>
                <a:spcPts val="0"/>
              </a:spcBef>
              <a:spcAft>
                <a:spcPts val="0"/>
              </a:spcAft>
              <a:buFont typeface="Arial" panose="020B0604020202020204" pitchFamily="34" charset="0"/>
              <a:buChar char="•"/>
            </a:pPr>
            <a:r>
              <a:rPr lang="en-US" b="0" i="0">
                <a:effectLst/>
              </a:rPr>
              <a:t>Để kết nối, hãy tìm tên Wi-Fi (SSID) trên thiết bị của quý vị và nhập mật khẩu.</a:t>
            </a:r>
          </a:p>
          <a:p>
            <a:pPr marL="285750" indent="-285750" algn="l">
              <a:spcBef>
                <a:spcPts val="0"/>
              </a:spcBef>
              <a:spcAft>
                <a:spcPts val="0"/>
              </a:spcAft>
              <a:buFont typeface="Arial" panose="020B0604020202020204" pitchFamily="34" charset="0"/>
              <a:buChar char="•"/>
            </a:pPr>
            <a:r>
              <a:rPr lang="en-US" b="1" i="0">
                <a:effectLst/>
              </a:rPr>
              <a:t>Dữ liệu di động:</a:t>
            </a:r>
          </a:p>
          <a:p>
            <a:pPr marL="742950" lvl="1" indent="-285750" algn="l">
              <a:spcBef>
                <a:spcPts val="0"/>
              </a:spcBef>
              <a:spcAft>
                <a:spcPts val="0"/>
              </a:spcAft>
              <a:buFont typeface="Arial" panose="020B0604020202020204" pitchFamily="34" charset="0"/>
              <a:buChar char="•"/>
            </a:pPr>
            <a:r>
              <a:rPr lang="en-US" b="0" i="0">
                <a:effectLst/>
              </a:rPr>
              <a:t>Dữ liệu di động cho phép quý vị sử dụng internet thông qua mạng điện thoại.</a:t>
            </a:r>
          </a:p>
          <a:p>
            <a:pPr marL="742950" lvl="1" indent="-285750" algn="l">
              <a:spcBef>
                <a:spcPts val="0"/>
              </a:spcBef>
              <a:spcAft>
                <a:spcPts val="0"/>
              </a:spcAft>
              <a:buFont typeface="Arial" panose="020B0604020202020204" pitchFamily="34" charset="0"/>
              <a:buChar char="•"/>
            </a:pPr>
            <a:r>
              <a:rPr lang="en-US" b="0" i="0">
                <a:effectLst/>
              </a:rPr>
              <a:t>Đảm bảo thiết bị của quý vị có thẻ SIM với một gói dữ liệu.</a:t>
            </a:r>
          </a:p>
          <a:p>
            <a:pPr marL="742950" lvl="1" indent="-285750" algn="l">
              <a:spcBef>
                <a:spcPts val="0"/>
              </a:spcBef>
              <a:spcAft>
                <a:spcPts val="0"/>
              </a:spcAft>
              <a:buFont typeface="Arial" panose="020B0604020202020204" pitchFamily="34" charset="0"/>
              <a:buChar char="•"/>
            </a:pPr>
            <a:r>
              <a:rPr lang="en-US" b="0" i="0">
                <a:effectLst/>
              </a:rPr>
              <a:t>Bật dữ liệu di động trong phần cài đặt thiết bị để kết nối.</a:t>
            </a:r>
          </a:p>
          <a:p>
            <a:pPr marL="285750" indent="-285750" algn="l">
              <a:spcBef>
                <a:spcPts val="0"/>
              </a:spcBef>
              <a:spcAft>
                <a:spcPts val="0"/>
              </a:spcAft>
              <a:buFont typeface="Arial" panose="020B0604020202020204" pitchFamily="34" charset="0"/>
              <a:buChar char="•"/>
            </a:pPr>
            <a:r>
              <a:rPr lang="vi-VN" b="0" i="0">
                <a:effectLst/>
              </a:rPr>
              <a:t>Tôi hy vọng </a:t>
            </a:r>
            <a:r>
              <a:rPr lang="en-US" b="0" i="0">
                <a:effectLst/>
              </a:rPr>
              <a:t>những thông tin</a:t>
            </a:r>
            <a:r>
              <a:rPr lang="vi-VN" b="0" i="0">
                <a:effectLst/>
              </a:rPr>
              <a:t> này giúp quý vị hiểu rõ hơn! Hãy cho tôi biết nếu quý vị cần thêm trợ giúp.</a:t>
            </a:r>
            <a:endParaRPr lang="en-US" b="0" i="0">
              <a:effectLst/>
            </a:endParaRP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Elliot@wacoss.org.au" TargetMode="Externa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636520" y="3946650"/>
            <a:ext cx="9204960" cy="1361354"/>
          </a:xfrm>
        </p:spPr>
        <p:txBody>
          <a:bodyPr/>
          <a:lstStyle/>
          <a:p>
            <a:pPr eaLnBrk="1" hangingPunct="1"/>
            <a:r>
              <a:rPr lang="en-US" sz="4400">
                <a:solidFill>
                  <a:schemeClr val="bg1"/>
                </a:solidFill>
                <a:latin typeface="Arial" panose="020B0604020202020204" pitchFamily="34" charset="0"/>
                <a:cs typeface="Arial" panose="020B0604020202020204" pitchFamily="34" charset="0"/>
              </a:rPr>
              <a:t>Đào </a:t>
            </a:r>
            <a:r>
              <a:rPr lang="en-US" sz="4400" err="1">
                <a:solidFill>
                  <a:schemeClr val="bg1"/>
                </a:solidFill>
                <a:latin typeface="Arial" panose="020B0604020202020204" pitchFamily="34" charset="0"/>
                <a:cs typeface="Arial" panose="020B0604020202020204" pitchFamily="34" charset="0"/>
              </a:rPr>
              <a:t>tạo</a:t>
            </a:r>
            <a:r>
              <a:rPr lang="en-US" sz="4400">
                <a:solidFill>
                  <a:schemeClr val="bg1"/>
                </a:solidFill>
                <a:latin typeface="Arial" panose="020B0604020202020204" pitchFamily="34" charset="0"/>
                <a:cs typeface="Arial" panose="020B0604020202020204" pitchFamily="34" charset="0"/>
              </a:rPr>
              <a:t> </a:t>
            </a:r>
            <a:r>
              <a:rPr lang="en-US" sz="4400" err="1">
                <a:solidFill>
                  <a:schemeClr val="bg1"/>
                </a:solidFill>
                <a:latin typeface="Arial" panose="020B0604020202020204" pitchFamily="34" charset="0"/>
                <a:cs typeface="Arial" panose="020B0604020202020204" pitchFamily="34" charset="0"/>
              </a:rPr>
              <a:t>Kỹ</a:t>
            </a:r>
            <a:r>
              <a:rPr lang="en-US" sz="4400">
                <a:solidFill>
                  <a:schemeClr val="bg1"/>
                </a:solidFill>
                <a:latin typeface="Arial" panose="020B0604020202020204" pitchFamily="34" charset="0"/>
                <a:cs typeface="Arial" panose="020B0604020202020204" pitchFamily="34" charset="0"/>
              </a:rPr>
              <a:t> </a:t>
            </a:r>
            <a:r>
              <a:rPr lang="en-US" sz="4400" err="1">
                <a:solidFill>
                  <a:schemeClr val="bg1"/>
                </a:solidFill>
                <a:latin typeface="Arial" panose="020B0604020202020204" pitchFamily="34" charset="0"/>
                <a:cs typeface="Arial" panose="020B0604020202020204" pitchFamily="34" charset="0"/>
              </a:rPr>
              <a:t>năng</a:t>
            </a:r>
            <a:r>
              <a:rPr lang="en-US" sz="4400">
                <a:solidFill>
                  <a:schemeClr val="bg1"/>
                </a:solidFill>
                <a:latin typeface="Arial" panose="020B0604020202020204" pitchFamily="34" charset="0"/>
                <a:cs typeface="Arial" panose="020B0604020202020204" pitchFamily="34" charset="0"/>
              </a:rPr>
              <a:t> Số – </a:t>
            </a:r>
            <a:r>
              <a:rPr lang="en-US" sz="4400" err="1">
                <a:solidFill>
                  <a:schemeClr val="bg1"/>
                </a:solidFill>
                <a:latin typeface="Arial" panose="020B0604020202020204" pitchFamily="34" charset="0"/>
                <a:cs typeface="Arial" panose="020B0604020202020204" pitchFamily="34" charset="0"/>
              </a:rPr>
              <a:t>Truy</a:t>
            </a:r>
            <a:r>
              <a:rPr lang="en-US" sz="4400">
                <a:solidFill>
                  <a:schemeClr val="bg1"/>
                </a:solidFill>
                <a:latin typeface="Arial" panose="020B0604020202020204" pitchFamily="34" charset="0"/>
                <a:cs typeface="Arial" panose="020B0604020202020204" pitchFamily="34" charset="0"/>
              </a:rPr>
              <a:t> </a:t>
            </a:r>
            <a:r>
              <a:rPr lang="en-US" sz="4400" err="1">
                <a:solidFill>
                  <a:schemeClr val="bg1"/>
                </a:solidFill>
                <a:latin typeface="Arial" panose="020B0604020202020204" pitchFamily="34" charset="0"/>
                <a:cs typeface="Arial" panose="020B0604020202020204" pitchFamily="34" charset="0"/>
              </a:rPr>
              <a:t>cập</a:t>
            </a:r>
            <a:r>
              <a:rPr lang="en-US" sz="4400">
                <a:solidFill>
                  <a:schemeClr val="bg1"/>
                </a:solidFill>
                <a:latin typeface="Arial" panose="020B0604020202020204" pitchFamily="34" charset="0"/>
                <a:cs typeface="Arial" panose="020B0604020202020204" pitchFamily="34" charset="0"/>
              </a:rPr>
              <a:t> Internet</a:t>
            </a:r>
            <a:br>
              <a:rPr lang="en-AU" sz="4400" noProof="0">
                <a:latin typeface="Arial" panose="020B0604020202020204" pitchFamily="34" charset="0"/>
                <a:cs typeface="Arial" panose="020B0604020202020204" pitchFamily="34" charset="0"/>
              </a:rPr>
            </a:br>
            <a:r>
              <a:rPr lang="vi-VN" sz="4400">
                <a:latin typeface="Arial" panose="020B0604020202020204" pitchFamily="34" charset="0"/>
                <a:cs typeface="Arial" panose="020B0604020202020204" pitchFamily="34" charset="0"/>
              </a:rPr>
              <a:t>Community Champions</a:t>
            </a:r>
            <a:r>
              <a:rPr lang="en-AU" sz="4400" noProof="0">
                <a:latin typeface="Arial" panose="020B0604020202020204" pitchFamily="34" charset="0"/>
                <a:cs typeface="Arial" panose="020B0604020202020204" pitchFamily="34" charset="0"/>
              </a:rPr>
              <a:t> Program</a:t>
            </a: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eaLnBrk="1" hangingPunct="1"/>
            <a:r>
              <a:rPr lang="en-AU" i="1" noProof="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644525"/>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r>
              <a:rPr lang="en-AU">
                <a:latin typeface="Arial" panose="020B0604020202020204" pitchFamily="34" charset="0"/>
                <a:cs typeface="Arial" panose="020B0604020202020204" pitchFamily="34" charset="0"/>
              </a:rPr>
              <a:t>Quý vị có thể sử dụng internet để làm gì?</a:t>
            </a:r>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629679"/>
            <a:ext cx="10515600" cy="4072757"/>
          </a:xfrm>
        </p:spPr>
        <p:txBody>
          <a:bodyPr/>
          <a:lstStyle/>
          <a:p>
            <a:pPr marL="0" indent="0">
              <a:buNone/>
            </a:pPr>
            <a:r>
              <a:rPr lang="en-US">
                <a:solidFill>
                  <a:schemeClr val="tx1"/>
                </a:solidFill>
                <a:latin typeface="Arial" panose="020B0604020202020204" pitchFamily="34" charset="0"/>
                <a:cs typeface="Arial" panose="020B0604020202020204" pitchFamily="34" charset="0"/>
              </a:rPr>
              <a:t>Q</a:t>
            </a:r>
            <a:r>
              <a:rPr lang="vi-VN">
                <a:solidFill>
                  <a:schemeClr val="tx1"/>
                </a:solidFill>
                <a:latin typeface="Arial" panose="020B0604020202020204" pitchFamily="34" charset="0"/>
                <a:cs typeface="Arial" panose="020B0604020202020204" pitchFamily="34" charset="0"/>
              </a:rPr>
              <a:t>uý vị đã </a:t>
            </a:r>
            <a:r>
              <a:rPr lang="en-US">
                <a:solidFill>
                  <a:schemeClr val="tx1"/>
                </a:solidFill>
                <a:latin typeface="Arial" panose="020B0604020202020204" pitchFamily="34" charset="0"/>
                <a:cs typeface="Arial" panose="020B0604020202020204" pitchFamily="34" charset="0"/>
              </a:rPr>
              <a:t>sử dụng internet cho </a:t>
            </a:r>
            <a:r>
              <a:rPr lang="vi-VN">
                <a:solidFill>
                  <a:schemeClr val="tx1"/>
                </a:solidFill>
                <a:latin typeface="Arial" panose="020B0604020202020204" pitchFamily="34" charset="0"/>
                <a:cs typeface="Arial" panose="020B0604020202020204" pitchFamily="34" charset="0"/>
              </a:rPr>
              <a:t>bao nhiêu </a:t>
            </a:r>
            <a:r>
              <a:rPr lang="en-US">
                <a:solidFill>
                  <a:schemeClr val="tx1"/>
                </a:solidFill>
                <a:latin typeface="Arial" panose="020B0604020202020204" pitchFamily="34" charset="0"/>
                <a:cs typeface="Arial" panose="020B0604020202020204" pitchFamily="34" charset="0"/>
              </a:rPr>
              <a:t>mục đích </a:t>
            </a:r>
            <a:r>
              <a:rPr lang="vi-VN">
                <a:solidFill>
                  <a:schemeClr val="tx1"/>
                </a:solidFill>
                <a:latin typeface="Arial" panose="020B0604020202020204" pitchFamily="34" charset="0"/>
                <a:cs typeface="Arial" panose="020B0604020202020204" pitchFamily="34" charset="0"/>
              </a:rPr>
              <a:t>trong </a:t>
            </a:r>
            <a:r>
              <a:rPr lang="en-US">
                <a:solidFill>
                  <a:schemeClr val="tx1"/>
                </a:solidFill>
                <a:latin typeface="Arial" panose="020B0604020202020204" pitchFamily="34" charset="0"/>
                <a:cs typeface="Arial" panose="020B0604020202020204" pitchFamily="34" charset="0"/>
              </a:rPr>
              <a:t>danh sách dưới đây</a:t>
            </a:r>
            <a:r>
              <a:rPr lang="vi-VN">
                <a:solidFill>
                  <a:schemeClr val="tx1"/>
                </a:solidFill>
                <a:latin typeface="Arial" panose="020B0604020202020204" pitchFamily="34" charset="0"/>
                <a:cs typeface="Arial" panose="020B0604020202020204" pitchFamily="34" charset="0"/>
              </a:rPr>
              <a:t>? </a:t>
            </a:r>
            <a:r>
              <a:rPr lang="en-US">
                <a:solidFill>
                  <a:schemeClr val="tx1"/>
                </a:solidFill>
                <a:latin typeface="Arial" panose="020B0604020202020204" pitchFamily="34" charset="0"/>
                <a:cs typeface="Arial" panose="020B0604020202020204" pitchFamily="34" charset="0"/>
              </a:rPr>
              <a:t>Quý vị c</a:t>
            </a:r>
            <a:r>
              <a:rPr lang="vi-VN">
                <a:solidFill>
                  <a:schemeClr val="tx1"/>
                </a:solidFill>
                <a:latin typeface="Arial" panose="020B0604020202020204" pitchFamily="34" charset="0"/>
                <a:cs typeface="Arial" panose="020B0604020202020204" pitchFamily="34" charset="0"/>
              </a:rPr>
              <a:t>òn </a:t>
            </a:r>
            <a:r>
              <a:rPr lang="en-US">
                <a:solidFill>
                  <a:schemeClr val="tx1"/>
                </a:solidFill>
                <a:latin typeface="Arial" panose="020B0604020202020204" pitchFamily="34" charset="0"/>
                <a:cs typeface="Arial" panose="020B0604020202020204" pitchFamily="34" charset="0"/>
              </a:rPr>
              <a:t>sử dụng vì mục đích nào khác</a:t>
            </a:r>
            <a:r>
              <a:rPr lang="vi-VN">
                <a:solidFill>
                  <a:schemeClr val="tx1"/>
                </a:solidFill>
                <a:latin typeface="Arial" panose="020B0604020202020204" pitchFamily="34" charset="0"/>
                <a:cs typeface="Arial" panose="020B0604020202020204" pitchFamily="34" charset="0"/>
              </a:rPr>
              <a:t> nữa</a:t>
            </a:r>
            <a:r>
              <a:rPr lang="en-US">
                <a:solidFill>
                  <a:schemeClr val="tx1"/>
                </a:solidFill>
                <a:latin typeface="Arial" panose="020B0604020202020204" pitchFamily="34" charset="0"/>
                <a:cs typeface="Arial" panose="020B0604020202020204" pitchFamily="34" charset="0"/>
              </a:rPr>
              <a:t> không</a:t>
            </a:r>
            <a:r>
              <a:rPr lang="vi-VN">
                <a:solidFill>
                  <a:schemeClr val="tx1"/>
                </a:solidFill>
                <a:latin typeface="Arial" panose="020B0604020202020204" pitchFamily="34" charset="0"/>
                <a:cs typeface="Arial" panose="020B0604020202020204" pitchFamily="34" charset="0"/>
              </a:rPr>
              <a:t>?</a:t>
            </a:r>
            <a:endParaRPr lang="en-AU">
              <a:solidFill>
                <a:schemeClr val="tx1"/>
              </a:solidFill>
              <a:latin typeface="Arial" panose="020B0604020202020204" pitchFamily="34" charset="0"/>
              <a:cs typeface="Arial" panose="020B0604020202020204" pitchFamily="34" charset="0"/>
            </a:endParaRPr>
          </a:p>
          <a:p>
            <a:r>
              <a:rPr lang="en-AU">
                <a:solidFill>
                  <a:schemeClr val="tx1"/>
                </a:solidFill>
                <a:latin typeface="Arial" panose="020B0604020202020204" pitchFamily="34" charset="0"/>
                <a:cs typeface="Arial" panose="020B0604020202020204" pitchFamily="34" charset="0"/>
              </a:rPr>
              <a:t>Giao dịch ngân hàng</a:t>
            </a:r>
          </a:p>
          <a:p>
            <a:r>
              <a:rPr lang="en-AU">
                <a:solidFill>
                  <a:schemeClr val="tx1"/>
                </a:solidFill>
                <a:latin typeface="Arial" panose="020B0604020202020204" pitchFamily="34" charset="0"/>
                <a:cs typeface="Arial" panose="020B0604020202020204" pitchFamily="34" charset="0"/>
              </a:rPr>
              <a:t>Centrelink</a:t>
            </a:r>
          </a:p>
          <a:p>
            <a:r>
              <a:rPr lang="en-AU">
                <a:solidFill>
                  <a:schemeClr val="tx1"/>
                </a:solidFill>
                <a:latin typeface="Arial" panose="020B0604020202020204" pitchFamily="34" charset="0"/>
                <a:cs typeface="Arial" panose="020B0604020202020204" pitchFamily="34" charset="0"/>
              </a:rPr>
              <a:t>Medicare</a:t>
            </a:r>
          </a:p>
          <a:p>
            <a:r>
              <a:rPr lang="en-AU">
                <a:solidFill>
                  <a:schemeClr val="tx1"/>
                </a:solidFill>
                <a:latin typeface="Arial" panose="020B0604020202020204" pitchFamily="34" charset="0"/>
                <a:cs typeface="Arial" panose="020B0604020202020204" pitchFamily="34" charset="0"/>
              </a:rPr>
              <a:t>Sở Thuế Úc</a:t>
            </a:r>
          </a:p>
          <a:p>
            <a:r>
              <a:rPr lang="en-AU">
                <a:solidFill>
                  <a:schemeClr val="tx1"/>
                </a:solidFill>
                <a:latin typeface="Arial" panose="020B0604020202020204" pitchFamily="34" charset="0"/>
                <a:cs typeface="Arial" panose="020B0604020202020204" pitchFamily="34" charset="0"/>
              </a:rPr>
              <a:t>Email</a:t>
            </a:r>
          </a:p>
          <a:p>
            <a:r>
              <a:rPr lang="en-AU">
                <a:solidFill>
                  <a:schemeClr val="tx1"/>
                </a:solidFill>
                <a:latin typeface="Arial" panose="020B0604020202020204" pitchFamily="34" charset="0"/>
                <a:cs typeface="Arial" panose="020B0604020202020204" pitchFamily="34" charset="0"/>
              </a:rPr>
              <a:t>Cuộc gọi video</a:t>
            </a:r>
          </a:p>
          <a:p>
            <a:r>
              <a:rPr lang="en-AU">
                <a:solidFill>
                  <a:schemeClr val="tx1"/>
                </a:solidFill>
                <a:latin typeface="Arial" panose="020B0604020202020204" pitchFamily="34" charset="0"/>
                <a:cs typeface="Arial" panose="020B0604020202020204" pitchFamily="34" charset="0"/>
              </a:rPr>
              <a:t>Giữ liên lạc với bạn bè và gia đình sống ở xa</a:t>
            </a:r>
          </a:p>
          <a:p>
            <a:r>
              <a:rPr lang="en-AU">
                <a:solidFill>
                  <a:schemeClr val="tx1"/>
                </a:solidFill>
                <a:latin typeface="Arial" panose="020B0604020202020204" pitchFamily="34" charset="0"/>
                <a:cs typeface="Arial" panose="020B0604020202020204" pitchFamily="34" charset="0"/>
              </a:rPr>
              <a:t>Chia sẻ hình ảnh</a:t>
            </a:r>
          </a:p>
          <a:p>
            <a:pPr lvl="1"/>
            <a:endParaRPr lang="en-AU">
              <a:solidFill>
                <a:schemeClr val="tx1"/>
              </a:solidFill>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defRPr/>
            </a:pPr>
            <a:fld id="{3BD15210-6865-4F66-8164-C0556A8C2866}" type="slidenum">
              <a:rPr lang="en-AU" altLang="en-US" smtClean="0">
                <a:latin typeface="Arial" panose="020B0604020202020204" pitchFamily="34" charset="0"/>
                <a:cs typeface="Arial" panose="020B0604020202020204" pitchFamily="34" charset="0"/>
              </a:rPr>
              <a:pPr>
                <a:defRPr/>
              </a:pPr>
              <a:t>10</a:t>
            </a:fld>
            <a:endParaRPr lang="en-AU"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r>
              <a:rPr lang="en-AU">
                <a:latin typeface="Arial" panose="020B0604020202020204" pitchFamily="34" charset="0"/>
                <a:cs typeface="Arial" panose="020B0604020202020204" pitchFamily="34" charset="0"/>
              </a:rPr>
              <a:t>Hoạt động trên mạng</a:t>
            </a:r>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latin typeface="Arial" panose="020B0604020202020204" pitchFamily="34" charset="0"/>
                <a:cs typeface="Arial" panose="020B0604020202020204" pitchFamily="34" charset="0"/>
              </a:rPr>
              <a:pPr>
                <a:spcAft>
                  <a:spcPts val="600"/>
                </a:spcAft>
                <a:defRPr/>
              </a:pPr>
              <a:t>11</a:t>
            </a:fld>
            <a:endParaRPr lang="en-AU" altLang="en-US">
              <a:latin typeface="Arial" panose="020B0604020202020204" pitchFamily="34" charset="0"/>
              <a:cs typeface="Arial" panose="020B0604020202020204" pitchFamily="34" charset="0"/>
            </a:endParaRPr>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3402551013"/>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r>
              <a:rPr lang="en-AU">
                <a:latin typeface="Arial" panose="020B0604020202020204" pitchFamily="34" charset="0"/>
                <a:cs typeface="Arial" panose="020B0604020202020204" pitchFamily="34" charset="0"/>
              </a:rPr>
              <a:t>An toàn trực tuyến</a:t>
            </a:r>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latin typeface="Arial" panose="020B0604020202020204" pitchFamily="34" charset="0"/>
                <a:cs typeface="Arial" panose="020B0604020202020204" pitchFamily="34" charset="0"/>
              </a:rPr>
              <a:pPr>
                <a:spcAft>
                  <a:spcPts val="600"/>
                </a:spcAft>
                <a:defRPr/>
              </a:pPr>
              <a:t>12</a:t>
            </a:fld>
            <a:endParaRPr lang="en-AU" altLang="en-US">
              <a:latin typeface="Arial" panose="020B0604020202020204" pitchFamily="34" charset="0"/>
              <a:cs typeface="Arial" panose="020B0604020202020204" pitchFamily="34" charset="0"/>
            </a:endParaRPr>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247904466"/>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5"/>
            <a:ext cx="9228138" cy="1076813"/>
          </a:xfrm>
        </p:spPr>
        <p:txBody>
          <a:bodyPr wrap="square" anchor="ctr">
            <a:normAutofit/>
          </a:bodyPr>
          <a:lstStyle/>
          <a:p>
            <a:r>
              <a:rPr lang="en-AU">
                <a:latin typeface="Arial" panose="020B0604020202020204" pitchFamily="34" charset="0"/>
                <a:cs typeface="Arial" panose="020B0604020202020204" pitchFamily="34" charset="0"/>
              </a:rPr>
              <a:t>Hãy an toàn khi trực tuyến</a:t>
            </a:r>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vi-VN"/>
              <a:t>WA Digital Inclusion Project | Community Champions Program</a:t>
            </a:r>
            <a:endParaRPr lang="en-AU"/>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13</a:t>
            </a:fld>
            <a:endParaRPr lang="en-AU"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r>
              <a:rPr lang="en-AU">
                <a:latin typeface="Arial" panose="020B0604020202020204" pitchFamily="34" charset="0"/>
                <a:cs typeface="Arial" panose="020B0604020202020204" pitchFamily="34" charset="0"/>
              </a:rPr>
              <a:t>Quý vị muốn biết thêm thông tin?</a:t>
            </a:r>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r>
              <a:rPr lang="en-AU">
                <a:solidFill>
                  <a:schemeClr val="tx1"/>
                </a:solidFill>
                <a:latin typeface="Arial" panose="020B0604020202020204" pitchFamily="34" charset="0"/>
                <a:cs typeface="Arial" panose="020B0604020202020204" pitchFamily="34" charset="0"/>
              </a:rPr>
              <a:t>Truy cập vào đây để biết thêm thông tin về internet là gì và cách sử dụng:</a:t>
            </a:r>
          </a:p>
          <a:p>
            <a:pPr marL="0" indent="0">
              <a:buNone/>
            </a:pPr>
            <a:r>
              <a:rPr lang="en-AU">
                <a:latin typeface="Arial" panose="020B0604020202020204" pitchFamily="34" charset="0"/>
                <a:cs typeface="Arial" panose="020B0604020202020204" pitchFamily="34" charset="0"/>
                <a:hlinkClick r:id="rId3"/>
              </a:rPr>
              <a:t>https://beconnected.esafety.gov.au/topic-library/computer-basics-for-beginners/what-is-the-internet</a:t>
            </a:r>
            <a:r>
              <a:rPr lang="en-AU">
                <a:latin typeface="Arial" panose="020B0604020202020204" pitchFamily="34" charset="0"/>
                <a:cs typeface="Arial" panose="020B0604020202020204" pitchFamily="34" charset="0"/>
              </a:rPr>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defRPr/>
            </a:pPr>
            <a:fld id="{3BD15210-6865-4F66-8164-C0556A8C2866}" type="slidenum">
              <a:rPr lang="en-AU" altLang="en-US" smtClean="0">
                <a:latin typeface="Arial" panose="020B0604020202020204" pitchFamily="34" charset="0"/>
                <a:cs typeface="Arial" panose="020B0604020202020204" pitchFamily="34" charset="0"/>
              </a:rPr>
              <a:pPr>
                <a:defRPr/>
              </a:pPr>
              <a:t>14</a:t>
            </a:fld>
            <a:endParaRPr lang="en-AU"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r>
              <a:rPr lang="en-AU">
                <a:latin typeface="Arial" panose="020B0604020202020204" pitchFamily="34" charset="0"/>
                <a:cs typeface="Arial" panose="020B0604020202020204" pitchFamily="34" charset="0"/>
              </a:rPr>
              <a:t>Tổng quan buổi học - phản ánh</a:t>
            </a:r>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p:txBody>
          <a:bodyPr/>
          <a:lstStyle/>
          <a:p>
            <a:pPr>
              <a:spcBef>
                <a:spcPts val="750"/>
              </a:spcBef>
              <a:spcAft>
                <a:spcPts val="750"/>
              </a:spcAft>
            </a:pPr>
            <a:r>
              <a:rPr lang="vi-VN">
                <a:solidFill>
                  <a:srgbClr val="242424"/>
                </a:solidFill>
                <a:latin typeface="Arial" panose="020B0604020202020204" pitchFamily="34" charset="0"/>
                <a:cs typeface="Arial" panose="020B0604020202020204" pitchFamily="34" charset="0"/>
              </a:rPr>
              <a:t>Internet là gì?</a:t>
            </a:r>
          </a:p>
          <a:p>
            <a:pPr>
              <a:spcBef>
                <a:spcPts val="750"/>
              </a:spcBef>
              <a:spcAft>
                <a:spcPts val="750"/>
              </a:spcAft>
            </a:pPr>
            <a:r>
              <a:rPr lang="vi-VN">
                <a:solidFill>
                  <a:srgbClr val="242424"/>
                </a:solidFill>
                <a:latin typeface="Arial" panose="020B0604020202020204" pitchFamily="34" charset="0"/>
                <a:cs typeface="Arial" panose="020B0604020202020204" pitchFamily="34" charset="0"/>
              </a:rPr>
              <a:t>An toàn trực tuyến</a:t>
            </a:r>
          </a:p>
          <a:p>
            <a:pPr>
              <a:spcBef>
                <a:spcPts val="750"/>
              </a:spcBef>
              <a:spcAft>
                <a:spcPts val="750"/>
              </a:spcAft>
            </a:pPr>
            <a:r>
              <a:rPr lang="vi-VN">
                <a:solidFill>
                  <a:srgbClr val="242424"/>
                </a:solidFill>
                <a:latin typeface="Arial" panose="020B0604020202020204" pitchFamily="34" charset="0"/>
                <a:cs typeface="Arial" panose="020B0604020202020204" pitchFamily="34" charset="0"/>
              </a:rPr>
              <a:t>Quyền riêng tư và bảo mật</a:t>
            </a:r>
          </a:p>
          <a:p>
            <a:pPr>
              <a:spcBef>
                <a:spcPts val="750"/>
              </a:spcBef>
              <a:spcAft>
                <a:spcPts val="750"/>
              </a:spcAft>
            </a:pPr>
            <a:r>
              <a:rPr lang="vi-VN">
                <a:solidFill>
                  <a:srgbClr val="242424"/>
                </a:solidFill>
                <a:latin typeface="Arial" panose="020B0604020202020204" pitchFamily="34" charset="0"/>
                <a:cs typeface="Arial" panose="020B0604020202020204" pitchFamily="34" charset="0"/>
              </a:rPr>
              <a:t>Tìm thông tin ở đâu</a:t>
            </a:r>
            <a:endParaRPr lang="en-US" b="0" i="0">
              <a:solidFill>
                <a:srgbClr val="242424"/>
              </a:solidFill>
              <a:effectLst/>
              <a:latin typeface="Arial" panose="020B0604020202020204" pitchFamily="34" charset="0"/>
              <a:cs typeface="Arial" panose="020B0604020202020204" pitchFamily="34" charset="0"/>
            </a:endParaRPr>
          </a:p>
          <a:p>
            <a:pPr marL="0" indent="0" algn="l">
              <a:spcBef>
                <a:spcPts val="750"/>
              </a:spcBef>
              <a:spcAft>
                <a:spcPts val="750"/>
              </a:spcAft>
              <a:buNone/>
            </a:pPr>
            <a:endParaRPr lang="en-US" b="0" i="0">
              <a:solidFill>
                <a:srgbClr val="242424"/>
              </a:solidFill>
              <a:effectLst/>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rPr>
              <a:t>WA Digital Inclusion Project | Community Champions Program</a:t>
            </a:r>
            <a:endParaRPr kumimoji="0" lang="en-AU"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Arial" panose="020B0604020202020204" pitchFamily="34" charset="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AU" altLang="en-US" sz="1000" b="0" i="0" u="none" strike="noStrike" kern="1200" cap="none" spc="0" normalizeH="0" baseline="0" noProof="0">
              <a:ln>
                <a:noFill/>
              </a:ln>
              <a:solidFill>
                <a:srgbClr val="898989"/>
              </a:solidFill>
              <a:effectLst/>
              <a:uLnTx/>
              <a:uFillTx/>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r>
              <a:rPr lang="en-AU">
                <a:latin typeface="Arial" panose="020B0604020202020204" pitchFamily="34" charset="0"/>
                <a:cs typeface="Arial" panose="020B0604020202020204" pitchFamily="34" charset="0"/>
              </a:rPr>
              <a:t>Quý vị muốn biết thêm thông tin?</a:t>
            </a:r>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a:solidFill>
                  <a:schemeClr val="tx1"/>
                </a:solidFill>
                <a:latin typeface="Arial" panose="020B0604020202020204" pitchFamily="34" charset="0"/>
                <a:cs typeface="Arial" panose="020B0604020202020204" pitchFamily="34" charset="0"/>
              </a:rPr>
              <a:t>Truy cập vào đây để biết thêm thông tin về internet là gì và cách sử dụng:</a:t>
            </a:r>
          </a:p>
          <a:p>
            <a:pPr marL="0" indent="0">
              <a:buFont typeface="Arial" panose="020B0604020202020204" pitchFamily="34" charset="0"/>
              <a:buNone/>
            </a:pPr>
            <a:r>
              <a:rPr lang="en-AU">
                <a:latin typeface="Arial" panose="020B0604020202020204" pitchFamily="34" charset="0"/>
                <a:cs typeface="Arial" panose="020B0604020202020204" pitchFamily="34" charset="0"/>
                <a:hlinkClick r:id="rId3"/>
              </a:rPr>
              <a:t>https://beconnected.esafety.gov.au/topic-library/computer-basics-for-beginners/what-is-the-internet</a:t>
            </a:r>
            <a:r>
              <a:rPr lang="en-AU">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r>
              <a:rPr lang="vi-VN">
                <a:latin typeface="Arial" panose="020B0604020202020204" pitchFamily="34" charset="0"/>
                <a:cs typeface="Arial" panose="020B0604020202020204" pitchFamily="34" charset="0"/>
              </a:rPr>
              <a:t>Cảm ơn!</a:t>
            </a:r>
            <a:endParaRPr lang="en-AU">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r>
              <a:rPr lang="en-AU">
                <a:latin typeface="Arial" panose="020B0604020202020204" pitchFamily="34" charset="0"/>
                <a:cs typeface="Arial" panose="020B0604020202020204" pitchFamily="34" charset="0"/>
              </a:rPr>
              <a:t>Thời gian buổi học tiếp theo:</a:t>
            </a:r>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1000" b="0" i="0" u="none" strike="noStrike" kern="1200" cap="none" spc="0" normalizeH="0" baseline="0" noProof="0">
                <a:ln>
                  <a:noFill/>
                </a:ln>
                <a:solidFill>
                  <a:prstClr val="white">
                    <a:lumMod val="85000"/>
                  </a:prstClr>
                </a:solidFill>
                <a:effectLst/>
                <a:uLnTx/>
                <a:uFillTx/>
                <a:latin typeface="Arial" panose="020B0604020202020204" pitchFamily="34" charset="0"/>
                <a:cs typeface="Arial" panose="020B0604020202020204" pitchFamily="34" charset="0"/>
              </a:rPr>
              <a:t>WA Digital Inclusion Project | Community Champions Program</a:t>
            </a:r>
            <a:endParaRPr kumimoji="0" lang="en-AU" sz="1000" b="0" i="0" u="none" strike="noStrike" kern="1200" cap="none" spc="0" normalizeH="0" baseline="0" noProof="0">
              <a:ln>
                <a:noFill/>
              </a:ln>
              <a:solidFill>
                <a:prstClr val="white">
                  <a:lumMod val="85000"/>
                </a:prstClr>
              </a:solidFill>
              <a:effectLst/>
              <a:uLnTx/>
              <a:uFillTx/>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lang="en-AU" altLang="en-US" sz="1000" b="0" i="0" u="none" strike="noStrike" kern="1200" cap="none" spc="0" normalizeH="0" baseline="0" noProof="0" smtClean="0">
                <a:ln>
                  <a:noFill/>
                </a:ln>
                <a:solidFill>
                  <a:srgbClr val="D9D9D9"/>
                </a:solidFill>
                <a:effectLst/>
                <a:uLnTx/>
                <a:uFillTx/>
                <a:latin typeface="Arial" panose="020B0604020202020204" pitchFamily="34" charset="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AU" altLang="en-US" sz="1000" b="0" i="0" u="none" strike="noStrike" kern="1200" cap="none" spc="0" normalizeH="0" baseline="0" noProof="0">
              <a:ln>
                <a:noFill/>
              </a:ln>
              <a:solidFill>
                <a:srgbClr val="D9D9D9"/>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838200" y="379562"/>
            <a:ext cx="10515599" cy="696036"/>
          </a:xfrm>
        </p:spPr>
        <p:txBody>
          <a:bodyPr/>
          <a:lstStyle/>
          <a:p>
            <a:r>
              <a:rPr lang="vi-VN" spc="-100">
                <a:latin typeface="Arial" panose="020B0604020202020204" pitchFamily="34" charset="0"/>
                <a:cs typeface="Arial" panose="020B0604020202020204" pitchFamily="34" charset="0"/>
              </a:rPr>
              <a:t>Ghi chú </a:t>
            </a:r>
            <a:r>
              <a:rPr lang="en-US" spc="-100">
                <a:latin typeface="Arial" panose="020B0604020202020204" pitchFamily="34" charset="0"/>
                <a:cs typeface="Arial" panose="020B0604020202020204" pitchFamily="34" charset="0"/>
              </a:rPr>
              <a:t>cho</a:t>
            </a:r>
            <a:r>
              <a:rPr lang="vi-VN" spc="-100">
                <a:latin typeface="Arial" panose="020B0604020202020204" pitchFamily="34" charset="0"/>
                <a:cs typeface="Arial" panose="020B0604020202020204" pitchFamily="34" charset="0"/>
              </a:rPr>
              <a:t> người hướng dẫn: Cách truy cập </a:t>
            </a:r>
            <a:r>
              <a:rPr lang="vi-VN" spc="-100">
                <a:solidFill>
                  <a:srgbClr val="0E67B2"/>
                </a:solidFill>
                <a:latin typeface="Arial" panose="020B0604020202020204" pitchFamily="34" charset="0"/>
                <a:cs typeface="Arial" panose="020B0604020202020204" pitchFamily="34" charset="0"/>
              </a:rPr>
              <a:t>Internet</a:t>
            </a:r>
            <a:endParaRPr lang="en-AU" spc="-100">
              <a:solidFill>
                <a:srgbClr val="0E67B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1204988"/>
            <a:ext cx="10515600" cy="5213445"/>
          </a:xfrm>
        </p:spPr>
        <p:txBody>
          <a:bodyPr/>
          <a:lstStyle/>
          <a:p>
            <a:pPr marL="0" indent="0">
              <a:spcBef>
                <a:spcPts val="600"/>
              </a:spcBef>
              <a:buNone/>
            </a:pPr>
            <a:r>
              <a:rPr lang="vi-VN">
                <a:solidFill>
                  <a:schemeClr val="tx1"/>
                </a:solidFill>
                <a:latin typeface="Arial" panose="020B0604020202020204" pitchFamily="34" charset="0"/>
                <a:cs typeface="Arial" panose="020B0604020202020204" pitchFamily="34" charset="0"/>
              </a:rPr>
              <a:t>• In tài liệu phát tay </a:t>
            </a:r>
            <a:r>
              <a:rPr lang="en-US">
                <a:solidFill>
                  <a:schemeClr val="tx1"/>
                </a:solidFill>
                <a:latin typeface="Arial" panose="020B0604020202020204" pitchFamily="34" charset="0"/>
                <a:cs typeface="Arial" panose="020B0604020202020204" pitchFamily="34" charset="0"/>
              </a:rPr>
              <a:t>này </a:t>
            </a:r>
            <a:r>
              <a:rPr lang="vi-VN">
                <a:solidFill>
                  <a:schemeClr val="tx1"/>
                </a:solidFill>
                <a:latin typeface="Arial" panose="020B0604020202020204" pitchFamily="34" charset="0"/>
                <a:cs typeface="Arial" panose="020B0604020202020204" pitchFamily="34" charset="0"/>
              </a:rPr>
              <a:t>cho học viên: </a:t>
            </a:r>
            <a:endParaRPr lang="en-US">
              <a:solidFill>
                <a:schemeClr val="tx1"/>
              </a:solidFill>
              <a:latin typeface="Arial" panose="020B0604020202020204" pitchFamily="34" charset="0"/>
              <a:cs typeface="Arial" panose="020B0604020202020204" pitchFamily="34" charset="0"/>
            </a:endParaRPr>
          </a:p>
          <a:p>
            <a:pPr marL="627063" indent="-268288">
              <a:spcBef>
                <a:spcPts val="600"/>
              </a:spcBef>
            </a:pPr>
            <a:r>
              <a:rPr lang="vi-VN">
                <a:solidFill>
                  <a:srgbClr val="0E67B2"/>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https://beconnected.esafety.gov.au/pluginfile.php/97558/mod_resource/content/2/index.html</a:t>
            </a:r>
            <a:endParaRPr lang="vi-VN">
              <a:solidFill>
                <a:srgbClr val="0E67B2"/>
              </a:solidFill>
              <a:latin typeface="Arial" panose="020B0604020202020204" pitchFamily="34" charset="0"/>
              <a:cs typeface="Arial" panose="020B0604020202020204" pitchFamily="34" charset="0"/>
            </a:endParaRPr>
          </a:p>
          <a:p>
            <a:pPr>
              <a:spcBef>
                <a:spcPts val="600"/>
              </a:spcBef>
            </a:pPr>
            <a:r>
              <a:rPr lang="vi-VN">
                <a:solidFill>
                  <a:schemeClr val="tx1"/>
                </a:solidFill>
                <a:latin typeface="Arial" panose="020B0604020202020204" pitchFamily="34" charset="0"/>
                <a:cs typeface="Arial" panose="020B0604020202020204" pitchFamily="34" charset="0"/>
              </a:rPr>
              <a:t>In một bản duy nhất của các slide này kèm phần ghi chú để quý vị sử dụng khi thuyết trình</a:t>
            </a:r>
          </a:p>
          <a:p>
            <a:pPr>
              <a:spcBef>
                <a:spcPts val="600"/>
              </a:spcBef>
            </a:pPr>
            <a:r>
              <a:rPr lang="vi-VN">
                <a:solidFill>
                  <a:schemeClr val="tx1"/>
                </a:solidFill>
                <a:latin typeface="Arial" panose="020B0604020202020204" pitchFamily="34" charset="0"/>
                <a:cs typeface="Arial" panose="020B0604020202020204" pitchFamily="34" charset="0"/>
              </a:rPr>
              <a:t>Đọc:</a:t>
            </a:r>
            <a:endParaRPr lang="en-US">
              <a:solidFill>
                <a:schemeClr val="tx1"/>
              </a:solidFill>
              <a:latin typeface="Arial" panose="020B0604020202020204" pitchFamily="34" charset="0"/>
              <a:cs typeface="Arial" panose="020B0604020202020204" pitchFamily="34" charset="0"/>
            </a:endParaRPr>
          </a:p>
          <a:p>
            <a:pPr marL="625475" indent="-269875">
              <a:spcBef>
                <a:spcPts val="600"/>
              </a:spcBef>
            </a:pPr>
            <a:r>
              <a:rPr lang="vi-VN">
                <a:solidFill>
                  <a:schemeClr val="tx1"/>
                </a:solidFill>
                <a:latin typeface="Arial" panose="020B0604020202020204" pitchFamily="34" charset="0"/>
                <a:cs typeface="Arial" panose="020B0604020202020204" pitchFamily="34" charset="0"/>
              </a:rPr>
              <a:t>các slide, và đảm bảo quý vị </a:t>
            </a:r>
            <a:r>
              <a:rPr lang="en-US">
                <a:solidFill>
                  <a:schemeClr val="tx1"/>
                </a:solidFill>
                <a:latin typeface="Arial" panose="020B0604020202020204" pitchFamily="34" charset="0"/>
                <a:cs typeface="Arial" panose="020B0604020202020204" pitchFamily="34" charset="0"/>
              </a:rPr>
              <a:t>làm quen </a:t>
            </a:r>
            <a:r>
              <a:rPr lang="vi-VN">
                <a:solidFill>
                  <a:schemeClr val="tx1"/>
                </a:solidFill>
                <a:latin typeface="Arial" panose="020B0604020202020204" pitchFamily="34" charset="0"/>
                <a:cs typeface="Arial" panose="020B0604020202020204" pitchFamily="34" charset="0"/>
              </a:rPr>
              <a:t>với nội dung,</a:t>
            </a:r>
            <a:endParaRPr lang="en-US">
              <a:solidFill>
                <a:schemeClr val="tx1"/>
              </a:solidFill>
              <a:latin typeface="Arial" panose="020B0604020202020204" pitchFamily="34" charset="0"/>
              <a:cs typeface="Arial" panose="020B0604020202020204" pitchFamily="34" charset="0"/>
            </a:endParaRPr>
          </a:p>
          <a:p>
            <a:pPr marL="625475" indent="-269875">
              <a:spcBef>
                <a:spcPts val="600"/>
              </a:spcBef>
            </a:pPr>
            <a:r>
              <a:rPr lang="vi-VN">
                <a:solidFill>
                  <a:schemeClr val="tx1"/>
                </a:solidFill>
                <a:latin typeface="Arial" panose="020B0604020202020204" pitchFamily="34" charset="0"/>
                <a:cs typeface="Arial" panose="020B0604020202020204" pitchFamily="34" charset="0"/>
              </a:rPr>
              <a:t>tài liệu phát tay dành cho học viên.</a:t>
            </a:r>
          </a:p>
          <a:p>
            <a:pPr>
              <a:spcBef>
                <a:spcPts val="600"/>
              </a:spcBef>
            </a:pPr>
            <a:r>
              <a:rPr lang="vi-VN">
                <a:solidFill>
                  <a:schemeClr val="tx1"/>
                </a:solidFill>
                <a:latin typeface="Arial" panose="020B0604020202020204" pitchFamily="34" charset="0"/>
                <a:cs typeface="Arial" panose="020B0604020202020204" pitchFamily="34" charset="0"/>
              </a:rPr>
              <a:t>Mở sẵn video sau trong trình duyệt: </a:t>
            </a:r>
            <a:r>
              <a:rPr lang="vi-VN">
                <a:solidFill>
                  <a:srgbClr val="0E67B2"/>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https://vimeo.com/233940469</a:t>
            </a:r>
            <a:endParaRPr lang="vi-VN">
              <a:solidFill>
                <a:srgbClr val="0E67B2"/>
              </a:solidFill>
              <a:latin typeface="Arial" panose="020B0604020202020204" pitchFamily="34" charset="0"/>
              <a:cs typeface="Arial" panose="020B0604020202020204" pitchFamily="34" charset="0"/>
            </a:endParaRPr>
          </a:p>
          <a:p>
            <a:pPr>
              <a:spcBef>
                <a:spcPts val="600"/>
              </a:spcBef>
            </a:pPr>
            <a:r>
              <a:rPr lang="vi-VN">
                <a:solidFill>
                  <a:schemeClr val="tx1"/>
                </a:solidFill>
                <a:latin typeface="Arial" panose="020B0604020202020204" pitchFamily="34" charset="0"/>
                <a:cs typeface="Arial" panose="020B0604020202020204" pitchFamily="34" charset="0"/>
              </a:rPr>
              <a:t>Liên </a:t>
            </a:r>
            <a:r>
              <a:rPr lang="en-US">
                <a:solidFill>
                  <a:schemeClr val="tx1"/>
                </a:solidFill>
                <a:latin typeface="Arial" panose="020B0604020202020204" pitchFamily="34" charset="0"/>
                <a:cs typeface="Arial" panose="020B0604020202020204" pitchFamily="34" charset="0"/>
              </a:rPr>
              <a:t>lạc</a:t>
            </a:r>
            <a:r>
              <a:rPr lang="vi-VN">
                <a:solidFill>
                  <a:schemeClr val="tx1"/>
                </a:solidFill>
                <a:latin typeface="Arial" panose="020B0604020202020204" pitchFamily="34" charset="0"/>
                <a:cs typeface="Arial" panose="020B0604020202020204" pitchFamily="34" charset="0"/>
              </a:rPr>
              <a:t> </a:t>
            </a:r>
            <a:r>
              <a:rPr lang="en-US">
                <a:solidFill>
                  <a:schemeClr val="tx1"/>
                </a:solidFill>
                <a:latin typeface="Arial" panose="020B0604020202020204" pitchFamily="34" charset="0"/>
                <a:cs typeface="Arial" panose="020B0604020202020204" pitchFamily="34" charset="0"/>
              </a:rPr>
              <a:t>với </a:t>
            </a:r>
            <a:r>
              <a:rPr lang="vi-VN">
                <a:solidFill>
                  <a:schemeClr val="tx1"/>
                </a:solidFill>
                <a:latin typeface="Arial" panose="020B0604020202020204" pitchFamily="34" charset="0"/>
                <a:cs typeface="Arial" panose="020B0604020202020204" pitchFamily="34" charset="0"/>
              </a:rPr>
              <a:t>Elliot tại </a:t>
            </a:r>
            <a:r>
              <a:rPr lang="en-US">
                <a:solidFill>
                  <a:srgbClr val="0E67B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Elliot@wacoss.org.au</a:t>
            </a:r>
            <a:r>
              <a:rPr lang="vi-VN">
                <a:solidFill>
                  <a:srgbClr val="0E67B2"/>
                </a:solidFill>
                <a:latin typeface="Arial" panose="020B0604020202020204" pitchFamily="34" charset="0"/>
                <a:cs typeface="Arial" panose="020B0604020202020204" pitchFamily="34" charset="0"/>
              </a:rPr>
              <a:t> </a:t>
            </a:r>
            <a:r>
              <a:rPr lang="vi-VN">
                <a:solidFill>
                  <a:schemeClr val="tx1"/>
                </a:solidFill>
                <a:latin typeface="Arial" panose="020B0604020202020204" pitchFamily="34" charset="0"/>
                <a:cs typeface="Arial" panose="020B0604020202020204" pitchFamily="34" charset="0"/>
              </a:rPr>
              <a:t>trước buổi học nếu quý vị có bất kỳ câu hỏi nào</a:t>
            </a:r>
          </a:p>
          <a:p>
            <a:pPr>
              <a:spcBef>
                <a:spcPts val="600"/>
              </a:spcBef>
            </a:pPr>
            <a:r>
              <a:rPr lang="vi-VN">
                <a:solidFill>
                  <a:schemeClr val="tx1"/>
                </a:solidFill>
                <a:latin typeface="Arial" panose="020B0604020202020204" pitchFamily="34" charset="0"/>
                <a:cs typeface="Arial" panose="020B0604020202020204" pitchFamily="34" charset="0"/>
              </a:rPr>
              <a:t>Xóa/ẩn slide này trước khi trình bày và cập nhật thời gian/ngày của buổi học tiếp theo ở slide cuối.</a:t>
            </a: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p:txBody>
          <a:bodyPr/>
          <a:lstStyle/>
          <a:p>
            <a:pPr lvl="0">
              <a:defRPr/>
            </a:pPr>
            <a:r>
              <a:rPr lang="en-AU">
                <a:solidFill>
                  <a:prstClr val="black">
                    <a:tint val="75000"/>
                  </a:prstClr>
                </a:solidFill>
                <a:latin typeface="Arial" panose="020B0604020202020204" pitchFamily="34" charset="0"/>
                <a:cs typeface="Arial" panose="020B0604020202020204" pitchFamily="34" charset="0"/>
              </a:rPr>
              <a:t>WA Digital Inclusion Project | Community Champions Program</a:t>
            </a:r>
            <a:endParaRPr kumimoji="0" lang="en-AU"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Arial" panose="020B0604020202020204" pitchFamily="34" charset="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AU" altLang="en-US" sz="1000" b="0" i="0" u="none" strike="noStrike" kern="1200" cap="none" spc="0" normalizeH="0" baseline="0" noProof="0">
              <a:ln>
                <a:noFill/>
              </a:ln>
              <a:solidFill>
                <a:srgbClr val="898989"/>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eaLnBrk="1" hangingPunct="1"/>
            <a:r>
              <a:rPr lang="en-US" sz="4200">
                <a:solidFill>
                  <a:schemeClr val="tx1"/>
                </a:solidFill>
                <a:latin typeface="Arial" panose="020B0604020202020204" pitchFamily="34" charset="0"/>
                <a:cs typeface="Arial" panose="020B0604020202020204" pitchFamily="34" charset="0"/>
              </a:rPr>
              <a:t>Lời</a:t>
            </a:r>
            <a:r>
              <a:rPr lang="vi" sz="4200">
                <a:solidFill>
                  <a:schemeClr val="tx1"/>
                </a:solidFill>
                <a:latin typeface="Arial" panose="020B0604020202020204" pitchFamily="34" charset="0"/>
                <a:cs typeface="Arial" panose="020B0604020202020204" pitchFamily="34" charset="0"/>
              </a:rPr>
              <a:t> </a:t>
            </a:r>
            <a:r>
              <a:rPr lang="en-US" sz="4200">
                <a:solidFill>
                  <a:schemeClr val="tx1"/>
                </a:solidFill>
                <a:latin typeface="Arial" panose="020B0604020202020204" pitchFamily="34" charset="0"/>
                <a:cs typeface="Arial" panose="020B0604020202020204" pitchFamily="34" charset="0"/>
              </a:rPr>
              <a:t>Ghi</a:t>
            </a:r>
            <a:r>
              <a:rPr lang="vi" sz="4200">
                <a:solidFill>
                  <a:schemeClr val="tx1"/>
                </a:solidFill>
                <a:latin typeface="Arial" panose="020B0604020202020204" pitchFamily="34" charset="0"/>
                <a:cs typeface="Arial" panose="020B0604020202020204" pitchFamily="34" charset="0"/>
              </a:rPr>
              <a:t> nhận </a:t>
            </a:r>
            <a:r>
              <a:rPr lang="en-US" sz="4200">
                <a:solidFill>
                  <a:schemeClr val="tx1"/>
                </a:solidFill>
                <a:latin typeface="Arial" panose="020B0604020202020204" pitchFamily="34" charset="0"/>
                <a:cs typeface="Arial" panose="020B0604020202020204" pitchFamily="34" charset="0"/>
              </a:rPr>
              <a:t>đối với Đất nước</a:t>
            </a:r>
            <a:endParaRPr lang="en-AU" sz="4200" noProof="0">
              <a:solidFill>
                <a:schemeClr val="tx1"/>
              </a:solidFill>
              <a:latin typeface="Arial" panose="020B0604020202020204" pitchFamily="34" charset="0"/>
              <a:cs typeface="Arial" panose="020B0604020202020204" pitchFamily="34" charset="0"/>
            </a:endParaRP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eaLnBrk="1" hangingPunct="1">
              <a:lnSpc>
                <a:spcPct val="150000"/>
              </a:lnSpc>
              <a:spcBef>
                <a:spcPct val="0"/>
              </a:spcBef>
              <a:spcAft>
                <a:spcPts val="600"/>
              </a:spcAft>
              <a:buNone/>
            </a:pPr>
            <a:r>
              <a:rPr lang="vi-VN" sz="2000">
                <a:solidFill>
                  <a:schemeClr val="tx1"/>
                </a:solidFill>
                <a:latin typeface="Arial" panose="020B0604020202020204" pitchFamily="34" charset="0"/>
                <a:cs typeface="Arial" panose="020B0604020202020204" pitchFamily="34" charset="0"/>
              </a:rPr>
              <a:t>Chúng tôi ghi nhận rằng chúng ta đang ở trên vùng đất của người Thổ dân.</a:t>
            </a:r>
            <a:r>
              <a:rPr lang="en-US" sz="2000">
                <a:solidFill>
                  <a:schemeClr val="tx1"/>
                </a:solidFill>
                <a:latin typeface="Arial" panose="020B0604020202020204" pitchFamily="34" charset="0"/>
                <a:cs typeface="Arial" panose="020B0604020202020204" pitchFamily="34" charset="0"/>
              </a:rPr>
              <a:t> </a:t>
            </a:r>
            <a:r>
              <a:rPr lang="vi-VN" sz="2000">
                <a:solidFill>
                  <a:schemeClr val="tx1"/>
                </a:solidFill>
                <a:latin typeface="Arial" panose="020B0604020202020204" pitchFamily="34" charset="0"/>
                <a:cs typeface="Arial" panose="020B0604020202020204" pitchFamily="34" charset="0"/>
              </a:rPr>
              <a:t>Chúng tôi kính trọng người Thổ dân của vùng đất này.</a:t>
            </a:r>
            <a:br>
              <a:rPr lang="vi-VN" sz="2000">
                <a:solidFill>
                  <a:schemeClr val="tx1"/>
                </a:solidFill>
                <a:latin typeface="Arial" panose="020B0604020202020204" pitchFamily="34" charset="0"/>
                <a:cs typeface="Arial" panose="020B0604020202020204" pitchFamily="34" charset="0"/>
              </a:rPr>
            </a:br>
            <a:r>
              <a:rPr lang="vi-VN" sz="2000">
                <a:solidFill>
                  <a:schemeClr val="tx1"/>
                </a:solidFill>
                <a:latin typeface="Arial" panose="020B0604020202020204" pitchFamily="34" charset="0"/>
                <a:cs typeface="Arial" panose="020B0604020202020204" pitchFamily="34" charset="0"/>
              </a:rPr>
              <a:t>Người Thổ dân đã sinh sống trên vùng đất này từ hàng chục ngàn năm trước.</a:t>
            </a:r>
            <a:br>
              <a:rPr lang="vi-VN" sz="2000">
                <a:solidFill>
                  <a:schemeClr val="tx1"/>
                </a:solidFill>
                <a:latin typeface="Arial" panose="020B0604020202020204" pitchFamily="34" charset="0"/>
                <a:cs typeface="Arial" panose="020B0604020202020204" pitchFamily="34" charset="0"/>
              </a:rPr>
            </a:br>
            <a:r>
              <a:rPr lang="vi-VN" sz="2000">
                <a:solidFill>
                  <a:schemeClr val="tx1"/>
                </a:solidFill>
                <a:latin typeface="Arial" panose="020B0604020202020204" pitchFamily="34" charset="0"/>
                <a:cs typeface="Arial" panose="020B0604020202020204" pitchFamily="34" charset="0"/>
              </a:rPr>
              <a:t>Chúng tôi kính trọng tất cả </a:t>
            </a:r>
            <a:r>
              <a:rPr lang="en-US" sz="2000">
                <a:solidFill>
                  <a:schemeClr val="tx1"/>
                </a:solidFill>
                <a:latin typeface="Arial" panose="020B0604020202020204" pitchFamily="34" charset="0"/>
                <a:cs typeface="Arial" panose="020B0604020202020204" pitchFamily="34" charset="0"/>
              </a:rPr>
              <a:t>những </a:t>
            </a:r>
            <a:r>
              <a:rPr lang="vi-VN" sz="2000">
                <a:solidFill>
                  <a:schemeClr val="tx1"/>
                </a:solidFill>
                <a:latin typeface="Arial" panose="020B0604020202020204" pitchFamily="34" charset="0"/>
                <a:cs typeface="Arial" panose="020B0604020202020204" pitchFamily="34" charset="0"/>
              </a:rPr>
              <a:t>người Thổ dân và các Bậc </a:t>
            </a:r>
            <a:r>
              <a:rPr lang="en-US" sz="2000">
                <a:solidFill>
                  <a:schemeClr val="tx1"/>
                </a:solidFill>
                <a:latin typeface="Arial" panose="020B0604020202020204" pitchFamily="34" charset="0"/>
                <a:cs typeface="Arial" panose="020B0604020202020204" pitchFamily="34" charset="0"/>
              </a:rPr>
              <a:t>Cao niên </a:t>
            </a:r>
            <a:r>
              <a:rPr lang="vi-VN" sz="2000">
                <a:solidFill>
                  <a:schemeClr val="tx1"/>
                </a:solidFill>
                <a:latin typeface="Arial" panose="020B0604020202020204" pitchFamily="34" charset="0"/>
                <a:cs typeface="Arial" panose="020B0604020202020204" pitchFamily="34" charset="0"/>
              </a:rPr>
              <a:t>của họ.</a:t>
            </a:r>
            <a:br>
              <a:rPr lang="vi-VN" sz="2000">
                <a:solidFill>
                  <a:schemeClr val="tx1"/>
                </a:solidFill>
                <a:latin typeface="Arial" panose="020B0604020202020204" pitchFamily="34" charset="0"/>
                <a:cs typeface="Arial" panose="020B0604020202020204" pitchFamily="34" charset="0"/>
              </a:rPr>
            </a:br>
            <a:r>
              <a:rPr lang="vi-VN" sz="2000">
                <a:solidFill>
                  <a:schemeClr val="tx1"/>
                </a:solidFill>
                <a:latin typeface="Arial" panose="020B0604020202020204" pitchFamily="34" charset="0"/>
                <a:cs typeface="Arial" panose="020B0604020202020204" pitchFamily="34" charset="0"/>
              </a:rPr>
              <a:t>Chúng ta có thể học hỏi nhiều điều từ những câu chuyện của họ.</a:t>
            </a:r>
            <a:br>
              <a:rPr lang="vi-VN" sz="2000">
                <a:solidFill>
                  <a:schemeClr val="tx1"/>
                </a:solidFill>
                <a:latin typeface="Arial" panose="020B0604020202020204" pitchFamily="34" charset="0"/>
                <a:cs typeface="Arial" panose="020B0604020202020204" pitchFamily="34" charset="0"/>
              </a:rPr>
            </a:br>
            <a:r>
              <a:rPr lang="vi-VN" sz="2000">
                <a:solidFill>
                  <a:schemeClr val="tx1"/>
                </a:solidFill>
                <a:latin typeface="Arial" panose="020B0604020202020204" pitchFamily="34" charset="0"/>
                <a:cs typeface="Arial" panose="020B0604020202020204" pitchFamily="34" charset="0"/>
              </a:rPr>
              <a:t>Vùng đất này xưa nay vẫn là, và mãi mãi sẽ là, vùng đất của người Thổ dân.</a:t>
            </a:r>
            <a:endParaRPr lang="vi" sz="320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774100" y="1709738"/>
            <a:ext cx="10515600" cy="2852737"/>
          </a:xfrm>
        </p:spPr>
        <p:txBody>
          <a:bodyPr wrap="square" anchor="b">
            <a:normAutofit/>
          </a:bodyPr>
          <a:lstStyle/>
          <a:p>
            <a:r>
              <a:rPr lang="en-AU">
                <a:solidFill>
                  <a:srgbClr val="1962B2"/>
                </a:solidFill>
                <a:latin typeface="Arial" panose="020B0604020202020204" pitchFamily="34" charset="0"/>
                <a:cs typeface="Arial" panose="020B0604020202020204" pitchFamily="34" charset="0"/>
              </a:rPr>
              <a:t>Cách truy cập Internet</a:t>
            </a: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r>
              <a:rPr lang="en-AU">
                <a:latin typeface="Arial" panose="020B0604020202020204" pitchFamily="34" charset="0"/>
                <a:cs typeface="Arial" panose="020B0604020202020204" pitchFamily="34" charset="0"/>
              </a:rPr>
              <a:t>WA Digital Inclusion Project</a:t>
            </a:r>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273800"/>
            <a:ext cx="7526338" cy="244475"/>
          </a:xfrm>
        </p:spPr>
        <p:txBody>
          <a:bodyPr/>
          <a:lstStyle/>
          <a:p>
            <a:pPr>
              <a:spcAft>
                <a:spcPts val="600"/>
              </a:spcAft>
              <a:defRPr/>
            </a:pPr>
            <a:r>
              <a:rPr lang="en-AU">
                <a:solidFill>
                  <a:prstClr val="black">
                    <a:tint val="75000"/>
                  </a:prstClr>
                </a:solidFill>
                <a:latin typeface="Arial" panose="020B0604020202020204" pitchFamily="34" charset="0"/>
                <a:cs typeface="Arial" panose="020B0604020202020204" pitchFamily="34" charset="0"/>
              </a:rPr>
              <a:t>WA Digital Inclusion Project | Community Champions Program</a:t>
            </a:r>
            <a:endParaRPr lang="en-AU">
              <a:solidFill>
                <a:srgbClr val="1962B2"/>
              </a:solidFill>
              <a:latin typeface="Arial" panose="020B0604020202020204" pitchFamily="34" charset="0"/>
              <a:cs typeface="Arial" panose="020B0604020202020204" pitchFamily="34" charset="0"/>
            </a:endParaRP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spcAft>
                <a:spcPts val="600"/>
              </a:spcAft>
              <a:defRPr/>
            </a:pPr>
            <a:fld id="{ECD732CF-05B5-44F6-8B3F-52A906295270}" type="slidenum">
              <a:rPr lang="en-AU" altLang="en-US">
                <a:latin typeface="Arial" panose="020B0604020202020204" pitchFamily="34" charset="0"/>
                <a:cs typeface="Arial" panose="020B0604020202020204" pitchFamily="34" charset="0"/>
              </a:rPr>
              <a:pPr>
                <a:spcAft>
                  <a:spcPts val="600"/>
                </a:spcAft>
                <a:defRPr/>
              </a:pPr>
              <a:t>4</a:t>
            </a:fld>
            <a:endParaRPr lang="en-AU"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r>
              <a:rPr lang="en-AU">
                <a:latin typeface="Arial" panose="020B0604020202020204" pitchFamily="34" charset="0"/>
                <a:cs typeface="Arial" panose="020B0604020202020204" pitchFamily="34" charset="0"/>
              </a:rPr>
              <a:t>Tổng quan buổi học</a:t>
            </a:r>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a:spcBef>
                <a:spcPts val="750"/>
              </a:spcBef>
              <a:spcAft>
                <a:spcPts val="750"/>
              </a:spcAft>
            </a:pPr>
            <a:r>
              <a:rPr lang="vi-VN">
                <a:solidFill>
                  <a:schemeClr val="tx1"/>
                </a:solidFill>
                <a:latin typeface="Arial" panose="020B0604020202020204" pitchFamily="34" charset="0"/>
                <a:cs typeface="Arial" panose="020B0604020202020204" pitchFamily="34" charset="0"/>
              </a:rPr>
              <a:t>Internet là gì?</a:t>
            </a:r>
          </a:p>
          <a:p>
            <a:pPr>
              <a:spcBef>
                <a:spcPts val="750"/>
              </a:spcBef>
              <a:spcAft>
                <a:spcPts val="750"/>
              </a:spcAft>
            </a:pPr>
            <a:r>
              <a:rPr lang="vi-VN">
                <a:solidFill>
                  <a:schemeClr val="tx1"/>
                </a:solidFill>
                <a:latin typeface="Arial" panose="020B0604020202020204" pitchFamily="34" charset="0"/>
                <a:cs typeface="Arial" panose="020B0604020202020204" pitchFamily="34" charset="0"/>
              </a:rPr>
              <a:t>An toàn trực tuyến</a:t>
            </a:r>
          </a:p>
          <a:p>
            <a:pPr>
              <a:spcBef>
                <a:spcPts val="750"/>
              </a:spcBef>
              <a:spcAft>
                <a:spcPts val="750"/>
              </a:spcAft>
            </a:pPr>
            <a:r>
              <a:rPr lang="vi-VN">
                <a:solidFill>
                  <a:schemeClr val="tx1"/>
                </a:solidFill>
                <a:latin typeface="Arial" panose="020B0604020202020204" pitchFamily="34" charset="0"/>
                <a:cs typeface="Arial" panose="020B0604020202020204" pitchFamily="34" charset="0"/>
              </a:rPr>
              <a:t>Quyền riêng tư và bảo mật</a:t>
            </a:r>
            <a:endParaRPr lang="en-US" b="0" i="0">
              <a:solidFill>
                <a:schemeClr val="tx1"/>
              </a:solidFill>
              <a:effectLst/>
              <a:latin typeface="Arial" panose="020B0604020202020204" pitchFamily="34" charset="0"/>
              <a:cs typeface="Arial" panose="020B0604020202020204" pitchFamily="34" charset="0"/>
            </a:endParaRPr>
          </a:p>
          <a:p>
            <a:pPr marL="0" indent="0" algn="l">
              <a:spcBef>
                <a:spcPts val="750"/>
              </a:spcBef>
              <a:spcAft>
                <a:spcPts val="750"/>
              </a:spcAft>
              <a:buNone/>
            </a:pPr>
            <a:endParaRPr lang="en-US" b="0" i="0">
              <a:solidFill>
                <a:schemeClr val="tx1"/>
              </a:solidFill>
              <a:effectLst/>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lvl="0">
              <a:defRPr/>
            </a:pPr>
            <a:r>
              <a:rPr lang="vi-VN">
                <a:solidFill>
                  <a:prstClr val="black">
                    <a:tint val="75000"/>
                  </a:prstClr>
                </a:solidFill>
                <a:latin typeface="Arial" panose="020B0604020202020204" pitchFamily="34" charset="0"/>
                <a:cs typeface="Arial" panose="020B0604020202020204" pitchFamily="34" charset="0"/>
              </a:rPr>
              <a:t>WA Digital Inclusion Project | Community Champions Program</a:t>
            </a:r>
            <a:endParaRPr kumimoji="0" lang="en-AU"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Arial" panose="020B0604020202020204" pitchFamily="34" charset="0"/>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AU" altLang="en-US" sz="1000" b="0" i="0" u="none" strike="noStrike" kern="1200" cap="none" spc="0" normalizeH="0" baseline="0" noProof="0">
              <a:ln>
                <a:noFill/>
              </a:ln>
              <a:solidFill>
                <a:srgbClr val="898989"/>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r>
              <a:rPr lang="en-AU" sz="5400">
                <a:latin typeface="Arial" panose="020B0604020202020204" pitchFamily="34" charset="0"/>
                <a:cs typeface="Arial" panose="020B0604020202020204" pitchFamily="34" charset="0"/>
              </a:rPr>
              <a:t>Giới thiệu</a:t>
            </a:r>
            <a:endParaRPr lang="en-AU" sz="5400" noProof="0">
              <a:latin typeface="Arial" panose="020B0604020202020204" pitchFamily="34" charset="0"/>
              <a:cs typeface="Arial" panose="020B0604020202020204" pitchFamily="34" charset="0"/>
            </a:endParaRPr>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vi-VN"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rPr>
              <a:t>WA Digital Inclusion Project | Community Champions Program</a:t>
            </a:r>
            <a:endParaRPr kumimoji="0" lang="en-AU" sz="1000" b="0" i="0" u="none" strike="noStrike" kern="1200" cap="none" spc="0" normalizeH="0" baseline="0" noProof="0">
              <a:ln>
                <a:noFill/>
              </a:ln>
              <a:solidFill>
                <a:prstClr val="black">
                  <a:tint val="75000"/>
                </a:prstClr>
              </a:solidFill>
              <a:effectLst/>
              <a:uLnTx/>
              <a:uFillTx/>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lang="en-AU" altLang="en-US" sz="1000" b="0" i="0" u="none" strike="noStrike" kern="1200" cap="none" spc="0" normalizeH="0" baseline="0" noProof="0">
                <a:ln>
                  <a:noFill/>
                </a:ln>
                <a:solidFill>
                  <a:srgbClr val="898989"/>
                </a:solidFill>
                <a:effectLst/>
                <a:uLnTx/>
                <a:uFillTx/>
                <a:latin typeface="Arial" panose="020B0604020202020204" pitchFamily="34" charset="0"/>
                <a:cs typeface="Arial" panose="020B0604020202020204"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AU" altLang="en-US" sz="1000" b="0" i="0" u="none" strike="noStrike" kern="1200" cap="none" spc="0" normalizeH="0" baseline="0" noProof="0">
              <a:ln>
                <a:noFill/>
              </a:ln>
              <a:solidFill>
                <a:srgbClr val="898989"/>
              </a:solidFill>
              <a:effectLst/>
              <a:uLnTx/>
              <a:uFillTx/>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199" y="3878663"/>
            <a:ext cx="5839047" cy="1778559"/>
          </a:xfrm>
        </p:spPr>
        <p:txBody>
          <a:bodyPr/>
          <a:lstStyle/>
          <a:p>
            <a:r>
              <a:rPr lang="vi-VN">
                <a:solidFill>
                  <a:schemeClr val="tx1"/>
                </a:solidFill>
                <a:latin typeface="Arial" panose="020B0604020202020204" pitchFamily="34" charset="0"/>
                <a:cs typeface="Arial" panose="020B0604020202020204" pitchFamily="34" charset="0"/>
              </a:rPr>
              <a:t>Giới thiệu bản th</a:t>
            </a:r>
            <a:r>
              <a:rPr lang="en-US">
                <a:solidFill>
                  <a:schemeClr val="tx1"/>
                </a:solidFill>
                <a:latin typeface="Arial" panose="020B0604020202020204" pitchFamily="34" charset="0"/>
                <a:cs typeface="Arial" panose="020B0604020202020204" pitchFamily="34" charset="0"/>
              </a:rPr>
              <a:t>â</a:t>
            </a:r>
            <a:r>
              <a:rPr lang="vi-VN">
                <a:solidFill>
                  <a:schemeClr val="tx1"/>
                </a:solidFill>
                <a:latin typeface="Arial" panose="020B0604020202020204" pitchFamily="34" charset="0"/>
                <a:cs typeface="Arial" panose="020B0604020202020204" pitchFamily="34" charset="0"/>
              </a:rPr>
              <a:t>n</a:t>
            </a:r>
            <a:r>
              <a:rPr lang="en-US">
                <a:solidFill>
                  <a:schemeClr val="tx1"/>
                </a:solidFill>
                <a:latin typeface="Arial" panose="020B0604020202020204" pitchFamily="34" charset="0"/>
                <a:cs typeface="Arial" panose="020B0604020202020204" pitchFamily="34" charset="0"/>
              </a:rPr>
              <a:t> quý vị</a:t>
            </a:r>
            <a:r>
              <a:rPr lang="vi-VN">
                <a:solidFill>
                  <a:schemeClr val="tx1"/>
                </a:solidFill>
                <a:latin typeface="Arial" panose="020B0604020202020204" pitchFamily="34" charset="0"/>
                <a:cs typeface="Arial" panose="020B0604020202020204" pitchFamily="34" charset="0"/>
              </a:rPr>
              <a:t> với nhóm</a:t>
            </a:r>
            <a:r>
              <a:rPr lang="en-US">
                <a:solidFill>
                  <a:schemeClr val="tx1"/>
                </a:solidFill>
                <a:latin typeface="Arial" panose="020B0604020202020204" pitchFamily="34" charset="0"/>
                <a:cs typeface="Arial" panose="020B0604020202020204" pitchFamily="34" charset="0"/>
              </a:rPr>
              <a:t> học</a:t>
            </a:r>
            <a:endParaRPr lang="vi-VN">
              <a:solidFill>
                <a:schemeClr val="tx1"/>
              </a:solidFill>
              <a:latin typeface="Arial" panose="020B0604020202020204" pitchFamily="34" charset="0"/>
              <a:cs typeface="Arial" panose="020B0604020202020204" pitchFamily="34" charset="0"/>
            </a:endParaRPr>
          </a:p>
          <a:p>
            <a:r>
              <a:rPr lang="en-US">
                <a:solidFill>
                  <a:schemeClr val="tx1"/>
                </a:solidFill>
                <a:latin typeface="Arial" panose="020B0604020202020204" pitchFamily="34" charset="0"/>
                <a:cs typeface="Arial" panose="020B0604020202020204" pitchFamily="34" charset="0"/>
              </a:rPr>
              <a:t>C</a:t>
            </a:r>
            <a:r>
              <a:rPr lang="vi-VN">
                <a:solidFill>
                  <a:schemeClr val="tx1"/>
                </a:solidFill>
                <a:latin typeface="Arial" panose="020B0604020202020204" pitchFamily="34" charset="0"/>
                <a:cs typeface="Arial" panose="020B0604020202020204" pitchFamily="34" charset="0"/>
              </a:rPr>
              <a:t>hia sẻ về người mà quý vị tìm đến để được giúp đỡ khi cần làm việc gì đó trực tuyến?</a:t>
            </a:r>
            <a:endParaRPr lang="en-AU">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r>
              <a:rPr lang="en-AU">
                <a:latin typeface="Arial" panose="020B0604020202020204" pitchFamily="34" charset="0"/>
                <a:cs typeface="Arial" panose="020B0604020202020204" pitchFamily="34" charset="0"/>
              </a:rPr>
              <a:t>Bắt đầu với Internet</a:t>
            </a:r>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fontAlgn="base">
              <a:spcBef>
                <a:spcPct val="0"/>
              </a:spcBef>
              <a:spcAft>
                <a:spcPts val="600"/>
              </a:spcAft>
            </a:pPr>
            <a:r>
              <a:rPr lang="vi-VN" altLang="en-US">
                <a:latin typeface="Arial" panose="020B0604020202020204" pitchFamily="34" charset="0"/>
                <a:cs typeface="Arial" panose="020B0604020202020204" pitchFamily="34" charset="0"/>
              </a:rPr>
              <a:t>WA Digital Inclusion Project | Community Champions Program</a:t>
            </a:r>
            <a:endParaRPr lang="en-US" altLang="en-US">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511E3F05-CEF4-4D87-B638-1AE1855C9A6B}" type="slidenum">
              <a:rPr lang="en-AU" altLang="en-US" smtClean="0">
                <a:latin typeface="Arial" panose="020B0604020202020204" pitchFamily="34" charset="0"/>
                <a:cs typeface="Arial" panose="020B0604020202020204" pitchFamily="34" charset="0"/>
              </a:rPr>
              <a:pPr>
                <a:spcAft>
                  <a:spcPts val="600"/>
                </a:spcAft>
                <a:defRPr/>
              </a:pPr>
              <a:t>7</a:t>
            </a:fld>
            <a:endParaRPr lang="en-AU" altLang="en-US">
              <a:latin typeface="Arial" panose="020B0604020202020204" pitchFamily="34" charset="0"/>
              <a:cs typeface="Arial" panose="020B0604020202020204" pitchFamily="34" charset="0"/>
            </a:endParaRPr>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1906981610"/>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r>
              <a:rPr lang="en-AU">
                <a:latin typeface="Arial" panose="020B0604020202020204" pitchFamily="34" charset="0"/>
                <a:cs typeface="Arial" panose="020B0604020202020204" pitchFamily="34" charset="0"/>
              </a:rPr>
              <a:t>Internet là gì?</a:t>
            </a:r>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a:buNone/>
            </a:pPr>
            <a:r>
              <a:rPr lang="en-AU" sz="3200">
                <a:solidFill>
                  <a:schemeClr val="tx1"/>
                </a:solidFill>
                <a:latin typeface="Arial" panose="020B0604020202020204" pitchFamily="34" charset="0"/>
                <a:cs typeface="Arial" panose="020B0604020202020204" pitchFamily="34" charset="0"/>
              </a:rPr>
              <a:t>Hãy xem video này:</a:t>
            </a:r>
          </a:p>
          <a:p>
            <a:pPr marL="0" indent="0" algn="ctr">
              <a:buNone/>
            </a:pPr>
            <a:r>
              <a:rPr lang="en-AU" sz="3200">
                <a:latin typeface="Arial" panose="020B0604020202020204" pitchFamily="34" charset="0"/>
                <a:cs typeface="Arial" panose="020B0604020202020204" pitchFamily="34" charset="0"/>
                <a:hlinkClick r:id="rId3"/>
              </a:rPr>
              <a:t>https://vimeo.com/233940469</a:t>
            </a:r>
            <a:r>
              <a:rPr lang="en-AU" sz="3200">
                <a:latin typeface="Arial" panose="020B0604020202020204" pitchFamily="34" charset="0"/>
                <a:cs typeface="Arial" panose="020B0604020202020204" pitchFamily="34" charset="0"/>
              </a:rPr>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defRPr/>
            </a:pPr>
            <a:fld id="{3BD15210-6865-4F66-8164-C0556A8C2866}" type="slidenum">
              <a:rPr lang="en-AU" altLang="en-US" smtClean="0">
                <a:latin typeface="Arial" panose="020B0604020202020204" pitchFamily="34" charset="0"/>
                <a:cs typeface="Arial" panose="020B0604020202020204" pitchFamily="34" charset="0"/>
              </a:rPr>
              <a:pPr>
                <a:defRPr/>
              </a:pPr>
              <a:t>8</a:t>
            </a:fld>
            <a:endParaRPr lang="en-AU"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a:r>
              <a:rPr lang="en-AU" sz="5400">
                <a:latin typeface="Arial" panose="020B0604020202020204" pitchFamily="34" charset="0"/>
                <a:cs typeface="Arial" panose="020B0604020202020204" pitchFamily="34" charset="0"/>
              </a:rPr>
              <a:t>Quý vị có thể sử dụng internet để làm gì?</a:t>
            </a:r>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a:defRPr/>
            </a:pPr>
            <a:r>
              <a:rPr lang="vi-VN">
                <a:latin typeface="Arial" panose="020B0604020202020204" pitchFamily="34" charset="0"/>
                <a:cs typeface="Arial" panose="020B0604020202020204" pitchFamily="34" charset="0"/>
              </a:rPr>
              <a:t>WA Digital Inclusion Project | Community Champions Program</a:t>
            </a:r>
            <a:endParaRPr lang="en-AU">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defRPr/>
            </a:pPr>
            <a:fld id="{3BD15210-6865-4F66-8164-C0556A8C2866}" type="slidenum">
              <a:rPr lang="en-AU" altLang="en-US" smtClean="0">
                <a:latin typeface="Arial" panose="020B0604020202020204" pitchFamily="34" charset="0"/>
                <a:cs typeface="Arial" panose="020B0604020202020204" pitchFamily="34" charset="0"/>
              </a:rPr>
              <a:pPr>
                <a:defRPr/>
              </a:pPr>
              <a:t>9</a:t>
            </a:fld>
            <a:endParaRPr lang="en-AU"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B0235B-FBC3-4D5A-B3B8-E8A67163C5D1}">
  <ds:schemaRefs>
    <ds:schemaRef ds:uri="http://schemas.microsoft.com/sharepoint/v3/contenttype/forms"/>
  </ds:schemaRefs>
</ds:datastoreItem>
</file>

<file path=customXml/itemProps2.xml><?xml version="1.0" encoding="utf-8"?>
<ds:datastoreItem xmlns:ds="http://schemas.openxmlformats.org/officeDocument/2006/customXml" ds:itemID="{379DD178-8E42-4EB4-9C09-9C08264450D5}">
  <ds:schemaRef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2cc45243-29f6-4a1c-995b-35ed14ae441a"/>
    <ds:schemaRef ds:uri="http://purl.org/dc/terms/"/>
    <ds:schemaRef ds:uri="http://schemas.microsoft.com/office/infopath/2007/PartnerControls"/>
    <ds:schemaRef ds:uri="5e5d6256-5200-4c34-82a9-8b0b259790ba"/>
  </ds:schemaRefs>
</ds:datastoreItem>
</file>

<file path=customXml/itemProps3.xml><?xml version="1.0" encoding="utf-8"?>
<ds:datastoreItem xmlns:ds="http://schemas.openxmlformats.org/officeDocument/2006/customXml" ds:itemID="{B35C7A98-17BD-49B2-A718-770879327A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6256-5200-4c34-82a9-8b0b259790ba"/>
    <ds:schemaRef ds:uri="2cc45243-29f6-4a1c-995b-35ed14ae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115</TotalTime>
  <Words>2595</Words>
  <Application>Microsoft Office PowerPoint</Application>
  <PresentationFormat>Widescreen</PresentationFormat>
  <Paragraphs>185</Paragraphs>
  <Slides>16</Slides>
  <Notes>16</Notes>
  <HiddenSlides>0</HiddenSlides>
  <MMClips>1</MMClips>
  <ScaleCrop>false</ScaleCrop>
  <HeadingPairs>
    <vt:vector size="6" baseType="variant">
      <vt:variant>
        <vt:lpstr>Fonts Used</vt:lpstr>
      </vt:variant>
      <vt:variant>
        <vt:i4>3</vt:i4>
      </vt:variant>
      <vt:variant>
        <vt:lpstr>Theme</vt:lpstr>
      </vt:variant>
      <vt:variant>
        <vt:i4>8</vt:i4>
      </vt:variant>
      <vt:variant>
        <vt:lpstr>Slide Titles</vt:lpstr>
      </vt:variant>
      <vt:variant>
        <vt:i4>16</vt:i4>
      </vt:variant>
    </vt:vector>
  </HeadingPairs>
  <TitlesOfParts>
    <vt:vector size="27" baseType="lpstr">
      <vt:lpstr>Calibri</vt:lpstr>
      <vt:lpstr>Arial</vt:lpstr>
      <vt:lpstr>Kanit</vt:lpstr>
      <vt:lpstr>DIP_white</vt:lpstr>
      <vt:lpstr>1_DIP_blue</vt:lpstr>
      <vt:lpstr>3_DIP_gradient</vt:lpstr>
      <vt:lpstr>2_DIP_blue_noacknowledgment</vt:lpstr>
      <vt:lpstr>1_DIP_white_noacknowledgement</vt:lpstr>
      <vt:lpstr>2_DIP_gradient_noacknowledgement</vt:lpstr>
      <vt:lpstr>DIP_white</vt:lpstr>
      <vt:lpstr>1_DIP_white</vt:lpstr>
      <vt:lpstr>Đào tạo Kỹ năng Số – Truy cập Internet Community Champions Program</vt:lpstr>
      <vt:lpstr>Ghi chú cho người hướng dẫn: Cách truy cập Internet</vt:lpstr>
      <vt:lpstr>Lời Ghi nhận đối với Đất nước</vt:lpstr>
      <vt:lpstr>Cách truy cập Internet</vt:lpstr>
      <vt:lpstr>Tổng quan buổi học</vt:lpstr>
      <vt:lpstr>Giới thiệu</vt:lpstr>
      <vt:lpstr>Bắt đầu với Internet</vt:lpstr>
      <vt:lpstr>Internet là gì?</vt:lpstr>
      <vt:lpstr>Quý vị có thể sử dụng internet để làm gì?</vt:lpstr>
      <vt:lpstr>Quý vị có thể sử dụng internet để làm gì?</vt:lpstr>
      <vt:lpstr>Hoạt động trên mạng</vt:lpstr>
      <vt:lpstr>An toàn trực tuyến</vt:lpstr>
      <vt:lpstr>Hãy an toàn khi trực tuyến</vt:lpstr>
      <vt:lpstr>Quý vị muốn biết thêm thông tin?</vt:lpstr>
      <vt:lpstr>Tổng quan buổi học - phản ánh</vt:lpstr>
      <vt:lpstr>Cảm 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Andrew Nguyen</cp:lastModifiedBy>
  <cp:revision>11</cp:revision>
  <dcterms:created xsi:type="dcterms:W3CDTF">2025-04-28T02:22:30Z</dcterms:created>
  <dcterms:modified xsi:type="dcterms:W3CDTF">2025-09-16T15:31:08Z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