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73" r:id="rId6"/>
  </p:sldMasterIdLst>
  <p:notesMasterIdLst>
    <p:notesMasterId r:id="rId40"/>
  </p:notesMasterIdLst>
  <p:sldIdLst>
    <p:sldId id="276" r:id="rId7"/>
    <p:sldId id="257" r:id="rId8"/>
    <p:sldId id="516" r:id="rId9"/>
    <p:sldId id="267" r:id="rId10"/>
    <p:sldId id="517" r:id="rId11"/>
    <p:sldId id="518" r:id="rId12"/>
    <p:sldId id="519" r:id="rId13"/>
    <p:sldId id="262" r:id="rId14"/>
    <p:sldId id="508" r:id="rId15"/>
    <p:sldId id="263" r:id="rId16"/>
    <p:sldId id="485" r:id="rId17"/>
    <p:sldId id="504" r:id="rId18"/>
    <p:sldId id="441" r:id="rId19"/>
    <p:sldId id="499" r:id="rId20"/>
    <p:sldId id="264" r:id="rId21"/>
    <p:sldId id="498" r:id="rId22"/>
    <p:sldId id="265" r:id="rId23"/>
    <p:sldId id="507" r:id="rId24"/>
    <p:sldId id="266" r:id="rId25"/>
    <p:sldId id="497" r:id="rId26"/>
    <p:sldId id="509" r:id="rId27"/>
    <p:sldId id="273" r:id="rId28"/>
    <p:sldId id="524" r:id="rId29"/>
    <p:sldId id="525" r:id="rId30"/>
    <p:sldId id="268" r:id="rId31"/>
    <p:sldId id="520" r:id="rId32"/>
    <p:sldId id="383" r:id="rId33"/>
    <p:sldId id="269" r:id="rId34"/>
    <p:sldId id="270" r:id="rId35"/>
    <p:sldId id="272" r:id="rId36"/>
    <p:sldId id="522" r:id="rId37"/>
    <p:sldId id="523" r:id="rId38"/>
    <p:sldId id="514" r:id="rId3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5732DAA-4FB8-079B-C37F-B424301A7BEC}" name="Zeina Jamaleddine" initials="ZJ" userId="S::zeina@wacoss.org.au::efd4763c-cc18-471b-9b7f-8b9d017c5f1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2091"/>
    <a:srgbClr val="0A2391"/>
    <a:srgbClr val="134C91"/>
    <a:srgbClr val="595959"/>
    <a:srgbClr val="FF742D"/>
    <a:srgbClr val="FFEB51"/>
    <a:srgbClr val="111536"/>
    <a:srgbClr val="121737"/>
    <a:srgbClr val="37C5F5"/>
    <a:srgbClr val="FFFC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4237" autoAdjust="0"/>
  </p:normalViewPr>
  <p:slideViewPr>
    <p:cSldViewPr snapToGrid="0">
      <p:cViewPr>
        <p:scale>
          <a:sx n="76" d="100"/>
          <a:sy n="76" d="100"/>
        </p:scale>
        <p:origin x="-1272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2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99B003-F11A-4926-ABE9-5524A342D186}" type="doc">
      <dgm:prSet loTypeId="urn:microsoft.com/office/officeart/2005/8/layout/vList4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9D729D0D-47C2-4BFD-87D1-E1E9967249B2}">
      <dgm:prSet custT="1"/>
      <dgm:spPr/>
      <dgm:t>
        <a:bodyPr/>
        <a:lstStyle/>
        <a:p>
          <a:pPr rtl="1"/>
          <a:r>
            <a:rPr lang="fa-IR" sz="3200" dirty="0"/>
            <a:t>درباره تماس‌های تلفنی مشکوک محتاط باشید.</a:t>
          </a: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69163A-8172-4E3B-A3DD-D619991CD6FB}" type="parTrans" cxnId="{212F0088-EFF1-4678-A0FB-AC56A78DBFCE}">
      <dgm:prSet/>
      <dgm:spPr/>
      <dgm:t>
        <a:bodyPr/>
        <a:lstStyle/>
        <a:p>
          <a:endParaRPr lang="en-US"/>
        </a:p>
      </dgm:t>
    </dgm:pt>
    <dgm:pt modelId="{BFF115A8-0660-49D7-AE06-A0BA5FE67A9A}" type="sibTrans" cxnId="{212F0088-EFF1-4678-A0FB-AC56A78DBFCE}">
      <dgm:prSet/>
      <dgm:spPr/>
      <dgm:t>
        <a:bodyPr/>
        <a:lstStyle/>
        <a:p>
          <a:endParaRPr lang="en-US"/>
        </a:p>
      </dgm:t>
    </dgm:pt>
    <dgm:pt modelId="{A3E92916-4D93-4809-9225-15B3112F1074}">
      <dgm:prSet custT="1"/>
      <dgm:spPr/>
      <dgm:t>
        <a:bodyPr/>
        <a:lstStyle/>
        <a:p>
          <a:pPr rtl="1"/>
          <a:r>
            <a:rPr lang="fa-IR" sz="3200" dirty="0"/>
            <a:t>درباره به پیام‌های متنی که دریافت می‌کنید محتاط باشید.</a:t>
          </a: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B065AB-D5B8-4404-8E8D-941D60A2F689}" type="parTrans" cxnId="{9F0248D2-C037-4828-9283-C58EBF812CBD}">
      <dgm:prSet/>
      <dgm:spPr/>
      <dgm:t>
        <a:bodyPr/>
        <a:lstStyle/>
        <a:p>
          <a:endParaRPr lang="en-US"/>
        </a:p>
      </dgm:t>
    </dgm:pt>
    <dgm:pt modelId="{5CAD5647-C600-42C6-A415-72A116D6E3AE}" type="sibTrans" cxnId="{9F0248D2-C037-4828-9283-C58EBF812CBD}">
      <dgm:prSet/>
      <dgm:spPr/>
      <dgm:t>
        <a:bodyPr/>
        <a:lstStyle/>
        <a:p>
          <a:endParaRPr lang="en-US"/>
        </a:p>
      </dgm:t>
    </dgm:pt>
    <dgm:pt modelId="{F39BADAF-1865-446B-B930-307E213A64C4}">
      <dgm:prSet custT="1"/>
      <dgm:spPr/>
      <dgm:t>
        <a:bodyPr/>
        <a:lstStyle/>
        <a:p>
          <a:pPr rtl="1"/>
          <a:r>
            <a:rPr lang="fa-IR" sz="3200" dirty="0"/>
            <a:t>رمزهای عبور خود را محکم بسازید.</a:t>
          </a: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F4F320-A8E8-4A6B-9B87-EE8687FBE509}" type="parTrans" cxnId="{EE347C78-EE3A-40AF-A354-14E622E82D40}">
      <dgm:prSet/>
      <dgm:spPr/>
      <dgm:t>
        <a:bodyPr/>
        <a:lstStyle/>
        <a:p>
          <a:endParaRPr lang="en-US"/>
        </a:p>
      </dgm:t>
    </dgm:pt>
    <dgm:pt modelId="{430271A6-8CB8-4E84-A5E7-D64D0CD99995}" type="sibTrans" cxnId="{EE347C78-EE3A-40AF-A354-14E622E82D40}">
      <dgm:prSet/>
      <dgm:spPr/>
      <dgm:t>
        <a:bodyPr/>
        <a:lstStyle/>
        <a:p>
          <a:endParaRPr lang="en-US"/>
        </a:p>
      </dgm:t>
    </dgm:pt>
    <dgm:pt modelId="{710092A0-59EF-47C4-BDA7-6B6096719E31}">
      <dgm:prSet custT="1"/>
      <dgm:spPr/>
      <dgm:t>
        <a:bodyPr/>
        <a:lstStyle/>
        <a:p>
          <a:pPr rtl="1"/>
          <a:r>
            <a:rPr lang="fa-IR" sz="3200" dirty="0"/>
            <a:t>در رسانه‌های اجتماعی محتاط باشید.</a:t>
          </a: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A1F630-F756-48E1-BA4A-238F24753C71}" type="parTrans" cxnId="{96762296-465D-4ACD-B5DB-1A44B3A1D956}">
      <dgm:prSet/>
      <dgm:spPr/>
      <dgm:t>
        <a:bodyPr/>
        <a:lstStyle/>
        <a:p>
          <a:endParaRPr lang="en-US"/>
        </a:p>
      </dgm:t>
    </dgm:pt>
    <dgm:pt modelId="{FE925AFA-BA3B-47BB-8CAA-08AD9F6FCC51}" type="sibTrans" cxnId="{96762296-465D-4ACD-B5DB-1A44B3A1D956}">
      <dgm:prSet/>
      <dgm:spPr/>
      <dgm:t>
        <a:bodyPr/>
        <a:lstStyle/>
        <a:p>
          <a:endParaRPr lang="en-US"/>
        </a:p>
      </dgm:t>
    </dgm:pt>
    <dgm:pt modelId="{DD2C6A6F-28C8-470E-961E-52D9A02ED6BB}">
      <dgm:prSet custT="1"/>
      <dgm:spPr/>
      <dgm:t>
        <a:bodyPr/>
        <a:lstStyle/>
        <a:p>
          <a:pPr rtl="1"/>
          <a:r>
            <a:rPr lang="fa-IR" sz="3200" dirty="0"/>
            <a:t>به احساس درونی خود اعتماد کنید!</a:t>
          </a: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037046-D50E-408C-9CB6-440793783D7B}" type="parTrans" cxnId="{456C2D0F-D707-436C-87FF-C76848904F26}">
      <dgm:prSet/>
      <dgm:spPr/>
      <dgm:t>
        <a:bodyPr/>
        <a:lstStyle/>
        <a:p>
          <a:endParaRPr lang="en-US"/>
        </a:p>
      </dgm:t>
    </dgm:pt>
    <dgm:pt modelId="{2A93D2E0-ADEC-4B05-8F0E-6EDA2E493169}" type="sibTrans" cxnId="{456C2D0F-D707-436C-87FF-C76848904F26}">
      <dgm:prSet/>
      <dgm:spPr/>
      <dgm:t>
        <a:bodyPr/>
        <a:lstStyle/>
        <a:p>
          <a:endParaRPr lang="en-US"/>
        </a:p>
      </dgm:t>
    </dgm:pt>
    <dgm:pt modelId="{6B30A877-3D2D-4D81-A6D6-53806CE9D42C}" type="pres">
      <dgm:prSet presAssocID="{4A99B003-F11A-4926-ABE9-5524A342D18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46C73D1B-C4E4-4F41-BB72-EFD00FB02681}" type="pres">
      <dgm:prSet presAssocID="{9D729D0D-47C2-4BFD-87D1-E1E9967249B2}" presName="comp" presStyleCnt="0"/>
      <dgm:spPr/>
    </dgm:pt>
    <dgm:pt modelId="{54B023B5-32C1-4C05-9D7A-BB002CE7A04A}" type="pres">
      <dgm:prSet presAssocID="{9D729D0D-47C2-4BFD-87D1-E1E9967249B2}" presName="box" presStyleLbl="node1" presStyleIdx="0" presStyleCnt="5"/>
      <dgm:spPr/>
      <dgm:t>
        <a:bodyPr/>
        <a:lstStyle/>
        <a:p>
          <a:endParaRPr lang="en-AU"/>
        </a:p>
      </dgm:t>
    </dgm:pt>
    <dgm:pt modelId="{BAEF3D1B-0756-42BC-9ED3-260E50F677D7}" type="pres">
      <dgm:prSet presAssocID="{9D729D0D-47C2-4BFD-87D1-E1E9967249B2}" presName="img" presStyleLbl="fgImgPlace1" presStyleIdx="0" presStyleCnt="5" custScaleX="3207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A1FAEB8F-6297-4AD9-A507-6809AC537C9C}" type="pres">
      <dgm:prSet presAssocID="{9D729D0D-47C2-4BFD-87D1-E1E9967249B2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98D871C6-D197-4910-85ED-47823D08537B}" type="pres">
      <dgm:prSet presAssocID="{BFF115A8-0660-49D7-AE06-A0BA5FE67A9A}" presName="spacer" presStyleCnt="0"/>
      <dgm:spPr/>
    </dgm:pt>
    <dgm:pt modelId="{23795126-0012-4E83-AA03-CCE8F47F4103}" type="pres">
      <dgm:prSet presAssocID="{A3E92916-4D93-4809-9225-15B3112F1074}" presName="comp" presStyleCnt="0"/>
      <dgm:spPr/>
    </dgm:pt>
    <dgm:pt modelId="{178DC6FE-89D3-408B-88F2-20759E00DBBA}" type="pres">
      <dgm:prSet presAssocID="{A3E92916-4D93-4809-9225-15B3112F1074}" presName="box" presStyleLbl="node1" presStyleIdx="1" presStyleCnt="5"/>
      <dgm:spPr/>
      <dgm:t>
        <a:bodyPr/>
        <a:lstStyle/>
        <a:p>
          <a:endParaRPr lang="en-AU"/>
        </a:p>
      </dgm:t>
    </dgm:pt>
    <dgm:pt modelId="{4B91D0AB-2730-4236-B748-6833ED4F4B54}" type="pres">
      <dgm:prSet presAssocID="{A3E92916-4D93-4809-9225-15B3112F1074}" presName="img" presStyleLbl="fgImgPlace1" presStyleIdx="1" presStyleCnt="5" custScaleX="32071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bubble with solid fill"/>
        </a:ext>
      </dgm:extLst>
    </dgm:pt>
    <dgm:pt modelId="{40307156-447F-425C-8EED-EE5D6D3CF711}" type="pres">
      <dgm:prSet presAssocID="{A3E92916-4D93-4809-9225-15B3112F1074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AB92D2E8-D83E-4C80-BC8E-88CC92859400}" type="pres">
      <dgm:prSet presAssocID="{5CAD5647-C600-42C6-A415-72A116D6E3AE}" presName="spacer" presStyleCnt="0"/>
      <dgm:spPr/>
    </dgm:pt>
    <dgm:pt modelId="{EE494D05-0880-44AC-99A2-680280E1AA1D}" type="pres">
      <dgm:prSet presAssocID="{F39BADAF-1865-446B-B930-307E213A64C4}" presName="comp" presStyleCnt="0"/>
      <dgm:spPr/>
    </dgm:pt>
    <dgm:pt modelId="{E95C95A0-DDDC-4ED8-8598-8C7F051A61FE}" type="pres">
      <dgm:prSet presAssocID="{F39BADAF-1865-446B-B930-307E213A64C4}" presName="box" presStyleLbl="node1" presStyleIdx="2" presStyleCnt="5"/>
      <dgm:spPr/>
      <dgm:t>
        <a:bodyPr/>
        <a:lstStyle/>
        <a:p>
          <a:endParaRPr lang="en-AU"/>
        </a:p>
      </dgm:t>
    </dgm:pt>
    <dgm:pt modelId="{D60167EC-5ADC-4989-8E86-6F8C8F43C456}" type="pres">
      <dgm:prSet presAssocID="{F39BADAF-1865-446B-B930-307E213A64C4}" presName="img" presStyleLbl="fgImgPlace1" presStyleIdx="2" presStyleCnt="5" custScaleX="3207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4F07A2A5-2F95-456A-886C-337A473FF897}" type="pres">
      <dgm:prSet presAssocID="{F39BADAF-1865-446B-B930-307E213A64C4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6AE67088-242E-4E83-BF0B-78EDA1BF7E86}" type="pres">
      <dgm:prSet presAssocID="{430271A6-8CB8-4E84-A5E7-D64D0CD99995}" presName="spacer" presStyleCnt="0"/>
      <dgm:spPr/>
    </dgm:pt>
    <dgm:pt modelId="{98A3A676-C8D7-45BF-B92E-5E995045DB42}" type="pres">
      <dgm:prSet presAssocID="{710092A0-59EF-47C4-BDA7-6B6096719E31}" presName="comp" presStyleCnt="0"/>
      <dgm:spPr/>
    </dgm:pt>
    <dgm:pt modelId="{561811EC-775A-4496-82B1-CC3CAF5C205C}" type="pres">
      <dgm:prSet presAssocID="{710092A0-59EF-47C4-BDA7-6B6096719E31}" presName="box" presStyleLbl="node1" presStyleIdx="3" presStyleCnt="5"/>
      <dgm:spPr/>
      <dgm:t>
        <a:bodyPr/>
        <a:lstStyle/>
        <a:p>
          <a:endParaRPr lang="en-AU"/>
        </a:p>
      </dgm:t>
    </dgm:pt>
    <dgm:pt modelId="{AA150A43-D475-41F6-A89D-BF4C2CEDBFCF}" type="pres">
      <dgm:prSet presAssocID="{710092A0-59EF-47C4-BDA7-6B6096719E31}" presName="img" presStyleLbl="fgImgPlace1" presStyleIdx="3" presStyleCnt="5" custScaleX="32071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ial Network"/>
        </a:ext>
      </dgm:extLst>
    </dgm:pt>
    <dgm:pt modelId="{7C2907B7-0FE2-4058-BA2B-F8D108246FDA}" type="pres">
      <dgm:prSet presAssocID="{710092A0-59EF-47C4-BDA7-6B6096719E31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D1A15192-D6E7-40F2-A577-5DA7C657F328}" type="pres">
      <dgm:prSet presAssocID="{FE925AFA-BA3B-47BB-8CAA-08AD9F6FCC51}" presName="spacer" presStyleCnt="0"/>
      <dgm:spPr/>
    </dgm:pt>
    <dgm:pt modelId="{66CB51E6-FC97-4CF6-A8EA-A4511991FC36}" type="pres">
      <dgm:prSet presAssocID="{DD2C6A6F-28C8-470E-961E-52D9A02ED6BB}" presName="comp" presStyleCnt="0"/>
      <dgm:spPr/>
    </dgm:pt>
    <dgm:pt modelId="{AD195CA1-41C9-4BA9-A9A4-CE7F787675A5}" type="pres">
      <dgm:prSet presAssocID="{DD2C6A6F-28C8-470E-961E-52D9A02ED6BB}" presName="box" presStyleLbl="node1" presStyleIdx="4" presStyleCnt="5" custLinFactNeighborX="5346" custLinFactNeighborY="369"/>
      <dgm:spPr/>
      <dgm:t>
        <a:bodyPr/>
        <a:lstStyle/>
        <a:p>
          <a:endParaRPr lang="en-AU"/>
        </a:p>
      </dgm:t>
    </dgm:pt>
    <dgm:pt modelId="{C7BDB26F-B5AB-4320-89C5-6FC229AF8361}" type="pres">
      <dgm:prSet presAssocID="{DD2C6A6F-28C8-470E-961E-52D9A02ED6BB}" presName="img" presStyleLbl="fgImgPlace1" presStyleIdx="4" presStyleCnt="5" custScaleX="32071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mach"/>
        </a:ext>
      </dgm:extLst>
    </dgm:pt>
    <dgm:pt modelId="{4F434124-B19B-406A-B408-743127FB09F7}" type="pres">
      <dgm:prSet presAssocID="{DD2C6A6F-28C8-470E-961E-52D9A02ED6BB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93DEE2C4-5016-43BF-B151-F2AF137DC350}" type="presOf" srcId="{9D729D0D-47C2-4BFD-87D1-E1E9967249B2}" destId="{54B023B5-32C1-4C05-9D7A-BB002CE7A04A}" srcOrd="0" destOrd="0" presId="urn:microsoft.com/office/officeart/2005/8/layout/vList4"/>
    <dgm:cxn modelId="{96762296-465D-4ACD-B5DB-1A44B3A1D956}" srcId="{4A99B003-F11A-4926-ABE9-5524A342D186}" destId="{710092A0-59EF-47C4-BDA7-6B6096719E31}" srcOrd="3" destOrd="0" parTransId="{73A1F630-F756-48E1-BA4A-238F24753C71}" sibTransId="{FE925AFA-BA3B-47BB-8CAA-08AD9F6FCC51}"/>
    <dgm:cxn modelId="{C154E4D1-D112-44F4-B5AD-1969AF38FACD}" type="presOf" srcId="{4A99B003-F11A-4926-ABE9-5524A342D186}" destId="{6B30A877-3D2D-4D81-A6D6-53806CE9D42C}" srcOrd="0" destOrd="0" presId="urn:microsoft.com/office/officeart/2005/8/layout/vList4"/>
    <dgm:cxn modelId="{BDBC443D-657B-420B-8B1B-1D1738884DBE}" type="presOf" srcId="{A3E92916-4D93-4809-9225-15B3112F1074}" destId="{178DC6FE-89D3-408B-88F2-20759E00DBBA}" srcOrd="0" destOrd="0" presId="urn:microsoft.com/office/officeart/2005/8/layout/vList4"/>
    <dgm:cxn modelId="{456C2D0F-D707-436C-87FF-C76848904F26}" srcId="{4A99B003-F11A-4926-ABE9-5524A342D186}" destId="{DD2C6A6F-28C8-470E-961E-52D9A02ED6BB}" srcOrd="4" destOrd="0" parTransId="{B7037046-D50E-408C-9CB6-440793783D7B}" sibTransId="{2A93D2E0-ADEC-4B05-8F0E-6EDA2E493169}"/>
    <dgm:cxn modelId="{EE347C78-EE3A-40AF-A354-14E622E82D40}" srcId="{4A99B003-F11A-4926-ABE9-5524A342D186}" destId="{F39BADAF-1865-446B-B930-307E213A64C4}" srcOrd="2" destOrd="0" parTransId="{60F4F320-A8E8-4A6B-9B87-EE8687FBE509}" sibTransId="{430271A6-8CB8-4E84-A5E7-D64D0CD99995}"/>
    <dgm:cxn modelId="{879135D0-5D8D-4210-A0BE-0062E5F4D57B}" type="presOf" srcId="{710092A0-59EF-47C4-BDA7-6B6096719E31}" destId="{561811EC-775A-4496-82B1-CC3CAF5C205C}" srcOrd="0" destOrd="0" presId="urn:microsoft.com/office/officeart/2005/8/layout/vList4"/>
    <dgm:cxn modelId="{61EA815A-03E1-4032-BEAF-000F584B149D}" type="presOf" srcId="{710092A0-59EF-47C4-BDA7-6B6096719E31}" destId="{7C2907B7-0FE2-4058-BA2B-F8D108246FDA}" srcOrd="1" destOrd="0" presId="urn:microsoft.com/office/officeart/2005/8/layout/vList4"/>
    <dgm:cxn modelId="{9F0248D2-C037-4828-9283-C58EBF812CBD}" srcId="{4A99B003-F11A-4926-ABE9-5524A342D186}" destId="{A3E92916-4D93-4809-9225-15B3112F1074}" srcOrd="1" destOrd="0" parTransId="{55B065AB-D5B8-4404-8E8D-941D60A2F689}" sibTransId="{5CAD5647-C600-42C6-A415-72A116D6E3AE}"/>
    <dgm:cxn modelId="{50239644-7FD5-43F0-B523-F39EB45D7FD7}" type="presOf" srcId="{DD2C6A6F-28C8-470E-961E-52D9A02ED6BB}" destId="{AD195CA1-41C9-4BA9-A9A4-CE7F787675A5}" srcOrd="0" destOrd="0" presId="urn:microsoft.com/office/officeart/2005/8/layout/vList4"/>
    <dgm:cxn modelId="{F82FB79F-0A1F-4E34-BEB4-DCDD6E8D317B}" type="presOf" srcId="{F39BADAF-1865-446B-B930-307E213A64C4}" destId="{E95C95A0-DDDC-4ED8-8598-8C7F051A61FE}" srcOrd="0" destOrd="0" presId="urn:microsoft.com/office/officeart/2005/8/layout/vList4"/>
    <dgm:cxn modelId="{A2687FDB-7C06-49BF-A4E4-751C935AA549}" type="presOf" srcId="{9D729D0D-47C2-4BFD-87D1-E1E9967249B2}" destId="{A1FAEB8F-6297-4AD9-A507-6809AC537C9C}" srcOrd="1" destOrd="0" presId="urn:microsoft.com/office/officeart/2005/8/layout/vList4"/>
    <dgm:cxn modelId="{583758E5-3797-49A4-A0A0-25090C6E23BA}" type="presOf" srcId="{F39BADAF-1865-446B-B930-307E213A64C4}" destId="{4F07A2A5-2F95-456A-886C-337A473FF897}" srcOrd="1" destOrd="0" presId="urn:microsoft.com/office/officeart/2005/8/layout/vList4"/>
    <dgm:cxn modelId="{CA3BAAEB-88F8-4400-B126-F917EB1DB58C}" type="presOf" srcId="{DD2C6A6F-28C8-470E-961E-52D9A02ED6BB}" destId="{4F434124-B19B-406A-B408-743127FB09F7}" srcOrd="1" destOrd="0" presId="urn:microsoft.com/office/officeart/2005/8/layout/vList4"/>
    <dgm:cxn modelId="{212F0088-EFF1-4678-A0FB-AC56A78DBFCE}" srcId="{4A99B003-F11A-4926-ABE9-5524A342D186}" destId="{9D729D0D-47C2-4BFD-87D1-E1E9967249B2}" srcOrd="0" destOrd="0" parTransId="{7069163A-8172-4E3B-A3DD-D619991CD6FB}" sibTransId="{BFF115A8-0660-49D7-AE06-A0BA5FE67A9A}"/>
    <dgm:cxn modelId="{609C03DB-1F83-4239-A90E-8AC947ED4F5D}" type="presOf" srcId="{A3E92916-4D93-4809-9225-15B3112F1074}" destId="{40307156-447F-425C-8EED-EE5D6D3CF711}" srcOrd="1" destOrd="0" presId="urn:microsoft.com/office/officeart/2005/8/layout/vList4"/>
    <dgm:cxn modelId="{F4083722-7E2D-46D6-BB8D-F9165E23E7DE}" type="presParOf" srcId="{6B30A877-3D2D-4D81-A6D6-53806CE9D42C}" destId="{46C73D1B-C4E4-4F41-BB72-EFD00FB02681}" srcOrd="0" destOrd="0" presId="urn:microsoft.com/office/officeart/2005/8/layout/vList4"/>
    <dgm:cxn modelId="{79D44D79-4D01-492E-B716-4A60B0420A71}" type="presParOf" srcId="{46C73D1B-C4E4-4F41-BB72-EFD00FB02681}" destId="{54B023B5-32C1-4C05-9D7A-BB002CE7A04A}" srcOrd="0" destOrd="0" presId="urn:microsoft.com/office/officeart/2005/8/layout/vList4"/>
    <dgm:cxn modelId="{E3481E3C-1E63-4FF9-9844-C06E8E04B30B}" type="presParOf" srcId="{46C73D1B-C4E4-4F41-BB72-EFD00FB02681}" destId="{BAEF3D1B-0756-42BC-9ED3-260E50F677D7}" srcOrd="1" destOrd="0" presId="urn:microsoft.com/office/officeart/2005/8/layout/vList4"/>
    <dgm:cxn modelId="{8FF0EC34-4196-45D7-9D34-A8E27293CCFC}" type="presParOf" srcId="{46C73D1B-C4E4-4F41-BB72-EFD00FB02681}" destId="{A1FAEB8F-6297-4AD9-A507-6809AC537C9C}" srcOrd="2" destOrd="0" presId="urn:microsoft.com/office/officeart/2005/8/layout/vList4"/>
    <dgm:cxn modelId="{4B535F63-019B-4834-8AF4-A8EDE75842E9}" type="presParOf" srcId="{6B30A877-3D2D-4D81-A6D6-53806CE9D42C}" destId="{98D871C6-D197-4910-85ED-47823D08537B}" srcOrd="1" destOrd="0" presId="urn:microsoft.com/office/officeart/2005/8/layout/vList4"/>
    <dgm:cxn modelId="{A84051E9-E325-48C2-944C-C6EFDADAB577}" type="presParOf" srcId="{6B30A877-3D2D-4D81-A6D6-53806CE9D42C}" destId="{23795126-0012-4E83-AA03-CCE8F47F4103}" srcOrd="2" destOrd="0" presId="urn:microsoft.com/office/officeart/2005/8/layout/vList4"/>
    <dgm:cxn modelId="{EA177640-B57A-484A-9955-CA7AEF90A98C}" type="presParOf" srcId="{23795126-0012-4E83-AA03-CCE8F47F4103}" destId="{178DC6FE-89D3-408B-88F2-20759E00DBBA}" srcOrd="0" destOrd="0" presId="urn:microsoft.com/office/officeart/2005/8/layout/vList4"/>
    <dgm:cxn modelId="{230388B4-4589-449C-8278-83379343DC29}" type="presParOf" srcId="{23795126-0012-4E83-AA03-CCE8F47F4103}" destId="{4B91D0AB-2730-4236-B748-6833ED4F4B54}" srcOrd="1" destOrd="0" presId="urn:microsoft.com/office/officeart/2005/8/layout/vList4"/>
    <dgm:cxn modelId="{37E32F1A-2A3F-4A8E-B6F2-5406D89691A3}" type="presParOf" srcId="{23795126-0012-4E83-AA03-CCE8F47F4103}" destId="{40307156-447F-425C-8EED-EE5D6D3CF711}" srcOrd="2" destOrd="0" presId="urn:microsoft.com/office/officeart/2005/8/layout/vList4"/>
    <dgm:cxn modelId="{9638A7BD-B532-4196-9FFF-032F8685220A}" type="presParOf" srcId="{6B30A877-3D2D-4D81-A6D6-53806CE9D42C}" destId="{AB92D2E8-D83E-4C80-BC8E-88CC92859400}" srcOrd="3" destOrd="0" presId="urn:microsoft.com/office/officeart/2005/8/layout/vList4"/>
    <dgm:cxn modelId="{B481CEEA-386F-4443-8A33-33C3A9FA27F5}" type="presParOf" srcId="{6B30A877-3D2D-4D81-A6D6-53806CE9D42C}" destId="{EE494D05-0880-44AC-99A2-680280E1AA1D}" srcOrd="4" destOrd="0" presId="urn:microsoft.com/office/officeart/2005/8/layout/vList4"/>
    <dgm:cxn modelId="{44363D4C-63CF-4E6D-952F-5C82443E69E1}" type="presParOf" srcId="{EE494D05-0880-44AC-99A2-680280E1AA1D}" destId="{E95C95A0-DDDC-4ED8-8598-8C7F051A61FE}" srcOrd="0" destOrd="0" presId="urn:microsoft.com/office/officeart/2005/8/layout/vList4"/>
    <dgm:cxn modelId="{05437DF2-F88E-4034-AD35-7A41BC61E67C}" type="presParOf" srcId="{EE494D05-0880-44AC-99A2-680280E1AA1D}" destId="{D60167EC-5ADC-4989-8E86-6F8C8F43C456}" srcOrd="1" destOrd="0" presId="urn:microsoft.com/office/officeart/2005/8/layout/vList4"/>
    <dgm:cxn modelId="{87061950-C7E3-45FC-ADF1-B23F0C0C0F57}" type="presParOf" srcId="{EE494D05-0880-44AC-99A2-680280E1AA1D}" destId="{4F07A2A5-2F95-456A-886C-337A473FF897}" srcOrd="2" destOrd="0" presId="urn:microsoft.com/office/officeart/2005/8/layout/vList4"/>
    <dgm:cxn modelId="{0727E3DD-FC9F-4A08-B366-D56A7197A52B}" type="presParOf" srcId="{6B30A877-3D2D-4D81-A6D6-53806CE9D42C}" destId="{6AE67088-242E-4E83-BF0B-78EDA1BF7E86}" srcOrd="5" destOrd="0" presId="urn:microsoft.com/office/officeart/2005/8/layout/vList4"/>
    <dgm:cxn modelId="{CCF3072C-D738-49D3-89A2-B876434B7BB4}" type="presParOf" srcId="{6B30A877-3D2D-4D81-A6D6-53806CE9D42C}" destId="{98A3A676-C8D7-45BF-B92E-5E995045DB42}" srcOrd="6" destOrd="0" presId="urn:microsoft.com/office/officeart/2005/8/layout/vList4"/>
    <dgm:cxn modelId="{128789A2-0715-4E71-B113-F351F6716599}" type="presParOf" srcId="{98A3A676-C8D7-45BF-B92E-5E995045DB42}" destId="{561811EC-775A-4496-82B1-CC3CAF5C205C}" srcOrd="0" destOrd="0" presId="urn:microsoft.com/office/officeart/2005/8/layout/vList4"/>
    <dgm:cxn modelId="{0087BD09-E0B4-44F3-9860-2648107E8617}" type="presParOf" srcId="{98A3A676-C8D7-45BF-B92E-5E995045DB42}" destId="{AA150A43-D475-41F6-A89D-BF4C2CEDBFCF}" srcOrd="1" destOrd="0" presId="urn:microsoft.com/office/officeart/2005/8/layout/vList4"/>
    <dgm:cxn modelId="{3498063B-A76A-43BC-992D-800CB8925963}" type="presParOf" srcId="{98A3A676-C8D7-45BF-B92E-5E995045DB42}" destId="{7C2907B7-0FE2-4058-BA2B-F8D108246FDA}" srcOrd="2" destOrd="0" presId="urn:microsoft.com/office/officeart/2005/8/layout/vList4"/>
    <dgm:cxn modelId="{DF87AC33-523A-4328-81A6-E87745673334}" type="presParOf" srcId="{6B30A877-3D2D-4D81-A6D6-53806CE9D42C}" destId="{D1A15192-D6E7-40F2-A577-5DA7C657F328}" srcOrd="7" destOrd="0" presId="urn:microsoft.com/office/officeart/2005/8/layout/vList4"/>
    <dgm:cxn modelId="{47304C6E-7E84-4BED-92D5-BBEC1C7AF990}" type="presParOf" srcId="{6B30A877-3D2D-4D81-A6D6-53806CE9D42C}" destId="{66CB51E6-FC97-4CF6-A8EA-A4511991FC36}" srcOrd="8" destOrd="0" presId="urn:microsoft.com/office/officeart/2005/8/layout/vList4"/>
    <dgm:cxn modelId="{43FAE5A2-5161-45FB-AD62-4EF7D7001687}" type="presParOf" srcId="{66CB51E6-FC97-4CF6-A8EA-A4511991FC36}" destId="{AD195CA1-41C9-4BA9-A9A4-CE7F787675A5}" srcOrd="0" destOrd="0" presId="urn:microsoft.com/office/officeart/2005/8/layout/vList4"/>
    <dgm:cxn modelId="{52FE02FD-97F6-4AF9-970F-A0581919194D}" type="presParOf" srcId="{66CB51E6-FC97-4CF6-A8EA-A4511991FC36}" destId="{C7BDB26F-B5AB-4320-89C5-6FC229AF8361}" srcOrd="1" destOrd="0" presId="urn:microsoft.com/office/officeart/2005/8/layout/vList4"/>
    <dgm:cxn modelId="{A0A68653-8B8E-454B-85CF-4F1A943394AB}" type="presParOf" srcId="{66CB51E6-FC97-4CF6-A8EA-A4511991FC36}" destId="{4F434124-B19B-406A-B408-743127FB09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200"/>
            </a:lvl1pPr>
          </a:lstStyle>
          <a:p>
            <a:fld id="{8F14CBD7-D9A9-47B8-A6CD-9C9EE0D1FB57}" type="datetimeFigureOut">
              <a:rPr lang="en-AU" smtClean="0"/>
              <a:t>13/03/2026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8" tIns="47779" rIns="95558" bIns="47779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5558" tIns="47779" rIns="95558" bIns="477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200"/>
            </a:lvl1pPr>
          </a:lstStyle>
          <a:p>
            <a:fld id="{86B52AB3-E29D-49C7-B415-D601D59D8F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0593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7D249F-376C-1ECD-3EE6-F8F53C05506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955579">
              <a:defRPr/>
            </a:pPr>
            <a:endParaRPr lang="en-AU"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12BCD43-6559-2138-2AF6-E411CB1A6EF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55579">
              <a:defRPr/>
            </a:pPr>
            <a:endParaRPr lang="en-AU" sz="18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61252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8399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4475" y="592138"/>
            <a:ext cx="9350375" cy="5260975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83932" y="6383469"/>
            <a:ext cx="7871456" cy="6136389"/>
          </a:xfrm>
        </p:spPr>
        <p:txBody>
          <a:bodyPr/>
          <a:lstStyle/>
          <a:p>
            <a:pPr algn="r" rtl="1"/>
            <a:r>
              <a:rPr lang="fa-IR" sz="2400" dirty="0"/>
              <a:t>از گروه بپرسید کدام‌یک را واقعی می‌دانند و چرا؟</a:t>
            </a:r>
          </a:p>
          <a:p>
            <a:pPr algn="r" rtl="1"/>
            <a:r>
              <a:rPr lang="fa-IR" sz="2400" dirty="0"/>
              <a:t>اسلاید بعدی پاسخ را به آن‌ها نشان خواهد داد!</a:t>
            </a:r>
          </a:p>
        </p:txBody>
      </p:sp>
    </p:spTree>
    <p:extLst>
      <p:ext uri="{BB962C8B-B14F-4D97-AF65-F5344CB8AC3E}">
        <p14:creationId xmlns:p14="http://schemas.microsoft.com/office/powerpoint/2010/main" val="528176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5661996-4A99-F8F3-036F-A0EC34FCE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A4EED572-3468-EE23-EF84-1809DC6D69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44475" y="592138"/>
            <a:ext cx="9350375" cy="5260975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889E94F3-04E1-F02B-7BFE-275A50CF8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3932" y="6383469"/>
            <a:ext cx="7871456" cy="6136389"/>
          </a:xfrm>
        </p:spPr>
        <p:txBody>
          <a:bodyPr/>
          <a:lstStyle/>
          <a:p>
            <a:endParaRPr lang="en-AU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117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650" y="574675"/>
            <a:ext cx="9345613" cy="5257800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11223" y="6184085"/>
            <a:ext cx="8616873" cy="6136389"/>
          </a:xfrm>
        </p:spPr>
        <p:txBody>
          <a:bodyPr/>
          <a:lstStyle/>
          <a:p>
            <a:pPr algn="r" rtl="1"/>
            <a:r>
              <a:rPr lang="fa-IR" sz="2400" b="1" dirty="0"/>
              <a:t>پیام‌ها را بخوانید.</a:t>
            </a:r>
          </a:p>
          <a:p>
            <a:pPr algn="r" rtl="1"/>
            <a:r>
              <a:rPr lang="fa-IR" sz="2400" b="1" dirty="0"/>
              <a:t>به یاد داشته باشید که کلاهبرداران ممکن است:</a:t>
            </a:r>
            <a:r>
              <a:rPr lang="fa-IR" sz="2400" dirty="0"/>
              <a:t/>
            </a:r>
            <a:br>
              <a:rPr lang="fa-IR" sz="2400" dirty="0"/>
            </a:br>
            <a:r>
              <a:rPr lang="fa-IR" sz="2400" dirty="0"/>
              <a:t>سعی کنند شما را عجله‌ای کنند یا حس فوریت ایجاد کنند.</a:t>
            </a:r>
            <a:br>
              <a:rPr lang="fa-IR" sz="2400" dirty="0"/>
            </a:br>
            <a:r>
              <a:rPr lang="fa-IR" sz="2400" dirty="0"/>
              <a:t>با تهدید کردن اعتبار شما یا نوعی هزینه، به شما فشار وارد کنند.</a:t>
            </a:r>
          </a:p>
          <a:p>
            <a:pPr algn="r" rtl="1"/>
            <a:r>
              <a:rPr lang="fa-IR" sz="2400" b="1" dirty="0"/>
              <a:t>برای اینکه در امان بمانید، همیشه:</a:t>
            </a:r>
            <a:br>
              <a:rPr lang="fa-IR" sz="2400" b="1" dirty="0"/>
            </a:br>
            <a:r>
              <a:rPr lang="fa-IR" sz="2400" dirty="0"/>
              <a:t>قبل از هر اقدامی مکث کنید و بررسی کنید.</a:t>
            </a:r>
            <a:br>
              <a:rPr lang="fa-IR" sz="2400" dirty="0"/>
            </a:br>
            <a:r>
              <a:rPr lang="fa-IR" sz="2400" dirty="0"/>
              <a:t>همیشه پیام‌ها را دوباره چک کنید و از کلیک کردن روی لینک‌های مشکوک خودداری کنید.</a:t>
            </a:r>
          </a:p>
        </p:txBody>
      </p:sp>
    </p:spTree>
    <p:extLst>
      <p:ext uri="{BB962C8B-B14F-4D97-AF65-F5344CB8AC3E}">
        <p14:creationId xmlns:p14="http://schemas.microsoft.com/office/powerpoint/2010/main" val="3152149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B95E0A8-C7E1-31F3-F448-75B2921A3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B3A2342B-743A-24A7-1B55-A126C0F1D1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21E5CE0A-AFBE-2FEF-3F7C-CC90F241A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sz="1400" b="1" dirty="0"/>
              <a:t>کلاهبرداری‌های عاشقانه:</a:t>
            </a:r>
            <a:r>
              <a:rPr lang="fa-IR" sz="1400" dirty="0"/>
              <a:t/>
            </a:r>
            <a:br>
              <a:rPr lang="fa-IR" sz="1400" dirty="0"/>
            </a:br>
            <a:r>
              <a:rPr lang="fa-IR" sz="1400" dirty="0"/>
              <a:t>زمانی رخ می‌دهد که یک کلاهبردار از افرادی که به دنبال عشق در اینترنت هستند سوءاستفاده می‌کند.</a:t>
            </a:r>
          </a:p>
          <a:p>
            <a:pPr algn="r" rtl="1"/>
            <a:r>
              <a:rPr lang="fa-IR" sz="1400" dirty="0"/>
              <a:t>کلاهبرداران اغلب وانمود می‌کنند که نسبت به شما احساساتی دارند و سپس زمانی که اعتماد شما را جلب کردند، از شما درخواست پول می‌کنند.</a:t>
            </a:r>
          </a:p>
          <a:p>
            <a:pPr algn="r" rtl="1"/>
            <a:r>
              <a:rPr lang="fa-IR" sz="1400" dirty="0"/>
              <a:t>هیچ شرمی در این نیست که به کسی بگویید:</a:t>
            </a:r>
            <a:br>
              <a:rPr lang="fa-IR" sz="1400" dirty="0"/>
            </a:br>
            <a:r>
              <a:rPr lang="fa-IR" sz="1400" dirty="0"/>
              <a:t>نمی‌توانید به او پول بدهید، یا</a:t>
            </a:r>
            <a:br>
              <a:rPr lang="fa-IR" sz="1400" dirty="0"/>
            </a:br>
            <a:r>
              <a:rPr lang="fa-IR" sz="1400" dirty="0"/>
              <a:t>فکر می‌کنید مورد کلاهبرداری قرار گرفته‌اید!</a:t>
            </a:r>
          </a:p>
        </p:txBody>
      </p:sp>
    </p:spTree>
    <p:extLst>
      <p:ext uri="{BB962C8B-B14F-4D97-AF65-F5344CB8AC3E}">
        <p14:creationId xmlns:p14="http://schemas.microsoft.com/office/powerpoint/2010/main" val="112446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6798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BC07CEA-833E-4A81-D1CC-05B89FD8A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2095B575-FF2E-96ED-7BED-F9D78F59F3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31A7BD05-D750-34B6-F287-DEC62D103B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528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4529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14D50F0-0DD4-8B83-2A37-23D95F6A8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CEF0C8B6-52D2-532F-C8F5-82DB895E9C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54D361B2-56BC-82DC-DD0D-C2735AEB93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99864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3836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75015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F573BD4-A6A8-7251-D139-4B07FA55E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5CF75422-A51B-7B03-A393-3510F1B10B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DFF8E7FF-9898-50E3-CCAF-C52B2DC02F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81321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9ABC2F9-955D-19F2-BBAD-428F692D6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75E744D9-12A6-6218-796C-0FB69A42B9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9D2C44CE-A3E9-C40C-BA73-64FDD73F52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38076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95496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92F6DAE-93A9-912D-B80D-17C20C62C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35913A8D-4E52-DA69-01A3-79411AD254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2ACEFDFA-60B7-AC51-6F8B-44CE7ADCBD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16664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B75036-9EEA-68FC-1089-CF4DCA599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1EEA2D0D-579A-31BA-03CD-B3C241D4ED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A8A823C7-339B-657B-C3FB-229FA6B486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54373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67089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68390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6525" y="423863"/>
            <a:ext cx="6464300" cy="363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18563" y="4205035"/>
            <a:ext cx="5900759" cy="5928409"/>
          </a:xfrm>
        </p:spPr>
        <p:txBody>
          <a:bodyPr/>
          <a:lstStyle/>
          <a:p>
            <a:pPr algn="r" rtl="1"/>
            <a:r>
              <a:rPr lang="fa-IR" sz="1400" b="1" dirty="0"/>
              <a:t>نکته 1 - اگر کسی با شما تماس گرفت و اطلاعات شخصی خواست:</a:t>
            </a:r>
            <a:r>
              <a:rPr lang="fa-IR" sz="1400" dirty="0"/>
              <a:t/>
            </a:r>
            <a:br>
              <a:rPr lang="fa-IR" sz="1400" dirty="0"/>
            </a:br>
            <a:r>
              <a:rPr lang="fa-IR" sz="1400" dirty="0"/>
              <a:t>جزئیات تماس او را یادداشت کنید و تلفن را قطع کنید. می‌توانید بگویید: «من از شما نخواسته بودم با من تماس بگیرید، بنابراین الان تلفن را قطع می‌کنم.»</a:t>
            </a:r>
            <a:br>
              <a:rPr lang="fa-IR" sz="1400" dirty="0"/>
            </a:br>
            <a:r>
              <a:rPr lang="fa-IR" sz="1400" dirty="0"/>
              <a:t>شماره واقعی آن‌ها را از وب‌سایتشان پیدا کنید و با همان شماره با آن‌ها تماس بگیرید.</a:t>
            </a:r>
          </a:p>
          <a:p>
            <a:pPr algn="r" rtl="1"/>
            <a:r>
              <a:rPr lang="fa-IR" sz="1400" b="1" dirty="0"/>
              <a:t>نکته 2 - در مورد پیامک‌ها و ایمیل‌ها محتاط باشید:</a:t>
            </a:r>
            <a:r>
              <a:rPr lang="fa-IR" sz="1400" dirty="0"/>
              <a:t/>
            </a:r>
            <a:br>
              <a:rPr lang="fa-IR" sz="1400" dirty="0"/>
            </a:br>
            <a:r>
              <a:rPr lang="fa-IR" sz="1400" dirty="0"/>
              <a:t>اگر یک پیامک یا ایمیل عجیب به نظر می‌رسد یا درخواست پول می‌کند:</a:t>
            </a:r>
            <a:br>
              <a:rPr lang="fa-IR" sz="1400" dirty="0"/>
            </a:br>
            <a:r>
              <a:rPr lang="fa-IR" sz="1400" dirty="0"/>
              <a:t>با دوست یا یکی از اعضای خانواده‌تان با همان شماره‌ای که از قبل برای آن‌ها دارید تماس بگیرید و از آن‌ها بخواهید اطلاعات را تأیید کنند.</a:t>
            </a:r>
          </a:p>
          <a:p>
            <a:pPr algn="r" rtl="1"/>
            <a:r>
              <a:rPr lang="fa-IR" sz="1400" b="1" dirty="0"/>
              <a:t>نکته 3 - گذرواژه‌های خود را قوی‌تر کنید:</a:t>
            </a:r>
            <a:r>
              <a:rPr lang="fa-IR" sz="1400" dirty="0"/>
              <a:t/>
            </a:r>
            <a:br>
              <a:rPr lang="fa-IR" sz="1400" dirty="0"/>
            </a:br>
            <a:r>
              <a:rPr lang="fa-IR" sz="1400" dirty="0"/>
              <a:t>گذرواژه‌های خود را طولانی و حدس زدن آن‌ها را دشوار کنید.</a:t>
            </a:r>
            <a:br>
              <a:rPr lang="fa-IR" sz="1400" dirty="0"/>
            </a:br>
            <a:r>
              <a:rPr lang="fa-IR" sz="1400" dirty="0"/>
              <a:t>از نام خود یا کلماتی مانند «</a:t>
            </a:r>
            <a:r>
              <a:rPr lang="en-AU" sz="1400" dirty="0"/>
              <a:t>password» </a:t>
            </a:r>
            <a:r>
              <a:rPr lang="fa-IR" sz="1400" dirty="0"/>
              <a:t>استفاده نکنید.</a:t>
            </a:r>
            <a:br>
              <a:rPr lang="fa-IR" sz="1400" dirty="0"/>
            </a:br>
            <a:r>
              <a:rPr lang="fa-IR" sz="1400" dirty="0"/>
              <a:t>حروف بزرگ، حروف کوچک، اعداد و کاراکترهای ویژه را با هم ترکیب کنید.</a:t>
            </a:r>
          </a:p>
          <a:p>
            <a:pPr algn="r" rtl="1"/>
            <a:r>
              <a:rPr lang="fa-IR" sz="1400" b="1" dirty="0"/>
              <a:t>نکته 4 - نسبت به آنچه در شبکه‌های اجتماعی به اشتراک می‌گذارید آگاه باشید:</a:t>
            </a:r>
            <a:r>
              <a:rPr lang="fa-IR" sz="1400" dirty="0"/>
              <a:t/>
            </a:r>
            <a:br>
              <a:rPr lang="fa-IR" sz="1400" dirty="0"/>
            </a:br>
            <a:r>
              <a:rPr lang="fa-IR" sz="1400" dirty="0"/>
              <a:t>قبل از منتشر کردن اطلاعات شخصی در اینترنت، خوب فکر کنید.</a:t>
            </a:r>
            <a:br>
              <a:rPr lang="fa-IR" sz="1400" dirty="0"/>
            </a:br>
            <a:r>
              <a:rPr lang="fa-IR" sz="1400" dirty="0"/>
              <a:t>بررسی کنید که عکس‌ها به‌طور اتفاقی حاوی اطلاعات شخصی نباشند.</a:t>
            </a:r>
          </a:p>
          <a:p>
            <a:pPr algn="r" rtl="1"/>
            <a:r>
              <a:rPr lang="fa-IR" sz="1400" b="1" dirty="0"/>
              <a:t>نکته 5 - به حس درونی خود اعتماد کنید:</a:t>
            </a:r>
            <a:r>
              <a:rPr lang="fa-IR" sz="1400" dirty="0"/>
              <a:t/>
            </a:r>
            <a:br>
              <a:rPr lang="fa-IR" sz="1400" dirty="0"/>
            </a:br>
            <a:r>
              <a:rPr lang="fa-IR" sz="1400" dirty="0"/>
              <a:t>روی لینک‌های مشکوک کلیک نکنید.</a:t>
            </a:r>
            <a:br>
              <a:rPr lang="fa-IR" sz="1400" dirty="0"/>
            </a:br>
            <a:r>
              <a:rPr lang="fa-IR" sz="1400" dirty="0"/>
              <a:t>در ارتباط با افراد ناشناس در اینترنت محتاط باشید.</a:t>
            </a:r>
            <a:br>
              <a:rPr lang="fa-IR" sz="1400" dirty="0"/>
            </a:br>
            <a:r>
              <a:rPr lang="fa-IR" sz="1400" dirty="0"/>
              <a:t>هوشیار بمانید و از حس درونی خود پیروی کنید.</a:t>
            </a:r>
          </a:p>
        </p:txBody>
      </p:sp>
    </p:spTree>
    <p:extLst>
      <p:ext uri="{BB962C8B-B14F-4D97-AF65-F5344CB8AC3E}">
        <p14:creationId xmlns:p14="http://schemas.microsoft.com/office/powerpoint/2010/main" val="13609163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95394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7093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49424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22428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986AEC8-6C29-9EA2-4A11-2C54A66EB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8216EEE4-F929-0ADD-0378-B9769C2622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6525" y="423863"/>
            <a:ext cx="6464300" cy="36369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430DDE82-788B-9800-CB20-3BBE7A874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8563" y="4205035"/>
            <a:ext cx="5900759" cy="5928409"/>
          </a:xfrm>
        </p:spPr>
        <p:txBody>
          <a:bodyPr/>
          <a:lstStyle/>
          <a:p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601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33F9722-98C5-5E55-8F36-9A93D3D28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6B3643DA-2127-29D4-F009-837012D31B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6525" y="423863"/>
            <a:ext cx="6464300" cy="36369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3AB0B332-F7CA-CA9A-5984-EE9B37ACA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8563" y="4205035"/>
            <a:ext cx="5900759" cy="5928409"/>
          </a:xfrm>
        </p:spPr>
        <p:txBody>
          <a:bodyPr/>
          <a:lstStyle/>
          <a:p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1519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6054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3033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9778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227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7365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5565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6800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D5D43F-E616-41DF-C83D-9DB9880C4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FD2B08E-F752-F3B0-91AC-C143BC748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A914A5-D2CF-FDCE-6E4F-DE68AC994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13/03/2026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FFBB63-06BA-2CE5-CEEB-3A78CA96E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BE4C20-6AD1-BF57-BE4C-EDC10CA31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3680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EB7792-A3F6-532F-2428-FDED13D21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9025CE-C685-593D-70E8-CC3951155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A0DFC8-51E6-347E-16B3-81DFFACB0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13/03/2026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053C13-2086-015A-0F85-3E11AD666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BAC470-0685-5D20-187E-E42698E23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1529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E7A20D3-D13E-0980-95D7-89146A108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311ED2-723E-D0EC-5AF2-301A02D7E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FE1B97-C92B-8423-70A9-F07589DC9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13/03/2026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C77C23-C39C-A56E-268F-B488FBAF8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EAA54A-4920-E109-8C3A-7CDB69C9E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5132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5296D1FC-779E-EE88-C5A3-6B91D49023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54BFBC40-8F42-4DC6-BB17-F7273E7EC1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E6E1D-8E7D-44ED-A4F5-C3BD169B574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32480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1B9AF5C3-C92C-F168-3F19-F6BA844F56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B8124024-1A60-1CE9-3960-C9FED641F8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1E44B-B963-423F-8172-990928AF2B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620638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4F0A1E8B-AC3E-3291-F4EF-000ED97B5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00143284-FCFD-F2D3-F165-5A5300E2A4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F17D5-A82E-47BA-A9A3-36F64F7ADD9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158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5366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F1E2D9-5295-4A66-6916-6B40D470A3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3E2EAB-9E8A-34BB-E3B1-138A75DF35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9AF4E-62BB-46E2-9162-30650D4FD58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68236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CC5268B8-7AD0-EB0C-EC0D-05F4EEB9A0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5686C75F-120C-3068-75BE-B0716431F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564C0-AD6B-46FC-9DC4-29320E756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63131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D690C9A8-BB7F-16DB-C3DB-37CE7136ED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3F196E8B-ADF1-312E-6ABD-1B6C0A9733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4D69A-02AB-4368-AF1C-6D7D24B735E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85101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xmlns="" id="{B3C4869D-EDA1-6285-46EC-368A63A8C0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1892EC90-32CA-B4FD-A402-79730F55B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DFD16-4D30-4185-AAA8-6AB9346BE2D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7588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1C6089-82F9-90B6-80F6-B14DF83A8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E5395E-17D2-C3AF-97EA-D1101787A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0FCAAE-2D8F-6882-82E8-576CCB81D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13/03/2026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F17911-F74E-0028-2221-97AF2D344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9524A8-DE9C-A632-32F0-EF5736ADA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07977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283AC8-DA30-466F-2A71-5E7099C389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8DE7F6-FF0A-9FE6-37D8-6BCF63ACCA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B87A3-4801-4EEA-A002-A83EEFC249A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19622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A2539F-1016-CCDE-0707-05AF0BED2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361373-DEB0-B066-2806-D56C8A0C9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B992E-7408-4498-B551-A3BF2911072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59198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46BBD4D6-08B7-329A-BDCF-5A049E63B8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5CD6C18E-4528-CA42-9409-201B842AD9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7FF75-CC46-45DF-9F63-037124CBCA8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700739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45D0499D-FBD6-517B-1B32-0007CA0274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3FEC50E9-B89A-7491-D427-04E035F9F9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14243-E650-4559-A462-A4C9647C4B0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31188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71C1203F-F38C-7213-CDBF-1E33C3CAB1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17E52515-783A-60A1-AC69-40C9D28ED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BAD88-BE51-4D38-9030-A5048BD821E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93521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522CAA0B-FC1B-BB22-0C65-06E4DAD26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6744EBE1-FDC4-28CE-5992-FF892E3689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15210-6865-4F66-8164-C0556A8C286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46414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0AC59D59-D4E3-5C3D-2B07-EF05E9A11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C89F8B6D-801C-EAF4-CC35-2D8217664D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DB2E2-8C70-4A36-A6FE-DBB1E9CE1F6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072805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2142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7EC41C-D749-914C-23D6-B29D49967A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969D9E-2741-F982-ABF1-13B64FFF3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34F31-63CD-4BB0-9F9E-B240BA518BE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111885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4B45C6D4-4A38-D580-CAF6-38A6E33BF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C8B2D26D-2B0A-B873-B87D-59CF676E8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753C7-05C7-46FF-8453-DFDC4381946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6453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42018C-02C7-0036-EA99-05DA5E5C5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7119D25-3306-8DB2-7163-D87A210EF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28EB6B-5263-2AB6-56FE-605F3D5C3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13/03/2026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EAABE-0138-3374-54B9-7ED6D9C0C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9EB36E-5D0D-E5BC-BDBA-A864F60E8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87996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92296E1E-ED53-EA64-A382-E4FE14533C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7406801E-CA78-FFAD-3365-625547714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527D1-A219-4ED2-A5FE-8036C7832E5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276984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xmlns="" id="{40E3F92C-90CC-1371-CEE4-7774ABDAE4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FDFD925C-CC8B-D4E7-E9C9-5EFD68468D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2F3CA-451B-4D05-9488-E945476C0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790159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30ED0C-9A6B-432E-934D-C9331E8B9A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2C7F92-7DFE-B64E-4ACC-7AE8132642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E3F05-CEF4-4D87-B638-1AE1855C9A6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799899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FC07E4-C3A4-BD59-8234-A5F74A0A84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62EAE5-7A85-2642-BC0D-DC7123215C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97261-AB5A-4C34-B9F2-CE1C1D3F816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129154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1E22E099-A929-4223-877C-AB7A9C7C1C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1E0F2A9F-9239-A9C6-09CA-09AEC0976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B135C-95D8-49A5-B1B7-72A392E6581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586706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F8C5F973-A628-B774-A28B-1B63BE171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FA530ADA-612A-5213-78B5-6B97E118E1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FC871-EA39-4CE8-B56A-B420E763660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50246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494BB-0A64-6AB8-5E21-49969DC2F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F4C959-2806-B92E-B353-8DE65F87A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3AC0802-03E9-67B8-8A8B-4D17740EB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FB2238-C4E4-2180-37EC-6EA1B2484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13/03/2026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BBF1972-C4B6-ADDF-561B-0266DDC4C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C4B6258-131E-05F9-199E-DAFEB4A9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0820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E2058D-D450-0B4E-8961-BFDD0B1F9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9B7D0DB-E504-0AF6-0410-ADF7D350A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91EA01-C203-A2FE-64E8-60F49D68B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48B7EE8-475B-48A2-97F4-2164C9EEA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3C66E70-6125-1C28-F030-53FCF8DB63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1DDBAB0-7909-B666-F3BD-98F0B29D4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13/03/2026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6490EF8-F101-07F1-136E-5052FC18B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F9EF567-C8BB-880E-E4EA-BC8F14EE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0027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CFCC73-AC57-6F28-1228-FEB4E1187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66D102A-A99B-ECEB-5D70-FA2204469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13/03/2026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3CCAC6-C694-0E33-06B0-8BE16F92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697F393-D5AD-CE4A-277F-66D2DD058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2966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7A893C7-B9CE-E3BE-77E9-C4CAC783A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13/03/2026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04CF854-C96B-7025-F920-F0CCAABF8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80D2B74-A724-C7DB-C3CA-86A7E2A34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107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98A2FD-F2CE-F91F-B1DE-80C2F62C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3BAA1E-2CE5-2730-8D01-5F7C3531F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E100603-8443-5E91-5C67-5A482A5FC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E1BE75-9A76-E5F4-779B-10E1FC9E6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13/03/2026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7EBE06-097C-9409-C630-709DEE665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E0F5D3-C85F-072A-BE57-87A2A11FE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6772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4E21D-18F4-38FE-E534-290DFDA8A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3ED5305-3B31-1BDB-32C1-FC9ECBC437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C7D852-42A5-B5F2-1DF6-6418DE5315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9AFDA70-59BA-1323-43A4-6F1DEC113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13/03/2026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6E67E97-CED8-7EEB-F449-97C18C4C9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6DF552-BD80-7F61-2D36-EAB1BFA14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9389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1E3FEA-9C6C-BC59-3942-03710021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B0E0B14-BD2E-5E8E-E976-FBF9D7D0E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4DCB6D-E455-CC79-9DE1-28B8380DD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6523F3-3B8B-6043-AADC-AA157250FE56}" type="datetimeFigureOut">
              <a:rPr lang="en-AU" smtClean="0"/>
              <a:t>13/03/2026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BEA4E4-23AA-9B67-AE6E-4946F14874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7F598B-0AD0-5039-77C0-718D4C627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731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xmlns="" id="{EF335776-66E4-E248-335D-4AAD1E17CA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xmlns="" id="{B5806A9B-4DB1-CCDD-30A3-9F89238321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7D0B10-0B0A-CC1F-B328-7159B1F00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2053" name="Picture 7">
            <a:extLst>
              <a:ext uri="{FF2B5EF4-FFF2-40B4-BE49-F238E27FC236}">
                <a16:creationId xmlns:a16="http://schemas.microsoft.com/office/drawing/2014/main" xmlns="" id="{F151F2C9-2F2D-67E0-E89C-6A7306182C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>
            <a:extLst>
              <a:ext uri="{FF2B5EF4-FFF2-40B4-BE49-F238E27FC236}">
                <a16:creationId xmlns:a16="http://schemas.microsoft.com/office/drawing/2014/main" xmlns="" id="{6DAF97BC-3278-8E55-74B4-1B3DC20E39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307E9B-4C47-318E-6A76-338190D47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D9D9D9"/>
                </a:solidFill>
                <a:latin typeface="Kanit" charset="-34"/>
              </a:defRPr>
            </a:lvl1pPr>
          </a:lstStyle>
          <a:p>
            <a:pPr>
              <a:defRPr/>
            </a:pPr>
            <a:fld id="{1B304148-1175-4D79-8512-E82E1E2935D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xmlns="" id="{28B1101A-320B-8917-FAA8-4681916D2C3E}"/>
              </a:ext>
            </a:extLst>
          </p:cNvPr>
          <p:cNvSpPr txBox="1">
            <a:spLocks/>
          </p:cNvSpPr>
          <p:nvPr userDrawn="1"/>
        </p:nvSpPr>
        <p:spPr>
          <a:xfrm>
            <a:off x="838200" y="6537325"/>
            <a:ext cx="10515600" cy="1555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000" i="1">
                <a:solidFill>
                  <a:schemeClr val="bg1"/>
                </a:solidFill>
              </a:rPr>
              <a:t>Lotterywest is the major supporter of the WA Digital Inclusion Project. WACOSS is leading the initiative and is responsible for project governance.</a:t>
            </a:r>
            <a:endParaRPr lang="en-AU" sz="1000">
              <a:solidFill>
                <a:schemeClr val="bg1"/>
              </a:solidFill>
            </a:endParaRPr>
          </a:p>
        </p:txBody>
      </p:sp>
      <p:pic>
        <p:nvPicPr>
          <p:cNvPr id="2057" name="Picture 10">
            <a:extLst>
              <a:ext uri="{FF2B5EF4-FFF2-40B4-BE49-F238E27FC236}">
                <a16:creationId xmlns:a16="http://schemas.microsoft.com/office/drawing/2014/main" xmlns="" id="{D282926F-EAA9-80BF-972C-C63411F50D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1775"/>
            <a:ext cx="13858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50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FFD38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859F746D-6C32-A2E1-9739-6D93F4E44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117C9A34-F6AB-D390-2FE5-64330312F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EE54DD-286C-A08E-74B0-A1C7E2F2E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pic>
        <p:nvPicPr>
          <p:cNvPr id="1029" name="Picture 6">
            <a:extLst>
              <a:ext uri="{FF2B5EF4-FFF2-40B4-BE49-F238E27FC236}">
                <a16:creationId xmlns:a16="http://schemas.microsoft.com/office/drawing/2014/main" xmlns="" id="{9533864C-6C75-92BF-51FB-0ACF02B332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7">
            <a:extLst>
              <a:ext uri="{FF2B5EF4-FFF2-40B4-BE49-F238E27FC236}">
                <a16:creationId xmlns:a16="http://schemas.microsoft.com/office/drawing/2014/main" xmlns="" id="{9D5E5F31-F250-3258-6A00-2ED2E479F7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8">
            <a:extLst>
              <a:ext uri="{FF2B5EF4-FFF2-40B4-BE49-F238E27FC236}">
                <a16:creationId xmlns:a16="http://schemas.microsoft.com/office/drawing/2014/main" xmlns="" id="{4165ED21-0A4B-DC1D-089C-8F1BA1C9BA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9485DB-5382-683C-6F23-4E89524E7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F4418AFC-861C-4982-80A4-5A4606EFC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xmlns="" id="{10665FF3-7E02-D741-51A1-50BF59518F75}"/>
              </a:ext>
            </a:extLst>
          </p:cNvPr>
          <p:cNvSpPr txBox="1">
            <a:spLocks/>
          </p:cNvSpPr>
          <p:nvPr userDrawn="1"/>
        </p:nvSpPr>
        <p:spPr>
          <a:xfrm>
            <a:off x="838200" y="6537325"/>
            <a:ext cx="10515600" cy="1555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000" i="1">
                <a:solidFill>
                  <a:schemeClr val="tx1">
                    <a:lumMod val="65000"/>
                    <a:lumOff val="35000"/>
                  </a:schemeClr>
                </a:solidFill>
              </a:rPr>
              <a:t>Lotterywest is the major supporter of the WA Digital Inclusion Project. WACOSS is leading the initiative and is responsible for project governance.</a:t>
            </a:r>
            <a:endParaRPr lang="en-AU" sz="1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5" Type="http://schemas.openxmlformats.org/officeDocument/2006/relationships/hyperlink" Target="https://linksmfj.life/au" TargetMode="Externa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s://linksmfj.life/au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arcelsendau.vip/" TargetMode="External"/><Relationship Id="rId7" Type="http://schemas.openxmlformats.org/officeDocument/2006/relationships/hyperlink" Target="https://utwga.space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review-auservices.cc/de/" TargetMode="External"/><Relationship Id="rId5" Type="http://schemas.openxmlformats.org/officeDocument/2006/relationships/hyperlink" Target="https://coles-su.life/au" TargetMode="External"/><Relationship Id="rId4" Type="http://schemas.openxmlformats.org/officeDocument/2006/relationships/hyperlink" Target="http://www.anzau.co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8.xml"/><Relationship Id="rId1" Type="http://schemas.openxmlformats.org/officeDocument/2006/relationships/video" Target="https://www.youtube.com/embed/XdIi_DegWNI?feature=oembed" TargetMode="External"/><Relationship Id="rId5" Type="http://schemas.openxmlformats.org/officeDocument/2006/relationships/image" Target="../media/image19.jpeg"/><Relationship Id="rId4" Type="http://schemas.openxmlformats.org/officeDocument/2006/relationships/hyperlink" Target="https://www.abc.net.au/news/2024-10-30/woman-in-gift-card-scam-taken-to-shop-by-taxi/104528608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www.abc.net.au/news/2025-08-29/scambling-the-online-gambling-scam-targeting-aboriginal-people/105709290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hyperlink" Target="https://www.rawpixel.com/search/security%20guard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crcchampions@wacoss.org.au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dcare.or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>
            <a:extLst>
              <a:ext uri="{FF2B5EF4-FFF2-40B4-BE49-F238E27FC236}">
                <a16:creationId xmlns:a16="http://schemas.microsoft.com/office/drawing/2014/main" xmlns="" id="{3AF11155-EE0D-59CE-D684-312436139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644525"/>
            <a:ext cx="6729412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xmlns="" id="{0BBB8E80-B9DD-B42C-FBBE-C0ED0D60C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3" y="6054725"/>
            <a:ext cx="21986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>
            <a:extLst>
              <a:ext uri="{FF2B5EF4-FFF2-40B4-BE49-F238E27FC236}">
                <a16:creationId xmlns:a16="http://schemas.microsoft.com/office/drawing/2014/main" xmlns="" id="{AED33FA3-139A-890C-2B90-383038A3C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6021388"/>
            <a:ext cx="142716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A91CC4FF-B945-0FD7-1977-2899C7E6B0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100070" y="3775284"/>
            <a:ext cx="48798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altLang="en-US" sz="440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خوش آمدید</a:t>
            </a:r>
            <a:r>
              <a:rPr kumimoji="0" lang="en-US" altLang="en-US" sz="4400" i="0" u="none" strike="noStrike" cap="none" normalizeH="0" baseline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altLang="en-US" sz="4400" i="0" u="none" strike="noStrike" cap="none" normalizeH="0" baseline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a-IR" altLang="en-US" sz="4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گفتگوی </a:t>
            </a:r>
            <a:r>
              <a:rPr kumimoji="0" lang="ar-SA" altLang="en-US" sz="4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قهرمانان جامعه:</a:t>
            </a:r>
            <a:r>
              <a:rPr kumimoji="0" lang="fa-IR" altLang="en-US" sz="4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fa-IR" altLang="en-US" sz="4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ar-SA" altLang="en-US" sz="4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ar-SA" altLang="en-US" sz="440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کلاه</a:t>
            </a:r>
            <a:r>
              <a:rPr kumimoji="0" lang="fa-IR" altLang="en-US" sz="440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ar-SA" altLang="en-US" sz="440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‌برداری‌ها</a:t>
            </a:r>
            <a:endParaRPr kumimoji="0" lang="en-US" altLang="en-US" sz="4400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5FB879C-0E8F-AE83-400C-5AA123034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DE3961-ACA0-D35C-A6AB-12A470996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9657"/>
            <a:ext cx="10515600" cy="3477306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5400" dirty="0">
                <a:solidFill>
                  <a:srgbClr val="002060"/>
                </a:solidFill>
              </a:rPr>
              <a:t>پیام‌ها معمولاً </a:t>
            </a:r>
            <a:r>
              <a:rPr lang="fa-IR" sz="5400" b="1" dirty="0">
                <a:solidFill>
                  <a:srgbClr val="002060"/>
                </a:solidFill>
              </a:rPr>
              <a:t>فوری</a:t>
            </a:r>
            <a:r>
              <a:rPr lang="fa-IR" sz="5400" dirty="0">
                <a:solidFill>
                  <a:srgbClr val="002060"/>
                </a:solidFill>
              </a:rPr>
              <a:t> به نظر می‌رسند</a:t>
            </a:r>
            <a:br>
              <a:rPr lang="fa-IR" sz="5400" dirty="0">
                <a:solidFill>
                  <a:srgbClr val="002060"/>
                </a:solidFill>
              </a:rPr>
            </a:br>
            <a:r>
              <a:rPr lang="fa-IR" sz="5400" dirty="0">
                <a:solidFill>
                  <a:srgbClr val="002060"/>
                </a:solidFill>
              </a:rPr>
              <a:t>و کوشش می‌کنند شما را وادار کنند تا </a:t>
            </a:r>
            <a:r>
              <a:rPr lang="fa-IR" sz="5400" b="1" dirty="0">
                <a:solidFill>
                  <a:srgbClr val="002060"/>
                </a:solidFill>
              </a:rPr>
              <a:t>فورا اقدام نمایید</a:t>
            </a:r>
            <a:r>
              <a:rPr lang="fa-IR" sz="5400" dirty="0">
                <a:solidFill>
                  <a:srgbClr val="002060"/>
                </a:solidFill>
              </a:rPr>
              <a:t>.</a:t>
            </a:r>
            <a:endParaRPr lang="en-AU" sz="5400" b="1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C65D51F-7A61-E285-C1DB-020B9C2E6963}"/>
              </a:ext>
            </a:extLst>
          </p:cNvPr>
          <p:cNvSpPr txBox="1"/>
          <p:nvPr/>
        </p:nvSpPr>
        <p:spPr>
          <a:xfrm>
            <a:off x="2784529" y="5831796"/>
            <a:ext cx="8569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600" dirty="0"/>
              <a:t>اقتباس‌شده از </a:t>
            </a:r>
            <a:r>
              <a:rPr lang="en-AU" sz="1600" i="1" dirty="0"/>
              <a:t>Little Book of Scams: How to spot and avoid scams» </a:t>
            </a:r>
            <a:r>
              <a:rPr lang="fa-IR" sz="1600" dirty="0"/>
              <a:t>توسط </a:t>
            </a:r>
            <a:r>
              <a:rPr lang="en-AU" sz="1600" dirty="0"/>
              <a:t>Australian Competition and Consumer Commission، 2024، </a:t>
            </a:r>
            <a:r>
              <a:rPr lang="fa-IR" sz="1600" dirty="0"/>
              <a:t>حق نشر متعلق به دولت مشترک‌المنافع استرالیا، تحت مجوز </a:t>
            </a:r>
            <a:r>
              <a:rPr lang="en-AU" sz="1600" dirty="0"/>
              <a:t>CC BY 4.0.</a:t>
            </a:r>
            <a:endParaRPr lang="en-AU" sz="1600" dirty="0">
              <a:solidFill>
                <a:srgbClr val="121737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7BB3E6D3-01DD-51A6-8558-19F733D05F22}"/>
              </a:ext>
            </a:extLst>
          </p:cNvPr>
          <p:cNvSpPr txBox="1">
            <a:spLocks/>
          </p:cNvSpPr>
          <p:nvPr/>
        </p:nvSpPr>
        <p:spPr>
          <a:xfrm>
            <a:off x="902208" y="733816"/>
            <a:ext cx="10515600" cy="8046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fa-IR" sz="5400" b="1" dirty="0">
                <a:solidFill>
                  <a:srgbClr val="002060"/>
                </a:solidFill>
              </a:rPr>
              <a:t>کلاه‌برداری از طریق پیام متنی یا </a:t>
            </a:r>
            <a:r>
              <a:rPr lang="en-AU" sz="5400" b="1" dirty="0">
                <a:solidFill>
                  <a:srgbClr val="002060"/>
                </a:solidFill>
              </a:rPr>
              <a:t>SMS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6C66D0D-AD12-4B2E-6DEF-4EC97FBA8882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2035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xmlns="" id="{6B0344B1-5264-29BF-99F4-B41E5EB12B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8952" y="435978"/>
            <a:ext cx="6602255" cy="14323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/>
            <a:r>
              <a:rPr lang="fa-IR" sz="4000" dirty="0"/>
              <a:t>تستِ کلاه‌برداری!</a:t>
            </a:r>
            <a:endParaRPr lang="en-US" altLang="en-US" sz="4000" dirty="0">
              <a:solidFill>
                <a:srgbClr val="1962B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79A707D-B9AB-88A5-FDE9-F83AE647EB03}"/>
              </a:ext>
            </a:extLst>
          </p:cNvPr>
          <p:cNvSpPr/>
          <p:nvPr/>
        </p:nvSpPr>
        <p:spPr>
          <a:xfrm>
            <a:off x="4833878" y="427681"/>
            <a:ext cx="4466492" cy="1440609"/>
          </a:xfrm>
          <a:prstGeom prst="rect">
            <a:avLst/>
          </a:prstGeom>
          <a:solidFill>
            <a:srgbClr val="F9CADB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 rtl="1">
              <a:lnSpc>
                <a:spcPct val="90000"/>
              </a:lnSpc>
              <a:spcBef>
                <a:spcPts val="1000"/>
              </a:spcBef>
              <a:defRPr/>
            </a:pPr>
            <a:r>
              <a:rPr lang="fa-IR" sz="3200" dirty="0">
                <a:solidFill>
                  <a:schemeClr val="tx1"/>
                </a:solidFill>
              </a:rPr>
              <a:t>به نظر شما کدام یک از این‌ موارد واقعی هستند؟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16">
            <a:extLst>
              <a:ext uri="{FF2B5EF4-FFF2-40B4-BE49-F238E27FC236}">
                <a16:creationId xmlns:a16="http://schemas.microsoft.com/office/drawing/2014/main" xmlns="" id="{F46F1651-B326-3A26-8FF8-17AE1AE50E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" t="21481" r="21775" b="66140"/>
          <a:stretch/>
        </p:blipFill>
        <p:spPr bwMode="auto">
          <a:xfrm>
            <a:off x="1980841" y="3969462"/>
            <a:ext cx="5054657" cy="178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xmlns="" id="{0F66A07E-C5E2-7291-E652-A7E11E57F6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263" y="2478414"/>
            <a:ext cx="3772562" cy="144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367B592-0940-B566-DB33-8C06144B424E}"/>
              </a:ext>
            </a:extLst>
          </p:cNvPr>
          <p:cNvSpPr txBox="1"/>
          <p:nvPr/>
        </p:nvSpPr>
        <p:spPr>
          <a:xfrm>
            <a:off x="947554" y="2383995"/>
            <a:ext cx="4212000" cy="129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 rtl="1"/>
            <a:r>
              <a:rPr lang="fa-IR" dirty="0">
                <a:latin typeface="Arial" panose="020B0604020202020204" pitchFamily="34" charset="0"/>
                <a:cs typeface="Arial" panose="020B0604020202020204" pitchFamily="34" charset="0"/>
              </a:rPr>
              <a:t>اخطار: قبض پرداخت 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toll</a:t>
            </a:r>
            <a:r>
              <a:rPr lang="fa-IR" dirty="0">
                <a:latin typeface="Arial" panose="020B0604020202020204" pitchFamily="34" charset="0"/>
                <a:cs typeface="Arial" panose="020B0604020202020204" pitchFamily="34" charset="0"/>
              </a:rPr>
              <a:t> شما از موعد گذشته است. برای محافظت از اعتبار خود، فوراً مراحل پرداخت را تکمیل نمایید: 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https://linksizz.life/au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003A77D-4525-0116-14BC-A145DAC06248}"/>
              </a:ext>
            </a:extLst>
          </p:cNvPr>
          <p:cNvSpPr txBox="1"/>
          <p:nvPr/>
        </p:nvSpPr>
        <p:spPr>
          <a:xfrm>
            <a:off x="6735907" y="2492452"/>
            <a:ext cx="4387206" cy="147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 rtl="1"/>
            <a:r>
              <a:rPr lang="fa-IR" dirty="0">
                <a:latin typeface="Arial" panose="020B0604020202020204" pitchFamily="34" charset="0"/>
                <a:cs typeface="Arial" panose="020B0604020202020204" pitchFamily="34" charset="0"/>
              </a:rPr>
              <a:t>امروز بسته شما از 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Kmart </a:t>
            </a:r>
            <a:r>
              <a:rPr lang="fa-IR" dirty="0">
                <a:latin typeface="Arial" panose="020B0604020202020204" pitchFamily="34" charset="0"/>
                <a:cs typeface="Arial" panose="020B0604020202020204" pitchFamily="34" charset="0"/>
              </a:rPr>
              <a:t>می‌رسد. در خانه نیستید؟ ما آن را در یک جای امن می‌گذاریم.</a:t>
            </a:r>
            <a:br>
              <a:rPr lang="fa-I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a-IR" dirty="0">
                <a:latin typeface="Arial" panose="020B0604020202020204" pitchFamily="34" charset="0"/>
                <a:cs typeface="Arial" panose="020B0604020202020204" pitchFamily="34" charset="0"/>
              </a:rPr>
              <a:t>پیگیری: تارنمای یا 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APP </a:t>
            </a:r>
            <a:r>
              <a:rPr lang="fa-IR" dirty="0">
                <a:latin typeface="Arial" panose="020B0604020202020204" pitchFamily="34" charset="0"/>
                <a:cs typeface="Arial" panose="020B0604020202020204" pitchFamily="34" charset="0"/>
              </a:rPr>
              <a:t>شرکت </a:t>
            </a:r>
            <a:r>
              <a:rPr lang="en-AU" dirty="0" err="1">
                <a:latin typeface="Arial" panose="020B0604020202020204" pitchFamily="34" charset="0"/>
                <a:cs typeface="Arial" panose="020B0604020202020204" pitchFamily="34" charset="0"/>
              </a:rPr>
              <a:t>AusPost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، </a:t>
            </a:r>
            <a:r>
              <a:rPr lang="fa-IR" dirty="0">
                <a:latin typeface="Arial" panose="020B0604020202020204" pitchFamily="34" charset="0"/>
                <a:cs typeface="Arial" panose="020B0604020202020204" pitchFamily="34" charset="0"/>
              </a:rPr>
              <a:t>شماره پیگیری: 33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AEW3411903540631500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xmlns="" id="{EC5B7911-47CA-5EFE-1057-227430F22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1299" y="4049010"/>
            <a:ext cx="4965825" cy="162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اخطار: جریمه پارکینگ شما از موعد گذشته است. برای جلوگیری از </a:t>
            </a:r>
            <a:r>
              <a:rPr kumimoji="0" lang="fa-IR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هزینه های</a:t>
            </a:r>
            <a:r>
              <a:rPr kumimoji="0" lang="ar-SA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اضافی، فوراً آن را </a:t>
            </a:r>
            <a:r>
              <a:rPr kumimoji="0" lang="fa-IR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بررسی</a:t>
            </a:r>
            <a:r>
              <a:rPr kumimoji="0" lang="ar-SA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نمایید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/>
              </a:rPr>
              <a:t>https://linksmfj.life/au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739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FBFB22-D3FB-BB6E-41B9-A912A7364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xmlns="" id="{A6E06545-FA9C-D885-006A-994A8657B4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8952" y="435978"/>
            <a:ext cx="6602255" cy="14323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/>
            <a:r>
              <a:rPr lang="fa-IR" sz="4000" dirty="0"/>
              <a:t>تستِ کلاه‌برداری!</a:t>
            </a:r>
            <a:endParaRPr lang="en-US" altLang="en-US" sz="4000" dirty="0">
              <a:solidFill>
                <a:srgbClr val="1962B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EAEDC39-6609-87A9-D8D6-A184832A9DBC}"/>
              </a:ext>
            </a:extLst>
          </p:cNvPr>
          <p:cNvSpPr/>
          <p:nvPr/>
        </p:nvSpPr>
        <p:spPr>
          <a:xfrm>
            <a:off x="4911137" y="373450"/>
            <a:ext cx="4307036" cy="1440609"/>
          </a:xfrm>
          <a:prstGeom prst="rect">
            <a:avLst/>
          </a:prstGeom>
          <a:solidFill>
            <a:srgbClr val="F9CADB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fa-IR" sz="3200" dirty="0">
                <a:solidFill>
                  <a:schemeClr val="tx1"/>
                </a:solidFill>
              </a:rPr>
              <a:t>به نظر شما کدام یک از این‌ها واقعی است؟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xmlns="" id="{8AEEFD14-CDE4-3AA6-610E-F869559053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" t="21037" r="21703" b="68561"/>
          <a:stretch/>
        </p:blipFill>
        <p:spPr bwMode="auto">
          <a:xfrm>
            <a:off x="1610690" y="2756170"/>
            <a:ext cx="2404226" cy="72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A091FCF4-EFB8-B19A-2737-BC6BB17155B4}"/>
              </a:ext>
            </a:extLst>
          </p:cNvPr>
          <p:cNvSpPr/>
          <p:nvPr/>
        </p:nvSpPr>
        <p:spPr>
          <a:xfrm>
            <a:off x="5905025" y="2017507"/>
            <a:ext cx="5814832" cy="23530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0225DC5-E060-68BB-621F-822AFCDB6827}"/>
              </a:ext>
            </a:extLst>
          </p:cNvPr>
          <p:cNvSpPr txBox="1"/>
          <p:nvPr/>
        </p:nvSpPr>
        <p:spPr>
          <a:xfrm>
            <a:off x="7970082" y="4574012"/>
            <a:ext cx="413128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200" dirty="0">
                <a:solidFill>
                  <a:srgbClr val="FF0000"/>
                </a:solidFill>
              </a:rPr>
              <a:t>این پیام واقعی است، و ما می‌توانیم آن را از راه‌های دیگری نیز بررسی کنیم.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CAA3D1-1C08-724A-05A7-F6FEBFDDC8EB}"/>
              </a:ext>
            </a:extLst>
          </p:cNvPr>
          <p:cNvSpPr txBox="1"/>
          <p:nvPr/>
        </p:nvSpPr>
        <p:spPr>
          <a:xfrm>
            <a:off x="1385070" y="2623518"/>
            <a:ext cx="3567541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 rtl="1"/>
            <a:r>
              <a:rPr lang="fa-IR" dirty="0">
                <a:latin typeface="Arial" panose="020B0604020202020204" pitchFamily="34" charset="0"/>
                <a:cs typeface="Arial" panose="020B0604020202020204" pitchFamily="34" charset="0"/>
              </a:rPr>
              <a:t>اخطار: قبض پرداخت 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toll</a:t>
            </a:r>
            <a:r>
              <a:rPr lang="fa-IR" dirty="0">
                <a:latin typeface="Arial" panose="020B0604020202020204" pitchFamily="34" charset="0"/>
                <a:cs typeface="Arial" panose="020B0604020202020204" pitchFamily="34" charset="0"/>
              </a:rPr>
              <a:t> شما از موعد گذشته است. برای محافظت از اعتبار خود، فوراً مراحل پرداخت را تکمیل نمایید: 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https://linksizz.life/au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FBBC61A-96DD-F8CA-21F8-1B7C79B77100}"/>
              </a:ext>
            </a:extLst>
          </p:cNvPr>
          <p:cNvSpPr txBox="1"/>
          <p:nvPr/>
        </p:nvSpPr>
        <p:spPr>
          <a:xfrm>
            <a:off x="7064655" y="2455371"/>
            <a:ext cx="3531464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 rtl="1"/>
            <a:r>
              <a:rPr lang="fa-IR" dirty="0">
                <a:latin typeface="Arial" panose="020B0604020202020204" pitchFamily="34" charset="0"/>
                <a:cs typeface="Arial" panose="020B0604020202020204" pitchFamily="34" charset="0"/>
              </a:rPr>
              <a:t>امروز بسته شما از 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Kmart </a:t>
            </a:r>
            <a:r>
              <a:rPr lang="fa-IR" dirty="0">
                <a:latin typeface="Arial" panose="020B0604020202020204" pitchFamily="34" charset="0"/>
                <a:cs typeface="Arial" panose="020B0604020202020204" pitchFamily="34" charset="0"/>
              </a:rPr>
              <a:t>می‌رسد. در خانه نیستید؟ ما آن را در یک جای امن می‌گذاریم.پیگیری: تارنمای یا 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APP </a:t>
            </a:r>
            <a:r>
              <a:rPr lang="fa-IR" dirty="0">
                <a:latin typeface="Arial" panose="020B0604020202020204" pitchFamily="34" charset="0"/>
                <a:cs typeface="Arial" panose="020B0604020202020204" pitchFamily="34" charset="0"/>
              </a:rPr>
              <a:t>شرکت </a:t>
            </a:r>
            <a:r>
              <a:rPr lang="en-AU" dirty="0" err="1">
                <a:latin typeface="Arial" panose="020B0604020202020204" pitchFamily="34" charset="0"/>
                <a:cs typeface="Arial" panose="020B0604020202020204" pitchFamily="34" charset="0"/>
              </a:rPr>
              <a:t>AusPost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، </a:t>
            </a:r>
            <a:r>
              <a:rPr lang="fa-IR" dirty="0">
                <a:latin typeface="Arial" panose="020B0604020202020204" pitchFamily="34" charset="0"/>
                <a:cs typeface="Arial" panose="020B0604020202020204" pitchFamily="34" charset="0"/>
              </a:rPr>
              <a:t>شماره پیگیری: 33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AEW3411903540631500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xmlns="" id="{BD1A373F-E4F5-EEB9-B6AA-6CE082014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563" y="5068242"/>
            <a:ext cx="463167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en-US" dirty="0">
                <a:latin typeface="Arial" panose="020B0604020202020204" pitchFamily="34" charset="0"/>
                <a:cs typeface="Arial" panose="020B0604020202020204" pitchFamily="34" charset="0"/>
              </a:rPr>
              <a:t>اخطار: جریمه پارکینگ شما از موعد گذشته است. برای جلوگیری از </a:t>
            </a:r>
            <a:r>
              <a:rPr lang="fa-IR" altLang="en-US" dirty="0">
                <a:latin typeface="Arial" panose="020B0604020202020204" pitchFamily="34" charset="0"/>
                <a:cs typeface="Arial" panose="020B0604020202020204" pitchFamily="34" charset="0"/>
              </a:rPr>
              <a:t>هزینه های</a:t>
            </a:r>
            <a:r>
              <a:rPr lang="ar-SA" altLang="en-US" dirty="0">
                <a:latin typeface="Arial" panose="020B0604020202020204" pitchFamily="34" charset="0"/>
                <a:cs typeface="Arial" panose="020B0604020202020204" pitchFamily="34" charset="0"/>
              </a:rPr>
              <a:t> اضافی، فوراً آن را </a:t>
            </a:r>
            <a:r>
              <a:rPr lang="fa-IR" altLang="en-US" dirty="0">
                <a:latin typeface="Arial" panose="020B0604020202020204" pitchFamily="34" charset="0"/>
                <a:cs typeface="Arial" panose="020B0604020202020204" pitchFamily="34" charset="0"/>
              </a:rPr>
              <a:t>بررسی</a:t>
            </a:r>
            <a:r>
              <a:rPr lang="ar-SA" altLang="en-US" dirty="0">
                <a:latin typeface="Arial" panose="020B0604020202020204" pitchFamily="34" charset="0"/>
                <a:cs typeface="Arial" panose="020B0604020202020204" pitchFamily="34" charset="0"/>
              </a:rPr>
              <a:t> نمایید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dirty="0">
                <a:latin typeface="Arial" panose="020B0604020202020204" pitchFamily="34" charset="0"/>
                <a:hlinkClick r:id="rId4"/>
              </a:rPr>
              <a:t>https://linksmfj.life/au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148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xmlns="" id="{6B0344B1-5264-29BF-99F4-B41E5EB12B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50800"/>
            <a:ext cx="9228138" cy="1119188"/>
          </a:xfrm>
        </p:spPr>
        <p:txBody>
          <a:bodyPr/>
          <a:lstStyle/>
          <a:p>
            <a:pPr algn="ctr" rtl="1" eaLnBrk="1" hangingPunct="1"/>
            <a:r>
              <a:rPr lang="fa-IR" sz="4000" dirty="0"/>
              <a:t>کلاه‌برداری‌های</a:t>
            </a:r>
            <a:r>
              <a:rPr lang="en-AU" sz="4000" dirty="0"/>
              <a:t> SMS</a:t>
            </a:r>
            <a:r>
              <a:rPr lang="fa-IR" sz="4000" dirty="0"/>
              <a:t> </a:t>
            </a:r>
            <a:r>
              <a:rPr lang="en-AU" sz="4000" dirty="0"/>
              <a:t>– </a:t>
            </a:r>
            <a:r>
              <a:rPr lang="fa-IR" sz="4000" dirty="0"/>
              <a:t> مثال های بیشتر!</a:t>
            </a:r>
            <a:endParaRPr lang="en-US" altLang="en-US" sz="4000" dirty="0">
              <a:latin typeface="Arial" panose="020B0604020202020204" pitchFamily="34" charset="0"/>
              <a:ea typeface="Kanit" panose="020B0502040204020203" charset="0"/>
              <a:cs typeface="Arial" panose="020B0604020202020204" pitchFamily="34" charset="0"/>
            </a:endParaRPr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xmlns="" id="{06B72056-8824-1261-CD3A-BBC46D9414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Kanit" panose="020B05020402040202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Kanit" panose="020B05020402040202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Kanit" panose="020B05020402040202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Kanit" panose="020B05020402040202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DA016B-EB01-4607-A6A1-C43B434C3DF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6DB547F-7DA7-9D53-81C1-91F86F646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" y="1336626"/>
            <a:ext cx="11084560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Australia Post: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ar-SA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ما نمی‌توانیم بسته شما را تحویل دهیم زیرا آدرس شما با سیستم مطابقت ندارد. لطفاً به</a:t>
            </a:r>
            <a:r>
              <a:rPr kumimoji="0" lang="fa-IR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ar-SA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‌سادگی آن را در اینجا به</a:t>
            </a:r>
            <a:r>
              <a:rPr kumimoji="0" lang="fa-IR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ar-SA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‌روز نمایید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https://parcelsendau.vip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من در صندوق پرداخت فروشگاه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Coles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ar-SA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هستم و کارت اشتباه را با خود آورده‌ام. آیا می‌توانید لطفاً $150 برایم بفرستید؟ وقتی به خانه رسیدم پول شما را پس می‌دهم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BSB 633 123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ar-SA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شماره حساب: 196 902 985</a:t>
            </a:r>
            <a:endParaRPr kumimoji="0" lang="en-AU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از طرف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ANZ: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ar-SA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حساب شما به دلیل مشکوک بودن به کلاهبرداری در حال بررسی است. حساب شما فوراً مسدود خواهد شد. لطفاً برای تکمیل تأیید، روی لینک زیر کلیک نمایید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www.anzau.com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حساب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Coles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ar-SA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شما (3022 امتیاز) در حال منقضی شدن است. لطفاً امتیازهای خود را به‌زودی استفاده نمایید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/>
              </a:rPr>
              <a:t>https://coles-su.life/au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شما (1) پیام جدید در صندوق ورودی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MyGov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ar-SA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دارید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6"/>
              </a:rPr>
              <a:t>https://review-auservices.cc/de/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به</a:t>
            </a:r>
            <a:r>
              <a:rPr kumimoji="0" lang="en-AU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ar-SA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‌روزرسانی مهم: بازپرداخت بیمه </a:t>
            </a:r>
            <a:r>
              <a:rPr kumimoji="0" lang="fa-IR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درمانی</a:t>
            </a:r>
            <a:r>
              <a:rPr kumimoji="0" lang="ar-SA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شما ناموفق بوده است. لطفاً این موضوع را به</a:t>
            </a:r>
            <a:r>
              <a:rPr kumimoji="0" lang="fa-IR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ar-SA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‌صورت فوری بررسی نمایید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7"/>
              </a:rPr>
              <a:t>https://utwga.space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180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E1E64E-CFCA-7A9D-3089-24A564D0F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7E13F-D478-88E4-760F-5A82371BF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450" y="167408"/>
            <a:ext cx="4337807" cy="1325563"/>
          </a:xfrm>
        </p:spPr>
        <p:txBody>
          <a:bodyPr/>
          <a:lstStyle/>
          <a:p>
            <a:pPr algn="r" rtl="1"/>
            <a:r>
              <a:rPr lang="fa-IR" dirty="0"/>
              <a:t>کلاه‌برداری‌های عاشقانه</a:t>
            </a:r>
            <a:endParaRPr lang="en-AU" noProof="0" dirty="0"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1301F653-1340-1A0A-F8EB-F83BA3C490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2665" y="1492971"/>
            <a:ext cx="5271864" cy="3810549"/>
          </a:xfrm>
        </p:spPr>
        <p:txBody>
          <a:bodyPr/>
          <a:lstStyle/>
          <a:p>
            <a:pPr marL="0" lvl="0" indent="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fa-IR" sz="2000" dirty="0"/>
              <a:t>• زمانی اتفاق می افتد که یک کلاه ‌بردار از افرادی که به دنبال عشق در اینترنت هستند، سوءاستفاده می‌کند.</a:t>
            </a:r>
            <a:br>
              <a:rPr lang="fa-IR" sz="2000" dirty="0"/>
            </a:br>
            <a:r>
              <a:rPr lang="fa-IR" sz="2000" dirty="0"/>
              <a:t>• آن‌ها معمولاً وانمود می‌کنند که به شما احساس دارند و وقتی اعتماد شما را به‌ دست آوردند، از شما پول درخواست می‌کنند.</a:t>
            </a:r>
            <a:br>
              <a:rPr lang="fa-IR" sz="2000" dirty="0"/>
            </a:br>
            <a:r>
              <a:rPr lang="fa-IR" sz="2000" dirty="0"/>
              <a:t>• اگر از </a:t>
            </a:r>
            <a:r>
              <a:rPr lang="en-AU" sz="2000" dirty="0"/>
              <a:t>APP</a:t>
            </a:r>
            <a:r>
              <a:rPr lang="fa-IR" sz="2000" dirty="0"/>
              <a:t>های آشنایی یا تارنما های همسریابی استفاده می‌کنید، محتاط باشید.</a:t>
            </a:r>
            <a:endParaRPr lang="en-AU" sz="2000" kern="100" noProof="0" dirty="0">
              <a:solidFill>
                <a:schemeClr val="tx1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hape, icon&#10;&#10;Description automatically generated">
            <a:extLst>
              <a:ext uri="{FF2B5EF4-FFF2-40B4-BE49-F238E27FC236}">
                <a16:creationId xmlns:a16="http://schemas.microsoft.com/office/drawing/2014/main" xmlns="" id="{7CBBFA99-B129-9E88-3C74-318B8AAE0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65" y="167408"/>
            <a:ext cx="1104228" cy="1104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D4ADBD8-6E2C-0C61-08E7-C5A33836D0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b="20611"/>
          <a:stretch>
            <a:fillRect/>
          </a:stretch>
        </p:blipFill>
        <p:spPr>
          <a:xfrm>
            <a:off x="6633519" y="1813474"/>
            <a:ext cx="5126502" cy="3810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97694" y="2866637"/>
            <a:ext cx="3548463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AU" dirty="0"/>
              <a:t/>
            </a:r>
            <a:br>
              <a:rPr lang="en-AU" dirty="0"/>
            </a:br>
            <a:r>
              <a:rPr lang="fa-IR" dirty="0"/>
              <a:t>حال </a:t>
            </a:r>
            <a:r>
              <a:rPr lang="ar-SA" dirty="0"/>
              <a:t>ولنتاین زیبای من چطوره؟</a:t>
            </a:r>
            <a:r>
              <a:rPr lang="en-AU" dirty="0"/>
              <a:t> </a:t>
            </a:r>
            <a:r>
              <a:rPr lang="en-AU" dirty="0" smtClean="0"/>
              <a:t>❤</a:t>
            </a:r>
            <a:r>
              <a:rPr lang="en-AU" dirty="0"/>
              <a:t/>
            </a:r>
            <a:br>
              <a:rPr lang="en-AU" dirty="0"/>
            </a:br>
            <a:r>
              <a:rPr lang="ar-SA" dirty="0"/>
              <a:t>من هدیه روز ولنتاین تو به ارزش </a:t>
            </a:r>
            <a:r>
              <a:rPr lang="fa-IR" dirty="0"/>
              <a:t>۲۰۰۰ </a:t>
            </a:r>
            <a:r>
              <a:rPr lang="ar-SA" dirty="0"/>
              <a:t>دلار را دارم ولی بانک آن را مسدود کرده است. می‌تونی </a:t>
            </a:r>
            <a:r>
              <a:rPr lang="fa-IR" dirty="0"/>
              <a:t>۵۰۰ </a:t>
            </a:r>
            <a:r>
              <a:rPr lang="ar-SA" dirty="0"/>
              <a:t>دلار برام بفرستی تا بتوانم هدیه را برایت بفرستم؟ عاشقتم عزیزم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99432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35E9FE-EB3C-DF5B-6727-8C4E259CD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431A43-5AD4-4242-FE6E-2B6CBAF51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78604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4400" dirty="0">
                <a:solidFill>
                  <a:srgbClr val="022091"/>
                </a:solidFill>
              </a:rPr>
              <a:t>کلاه‌برداران از </a:t>
            </a:r>
            <a:r>
              <a:rPr lang="fa-IR" sz="4400" b="1" dirty="0">
                <a:solidFill>
                  <a:srgbClr val="022091"/>
                </a:solidFill>
              </a:rPr>
              <a:t>لوگو واقعی </a:t>
            </a:r>
            <a:r>
              <a:rPr lang="fa-IR" sz="4400" dirty="0">
                <a:solidFill>
                  <a:srgbClr val="022091"/>
                </a:solidFill>
              </a:rPr>
              <a:t>و یک آدرس </a:t>
            </a:r>
            <a:r>
              <a:rPr lang="fa-IR" sz="4400" b="1" dirty="0">
                <a:solidFill>
                  <a:srgbClr val="022091"/>
                </a:solidFill>
              </a:rPr>
              <a:t>ایمیل مشابه </a:t>
            </a:r>
            <a:r>
              <a:rPr lang="fa-IR" sz="4400" dirty="0">
                <a:solidFill>
                  <a:srgbClr val="022091"/>
                </a:solidFill>
              </a:rPr>
              <a:t>با یک سازمان واقعی استفاده می‌کنند.</a:t>
            </a:r>
            <a:endParaRPr lang="en-AU" sz="4400" b="1" dirty="0">
              <a:solidFill>
                <a:srgbClr val="02209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AFFEFB-4431-C7F5-D3DB-76818E3E004A}"/>
              </a:ext>
            </a:extLst>
          </p:cNvPr>
          <p:cNvSpPr txBox="1"/>
          <p:nvPr/>
        </p:nvSpPr>
        <p:spPr>
          <a:xfrm>
            <a:off x="838200" y="5543199"/>
            <a:ext cx="1135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600" dirty="0"/>
              <a:t>اقتباس‌شده از </a:t>
            </a:r>
            <a:r>
              <a:rPr lang="en-AU" sz="1600" i="1" dirty="0"/>
              <a:t>Little Book of Scams: How to spot and avoid scams</a:t>
            </a:r>
            <a:r>
              <a:rPr lang="en-AU" sz="1600" dirty="0"/>
              <a:t>» </a:t>
            </a:r>
            <a:r>
              <a:rPr lang="fa-IR" sz="1600" dirty="0"/>
              <a:t> توسط </a:t>
            </a:r>
            <a:r>
              <a:rPr lang="en-AU" sz="1600" dirty="0"/>
              <a:t>Australian Competition and Consumer Commission، 2024، </a:t>
            </a:r>
            <a:r>
              <a:rPr lang="fa-IR" sz="1600" dirty="0"/>
              <a:t>حق نشر متعلق به دولت مشترک‌المنافع استرالیا، تحت مجوز </a:t>
            </a:r>
            <a:r>
              <a:rPr lang="en-AU" sz="1600" dirty="0"/>
              <a:t>CC BY 4.0.</a:t>
            </a:r>
            <a:endParaRPr lang="en-AU" sz="1600" dirty="0">
              <a:solidFill>
                <a:srgbClr val="121737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32BAC3F1-FE76-D113-6599-568370F72B2F}"/>
              </a:ext>
            </a:extLst>
          </p:cNvPr>
          <p:cNvSpPr txBox="1">
            <a:spLocks/>
          </p:cNvSpPr>
          <p:nvPr/>
        </p:nvSpPr>
        <p:spPr>
          <a:xfrm>
            <a:off x="838200" y="433929"/>
            <a:ext cx="10515600" cy="948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fa-IR" sz="5400" dirty="0">
                <a:solidFill>
                  <a:srgbClr val="022091"/>
                </a:solidFill>
              </a:rPr>
              <a:t>کلاه ‌برداری‌های ایمیلی</a:t>
            </a:r>
            <a:endParaRPr lang="en-AU" sz="5400" b="1" dirty="0">
              <a:solidFill>
                <a:srgbClr val="02209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E80060F-7228-7DC9-A775-0289904B03A0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3461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7C7F237-0252-91F5-807A-8286D765D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44A617-8FB2-2F2E-2CE6-0DAFF8179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450" y="167408"/>
            <a:ext cx="4188310" cy="1325563"/>
          </a:xfrm>
        </p:spPr>
        <p:txBody>
          <a:bodyPr/>
          <a:lstStyle/>
          <a:p>
            <a:pPr algn="r" rtl="1"/>
            <a:r>
              <a:rPr lang="fa-IR" dirty="0"/>
              <a:t>کلاه‌برداری‌های فیشینگ</a:t>
            </a:r>
            <a:endParaRPr lang="en-AU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C3731FAE-2B01-DBA5-7423-2C5B0BF431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6172" y="1786597"/>
            <a:ext cx="4085655" cy="3516923"/>
          </a:xfrm>
        </p:spPr>
        <p:txBody>
          <a:bodyPr/>
          <a:lstStyle/>
          <a:p>
            <a:pPr marL="342900" lvl="0" indent="-342900" algn="r" rtl="1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a-IR" dirty="0"/>
              <a:t>کلاه ‌برداران ایمیل‌های جعلی از طرف جاهایی مانند بانک یا دولت ارسال می کنند.</a:t>
            </a:r>
          </a:p>
          <a:p>
            <a:pPr marL="342900" lvl="0" indent="-342900" algn="r" rtl="1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a-IR" dirty="0"/>
              <a:t>آن‌ها معمولاً از شما می‌خواهند اطلاعات شخصی خود را برایشان ارسال کنید.</a:t>
            </a:r>
          </a:p>
          <a:p>
            <a:pPr marL="342900" lvl="0" indent="-342900" algn="r" rtl="1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a-IR" dirty="0"/>
              <a:t>وقتی اطلاعات کافی به ‌دست آورند، میتوانند خود را بجای شما جا بزنند.</a:t>
            </a:r>
            <a:endParaRPr lang="en-US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C6F0DD-2918-4914-F29C-72FFDA8FD2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xmlns="" id="{3E33ADEF-2ABB-5604-A2FA-EC7C9D0DA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173" y="300637"/>
            <a:ext cx="1059104" cy="1059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1AD4F59-D5E8-93AC-D54A-5D913BB4A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071" y="1153056"/>
            <a:ext cx="6593058" cy="512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21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E1A5E6-2C6E-FF49-6742-A435836CF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C58F7C-00F6-90DF-1CCF-01DCBF3AC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4400" dirty="0">
                <a:solidFill>
                  <a:srgbClr val="0A2391"/>
                </a:solidFill>
              </a:rPr>
              <a:t>تماس ‌گیرنده ممکن است از قبل بعضی اطلاعات دربارهٔ شما داشته باشد، مانند</a:t>
            </a:r>
          </a:p>
          <a:p>
            <a:pPr marL="0" indent="0" algn="r" rtl="1">
              <a:buNone/>
            </a:pPr>
            <a:r>
              <a:rPr lang="fa-IR" sz="4400" b="1" dirty="0">
                <a:solidFill>
                  <a:srgbClr val="0A2391"/>
                </a:solidFill>
              </a:rPr>
              <a:t>نام یا آدرس شما</a:t>
            </a:r>
            <a:r>
              <a:rPr lang="fa-IR" sz="4400" dirty="0">
                <a:solidFill>
                  <a:srgbClr val="0A2391"/>
                </a:solidFill>
              </a:rPr>
              <a:t>.</a:t>
            </a:r>
            <a:endParaRPr lang="en-AU" sz="4400" b="1" dirty="0">
              <a:solidFill>
                <a:srgbClr val="0A239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D5EE2EC-B7DC-8B97-A61F-A6537216911D}"/>
              </a:ext>
            </a:extLst>
          </p:cNvPr>
          <p:cNvSpPr txBox="1"/>
          <p:nvPr/>
        </p:nvSpPr>
        <p:spPr>
          <a:xfrm>
            <a:off x="4287864" y="5840585"/>
            <a:ext cx="7390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600" dirty="0"/>
              <a:t>اقتباس‌شده از «</a:t>
            </a:r>
            <a:r>
              <a:rPr lang="en-AU" sz="1600" i="1" dirty="0"/>
              <a:t>Little Book of Scams: How to spot and avoid scams» </a:t>
            </a:r>
            <a:r>
              <a:rPr lang="fa-IR" sz="1600" dirty="0"/>
              <a:t>توسط </a:t>
            </a:r>
            <a:r>
              <a:rPr lang="en-AU" sz="1600" dirty="0"/>
              <a:t>Australian Competition and Consumer Commission، 2024، </a:t>
            </a:r>
            <a:r>
              <a:rPr lang="fa-IR" sz="1600" dirty="0"/>
              <a:t>حق نشر متعلق به دولت مشترک‌المنافع استرالیا.</a:t>
            </a:r>
            <a:endParaRPr lang="en-AU" sz="1600" dirty="0">
              <a:solidFill>
                <a:srgbClr val="121737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0942140E-2F9E-B5F9-E1D1-30D3A7625004}"/>
              </a:ext>
            </a:extLst>
          </p:cNvPr>
          <p:cNvSpPr txBox="1">
            <a:spLocks/>
          </p:cNvSpPr>
          <p:nvPr/>
        </p:nvSpPr>
        <p:spPr>
          <a:xfrm>
            <a:off x="838200" y="850106"/>
            <a:ext cx="10515600" cy="896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fa-IR" sz="5400" dirty="0">
                <a:solidFill>
                  <a:srgbClr val="0A2391"/>
                </a:solidFill>
              </a:rPr>
              <a:t>کلاه ‌برداری‌های تلفونی</a:t>
            </a:r>
            <a:endParaRPr lang="en-AU" sz="5400" b="1" dirty="0">
              <a:solidFill>
                <a:srgbClr val="0A239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6ECF5C4-12EF-0948-13B6-004B40808E0B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1557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7F95AC-E4E8-DE98-B555-225C90005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3A4854-D1F6-586D-95C8-14C2122AFA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635DF42-F917-EB79-C283-B09084C6EA9F}"/>
              </a:ext>
            </a:extLst>
          </p:cNvPr>
          <p:cNvSpPr txBox="1"/>
          <p:nvPr/>
        </p:nvSpPr>
        <p:spPr>
          <a:xfrm>
            <a:off x="270668" y="5925312"/>
            <a:ext cx="1020286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en-AU" sz="900" dirty="0"/>
              <a:t>Mundy, Garrett (2024, </a:t>
            </a:r>
            <a:r>
              <a:rPr lang="fa-IR" sz="900" dirty="0"/>
              <a:t>اکتبر</a:t>
            </a:r>
            <a:r>
              <a:rPr lang="en-AU" sz="900" dirty="0"/>
              <a:t> 30).</a:t>
            </a:r>
            <a:br>
              <a:rPr lang="en-AU" sz="900" dirty="0"/>
            </a:br>
            <a:r>
              <a:rPr lang="fa-IR" sz="900" dirty="0">
                <a:latin typeface="Arial" panose="020B0604020202020204" pitchFamily="34" charset="0"/>
                <a:cs typeface="Arial" panose="020B0604020202020204" pitchFamily="34" charset="0"/>
              </a:rPr>
              <a:t>زن کلانسال در </a:t>
            </a:r>
            <a:r>
              <a:rPr lang="en-AU" sz="900" dirty="0">
                <a:latin typeface="Arial" panose="020B0604020202020204" pitchFamily="34" charset="0"/>
                <a:cs typeface="Arial" panose="020B0604020202020204" pitchFamily="34" charset="0"/>
              </a:rPr>
              <a:t>Perth </a:t>
            </a:r>
            <a:r>
              <a:rPr lang="fa-IR" sz="900" dirty="0">
                <a:latin typeface="Arial" panose="020B0604020202020204" pitchFamily="34" charset="0"/>
                <a:cs typeface="Arial" panose="020B0604020202020204" pitchFamily="34" charset="0"/>
              </a:rPr>
              <a:t>هدف یک کلاه‌برداری کارت هدیه به ارزش $2,000 قرار گرفت.</a:t>
            </a:r>
            <a:br>
              <a:rPr lang="fa-IR" sz="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900" dirty="0">
                <a:latin typeface="Arial" panose="020B0604020202020204" pitchFamily="34" charset="0"/>
                <a:cs typeface="Arial" panose="020B0604020202020204" pitchFamily="34" charset="0"/>
              </a:rPr>
              <a:t>ABC News</a:t>
            </a:r>
            <a:r>
              <a:rPr lang="en-AU" sz="900" dirty="0"/>
              <a:t/>
            </a:r>
            <a:br>
              <a:rPr lang="en-AU" sz="900" dirty="0"/>
            </a:br>
            <a:r>
              <a:rPr lang="en-AU" sz="900" dirty="0">
                <a:hlinkClick r:id="rId4"/>
              </a:rPr>
              <a:t>https://www.abc.net.au/news/2024-10-30/woman-in-gift-card-scam-taken-to-shop-by-taxi/104528608</a:t>
            </a:r>
            <a:endParaRPr lang="en-AU" sz="900" dirty="0"/>
          </a:p>
          <a:p>
            <a:pPr algn="ctr"/>
            <a:endParaRPr lang="en-AU" sz="900" dirty="0"/>
          </a:p>
        </p:txBody>
      </p:sp>
      <p:pic>
        <p:nvPicPr>
          <p:cNvPr id="2" name="Online Media 1" title="How 91-year-old Grace was preyed on by gift card scammers | ABC News">
            <a:hlinkClick r:id="" action="ppaction://media"/>
            <a:extLst>
              <a:ext uri="{FF2B5EF4-FFF2-40B4-BE49-F238E27FC236}">
                <a16:creationId xmlns:a16="http://schemas.microsoft.com/office/drawing/2014/main" xmlns="" id="{5A9C0F20-B2F0-9CDF-6F71-2248DF3F06B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677759" y="932688"/>
            <a:ext cx="8836482" cy="499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0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ADEC92F-98CA-00F0-3269-B9090A1B3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A209D9-06A1-C6DC-55EE-3B665417F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6743"/>
            <a:ext cx="10515600" cy="339022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4400" dirty="0">
                <a:solidFill>
                  <a:srgbClr val="0A2391"/>
                </a:solidFill>
              </a:rPr>
              <a:t>ویب ‌سایت‌ها ممکن است </a:t>
            </a:r>
            <a:r>
              <a:rPr lang="fa-IR" sz="4400" b="1" dirty="0">
                <a:solidFill>
                  <a:srgbClr val="0A2391"/>
                </a:solidFill>
              </a:rPr>
              <a:t>نظرهای جعلی </a:t>
            </a:r>
            <a:r>
              <a:rPr lang="fa-IR" sz="4400" dirty="0">
                <a:solidFill>
                  <a:srgbClr val="0A2391"/>
                </a:solidFill>
              </a:rPr>
              <a:t>داشته باشند تا باعث شوند شما به آن‌ها اعتماد کنید.</a:t>
            </a:r>
            <a:endParaRPr lang="en-AU" sz="4400" b="1" dirty="0">
              <a:solidFill>
                <a:srgbClr val="0A239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687F296-FD88-97C0-4EE0-F47E3C7D21C4}"/>
              </a:ext>
            </a:extLst>
          </p:cNvPr>
          <p:cNvSpPr txBox="1"/>
          <p:nvPr/>
        </p:nvSpPr>
        <p:spPr>
          <a:xfrm>
            <a:off x="2392946" y="6089905"/>
            <a:ext cx="8960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600" dirty="0"/>
              <a:t>اقتباس‌شده از «</a:t>
            </a:r>
            <a:r>
              <a:rPr lang="en-AU" sz="1600" dirty="0"/>
              <a:t>Little Book of Scams: How to spot and avoid scams» </a:t>
            </a:r>
            <a:r>
              <a:rPr lang="fa-IR" sz="1600" dirty="0"/>
              <a:t>توسط </a:t>
            </a:r>
            <a:r>
              <a:rPr lang="en-AU" sz="1600" dirty="0"/>
              <a:t>Australian Competition and Consumer Commission، 2024، </a:t>
            </a:r>
            <a:r>
              <a:rPr lang="fa-IR" sz="1600" dirty="0"/>
              <a:t>حق نشر متعلق به دولت مشترک‌المنافع استرالیا.</a:t>
            </a:r>
            <a:endParaRPr lang="en-AU" sz="1600" dirty="0">
              <a:solidFill>
                <a:srgbClr val="121737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5CBC2334-980F-6137-CD18-E3DE076661D2}"/>
              </a:ext>
            </a:extLst>
          </p:cNvPr>
          <p:cNvSpPr txBox="1">
            <a:spLocks/>
          </p:cNvSpPr>
          <p:nvPr/>
        </p:nvSpPr>
        <p:spPr>
          <a:xfrm>
            <a:off x="838200" y="768095"/>
            <a:ext cx="10515600" cy="4114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fa-IR" sz="5400" dirty="0">
                <a:solidFill>
                  <a:srgbClr val="0A2391"/>
                </a:solidFill>
              </a:rPr>
              <a:t>کلاه‌برداری‌های ویب ‌سایت</a:t>
            </a:r>
            <a:endParaRPr lang="en-AU" sz="5400" b="1" dirty="0">
              <a:solidFill>
                <a:srgbClr val="0A239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053980E-9B6C-B028-F540-E5EE31F439A1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4449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66B332A4-D438-4773-A77F-5ED49A448D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DF9AD32D-FF05-44F4-BD4D-9CEE89B71E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1DB78F-0B99-C6D1-7BDC-4F473938E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fa-IR" sz="5400" dirty="0">
                <a:solidFill>
                  <a:schemeClr val="bg1"/>
                </a:solidFill>
              </a:rPr>
              <a:t>ارج نهادن به سرزمین سنتی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4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754134-7D0C-5E32-1382-E0F72A592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639F41-626A-050B-F482-E378DCF7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450" y="167408"/>
            <a:ext cx="5854550" cy="1325563"/>
          </a:xfrm>
        </p:spPr>
        <p:txBody>
          <a:bodyPr/>
          <a:lstStyle/>
          <a:p>
            <a:pPr algn="r" rtl="1"/>
            <a:r>
              <a:rPr lang="fa-IR" dirty="0"/>
              <a:t>تارنما های جعلی ساخته شده‌اند</a:t>
            </a:r>
            <a:endParaRPr lang="en-AU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12346186-C9D8-5984-13FC-1F64977017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6173" y="1786597"/>
            <a:ext cx="3333770" cy="3516923"/>
          </a:xfrm>
        </p:spPr>
        <p:txBody>
          <a:bodyPr/>
          <a:lstStyle/>
          <a:p>
            <a:pPr algn="r" rtl="1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a-IR" dirty="0"/>
              <a:t>کلاه‌ برداران اعلان‌ها یا تارنماهای جعلی برای فروش محصولات ایجاد می‌کنند.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a-IR" dirty="0"/>
              <a:t>آن‌ها پول شما را می‌گیرند و هرگز محصول را برای شما ارسال  نمی‌کنند.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a-IR" dirty="0"/>
              <a:t>همیشه بررسی کنید که در تارنمای درست وارد شده اید.</a:t>
            </a:r>
            <a:endParaRPr lang="en-US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9C1408-CAF9-3655-BB59-4DE8090768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894A721-EC26-12D6-70AA-9A6F3DB33F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61" t="55431" r="74724" b="8512"/>
          <a:stretch/>
        </p:blipFill>
        <p:spPr>
          <a:xfrm>
            <a:off x="816199" y="248776"/>
            <a:ext cx="1062666" cy="10228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81FA298-7390-652D-854E-FF6193A55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970" y="1271636"/>
            <a:ext cx="8042030" cy="51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9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030A768-08DA-92BB-7F5C-C35C6E322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E5E5E9-ADB0-F587-A642-43B69552A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450" y="167408"/>
            <a:ext cx="6761988" cy="1325563"/>
          </a:xfrm>
        </p:spPr>
        <p:txBody>
          <a:bodyPr/>
          <a:lstStyle/>
          <a:p>
            <a:pPr algn="r" rtl="1"/>
            <a:r>
              <a:rPr lang="en-AU" dirty="0" err="1">
                <a:latin typeface="Arial" panose="020B0604020202020204" pitchFamily="34" charset="0"/>
                <a:cs typeface="Arial" panose="020B0604020202020204" pitchFamily="34" charset="0"/>
              </a:rPr>
              <a:t>Scambling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a-IR" dirty="0">
                <a:latin typeface="Arial" panose="020B0604020202020204" pitchFamily="34" charset="0"/>
                <a:cs typeface="Arial" panose="020B0604020202020204" pitchFamily="34" charset="0"/>
              </a:rPr>
              <a:t>: کلاه‌برداری قمار آنلاین</a:t>
            </a:r>
            <a:endParaRPr lang="en-AU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5B8214AF-AFC5-D64E-CF41-B550EC718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6172" y="1622005"/>
            <a:ext cx="4486877" cy="4585628"/>
          </a:xfrm>
        </p:spPr>
        <p:txBody>
          <a:bodyPr/>
          <a:lstStyle/>
          <a:p>
            <a:pPr algn="r" rtl="1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a-IR" dirty="0">
                <a:latin typeface="Arial" panose="020B0604020202020204" pitchFamily="34" charset="0"/>
                <a:cs typeface="Arial" panose="020B0604020202020204" pitchFamily="34" charset="0"/>
              </a:rPr>
              <a:t>کلاه‌ برداری‌هایی که به شکل 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  <a:r>
              <a:rPr lang="fa-IR" dirty="0">
                <a:latin typeface="Arial" panose="020B0604020202020204" pitchFamily="34" charset="0"/>
                <a:cs typeface="Arial" panose="020B0604020202020204" pitchFamily="34" charset="0"/>
              </a:rPr>
              <a:t>ها یا بازی‌های قمار پنهان شده‌اند.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a-IR" dirty="0">
                <a:latin typeface="Arial" panose="020B0604020202020204" pitchFamily="34" charset="0"/>
                <a:cs typeface="Arial" panose="020B0604020202020204" pitchFamily="34" charset="0"/>
              </a:rPr>
              <a:t>جک‌ پات‌های جعلی و چرخش‌های مجانی افراد را فریب می‌دهند تا پول یا اطلاعات شخصی خود را بدهند.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a-IR" dirty="0">
                <a:latin typeface="Arial" panose="020B0604020202020204" pitchFamily="34" charset="0"/>
                <a:cs typeface="Arial" panose="020B0604020202020204" pitchFamily="34" charset="0"/>
              </a:rPr>
              <a:t>اطلاعات حساس خود را ارسال نکنید یا پول انتقال ندهید، پیش از دانلود 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  <a:r>
              <a:rPr lang="fa-IR" dirty="0">
                <a:latin typeface="Arial" panose="020B0604020202020204" pitchFamily="34" charset="0"/>
                <a:cs typeface="Arial" panose="020B0604020202020204" pitchFamily="34" charset="0"/>
              </a:rPr>
              <a:t>ها آن‌ها را بررسی کنید و هر مورد مشکوک را گزارش دهید.</a:t>
            </a:r>
            <a:endParaRPr lang="en-US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AEDD0C-1E76-76C8-1C73-64D2D4FD61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F52C772-34F1-961C-403D-370D38042B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61" t="55431" r="74724" b="8512"/>
          <a:stretch/>
        </p:blipFill>
        <p:spPr>
          <a:xfrm>
            <a:off x="816199" y="248776"/>
            <a:ext cx="1062666" cy="102286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49175AE6-38D2-C320-F39D-D957431A64C5}"/>
              </a:ext>
            </a:extLst>
          </p:cNvPr>
          <p:cNvSpPr/>
          <p:nvPr/>
        </p:nvSpPr>
        <p:spPr>
          <a:xfrm>
            <a:off x="976775" y="352425"/>
            <a:ext cx="741513" cy="7499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6C764FA-ECB1-6454-6DB4-89F84465E2FD}"/>
              </a:ext>
            </a:extLst>
          </p:cNvPr>
          <p:cNvSpPr txBox="1"/>
          <p:nvPr/>
        </p:nvSpPr>
        <p:spPr>
          <a:xfrm>
            <a:off x="944412" y="352425"/>
            <a:ext cx="504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/>
              <a:t>🎰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xmlns="" id="{503CE4D1-BF2A-0924-9879-8E73B09DD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667580" y="1102405"/>
            <a:ext cx="3946545" cy="330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B8BFA6E-804D-9A6F-7DA9-3615BB3BD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9371" y="4403924"/>
            <a:ext cx="4266457" cy="21658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F785284-8EE1-BCC7-9A15-B9CC1A6F28C1}"/>
              </a:ext>
            </a:extLst>
          </p:cNvPr>
          <p:cNvSpPr txBox="1"/>
          <p:nvPr/>
        </p:nvSpPr>
        <p:spPr>
          <a:xfrm>
            <a:off x="297383" y="5755595"/>
            <a:ext cx="676198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en-AU" sz="900" dirty="0"/>
              <a:t>Boltje, S., (2025, August 29).</a:t>
            </a:r>
            <a:br>
              <a:rPr lang="en-AU" sz="900" dirty="0"/>
            </a:br>
            <a:r>
              <a:rPr lang="en-AU" sz="900" dirty="0"/>
              <a:t>«</a:t>
            </a:r>
            <a:r>
              <a:rPr lang="en-AU" sz="900" dirty="0" err="1"/>
              <a:t>Scambling</a:t>
            </a:r>
            <a:r>
              <a:rPr lang="en-AU" sz="900" dirty="0"/>
              <a:t> </a:t>
            </a:r>
            <a:r>
              <a:rPr lang="fa-IR" sz="900" dirty="0"/>
              <a:t>یک کلاه‌برداری قمار آنلاین است که جوامع </a:t>
            </a:r>
            <a:r>
              <a:rPr lang="en-AU" sz="900" dirty="0"/>
              <a:t>First Nations </a:t>
            </a:r>
            <a:r>
              <a:rPr lang="fa-IR" sz="900" dirty="0"/>
              <a:t>را هدف قرار می‌دهد.»</a:t>
            </a:r>
            <a:br>
              <a:rPr lang="fa-IR" sz="900" dirty="0"/>
            </a:br>
            <a:r>
              <a:rPr lang="en-AU" sz="900" dirty="0">
                <a:hlinkClick r:id="rId6"/>
              </a:rPr>
              <a:t>https://www.abc.net.au/news/2025-08-29/scambling-the-online-gambling-scam-targeting-aboriginal-people/105709290</a:t>
            </a:r>
            <a:endParaRPr lang="en-AU" sz="900" dirty="0"/>
          </a:p>
        </p:txBody>
      </p:sp>
    </p:spTree>
    <p:extLst>
      <p:ext uri="{BB962C8B-B14F-4D97-AF65-F5344CB8AC3E}">
        <p14:creationId xmlns:p14="http://schemas.microsoft.com/office/powerpoint/2010/main" val="3663680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1800577-F8B0-77C9-3E00-388B37AF4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C7F29A-D44C-3014-6B10-159CF26DE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8023"/>
            <a:ext cx="10515600" cy="3698939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4400" dirty="0">
                <a:solidFill>
                  <a:srgbClr val="0A2391"/>
                </a:solidFill>
              </a:rPr>
              <a:t>کلاه‌ برداران می‌توانند از </a:t>
            </a:r>
            <a:r>
              <a:rPr lang="fa-IR" sz="4400" b="1" dirty="0">
                <a:solidFill>
                  <a:srgbClr val="0A2391"/>
                </a:solidFill>
              </a:rPr>
              <a:t>حساب‌های رسانه‌های اجتماعی شما</a:t>
            </a:r>
            <a:r>
              <a:rPr lang="fa-IR" sz="4400" dirty="0">
                <a:solidFill>
                  <a:srgbClr val="0A2391"/>
                </a:solidFill>
              </a:rPr>
              <a:t> اطلاعات زیادی راجع به شما به‌ دست آورند.</a:t>
            </a:r>
            <a:endParaRPr lang="en-AU" sz="4400" b="1" dirty="0">
              <a:solidFill>
                <a:srgbClr val="0A239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D5DA7F7-705E-0FDB-65BC-628A0CFA37CE}"/>
              </a:ext>
            </a:extLst>
          </p:cNvPr>
          <p:cNvSpPr txBox="1"/>
          <p:nvPr/>
        </p:nvSpPr>
        <p:spPr>
          <a:xfrm>
            <a:off x="5110746" y="5820786"/>
            <a:ext cx="6243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600" dirty="0"/>
              <a:t>اقتباس‌شده از «</a:t>
            </a:r>
            <a:r>
              <a:rPr lang="en-AU" sz="1600" i="1" dirty="0"/>
              <a:t>Little Book of Scams: How to spot and avoid scams</a:t>
            </a:r>
            <a:r>
              <a:rPr lang="en-AU" sz="1600" dirty="0"/>
              <a:t>» </a:t>
            </a:r>
            <a:r>
              <a:rPr lang="fa-IR" sz="1600" dirty="0"/>
              <a:t> توسط </a:t>
            </a:r>
            <a:r>
              <a:rPr lang="en-AU" sz="1600" dirty="0"/>
              <a:t>Australian Competition and Consumer Commission، 2024.</a:t>
            </a:r>
            <a:endParaRPr lang="en-AU" sz="1600" dirty="0">
              <a:solidFill>
                <a:srgbClr val="121737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5B77BF46-F75A-B295-152E-55BAF09A9842}"/>
              </a:ext>
            </a:extLst>
          </p:cNvPr>
          <p:cNvSpPr txBox="1">
            <a:spLocks/>
          </p:cNvSpPr>
          <p:nvPr/>
        </p:nvSpPr>
        <p:spPr>
          <a:xfrm>
            <a:off x="838200" y="559042"/>
            <a:ext cx="10515600" cy="1690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fa-IR" sz="5400" b="1" dirty="0">
                <a:solidFill>
                  <a:srgbClr val="0A2391"/>
                </a:solidFill>
              </a:rPr>
              <a:t>رسانه‌های اجتماعی، </a:t>
            </a:r>
            <a:r>
              <a:rPr lang="en-AU" sz="5400" b="1" dirty="0">
                <a:solidFill>
                  <a:srgbClr val="0A2391"/>
                </a:solidFill>
              </a:rPr>
              <a:t>APP</a:t>
            </a:r>
            <a:r>
              <a:rPr lang="fa-IR" sz="5400" b="1" dirty="0">
                <a:solidFill>
                  <a:srgbClr val="0A2391"/>
                </a:solidFill>
              </a:rPr>
              <a:t>ها و پیام‌رسانی آنلاین</a:t>
            </a:r>
            <a:endParaRPr lang="en-AU" sz="5400" b="1" dirty="0">
              <a:solidFill>
                <a:srgbClr val="0A239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97DF8C9-05A4-C927-B2EE-63DEEA1C7FA8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8807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56EA7D-9624-A243-C97B-F76F2880E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7614-5F39-6550-2844-6A38C68A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1715" y="150092"/>
            <a:ext cx="6560788" cy="1325563"/>
          </a:xfrm>
        </p:spPr>
        <p:txBody>
          <a:bodyPr/>
          <a:lstStyle/>
          <a:p>
            <a:r>
              <a:rPr lang="fa-IR" dirty="0"/>
              <a:t>اشتراک‌ گذاری در رسانه‌های اجتماعی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A9FA5A-266A-FD93-EECB-68920D8675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0E8E9656-ADA5-3A7B-2C80-D2ABD49FEB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6191546" y="2568624"/>
            <a:ext cx="2581127" cy="172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9E38F7BA-0388-50B5-422E-CCA7D728FBDD}"/>
              </a:ext>
            </a:extLst>
          </p:cNvPr>
          <p:cNvSpPr txBox="1">
            <a:spLocks/>
          </p:cNvSpPr>
          <p:nvPr/>
        </p:nvSpPr>
        <p:spPr bwMode="auto">
          <a:xfrm>
            <a:off x="838200" y="1228813"/>
            <a:ext cx="4486877" cy="458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000" dirty="0"/>
              <a:t>در نظر بگیرید که بانک برای شناسایی شما از چه اطلاعاتی استفاده می‌کند یا رمزهای عبور شما چه چیزهایی است.</a:t>
            </a:r>
          </a:p>
          <a:p>
            <a:pPr marL="0" indent="0" algn="r" rtl="1">
              <a:buNone/>
            </a:pPr>
            <a:endParaRPr lang="fa-IR" sz="2000" dirty="0"/>
          </a:p>
          <a:p>
            <a:pPr marL="0" indent="0" algn="r" rtl="1">
              <a:buNone/>
            </a:pPr>
            <a:r>
              <a:rPr lang="fa-IR" sz="2000" b="1" dirty="0"/>
              <a:t>• تاریخ تولدِ شما</a:t>
            </a:r>
            <a:br>
              <a:rPr lang="fa-IR" sz="2000" b="1" dirty="0"/>
            </a:br>
            <a:r>
              <a:rPr lang="fa-IR" sz="2000" b="1" dirty="0"/>
              <a:t>• آدرس</a:t>
            </a:r>
            <a:br>
              <a:rPr lang="fa-IR" sz="2000" b="1" dirty="0"/>
            </a:br>
            <a:r>
              <a:rPr lang="fa-IR" sz="2000" b="1" dirty="0"/>
              <a:t>• نام حیوانات خانگی</a:t>
            </a:r>
            <a:br>
              <a:rPr lang="fa-IR" sz="2000" b="1" dirty="0"/>
            </a:br>
            <a:r>
              <a:rPr lang="fa-IR" sz="2000" b="1" dirty="0"/>
              <a:t>• یا هر اطلاعات شخصی دیگر</a:t>
            </a:r>
          </a:p>
          <a:p>
            <a:pPr marL="0" indent="0" algn="r" rtl="1">
              <a:buNone/>
            </a:pPr>
            <a:endParaRPr lang="fa-IR" sz="2000" b="1" dirty="0"/>
          </a:p>
          <a:p>
            <a:pPr marL="0" indent="0" algn="r" rtl="1">
              <a:buNone/>
            </a:pPr>
            <a:r>
              <a:rPr lang="fa-IR" sz="2000" dirty="0"/>
              <a:t>در مورد آنچه در رسانه‌های اجتماعی همرسانی میکنید محتاط باشید، زیرا این اطلاعات می‌تواند از تصاویر و جرییاتی که شما همرسانی می‌کنید جمع‌آوری شود.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F730A59-67F1-0135-2E98-F4200FDB2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2673" y="1708249"/>
            <a:ext cx="2581127" cy="1720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03D29D-42F0-CA34-09A9-6F9C8C6FBD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2007" y="3428999"/>
            <a:ext cx="2581127" cy="172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12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9D7D305-F206-DE64-670A-8F4F6F125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36B457-714C-337B-F353-5D8329024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9188" y="46613"/>
            <a:ext cx="10381416" cy="1325563"/>
          </a:xfrm>
        </p:spPr>
        <p:txBody>
          <a:bodyPr/>
          <a:lstStyle/>
          <a:p>
            <a:pPr algn="r" rtl="1"/>
            <a:r>
              <a:rPr lang="fa-IR" dirty="0"/>
              <a:t>کلاهبرداری در بازارهای آنلاین</a:t>
            </a:r>
            <a:r>
              <a:rPr lang="en-AU" dirty="0"/>
              <a:t>– </a:t>
            </a:r>
            <a:r>
              <a:rPr lang="fa-IR" dirty="0"/>
              <a:t>اطلاعیه های جعلی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E13432-F00C-DB14-0953-48223E6059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3D589C4C-2B0E-5F21-BD6A-F0E9EAE8BF3A}"/>
              </a:ext>
            </a:extLst>
          </p:cNvPr>
          <p:cNvSpPr txBox="1">
            <a:spLocks/>
          </p:cNvSpPr>
          <p:nvPr/>
        </p:nvSpPr>
        <p:spPr bwMode="auto">
          <a:xfrm>
            <a:off x="838200" y="1228813"/>
            <a:ext cx="4486877" cy="458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fa-IR" sz="2000" dirty="0"/>
              <a:t>برای محافظت از خود در برابر کلاه ‌برداری‌ها و سوءتفاهم‌ها، این نکات را در نظر داشته باشید:</a:t>
            </a:r>
          </a:p>
          <a:p>
            <a:pPr marL="0" indent="0" algn="r" rtl="1">
              <a:buNone/>
            </a:pPr>
            <a:r>
              <a:rPr lang="fa-IR" sz="2000" dirty="0"/>
              <a:t>هرگز برای یک کالا پول پرداخت نکنید، به ویژه پیش‌پرداخت، تا زمانی که آن را دیده باشید.</a:t>
            </a:r>
          </a:p>
          <a:p>
            <a:pPr marL="0" indent="0" algn="r" rtl="1">
              <a:buNone/>
            </a:pPr>
            <a:r>
              <a:rPr lang="fa-IR" sz="2000" dirty="0"/>
              <a:t/>
            </a:r>
            <a:br>
              <a:rPr lang="fa-IR" sz="2000" dirty="0"/>
            </a:br>
            <a:r>
              <a:rPr lang="fa-IR" sz="2000" dirty="0"/>
              <a:t>هیچ کالایی را تحویل ندهید تا زمانی که پرداخت کامل را دریافت کرده باشید.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AA0490C-BCC9-84D0-9B11-B0BB3EC70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128" y="1825625"/>
            <a:ext cx="2809540" cy="3719448"/>
          </a:xfrm>
          <a:prstGeom prst="rect">
            <a:avLst/>
          </a:prstGeom>
        </p:spPr>
      </p:pic>
      <p:pic>
        <p:nvPicPr>
          <p:cNvPr id="5" name="60E5AEAB-A34D-449F-B358-9F6E31A52DEA" descr="IMG_9600.jpg">
            <a:extLst>
              <a:ext uri="{FF2B5EF4-FFF2-40B4-BE49-F238E27FC236}">
                <a16:creationId xmlns:a16="http://schemas.microsoft.com/office/drawing/2014/main" xmlns="" id="{D82F00F6-8334-2DF1-0B93-E8E3BDE8C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" b="23313"/>
          <a:stretch/>
        </p:blipFill>
        <p:spPr bwMode="auto">
          <a:xfrm>
            <a:off x="9310299" y="1825625"/>
            <a:ext cx="2475729" cy="354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274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122CCC2-8BC9-73E2-8B6C-651802D78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2AADE12-81EB-71A7-911C-90087AF125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20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F15E1C-54B7-1EA4-1B01-3C9525FEE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5400" dirty="0">
                <a:solidFill>
                  <a:schemeClr val="bg1"/>
                </a:solidFill>
              </a:rPr>
              <a:t>کلاه ‌برداران از </a:t>
            </a:r>
            <a:r>
              <a:rPr lang="fa-IR" sz="5400" b="1" dirty="0">
                <a:solidFill>
                  <a:schemeClr val="bg1"/>
                </a:solidFill>
              </a:rPr>
              <a:t>تکنولوژی</a:t>
            </a:r>
            <a:r>
              <a:rPr lang="fa-IR" sz="5400" dirty="0">
                <a:solidFill>
                  <a:schemeClr val="bg1"/>
                </a:solidFill>
              </a:rPr>
              <a:t> استفاده می‌کنند تا تماس‌ها یا پیام‌هایشان طوری به نظر برسد که از یک شمارهٔ تلفون معتبر ارسال شده است.</a:t>
            </a:r>
            <a:endParaRPr lang="en-AU" sz="54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E110FBB-F99B-F5E2-3A32-927DE74F9C71}"/>
              </a:ext>
            </a:extLst>
          </p:cNvPr>
          <p:cNvSpPr txBox="1"/>
          <p:nvPr/>
        </p:nvSpPr>
        <p:spPr>
          <a:xfrm>
            <a:off x="2775284" y="6176963"/>
            <a:ext cx="9270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600" dirty="0">
                <a:solidFill>
                  <a:schemeClr val="bg1"/>
                </a:solidFill>
              </a:rPr>
              <a:t>اقتباس‌شده از «</a:t>
            </a:r>
            <a:r>
              <a:rPr lang="en-AU" sz="1600" i="1" dirty="0">
                <a:solidFill>
                  <a:schemeClr val="bg1"/>
                </a:solidFill>
              </a:rPr>
              <a:t>Little Book of Scams: How to spot and avoid scams</a:t>
            </a:r>
            <a:r>
              <a:rPr lang="en-AU" sz="1600" dirty="0">
                <a:solidFill>
                  <a:schemeClr val="bg1"/>
                </a:solidFill>
              </a:rPr>
              <a:t>» </a:t>
            </a:r>
            <a:r>
              <a:rPr lang="fa-IR" sz="1600" dirty="0">
                <a:solidFill>
                  <a:schemeClr val="bg1"/>
                </a:solidFill>
              </a:rPr>
              <a:t> توسط </a:t>
            </a:r>
            <a:r>
              <a:rPr lang="en-AU" sz="1600" dirty="0">
                <a:solidFill>
                  <a:schemeClr val="bg1"/>
                </a:solidFill>
              </a:rPr>
              <a:t>Australian Competition and Consumer Commission، 2024، </a:t>
            </a:r>
            <a:r>
              <a:rPr lang="fa-IR" sz="1600" dirty="0">
                <a:solidFill>
                  <a:schemeClr val="bg1"/>
                </a:solidFill>
              </a:rPr>
              <a:t>حق نشر متعلق به دولت مشترک‌المنافع استرالیا.</a:t>
            </a:r>
            <a:endParaRPr lang="en-AU" sz="1600" dirty="0">
              <a:solidFill>
                <a:schemeClr val="bg1"/>
              </a:solidFill>
            </a:endParaRPr>
          </a:p>
        </p:txBody>
      </p:sp>
      <p:pic>
        <p:nvPicPr>
          <p:cNvPr id="8" name="Picture 7" descr="A hand holding a phone&#10;&#10;AI-generated content may be incorrect.">
            <a:extLst>
              <a:ext uri="{FF2B5EF4-FFF2-40B4-BE49-F238E27FC236}">
                <a16:creationId xmlns:a16="http://schemas.microsoft.com/office/drawing/2014/main" xmlns="" id="{DA7291D1-E58E-BBB9-E123-D398A78A1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940" y="4371529"/>
            <a:ext cx="3017384" cy="168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53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0ABCAC7-102F-235C-2CD3-3E4C09F84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CC4F89-6F75-6EB0-9FD9-F66DE37ED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489" y="678996"/>
            <a:ext cx="10515600" cy="1294946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5400" b="1" dirty="0">
                <a:solidFill>
                  <a:srgbClr val="0A2391"/>
                </a:solidFill>
              </a:rPr>
              <a:t>کلاه ‌برداری‌های رایج</a:t>
            </a:r>
            <a:endParaRPr lang="en-AU" sz="5400" b="1" dirty="0">
              <a:solidFill>
                <a:srgbClr val="0A239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B75DE9B-9FED-2256-6BDD-89525A3E747C}"/>
              </a:ext>
            </a:extLst>
          </p:cNvPr>
          <p:cNvSpPr txBox="1"/>
          <p:nvPr/>
        </p:nvSpPr>
        <p:spPr>
          <a:xfrm>
            <a:off x="3792529" y="5724165"/>
            <a:ext cx="7561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600" dirty="0"/>
              <a:t>اقتباس‌شده از </a:t>
            </a:r>
            <a:r>
              <a:rPr lang="en-AU" sz="1600" i="1" dirty="0"/>
              <a:t>Little Book of Scams: How to spot and avoid scams» </a:t>
            </a:r>
            <a:r>
              <a:rPr lang="fa-IR" sz="1600" i="1" dirty="0"/>
              <a:t> </a:t>
            </a:r>
            <a:r>
              <a:rPr lang="fa-IR" sz="1600" dirty="0"/>
              <a:t>توسط </a:t>
            </a:r>
            <a:r>
              <a:rPr lang="en-AU" sz="1600" dirty="0"/>
              <a:t>Australian Competition and Consumer Commission.</a:t>
            </a:r>
            <a:endParaRPr lang="en-AU" sz="1600" dirty="0">
              <a:solidFill>
                <a:srgbClr val="121737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29FD35D-C342-B84B-6470-592EF6E6AC2E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85A181F-D618-41AC-308A-C1A137272EC8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68CC8C7-6AF0-7A6A-7169-86E989C90BB9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FD16A50-C8DE-5499-9579-3757CB93AD0E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01DD307-2E4F-C499-BC43-B60EA3F98A37}"/>
              </a:ext>
            </a:extLst>
          </p:cNvPr>
          <p:cNvSpPr/>
          <p:nvPr/>
        </p:nvSpPr>
        <p:spPr>
          <a:xfrm>
            <a:off x="11655551" y="-118872"/>
            <a:ext cx="652273" cy="63221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F1681B0-AF1C-4DD9-8398-FD0D7F294AFE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4E6B2E9-196C-09BE-E0EB-268E124C26DB}"/>
              </a:ext>
            </a:extLst>
          </p:cNvPr>
          <p:cNvSpPr/>
          <p:nvPr/>
        </p:nvSpPr>
        <p:spPr>
          <a:xfrm>
            <a:off x="536449" y="1989056"/>
            <a:ext cx="11103391" cy="293173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58D28BB7-83B1-60DC-D11E-49E664F5B1DB}"/>
              </a:ext>
            </a:extLst>
          </p:cNvPr>
          <p:cNvSpPr txBox="1">
            <a:spLocks/>
          </p:cNvSpPr>
          <p:nvPr/>
        </p:nvSpPr>
        <p:spPr>
          <a:xfrm>
            <a:off x="838200" y="2087816"/>
            <a:ext cx="10515600" cy="26823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fa-IR" dirty="0">
                <a:solidFill>
                  <a:schemeClr val="bg1"/>
                </a:solidFill>
              </a:rPr>
              <a:t>کلاه ‌برداری‌های جعل هویت</a:t>
            </a:r>
            <a:br>
              <a:rPr lang="fa-IR" dirty="0">
                <a:solidFill>
                  <a:schemeClr val="bg1"/>
                </a:solidFill>
              </a:rPr>
            </a:br>
            <a:r>
              <a:rPr lang="fa-IR" dirty="0">
                <a:solidFill>
                  <a:schemeClr val="bg1"/>
                </a:solidFill>
              </a:rPr>
              <a:t>کلاه‌ برداری‌های سرمایه ‌گذاری</a:t>
            </a:r>
            <a:br>
              <a:rPr lang="fa-IR" dirty="0">
                <a:solidFill>
                  <a:schemeClr val="bg1"/>
                </a:solidFill>
              </a:rPr>
            </a:br>
            <a:r>
              <a:rPr lang="fa-IR" dirty="0">
                <a:solidFill>
                  <a:schemeClr val="bg1"/>
                </a:solidFill>
              </a:rPr>
              <a:t>کلاه ‌برداری‌های شغل و استخدام</a:t>
            </a:r>
            <a:br>
              <a:rPr lang="fa-IR" dirty="0">
                <a:solidFill>
                  <a:schemeClr val="bg1"/>
                </a:solidFill>
              </a:rPr>
            </a:br>
            <a:r>
              <a:rPr lang="fa-IR" dirty="0">
                <a:solidFill>
                  <a:schemeClr val="bg1"/>
                </a:solidFill>
              </a:rPr>
              <a:t>کلاه‌ برداری‌های محصولات و خدمات</a:t>
            </a:r>
            <a:br>
              <a:rPr lang="fa-IR" dirty="0">
                <a:solidFill>
                  <a:schemeClr val="bg1"/>
                </a:solidFill>
              </a:rPr>
            </a:br>
            <a:r>
              <a:rPr lang="fa-IR" dirty="0">
                <a:solidFill>
                  <a:schemeClr val="bg1"/>
                </a:solidFill>
              </a:rPr>
              <a:t>کلاه ‌برداری‌های عاشقانه</a:t>
            </a:r>
            <a:br>
              <a:rPr lang="fa-IR" dirty="0">
                <a:solidFill>
                  <a:schemeClr val="bg1"/>
                </a:solidFill>
              </a:rPr>
            </a:br>
            <a:r>
              <a:rPr lang="fa-IR" dirty="0">
                <a:solidFill>
                  <a:schemeClr val="bg1"/>
                </a:solidFill>
              </a:rPr>
              <a:t>کلاه‌ برداری‌های تهدید و اخاذی</a:t>
            </a:r>
            <a:br>
              <a:rPr lang="fa-IR" dirty="0">
                <a:solidFill>
                  <a:schemeClr val="bg1"/>
                </a:solidFill>
              </a:rPr>
            </a:br>
            <a:r>
              <a:rPr lang="fa-IR" dirty="0">
                <a:solidFill>
                  <a:schemeClr val="bg1"/>
                </a:solidFill>
              </a:rPr>
              <a:t>کلاه ‌برداری‌های پول غیرمنتظره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590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7626D81F-D180-DEAF-414E-38AF6C90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214" y="171760"/>
            <a:ext cx="9867572" cy="1325563"/>
          </a:xfrm>
        </p:spPr>
        <p:txBody>
          <a:bodyPr/>
          <a:lstStyle/>
          <a:p>
            <a:pPr algn="ctr" rtl="1"/>
            <a:r>
              <a:rPr lang="fa-IR" sz="4000" dirty="0"/>
              <a:t>نکات برای مصئون ماندن در انترنت</a:t>
            </a:r>
            <a:endParaRPr lang="en-A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xmlns="" id="{2D874D53-55FC-A4E7-485A-F44D7E3139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1760644"/>
              </p:ext>
            </p:extLst>
          </p:nvPr>
        </p:nvGraphicFramePr>
        <p:xfrm>
          <a:off x="1162214" y="1325562"/>
          <a:ext cx="9867573" cy="5001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C20E757-1F63-1C32-9C6D-619339D6CBBA}"/>
              </a:ext>
            </a:extLst>
          </p:cNvPr>
          <p:cNvSpPr/>
          <p:nvPr/>
        </p:nvSpPr>
        <p:spPr>
          <a:xfrm>
            <a:off x="759655" y="6498388"/>
            <a:ext cx="8623496" cy="35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405DFCC-C1A8-1DD9-E355-E90B89B01F6D}"/>
              </a:ext>
            </a:extLst>
          </p:cNvPr>
          <p:cNvSpPr/>
          <p:nvPr/>
        </p:nvSpPr>
        <p:spPr>
          <a:xfrm>
            <a:off x="10353822" y="-1"/>
            <a:ext cx="1828800" cy="13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056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C875F8-B636-A736-FCB6-1AB75146D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73593F-E90B-B8EB-5F9D-41119CF51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5400" dirty="0">
                <a:solidFill>
                  <a:srgbClr val="022091"/>
                </a:solidFill>
              </a:rPr>
              <a:t>مهم است اگر قربانی کلاه‌ برداری شده‌اید آن را گزارش دهید.</a:t>
            </a:r>
            <a:br>
              <a:rPr lang="fa-IR" sz="5400" dirty="0">
                <a:solidFill>
                  <a:srgbClr val="022091"/>
                </a:solidFill>
              </a:rPr>
            </a:br>
            <a:r>
              <a:rPr lang="fa-IR" sz="5400" b="1" dirty="0">
                <a:solidFill>
                  <a:srgbClr val="022091"/>
                </a:solidFill>
              </a:rPr>
              <a:t>گزارش می‌تواند به ‌صورت ناشناس یا از طرف شخص دیگری ارائه شود.</a:t>
            </a:r>
            <a:endParaRPr lang="en-AU" sz="5400" b="1" dirty="0">
              <a:solidFill>
                <a:srgbClr val="02209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3C54D64-43DC-7644-6017-9627FA216CCF}"/>
              </a:ext>
            </a:extLst>
          </p:cNvPr>
          <p:cNvSpPr txBox="1"/>
          <p:nvPr/>
        </p:nvSpPr>
        <p:spPr>
          <a:xfrm>
            <a:off x="2676041" y="5884575"/>
            <a:ext cx="9002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600" dirty="0"/>
              <a:t>اقتباس‌شده از</a:t>
            </a:r>
            <a:r>
              <a:rPr lang="en-AU" sz="1600" i="1" dirty="0"/>
              <a:t>Little Book of Scams: How to spot and avoid scams</a:t>
            </a:r>
            <a:r>
              <a:rPr lang="fa-IR" sz="1600" i="1" dirty="0"/>
              <a:t> </a:t>
            </a:r>
            <a:r>
              <a:rPr lang="en-AU" sz="1600" i="1" dirty="0"/>
              <a:t> </a:t>
            </a:r>
            <a:r>
              <a:rPr lang="fa-IR" sz="1600" dirty="0"/>
              <a:t>توسط </a:t>
            </a:r>
            <a:r>
              <a:rPr lang="en-AU" sz="1600" dirty="0"/>
              <a:t>Australian Competition and Consumer Commission، 2024، </a:t>
            </a:r>
            <a:r>
              <a:rPr lang="fa-IR" sz="1600" dirty="0"/>
              <a:t>حق نشر متعلق به دولت مشترک‌المنافع استرالیا، تحت مجوز </a:t>
            </a:r>
            <a:r>
              <a:rPr lang="en-AU" sz="1600" dirty="0"/>
              <a:t>CC BY 4.0.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916327E-C109-9CAE-E14D-84A550935B03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2492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2CE7B6-E2B7-3280-C19B-4AC90BE83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396502-43A8-0D85-96EA-1E915ACC4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06595"/>
            <a:ext cx="10515600" cy="537410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5400" b="1" dirty="0">
                <a:solidFill>
                  <a:srgbClr val="022091"/>
                </a:solidFill>
              </a:rPr>
              <a:t>به کجا کلاه‌برداری‌ها را گزارش دهیم</a:t>
            </a:r>
          </a:p>
          <a:p>
            <a:pPr marL="0" indent="0" algn="r" rtl="1">
              <a:buNone/>
            </a:pPr>
            <a:r>
              <a:rPr lang="fa-IR" sz="3200" dirty="0">
                <a:solidFill>
                  <a:srgbClr val="022091"/>
                </a:solidFill>
              </a:rPr>
              <a:t>به موارد زیر گزارش دهید:</a:t>
            </a:r>
          </a:p>
          <a:p>
            <a:pPr marL="0" indent="0" algn="r" rtl="1">
              <a:buNone/>
            </a:pPr>
            <a:r>
              <a:rPr lang="en-AU" sz="3200" u="sng" dirty="0">
                <a:solidFill>
                  <a:srgbClr val="022091"/>
                </a:solidFill>
              </a:rPr>
              <a:t>scamwatch.gov.au </a:t>
            </a:r>
          </a:p>
          <a:p>
            <a:pPr marL="0" indent="0" algn="r" rtl="1">
              <a:buNone/>
            </a:pPr>
            <a:r>
              <a:rPr lang="en-AU" sz="3200" b="1" dirty="0">
                <a:solidFill>
                  <a:srgbClr val="022091"/>
                </a:solidFill>
              </a:rPr>
              <a:t>1300 303 143</a:t>
            </a:r>
            <a:endParaRPr lang="en-AU" sz="3200" dirty="0">
              <a:solidFill>
                <a:srgbClr val="022091"/>
              </a:solidFill>
            </a:endParaRPr>
          </a:p>
          <a:p>
            <a:pPr marL="0" indent="0" algn="r" rtl="1">
              <a:buNone/>
            </a:pPr>
            <a:r>
              <a:rPr lang="fa-IR" sz="3200" dirty="0">
                <a:solidFill>
                  <a:srgbClr val="022091"/>
                </a:solidFill>
              </a:rPr>
              <a:t>اگر یک کلاه‌ بردار پول یا هویت شما را سرقت کرده است، با بانک خود و همچنان با این نهاد تماس بگیرید:</a:t>
            </a:r>
          </a:p>
          <a:p>
            <a:pPr marL="0" indent="0" algn="r" rtl="1">
              <a:buNone/>
            </a:pPr>
            <a:r>
              <a:rPr lang="en-AU" sz="3200" dirty="0">
                <a:solidFill>
                  <a:srgbClr val="022091"/>
                </a:solidFill>
              </a:rPr>
              <a:t>ID CARE 1800 595 160 </a:t>
            </a:r>
            <a:r>
              <a:rPr lang="en-AU" sz="3200" u="sng" dirty="0">
                <a:solidFill>
                  <a:srgbClr val="022091"/>
                </a:solidFill>
              </a:rPr>
              <a:t>idcare.org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53A9F4D-3EB3-99E8-3BE6-023028795B63}"/>
              </a:ext>
            </a:extLst>
          </p:cNvPr>
          <p:cNvSpPr txBox="1"/>
          <p:nvPr/>
        </p:nvSpPr>
        <p:spPr>
          <a:xfrm>
            <a:off x="685717" y="5665323"/>
            <a:ext cx="10268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600" dirty="0"/>
              <a:t>اقتباس‌شده از</a:t>
            </a:r>
            <a:r>
              <a:rPr lang="en-AU" sz="1600" i="1" dirty="0"/>
              <a:t>Little Book of Scams: How to spot and avoid scams</a:t>
            </a:r>
            <a:r>
              <a:rPr lang="en-AU" sz="1600" dirty="0"/>
              <a:t>» </a:t>
            </a:r>
            <a:r>
              <a:rPr lang="fa-IR" sz="1600" dirty="0"/>
              <a:t> توسط </a:t>
            </a:r>
            <a:r>
              <a:rPr lang="en-AU" sz="1600" dirty="0"/>
              <a:t>Australian Competition and Consumer Commission، 2024، </a:t>
            </a:r>
            <a:r>
              <a:rPr lang="fa-IR" sz="1600" dirty="0"/>
              <a:t>حق نشر متعلق به دولت مشترک‌المنافع استرالیا، تحت مجوز </a:t>
            </a:r>
            <a:r>
              <a:rPr lang="en-AU" sz="1600" dirty="0"/>
              <a:t>CC BY 4.0.</a:t>
            </a:r>
            <a:endParaRPr lang="en-AU" sz="1600" dirty="0">
              <a:solidFill>
                <a:srgbClr val="121737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7A9E0BD-87D9-09AB-B657-EA8CE07CEFD5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3B44E7C-FFB0-7974-E36D-EB757D89B5EF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EE77F70-2127-53F4-1070-A7086DDC2E8A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408016F-27C9-8D9B-F246-EA9117D252CA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1D8E1C5-38F6-0D98-B8D9-82066B754FA7}"/>
              </a:ext>
            </a:extLst>
          </p:cNvPr>
          <p:cNvSpPr/>
          <p:nvPr/>
        </p:nvSpPr>
        <p:spPr>
          <a:xfrm>
            <a:off x="11655551" y="-5317962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8E0E049-607C-AA14-0244-50ACE7886A7A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7697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46F182-0514-2EA2-044A-6CB74A7F2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fa-IR" dirty="0"/>
              <a:t>بررسی کلی</a:t>
            </a:r>
            <a:endParaRPr lang="en-AU" dirty="0"/>
          </a:p>
        </p:txBody>
      </p:sp>
      <p:pic>
        <p:nvPicPr>
          <p:cNvPr id="10" name="Content Placeholder 9" descr="A blue shield with a keyhole and numbers&#10;&#10;AI-generated content may be incorrect.">
            <a:extLst>
              <a:ext uri="{FF2B5EF4-FFF2-40B4-BE49-F238E27FC236}">
                <a16:creationId xmlns:a16="http://schemas.microsoft.com/office/drawing/2014/main" xmlns="" id="{CAFA2A27-E0F9-CFDB-8F62-B0BB60D9DB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7239000" y="2017486"/>
            <a:ext cx="4199728" cy="2782320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1A1A0A-858C-1F64-80C9-87539336F3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 algn="r" rtl="1" fontAlgn="base">
              <a:spcBef>
                <a:spcPct val="0"/>
              </a:spcBef>
              <a:spcAft>
                <a:spcPts val="600"/>
              </a:spcAft>
            </a:pPr>
            <a:r>
              <a:rPr lang="fa-IR" dirty="0"/>
              <a:t>پروژهٔ </a:t>
            </a:r>
            <a:r>
              <a:rPr lang="en-AU" dirty="0"/>
              <a:t>WA Digital Inclusion | </a:t>
            </a:r>
            <a:r>
              <a:rPr lang="fa-IR" dirty="0"/>
              <a:t>قهرمانان جامعه | جلسهٔ آموزشی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96A85B-09B6-4E52-4A24-4BE9F05373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B097261-AB5A-4C34-B9F2-CE1C1D3F8165}" type="slidenum">
              <a:rPr lang="en-AU" altLang="en-US" smtClean="0"/>
              <a:pPr>
                <a:spcAft>
                  <a:spcPts val="600"/>
                </a:spcAft>
                <a:defRPr/>
              </a:pPr>
              <a:t>3</a:t>
            </a:fld>
            <a:endParaRPr lang="en-AU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5B62E525-D468-138E-7E11-11DA4929FD9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1044936" y="2017486"/>
            <a:ext cx="5261376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>
              <a:lnSpc>
                <a:spcPct val="100000"/>
              </a:lnSpc>
              <a:spcBef>
                <a:spcPct val="0"/>
              </a:spcBef>
            </a:pPr>
            <a:r>
              <a:rPr lang="fa-IR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چگونه </a:t>
            </a:r>
            <a:r>
              <a:rPr kumimoji="0" lang="ar-SA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کلاه</a:t>
            </a:r>
            <a:r>
              <a:rPr kumimoji="0" lang="fa-IR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ar-SA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‌برداری‌ها را شناسایی </a:t>
            </a:r>
            <a:r>
              <a:rPr kumimoji="0" lang="fa-IR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کرده</a:t>
            </a:r>
            <a:r>
              <a:rPr kumimoji="0" lang="ar-SA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و از آن‌ها جلوگیری </a:t>
            </a:r>
            <a:r>
              <a:rPr kumimoji="0" lang="fa-IR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کنیم</a:t>
            </a:r>
          </a:p>
          <a:p>
            <a:pPr lvl="1" algn="r" rtl="1">
              <a:lnSpc>
                <a:spcPct val="100000"/>
              </a:lnSpc>
              <a:spcBef>
                <a:spcPct val="0"/>
              </a:spcBef>
            </a:pPr>
            <a:r>
              <a:rPr kumimoji="0" lang="ar-SA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پیام‌های متنی</a:t>
            </a:r>
            <a:endParaRPr kumimoji="0" lang="fa-IR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r" rtl="1">
              <a:lnSpc>
                <a:spcPct val="100000"/>
              </a:lnSpc>
              <a:spcBef>
                <a:spcPct val="0"/>
              </a:spcBef>
            </a:pPr>
            <a:r>
              <a:rPr kumimoji="0" lang="ar-SA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فیشینگ</a:t>
            </a:r>
            <a:endParaRPr kumimoji="0" lang="fa-IR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r" rtl="1">
              <a:lnSpc>
                <a:spcPct val="100000"/>
              </a:lnSpc>
              <a:spcBef>
                <a:spcPct val="0"/>
              </a:spcBef>
            </a:pPr>
            <a:r>
              <a:rPr lang="fa-IR" sz="1400" dirty="0"/>
              <a:t>تارنما </a:t>
            </a:r>
            <a:r>
              <a:rPr kumimoji="0" lang="ar-SA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‌ها و نظرهای جعلی</a:t>
            </a:r>
            <a:endParaRPr kumimoji="0" lang="fa-IR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r" rtl="1">
              <a:lnSpc>
                <a:spcPct val="100000"/>
              </a:lnSpc>
              <a:spcBef>
                <a:spcPct val="0"/>
              </a:spcBef>
            </a:pPr>
            <a:r>
              <a:rPr kumimoji="0" lang="ar-SA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رسانه‌های اجتماعی</a:t>
            </a:r>
            <a:endParaRPr kumimoji="0" lang="fa-IR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0000"/>
              </a:lnSpc>
              <a:spcBef>
                <a:spcPct val="0"/>
              </a:spcBef>
            </a:pPr>
            <a:r>
              <a:rPr kumimoji="0" lang="fa-IR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گزارش</a:t>
            </a:r>
            <a:r>
              <a:rPr kumimoji="0" lang="ar-SA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a-IR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کردنِ</a:t>
            </a:r>
            <a:r>
              <a:rPr kumimoji="0" lang="ar-SA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کلاه‌</a:t>
            </a:r>
            <a:r>
              <a:rPr kumimoji="0" lang="fa-IR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ar-SA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برداری‌ها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489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6274E21-250B-ABD9-E81A-E64E3CF82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0A7971-2A3F-8F9A-5BFC-8BA6FC3D0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35000"/>
            <a:ext cx="10515600" cy="55419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5400" b="1" dirty="0">
                <a:solidFill>
                  <a:srgbClr val="022091"/>
                </a:solidFill>
              </a:rPr>
              <a:t>کمک و پشتیبانی</a:t>
            </a:r>
            <a:endParaRPr lang="en-AU" b="1" dirty="0">
              <a:solidFill>
                <a:srgbClr val="022091"/>
              </a:solidFill>
            </a:endParaRPr>
          </a:p>
          <a:p>
            <a:pPr marL="0" indent="0" algn="r" rtl="1">
              <a:buNone/>
            </a:pPr>
            <a:r>
              <a:rPr lang="en-AU" b="1" dirty="0">
                <a:solidFill>
                  <a:srgbClr val="022091"/>
                </a:solidFill>
              </a:rPr>
              <a:t>Lifeline: </a:t>
            </a:r>
            <a:r>
              <a:rPr lang="en-AU" dirty="0">
                <a:solidFill>
                  <a:srgbClr val="022091"/>
                </a:solidFill>
              </a:rPr>
              <a:t>13 11 14 | </a:t>
            </a:r>
            <a:r>
              <a:rPr lang="en-AU" u="sng" dirty="0">
                <a:solidFill>
                  <a:srgbClr val="022091"/>
                </a:solidFill>
              </a:rPr>
              <a:t>lifeline.org.au </a:t>
            </a:r>
          </a:p>
          <a:p>
            <a:pPr marL="0" indent="0" algn="r" rtl="1">
              <a:buNone/>
            </a:pPr>
            <a:r>
              <a:rPr lang="en-AU" b="1" dirty="0">
                <a:solidFill>
                  <a:srgbClr val="022091"/>
                </a:solidFill>
              </a:rPr>
              <a:t>Beyond Blue: </a:t>
            </a:r>
            <a:r>
              <a:rPr lang="en-AU" dirty="0">
                <a:solidFill>
                  <a:srgbClr val="022091"/>
                </a:solidFill>
              </a:rPr>
              <a:t>1300 22 4636 | </a:t>
            </a:r>
            <a:r>
              <a:rPr lang="en-AU" u="sng" dirty="0">
                <a:solidFill>
                  <a:srgbClr val="022091"/>
                </a:solidFill>
              </a:rPr>
              <a:t>beyondblue.org.au </a:t>
            </a:r>
          </a:p>
          <a:p>
            <a:pPr marL="0" indent="0" algn="r" rtl="1">
              <a:buNone/>
            </a:pPr>
            <a:r>
              <a:rPr lang="en-AU" b="1" dirty="0">
                <a:solidFill>
                  <a:srgbClr val="022091"/>
                </a:solidFill>
              </a:rPr>
              <a:t>13YARN:</a:t>
            </a:r>
            <a:r>
              <a:rPr lang="en-AU" dirty="0">
                <a:solidFill>
                  <a:srgbClr val="022091"/>
                </a:solidFill>
              </a:rPr>
              <a:t> 13 92 76 | </a:t>
            </a:r>
            <a:r>
              <a:rPr lang="en-AU" u="sng" dirty="0">
                <a:solidFill>
                  <a:srgbClr val="022091"/>
                </a:solidFill>
              </a:rPr>
              <a:t>13yarn.org.au</a:t>
            </a:r>
          </a:p>
          <a:p>
            <a:pPr marL="0" indent="0" algn="r" rtl="1">
              <a:buNone/>
            </a:pPr>
            <a:endParaRPr lang="en-AU" dirty="0">
              <a:solidFill>
                <a:srgbClr val="022091"/>
              </a:solidFill>
            </a:endParaRPr>
          </a:p>
          <a:p>
            <a:pPr marL="0" indent="0" algn="r" rtl="1">
              <a:buNone/>
            </a:pPr>
            <a:r>
              <a:rPr lang="fa-IR" b="1" dirty="0">
                <a:solidFill>
                  <a:srgbClr val="022091"/>
                </a:solidFill>
              </a:rPr>
              <a:t>با مشکل مالی مواجه شده اید؟</a:t>
            </a:r>
            <a:r>
              <a:rPr lang="en-AU" sz="3200" b="1" dirty="0">
                <a:solidFill>
                  <a:srgbClr val="022091"/>
                </a:solidFill>
              </a:rPr>
              <a:t/>
            </a:r>
            <a:br>
              <a:rPr lang="en-AU" sz="3200" b="1" dirty="0">
                <a:solidFill>
                  <a:srgbClr val="022091"/>
                </a:solidFill>
              </a:rPr>
            </a:br>
            <a:r>
              <a:rPr lang="fa-IR" dirty="0">
                <a:solidFill>
                  <a:srgbClr val="022091"/>
                </a:solidFill>
              </a:rPr>
              <a:t>با یک </a:t>
            </a:r>
            <a:r>
              <a:rPr lang="fa-IR" b="1" dirty="0">
                <a:solidFill>
                  <a:srgbClr val="022091"/>
                </a:solidFill>
              </a:rPr>
              <a:t>مشاور مالی رایگان </a:t>
            </a:r>
            <a:r>
              <a:rPr lang="fa-IR" dirty="0">
                <a:solidFill>
                  <a:srgbClr val="022091"/>
                </a:solidFill>
              </a:rPr>
              <a:t>از </a:t>
            </a:r>
            <a:r>
              <a:rPr lang="en-AU" dirty="0">
                <a:solidFill>
                  <a:srgbClr val="022091"/>
                </a:solidFill>
              </a:rPr>
              <a:t>National Debt Helpline </a:t>
            </a:r>
            <a:r>
              <a:rPr lang="fa-IR" dirty="0">
                <a:solidFill>
                  <a:srgbClr val="022091"/>
                </a:solidFill>
              </a:rPr>
              <a:t> به شمارهٔ </a:t>
            </a:r>
            <a:r>
              <a:rPr lang="fa-IR" b="1" dirty="0">
                <a:solidFill>
                  <a:srgbClr val="022091"/>
                </a:solidFill>
              </a:rPr>
              <a:t>1800 007 007 </a:t>
            </a:r>
            <a:r>
              <a:rPr lang="fa-IR" dirty="0">
                <a:solidFill>
                  <a:srgbClr val="022091"/>
                </a:solidFill>
              </a:rPr>
              <a:t>تماس بگیرید</a:t>
            </a:r>
            <a:br>
              <a:rPr lang="fa-IR" dirty="0">
                <a:solidFill>
                  <a:srgbClr val="022091"/>
                </a:solidFill>
              </a:rPr>
            </a:br>
            <a:r>
              <a:rPr lang="fa-IR" dirty="0">
                <a:solidFill>
                  <a:srgbClr val="022091"/>
                </a:solidFill>
              </a:rPr>
              <a:t>(از 9:30 صبح تا 4:30 بهد از ظهر، دوشنبه تا جمعه)</a:t>
            </a:r>
            <a:endParaRPr lang="en-AU" sz="3200" b="1" dirty="0">
              <a:solidFill>
                <a:srgbClr val="02209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AF9FA6A-FCB8-6809-DDEB-4FCB79175224}"/>
              </a:ext>
            </a:extLst>
          </p:cNvPr>
          <p:cNvSpPr txBox="1"/>
          <p:nvPr/>
        </p:nvSpPr>
        <p:spPr>
          <a:xfrm>
            <a:off x="838200" y="6176963"/>
            <a:ext cx="11207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>
                <a:solidFill>
                  <a:schemeClr val="bg1"/>
                </a:solidFill>
              </a:rPr>
              <a:t>Adapted from the </a:t>
            </a:r>
            <a:r>
              <a:rPr lang="en-AU" sz="1600" i="1">
                <a:solidFill>
                  <a:schemeClr val="bg1"/>
                </a:solidFill>
              </a:rPr>
              <a:t>Little Book of Scams: How to spot and avoid scams </a:t>
            </a:r>
            <a:r>
              <a:rPr lang="en-AU" sz="1600">
                <a:solidFill>
                  <a:schemeClr val="bg1"/>
                </a:solidFill>
              </a:rPr>
              <a:t>by the Australian Competition and Consumer Commission, 2024, Copyright Commonwealth of Australia, licensed under CC BY 4.0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E288CC6-1E2B-9406-B6CA-C5ADB9339E6E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B913956-D934-77FC-2667-BFB7F75E6155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03E714D-4596-16CF-46C4-72BA9B27CBE2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7FF5AB7-1C74-838A-8A0E-F773DACBEBD9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0F76B24-D552-624F-D96A-E9D1DABBBCEF}"/>
              </a:ext>
            </a:extLst>
          </p:cNvPr>
          <p:cNvSpPr/>
          <p:nvPr/>
        </p:nvSpPr>
        <p:spPr>
          <a:xfrm>
            <a:off x="11655551" y="-5317962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78FCC8D-3DF2-6418-2086-0218B4425596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9F768C7-3331-B0F6-AED5-F3328E19FB59}"/>
              </a:ext>
            </a:extLst>
          </p:cNvPr>
          <p:cNvSpPr txBox="1"/>
          <p:nvPr/>
        </p:nvSpPr>
        <p:spPr>
          <a:xfrm>
            <a:off x="685717" y="5665323"/>
            <a:ext cx="10268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600" dirty="0"/>
              <a:t>اقتباس‌شده از </a:t>
            </a:r>
            <a:r>
              <a:rPr lang="en-AU" sz="1600" i="1" dirty="0"/>
              <a:t>Little Book of Scams: How to spot and avoid scams</a:t>
            </a:r>
            <a:r>
              <a:rPr lang="en-AU" sz="1600" dirty="0"/>
              <a:t>» </a:t>
            </a:r>
            <a:r>
              <a:rPr lang="fa-IR" sz="1600" dirty="0"/>
              <a:t> توسط </a:t>
            </a:r>
            <a:r>
              <a:rPr lang="en-AU" sz="1600" dirty="0"/>
              <a:t>Australian Competition and Consumer Commission، 2024، </a:t>
            </a:r>
            <a:r>
              <a:rPr lang="fa-IR" sz="1600" dirty="0"/>
              <a:t>حق نشر متعلق به دولت مشترک‌المنافع استرالیا، تحت مجوز </a:t>
            </a:r>
            <a:r>
              <a:rPr lang="en-AU" sz="1600" dirty="0"/>
              <a:t>CC BY 4.0.</a:t>
            </a:r>
            <a:endParaRPr lang="en-AU" sz="1600" dirty="0">
              <a:solidFill>
                <a:srgbClr val="1217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9244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6CD0F3B-1112-79FD-812C-DD25A2AC9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15115002-4D21-F4D6-7768-9087FD157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71" y="500062"/>
            <a:ext cx="9867572" cy="1325563"/>
          </a:xfrm>
        </p:spPr>
        <p:txBody>
          <a:bodyPr/>
          <a:lstStyle/>
          <a:p>
            <a:pPr algn="ctr" rtl="1"/>
            <a:r>
              <a:rPr lang="fa-IR" sz="4000" dirty="0"/>
              <a:t>به دنبال آموزش مهارت‌های دیجیتال هستید؟</a:t>
            </a:r>
            <a:endParaRPr lang="en-A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9E32EA6-6E14-8B08-4B23-14E7B20244B1}"/>
              </a:ext>
            </a:extLst>
          </p:cNvPr>
          <p:cNvSpPr/>
          <p:nvPr/>
        </p:nvSpPr>
        <p:spPr>
          <a:xfrm>
            <a:off x="759655" y="6498388"/>
            <a:ext cx="8623496" cy="35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2CE3B32-B8B4-65D9-FA33-F704CA652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6546"/>
          </a:xfrm>
        </p:spPr>
        <p:txBody>
          <a:bodyPr/>
          <a:lstStyle/>
          <a:p>
            <a:pPr algn="r" rtl="1"/>
            <a:r>
              <a:rPr lang="fa-IR" sz="3200" b="1" dirty="0"/>
              <a:t>کتابخانهٔ محلی خود را پیدا کنید</a:t>
            </a:r>
            <a:r>
              <a:rPr lang="fa-IR" sz="3200" dirty="0"/>
              <a:t> و درباره به اینکه چه خدماتی ارائه می‌کند پرسجو کنید. بسیاری از کتابخانه‌ها آموزش تکنولوژی به ‌صورت حضوری یا جلسات منظم در گروه‌های کوچک فراهم می‌کنند.</a:t>
            </a:r>
          </a:p>
          <a:p>
            <a:pPr algn="r" rtl="1"/>
            <a:r>
              <a:rPr lang="fa-IR" sz="3200" b="1" dirty="0"/>
              <a:t>این تارنما‌های آموزش و منابع مهارت‌های دیجیتال را به ‌صورت آنلاین ارائه می‌کنند:</a:t>
            </a:r>
          </a:p>
          <a:p>
            <a:pPr algn="r" rtl="1"/>
            <a:r>
              <a:rPr lang="fa-IR" sz="3200" dirty="0"/>
              <a:t>تارنمای </a:t>
            </a:r>
            <a:r>
              <a:rPr lang="en-AU" sz="3200" dirty="0"/>
              <a:t>Good Things Foundation</a:t>
            </a:r>
            <a:br>
              <a:rPr lang="en-AU" sz="3200" dirty="0"/>
            </a:br>
            <a:r>
              <a:rPr lang="en-AU" sz="3200" dirty="0"/>
              <a:t>goodthings.org.au</a:t>
            </a:r>
            <a:r>
              <a:rPr lang="fa-IR" sz="3200" dirty="0"/>
              <a:t> و روی </a:t>
            </a:r>
            <a:r>
              <a:rPr lang="en-AU" sz="3200" dirty="0"/>
              <a:t>Learn Digital Skills </a:t>
            </a:r>
            <a:r>
              <a:rPr lang="fa-IR" sz="3200" dirty="0"/>
              <a:t> کلیک کنید</a:t>
            </a:r>
          </a:p>
          <a:p>
            <a:pPr marL="0" indent="0" algn="r" rtl="1">
              <a:buNone/>
            </a:pPr>
            <a:r>
              <a:rPr lang="fa-IR" sz="3200" dirty="0"/>
              <a:t>تارنمای "در تماس باشید"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beconnected.esafety.gov.au</a:t>
            </a:r>
            <a:endParaRPr lang="fa-IR" sz="3200" dirty="0"/>
          </a:p>
          <a:p>
            <a:pPr algn="r" rtl="1"/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3156123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E54889F-5128-A66E-4F2D-1BAF91EDB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BADB3344-19CF-036F-DFE7-F927E1DE7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456" y="426626"/>
            <a:ext cx="9215501" cy="1325563"/>
          </a:xfrm>
        </p:spPr>
        <p:txBody>
          <a:bodyPr/>
          <a:lstStyle/>
          <a:p>
            <a:pPr algn="r" rtl="1"/>
            <a:r>
              <a:rPr lang="fa-IR" sz="4000" dirty="0"/>
              <a:t>آیا می‌خواهید یک قهرمان جامعه (</a:t>
            </a:r>
            <a:r>
              <a:rPr lang="en-AU" sz="4000" dirty="0"/>
              <a:t>Community Champion </a:t>
            </a:r>
            <a:r>
              <a:rPr lang="fa-IR" sz="4000" dirty="0"/>
              <a:t>) شوید؟</a:t>
            </a:r>
            <a:endParaRPr lang="en-A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E18B347-A0F5-3F66-0686-08A7FD4E65DB}"/>
              </a:ext>
            </a:extLst>
          </p:cNvPr>
          <p:cNvSpPr/>
          <p:nvPr/>
        </p:nvSpPr>
        <p:spPr>
          <a:xfrm>
            <a:off x="759655" y="6498388"/>
            <a:ext cx="8623496" cy="35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B056073-24FE-EF3E-C5F2-05B68D82D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6546"/>
          </a:xfrm>
        </p:spPr>
        <p:txBody>
          <a:bodyPr/>
          <a:lstStyle/>
          <a:p>
            <a:pPr marL="0" indent="0" algn="r" rtl="1">
              <a:buNone/>
            </a:pPr>
            <a:r>
              <a:rPr lang="fa-IR" sz="28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fa-IR" sz="2800" b="1" dirty="0">
                <a:latin typeface="Arial" panose="020B0604020202020204" pitchFamily="34" charset="0"/>
                <a:cs typeface="Arial" panose="020B0604020202020204" pitchFamily="34" charset="0"/>
              </a:rPr>
              <a:t>شما می‌توانید یک </a:t>
            </a:r>
            <a:r>
              <a:rPr lang="en-AU" sz="2800" b="1" dirty="0">
                <a:latin typeface="Arial" panose="020B0604020202020204" pitchFamily="34" charset="0"/>
                <a:cs typeface="Arial" panose="020B0604020202020204" pitchFamily="34" charset="0"/>
              </a:rPr>
              <a:t>Community Champion </a:t>
            </a:r>
            <a:r>
              <a:rPr lang="fa-IR" sz="2800" b="1" dirty="0">
                <a:latin typeface="Arial" panose="020B0604020202020204" pitchFamily="34" charset="0"/>
                <a:cs typeface="Arial" panose="020B0604020202020204" pitchFamily="34" charset="0"/>
              </a:rPr>
              <a:t> شوید </a:t>
            </a:r>
            <a:r>
              <a:rPr lang="fa-IR" sz="2800" dirty="0">
                <a:latin typeface="Arial" panose="020B0604020202020204" pitchFamily="34" charset="0"/>
                <a:cs typeface="Arial" panose="020B0604020202020204" pitchFamily="34" charset="0"/>
              </a:rPr>
              <a:t>و گفتگوها را با دوستان، خانواده و جوامع خود تسهیل کنید.</a:t>
            </a:r>
          </a:p>
          <a:p>
            <a:pPr marL="0" indent="0" algn="r" rtl="1">
              <a:buNone/>
            </a:pPr>
            <a:r>
              <a:rPr lang="fa-IR" sz="2800" dirty="0">
                <a:latin typeface="Arial" panose="020B0604020202020204" pitchFamily="34" charset="0"/>
                <a:cs typeface="Arial" panose="020B0604020202020204" pitchFamily="34" charset="0"/>
              </a:rPr>
              <a:t>• برای اطلاعات بیشتر به این آدرس مراجعه کنید:</a:t>
            </a:r>
            <a:br>
              <a:rPr lang="fa-IR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2800" dirty="0">
                <a:latin typeface="Arial" panose="020B0604020202020204" pitchFamily="34" charset="0"/>
                <a:cs typeface="Arial" panose="020B0604020202020204" pitchFamily="34" charset="0"/>
              </a:rPr>
              <a:t>digitalinclusionwa.org.au/get-involved/champions-program</a:t>
            </a:r>
          </a:p>
          <a:p>
            <a:pPr marL="0" indent="0" algn="r" rtl="1">
              <a:buNone/>
            </a:pPr>
            <a:r>
              <a:rPr lang="fa-IR" sz="2800" dirty="0">
                <a:latin typeface="Arial" panose="020B0604020202020204" pitchFamily="34" charset="0"/>
                <a:cs typeface="Arial" panose="020B0604020202020204" pitchFamily="34" charset="0"/>
              </a:rPr>
              <a:t>یا</a:t>
            </a:r>
            <a:r>
              <a:rPr lang="en-AU" sz="2800" dirty="0">
                <a:latin typeface="Arial" panose="020B0604020202020204" pitchFamily="34" charset="0"/>
                <a:cs typeface="Arial" panose="020B0604020202020204" pitchFamily="34" charset="0"/>
              </a:rPr>
              <a:t>QR Code </a:t>
            </a:r>
            <a:r>
              <a:rPr lang="fa-IR" sz="2800" dirty="0">
                <a:latin typeface="Arial" panose="020B0604020202020204" pitchFamily="34" charset="0"/>
                <a:cs typeface="Arial" panose="020B0604020202020204" pitchFamily="34" charset="0"/>
              </a:rPr>
              <a:t> را اسکن کنید.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A031A2C-7419-9C58-226E-3C5113CDC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403" y="3791856"/>
            <a:ext cx="2338423" cy="233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08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3E714A-98DD-3AE3-F1CD-9EE3783B74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/>
              <a:t>با سپاس از شما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2FBC9E2-8F6C-BDF4-88E9-BDEED0DB0E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rtl="1"/>
            <a:r>
              <a:rPr lang="fa-IR" dirty="0">
                <a:latin typeface="Arial" panose="020B0604020202020204" pitchFamily="34" charset="0"/>
                <a:cs typeface="Arial" panose="020B0604020202020204" pitchFamily="34" charset="0"/>
              </a:rPr>
              <a:t>پروژهٔ 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WA Digital Inclusion</a:t>
            </a:r>
            <a:endParaRPr lang="fa-I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crcchampions@wacoss.org.au</a:t>
            </a:r>
            <a:endParaRPr lang="en-AU" dirty="0"/>
          </a:p>
          <a:p>
            <a:r>
              <a:rPr lang="en-AU" dirty="0"/>
              <a:t>(08) 6831 5300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FF0FB28-45DB-08C6-2FBC-B595266F3C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 rtl="1">
              <a:defRPr/>
            </a:pPr>
            <a:r>
              <a:rPr lang="fa-IR" dirty="0"/>
              <a:t>پروژهٔ </a:t>
            </a:r>
            <a:r>
              <a:rPr lang="en-AU" dirty="0"/>
              <a:t>WA Digital Inclusion | </a:t>
            </a:r>
            <a:r>
              <a:rPr lang="fa-IR" dirty="0"/>
              <a:t>قهرمانان جامعه | جلسهٔ آموزشی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EECBDAA-2BA5-0B66-215B-0D6AAD8370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6E6E1D-8E7D-44ED-A4F5-C3BD169B5746}" type="slidenum">
              <a:rPr lang="en-AU" altLang="en-US" smtClean="0"/>
              <a:pPr>
                <a:defRPr/>
              </a:pPr>
              <a:t>33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38031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8D0F10-493F-C146-2192-F4435B8F1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DB5E14D-C539-D5BA-3703-0FA8E4FFA8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481576D-1299-8DF3-37D1-D13CE80AC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8541"/>
            <a:ext cx="10515600" cy="4351338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5000" dirty="0">
                <a:solidFill>
                  <a:srgbClr val="134C91"/>
                </a:solidFill>
              </a:rPr>
              <a:t>چگونه</a:t>
            </a:r>
            <a:br>
              <a:rPr lang="fa-IR" sz="5000" dirty="0">
                <a:solidFill>
                  <a:srgbClr val="134C91"/>
                </a:solidFill>
              </a:rPr>
            </a:br>
            <a:r>
              <a:rPr lang="fa-IR" sz="5000" b="1" dirty="0">
                <a:solidFill>
                  <a:srgbClr val="134C91"/>
                </a:solidFill>
              </a:rPr>
              <a:t>کلاه‌برداری‌ها را شناسایی کرده و از آن‌ها جلوگیری کنیم</a:t>
            </a:r>
          </a:p>
          <a:p>
            <a:pPr marL="0" indent="0" algn="r" rtl="1">
              <a:buNone/>
            </a:pPr>
            <a:r>
              <a:rPr lang="fa-IR" sz="3200" i="1" dirty="0">
                <a:solidFill>
                  <a:srgbClr val="134C91"/>
                </a:solidFill>
              </a:rPr>
              <a:t>گفت‌وگوی قهرمانان جامعه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08C21C-428A-BE9A-7E8D-2B97289A84BF}"/>
              </a:ext>
            </a:extLst>
          </p:cNvPr>
          <p:cNvSpPr txBox="1"/>
          <p:nvPr/>
        </p:nvSpPr>
        <p:spPr>
          <a:xfrm>
            <a:off x="838199" y="5759879"/>
            <a:ext cx="986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600" dirty="0"/>
              <a:t>اقتباس‌شده از </a:t>
            </a:r>
            <a:r>
              <a:rPr lang="fa-IR" sz="1600" i="1" dirty="0"/>
              <a:t>«</a:t>
            </a:r>
            <a:r>
              <a:rPr lang="en-AU" sz="1600" i="1" dirty="0"/>
              <a:t>Little Book of Scams: How to spot and avoid scams»</a:t>
            </a:r>
            <a:r>
              <a:rPr lang="fa-IR" sz="1600" i="1" dirty="0"/>
              <a:t> </a:t>
            </a:r>
            <a:r>
              <a:rPr lang="en-AU" sz="1600" i="1" dirty="0"/>
              <a:t> </a:t>
            </a:r>
            <a:r>
              <a:rPr lang="fa-IR" sz="1600" i="1" dirty="0"/>
              <a:t>توسط </a:t>
            </a:r>
            <a:r>
              <a:rPr lang="en-AU" sz="1600" i="1" dirty="0"/>
              <a:t>Australian Competition and Consumer Commission، 2024، </a:t>
            </a:r>
            <a:r>
              <a:rPr lang="fa-IR" sz="1600" dirty="0"/>
              <a:t>حق نشر متعلق به دولت مشترک‌المنافع استرالیا، تحت مجوز </a:t>
            </a:r>
            <a:r>
              <a:rPr lang="en-AU" sz="1600" dirty="0"/>
              <a:t>CC BY 4.0.</a:t>
            </a:r>
            <a:endParaRPr lang="en-AU" sz="1600" dirty="0">
              <a:solidFill>
                <a:srgbClr val="121737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AAB1CD3-EADB-F202-AA5E-61B85CF8699A}"/>
              </a:ext>
            </a:extLst>
          </p:cNvPr>
          <p:cNvSpPr/>
          <p:nvPr/>
        </p:nvSpPr>
        <p:spPr>
          <a:xfrm>
            <a:off x="513346" y="0"/>
            <a:ext cx="11678654" cy="513346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3A396EF-DD53-9EC5-8E16-B3B8A5D8DFD5}"/>
              </a:ext>
            </a:extLst>
          </p:cNvPr>
          <p:cNvSpPr/>
          <p:nvPr/>
        </p:nvSpPr>
        <p:spPr>
          <a:xfrm>
            <a:off x="0" y="513346"/>
            <a:ext cx="513346" cy="6344654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F95E346-2368-7C62-B189-644A9EAEE9D4}"/>
              </a:ext>
            </a:extLst>
          </p:cNvPr>
          <p:cNvSpPr/>
          <p:nvPr/>
        </p:nvSpPr>
        <p:spPr>
          <a:xfrm>
            <a:off x="0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60057FD-9883-7FAB-917A-BC062F02151B}"/>
              </a:ext>
            </a:extLst>
          </p:cNvPr>
          <p:cNvSpPr/>
          <p:nvPr/>
        </p:nvSpPr>
        <p:spPr>
          <a:xfrm>
            <a:off x="513346" y="6344654"/>
            <a:ext cx="11678654" cy="513346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302179A-EF7E-E091-E405-DDE5C100E1A6}"/>
              </a:ext>
            </a:extLst>
          </p:cNvPr>
          <p:cNvSpPr/>
          <p:nvPr/>
        </p:nvSpPr>
        <p:spPr>
          <a:xfrm>
            <a:off x="11678654" y="96262"/>
            <a:ext cx="513346" cy="6576794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3277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262C65-BFD8-7491-022E-C3F03DC16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43678E7-29E3-6140-717B-028F14D5C9A9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EE3D3A-B269-78A5-94C6-4E2D1D965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722941"/>
            <a:ext cx="10515600" cy="1032707"/>
          </a:xfrm>
        </p:spPr>
        <p:txBody>
          <a:bodyPr>
            <a:normAutofit lnSpcReduction="10000"/>
          </a:bodyPr>
          <a:lstStyle/>
          <a:p>
            <a:pPr marL="0" indent="0" algn="r" rtl="1">
              <a:buNone/>
            </a:pPr>
            <a:r>
              <a:rPr lang="fa-IR" sz="7200" b="1" dirty="0">
                <a:solidFill>
                  <a:srgbClr val="134C91"/>
                </a:solidFill>
              </a:rPr>
              <a:t>کمک</a:t>
            </a:r>
            <a:r>
              <a:rPr lang="fa-IR" sz="7200" dirty="0">
                <a:solidFill>
                  <a:srgbClr val="134C91"/>
                </a:solidFill>
              </a:rPr>
              <a:t> در دسترس است</a:t>
            </a:r>
            <a:endParaRPr lang="en-AU" sz="7200" b="1" dirty="0">
              <a:solidFill>
                <a:srgbClr val="134C9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6CC4D39-3D72-07C4-E570-AC55200BAC5B}"/>
              </a:ext>
            </a:extLst>
          </p:cNvPr>
          <p:cNvSpPr txBox="1"/>
          <p:nvPr/>
        </p:nvSpPr>
        <p:spPr>
          <a:xfrm>
            <a:off x="838199" y="5759879"/>
            <a:ext cx="986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600" dirty="0"/>
              <a:t>اقتباس‌شده از «</a:t>
            </a:r>
            <a:r>
              <a:rPr lang="en-AU" sz="1600" i="1" dirty="0"/>
              <a:t>Little Book of Scams: How to spot and avoid scams»</a:t>
            </a:r>
            <a:r>
              <a:rPr lang="fa-IR" sz="1600" i="1" dirty="0"/>
              <a:t> </a:t>
            </a:r>
            <a:r>
              <a:rPr lang="en-AU" sz="1600" i="1" dirty="0"/>
              <a:t> </a:t>
            </a:r>
            <a:r>
              <a:rPr lang="fa-IR" sz="1600" dirty="0"/>
              <a:t>توسط </a:t>
            </a:r>
            <a:r>
              <a:rPr lang="en-AU" sz="1600" dirty="0"/>
              <a:t>Australian Competition and Consumer Commission، 2024، </a:t>
            </a:r>
            <a:r>
              <a:rPr lang="fa-IR" sz="1600" dirty="0"/>
              <a:t>حق نشر متعلق به دولت مشترک‌المنافع استرالیا، تحت مجوز </a:t>
            </a:r>
            <a:r>
              <a:rPr lang="en-AU" sz="1600" dirty="0"/>
              <a:t>CC BY 4.0.</a:t>
            </a:r>
            <a:endParaRPr lang="en-AU" sz="1600" dirty="0">
              <a:solidFill>
                <a:srgbClr val="121737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CCA8332-E3DD-7C44-1177-429C3DBBC2AB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452D6F5-C942-6B32-DFDC-0976768F357A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6D2DC67-35B4-3663-870D-CC5D21EA3D59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609B5D0-814F-256B-9B67-F85876429DB2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7C4F81A9-3C28-FAFE-C63D-271889CB75AA}"/>
              </a:ext>
            </a:extLst>
          </p:cNvPr>
          <p:cNvSpPr txBox="1">
            <a:spLocks/>
          </p:cNvSpPr>
          <p:nvPr/>
        </p:nvSpPr>
        <p:spPr>
          <a:xfrm>
            <a:off x="838199" y="2908233"/>
            <a:ext cx="8726425" cy="1609344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fa-IR" sz="7200" dirty="0">
                <a:solidFill>
                  <a:srgbClr val="134C91"/>
                </a:solidFill>
              </a:rPr>
              <a:t>اگر هدف یک کلاه ‌بردار قرار گرفته‌ اید، شما تنها نیستید — اما باید به سرعت اقدام کنید.</a:t>
            </a:r>
          </a:p>
          <a:p>
            <a:pPr algn="r" rtl="1"/>
            <a:r>
              <a:rPr lang="fa-IR" sz="7200" dirty="0">
                <a:solidFill>
                  <a:srgbClr val="134C91"/>
                </a:solidFill>
              </a:rPr>
              <a:t>با بانک یا ارائه‌ دهندهٔ کارت خود تماس بگیرید.</a:t>
            </a:r>
          </a:p>
          <a:p>
            <a:pPr algn="r" rtl="1"/>
            <a:r>
              <a:rPr lang="fa-IR" sz="7200" dirty="0">
                <a:solidFill>
                  <a:srgbClr val="134C91"/>
                </a:solidFill>
              </a:rPr>
              <a:t>با</a:t>
            </a:r>
            <a:r>
              <a:rPr lang="en-AU" sz="7200" dirty="0" err="1">
                <a:solidFill>
                  <a:srgbClr val="134C91"/>
                </a:solidFill>
              </a:rPr>
              <a:t>IDCare</a:t>
            </a:r>
            <a:r>
              <a:rPr lang="en-AU" sz="7200" dirty="0">
                <a:solidFill>
                  <a:srgbClr val="134C91"/>
                </a:solidFill>
              </a:rPr>
              <a:t> </a:t>
            </a:r>
            <a:r>
              <a:rPr lang="fa-IR" sz="7200" dirty="0">
                <a:solidFill>
                  <a:srgbClr val="134C91"/>
                </a:solidFill>
              </a:rPr>
              <a:t> به شمارهٔ 1800595160 یا از طریق  </a:t>
            </a:r>
            <a:r>
              <a:rPr lang="en-AU" sz="7200" dirty="0">
                <a:solidFill>
                  <a:srgbClr val="46788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</a:t>
            </a:r>
            <a:r>
              <a:rPr lang="en-AU" sz="7200" dirty="0">
                <a:solidFill>
                  <a:srgbClr val="134C9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.idcare.org</a:t>
            </a:r>
            <a:r>
              <a:rPr lang="en-AU" sz="7200" dirty="0">
                <a:solidFill>
                  <a:srgbClr val="134C91"/>
                </a:solidFill>
              </a:rPr>
              <a:t> </a:t>
            </a:r>
            <a:r>
              <a:rPr lang="fa-IR" sz="7200" dirty="0">
                <a:solidFill>
                  <a:srgbClr val="134C91"/>
                </a:solidFill>
              </a:rPr>
              <a:t> تماس بگیرید.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1AFB394-D37C-65C5-C9BD-4921183DC384}"/>
              </a:ext>
            </a:extLst>
          </p:cNvPr>
          <p:cNvSpPr/>
          <p:nvPr/>
        </p:nvSpPr>
        <p:spPr>
          <a:xfrm>
            <a:off x="11655551" y="-118872"/>
            <a:ext cx="652273" cy="63221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5890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A9F061-FB02-62FC-6162-025AE6081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2914" y="1825625"/>
            <a:ext cx="269515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4400" dirty="0">
                <a:solidFill>
                  <a:srgbClr val="0A2391"/>
                </a:solidFill>
              </a:rPr>
              <a:t>1. </a:t>
            </a:r>
            <a:r>
              <a:rPr lang="fa-IR" sz="4400" dirty="0">
                <a:solidFill>
                  <a:srgbClr val="0A2391"/>
                </a:solidFill>
              </a:rPr>
              <a:t>توقف</a:t>
            </a:r>
            <a:endParaRPr lang="en-AU" sz="4400" dirty="0">
              <a:solidFill>
                <a:srgbClr val="0A2391"/>
              </a:solidFill>
            </a:endParaRPr>
          </a:p>
          <a:p>
            <a:pPr marL="0" indent="0">
              <a:buNone/>
            </a:pPr>
            <a:endParaRPr lang="en-AU" sz="4400" dirty="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en-AU" sz="4400" dirty="0">
                <a:solidFill>
                  <a:srgbClr val="0A2391"/>
                </a:solidFill>
              </a:rPr>
              <a:t>2. </a:t>
            </a:r>
            <a:r>
              <a:rPr lang="fa-IR" sz="4400" dirty="0">
                <a:solidFill>
                  <a:srgbClr val="0A2391"/>
                </a:solidFill>
              </a:rPr>
              <a:t>بررسی</a:t>
            </a:r>
            <a:endParaRPr lang="en-AU" sz="4400" dirty="0">
              <a:solidFill>
                <a:srgbClr val="0A2391"/>
              </a:solidFill>
            </a:endParaRPr>
          </a:p>
          <a:p>
            <a:pPr marL="0" indent="0">
              <a:buNone/>
            </a:pPr>
            <a:endParaRPr lang="en-AU" sz="4400" dirty="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en-AU" sz="4400" dirty="0">
                <a:solidFill>
                  <a:srgbClr val="0A2391"/>
                </a:solidFill>
              </a:rPr>
              <a:t>3. </a:t>
            </a:r>
            <a:r>
              <a:rPr lang="fa-IR" sz="4400" dirty="0">
                <a:solidFill>
                  <a:srgbClr val="0A2391"/>
                </a:solidFill>
              </a:rPr>
              <a:t>محافظت</a:t>
            </a:r>
            <a:endParaRPr lang="en-AU" sz="4400" dirty="0">
              <a:solidFill>
                <a:srgbClr val="0A239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4D1A19D-D4C8-77FD-8920-958D1FF96ED8}"/>
              </a:ext>
            </a:extLst>
          </p:cNvPr>
          <p:cNvSpPr/>
          <p:nvPr/>
        </p:nvSpPr>
        <p:spPr>
          <a:xfrm>
            <a:off x="513346" y="0"/>
            <a:ext cx="11678654" cy="513346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7DAA40E-28AB-7615-FA77-FAA24AC06ED6}"/>
              </a:ext>
            </a:extLst>
          </p:cNvPr>
          <p:cNvSpPr/>
          <p:nvPr/>
        </p:nvSpPr>
        <p:spPr>
          <a:xfrm>
            <a:off x="0" y="513346"/>
            <a:ext cx="513346" cy="6576794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B19C50A-C4E8-3728-F221-9D9C72EB83E1}"/>
              </a:ext>
            </a:extLst>
          </p:cNvPr>
          <p:cNvSpPr/>
          <p:nvPr/>
        </p:nvSpPr>
        <p:spPr>
          <a:xfrm>
            <a:off x="0" y="0"/>
            <a:ext cx="513346" cy="513346"/>
          </a:xfrm>
          <a:prstGeom prst="rect">
            <a:avLst/>
          </a:prstGeom>
          <a:solidFill>
            <a:srgbClr val="FFEB51"/>
          </a:solidFill>
          <a:ln>
            <a:solidFill>
              <a:srgbClr val="FFEB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B96340D-7B7B-E9AF-BD09-1DC9198903FD}"/>
              </a:ext>
            </a:extLst>
          </p:cNvPr>
          <p:cNvSpPr/>
          <p:nvPr/>
        </p:nvSpPr>
        <p:spPr>
          <a:xfrm>
            <a:off x="513346" y="6344654"/>
            <a:ext cx="11715230" cy="513346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FC934D2-855A-9E08-289D-0CC6E29D1EBB}"/>
              </a:ext>
            </a:extLst>
          </p:cNvPr>
          <p:cNvSpPr/>
          <p:nvPr/>
        </p:nvSpPr>
        <p:spPr>
          <a:xfrm>
            <a:off x="11678654" y="96262"/>
            <a:ext cx="513346" cy="6576794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81F5128-99F2-268E-E9EF-784E5B930CE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DF6"/>
              </a:clrFrom>
              <a:clrTo>
                <a:srgbClr val="FFFD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9210" y="1657934"/>
            <a:ext cx="1105858" cy="1172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C75B03F-6FFF-4E32-5630-1B09AB5EA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210" y="3339716"/>
            <a:ext cx="933580" cy="9240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9D435D8-1CCB-5213-430F-318776D4A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052" y="4778347"/>
            <a:ext cx="1047896" cy="100979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32BAEAB8-8BAC-0897-46EB-6AEE4F5033B8}"/>
              </a:ext>
            </a:extLst>
          </p:cNvPr>
          <p:cNvSpPr txBox="1">
            <a:spLocks/>
          </p:cNvSpPr>
          <p:nvPr/>
        </p:nvSpPr>
        <p:spPr>
          <a:xfrm>
            <a:off x="6887644" y="1800622"/>
            <a:ext cx="3737684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fa-IR" sz="4400" dirty="0"/>
              <a:t>چنانچه اطمینان ندارید، به هیچ ‌کس پول یا اطلاعات شخصی اراده ننمایید.</a:t>
            </a:r>
            <a:endParaRPr lang="en-AU" sz="4400" dirty="0">
              <a:solidFill>
                <a:srgbClr val="0A2391"/>
              </a:solidFill>
            </a:endParaRPr>
          </a:p>
          <a:p>
            <a:pPr marL="0" indent="0" algn="r" rtl="1">
              <a:buFont typeface="Arial" panose="020B0604020202020204" pitchFamily="34" charset="0"/>
              <a:buNone/>
            </a:pPr>
            <a:endParaRPr lang="en-AU" sz="4400" dirty="0">
              <a:solidFill>
                <a:srgbClr val="0A2391"/>
              </a:solidFill>
            </a:endParaRPr>
          </a:p>
          <a:p>
            <a:pPr marL="0" indent="0" algn="r" rtl="1">
              <a:buNone/>
            </a:pPr>
            <a:r>
              <a:rPr lang="fa-IR" sz="4400" dirty="0"/>
              <a:t>از خود بچرسید: آیا ممکن است این پیام یا تماس جعلی باشد؟</a:t>
            </a:r>
          </a:p>
          <a:p>
            <a:pPr marL="0" indent="0" algn="r" rtl="1">
              <a:buNone/>
            </a:pPr>
            <a:endParaRPr lang="en-AU" sz="4400" dirty="0">
              <a:solidFill>
                <a:srgbClr val="0A2391"/>
              </a:solidFill>
            </a:endParaRPr>
          </a:p>
          <a:p>
            <a:pPr marL="0" indent="0" algn="r" rtl="1">
              <a:buNone/>
            </a:pPr>
            <a:r>
              <a:rPr lang="fa-IR" sz="4400" dirty="0"/>
              <a:t>اگر چیزی نادرست به نظر می ‌رسد، سریع اقدام کنید.</a:t>
            </a:r>
            <a:endParaRPr lang="en-AU" sz="4400" dirty="0">
              <a:solidFill>
                <a:srgbClr val="0A2391"/>
              </a:solidFill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D97E717-18F9-CC31-C573-904FD4B4AA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146725" y="583645"/>
            <a:ext cx="8478603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en-US" sz="5500" b="0" i="0" u="none" strike="noStrike" cap="none" normalizeH="0" baseline="0" dirty="0">
                <a:ln>
                  <a:noFill/>
                </a:ln>
                <a:solidFill>
                  <a:srgbClr val="134C9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با این سه </a:t>
            </a:r>
            <a:r>
              <a:rPr kumimoji="0" lang="fa-IR" altLang="en-US" sz="5500" b="0" i="0" u="none" strike="noStrike" cap="none" normalizeH="0" baseline="0" dirty="0">
                <a:ln>
                  <a:noFill/>
                </a:ln>
                <a:solidFill>
                  <a:srgbClr val="134C9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قدم،</a:t>
            </a:r>
            <a:r>
              <a:rPr kumimoji="0" lang="ar-SA" altLang="en-US" sz="5500" b="0" i="0" u="none" strike="noStrike" cap="none" normalizeH="0" baseline="0" dirty="0">
                <a:ln>
                  <a:noFill/>
                </a:ln>
                <a:solidFill>
                  <a:srgbClr val="134C9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از خود محافظت کنید</a:t>
            </a:r>
            <a:r>
              <a:rPr kumimoji="0" lang="en-US" altLang="en-US" sz="5500" b="0" i="0" u="none" strike="noStrike" cap="none" normalizeH="0" baseline="0" dirty="0">
                <a:ln>
                  <a:noFill/>
                </a:ln>
                <a:solidFill>
                  <a:srgbClr val="134C9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altLang="en-US" sz="5500" b="0" i="0" u="none" strike="noStrike" cap="none" normalizeH="0" baseline="0" dirty="0">
              <a:ln>
                <a:noFill/>
              </a:ln>
              <a:solidFill>
                <a:srgbClr val="134C9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840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5FFC1F6-D0BB-801C-8BF8-1C6339DB4C0B}"/>
              </a:ext>
            </a:extLst>
          </p:cNvPr>
          <p:cNvSpPr/>
          <p:nvPr/>
        </p:nvSpPr>
        <p:spPr>
          <a:xfrm>
            <a:off x="536449" y="1989056"/>
            <a:ext cx="11103391" cy="293173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88CF64-75F7-84D5-B97D-E90E3490A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7816"/>
            <a:ext cx="10515600" cy="2682367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dirty="0">
                <a:solidFill>
                  <a:schemeClr val="bg1"/>
                </a:solidFill>
              </a:rPr>
              <a:t>کلاه‌ برداری‌ها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>
                <a:solidFill>
                  <a:schemeClr val="bg1"/>
                </a:solidFill>
              </a:rPr>
              <a:t>توسط مجرمان انجام می‌شوند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>
                <a:solidFill>
                  <a:schemeClr val="bg1"/>
                </a:solidFill>
              </a:rPr>
              <a:t>واقعی به نظر می‌رسند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>
                <a:solidFill>
                  <a:schemeClr val="bg1"/>
                </a:solidFill>
              </a:rPr>
              <a:t>با داستان‌های باورپذیر همراه هستند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>
                <a:solidFill>
                  <a:schemeClr val="bg1"/>
                </a:solidFill>
              </a:rPr>
              <a:t>شما را تحت فشار قرار می‌دهند تا هرچه سریعتراقدام کنید</a:t>
            </a:r>
          </a:p>
          <a:p>
            <a:pPr marL="0" indent="0" algn="r" rtl="1">
              <a:buNone/>
            </a:pP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A86BBB9-8CC1-A6FE-29EC-56743B58D937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9508A31-3B9E-81A6-1023-C36193FB9DA6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F5F1DE2-C0DA-EDF6-1B15-3041154D6940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D47E78F-C9B4-A5EA-E5ED-66E2313D9A47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7B5F08D-5A85-E33C-1E8E-C32DC32343A9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B870F9A5-E57F-10EB-43AF-06B9E8EF5484}"/>
              </a:ext>
            </a:extLst>
          </p:cNvPr>
          <p:cNvSpPr txBox="1">
            <a:spLocks/>
          </p:cNvSpPr>
          <p:nvPr/>
        </p:nvSpPr>
        <p:spPr>
          <a:xfrm>
            <a:off x="838200" y="5219160"/>
            <a:ext cx="10515600" cy="1084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fa-IR" dirty="0"/>
              <a:t>این موارد کلاه‌ برداری نیستند:</a:t>
            </a:r>
          </a:p>
          <a:p>
            <a:pPr marL="0" indent="0" algn="r" rtl="1">
              <a:buNone/>
            </a:pPr>
            <a:r>
              <a:rPr lang="en-AU" sz="2000" dirty="0">
                <a:solidFill>
                  <a:srgbClr val="FF742D"/>
                </a:solidFill>
              </a:rPr>
              <a:t>X</a:t>
            </a:r>
            <a:r>
              <a:rPr lang="en-AU" sz="2000" dirty="0">
                <a:solidFill>
                  <a:srgbClr val="0A2391"/>
                </a:solidFill>
              </a:rPr>
              <a:t> </a:t>
            </a:r>
            <a:r>
              <a:rPr lang="fa-IR" sz="2000" dirty="0"/>
              <a:t>هک کردن یارانه ها </a:t>
            </a:r>
            <a:r>
              <a:rPr lang="en-AU" sz="2000" dirty="0">
                <a:solidFill>
                  <a:srgbClr val="FF742D"/>
                </a:solidFill>
              </a:rPr>
              <a:t>X</a:t>
            </a:r>
            <a:r>
              <a:rPr lang="en-AU" sz="2000" dirty="0">
                <a:solidFill>
                  <a:srgbClr val="0A2391"/>
                </a:solidFill>
              </a:rPr>
              <a:t> </a:t>
            </a:r>
            <a:r>
              <a:rPr lang="fa-IR" sz="2000" dirty="0"/>
              <a:t>شرایط ناعادلانهٔ قرارداد </a:t>
            </a:r>
            <a:r>
              <a:rPr lang="en-AU" sz="2000" dirty="0">
                <a:solidFill>
                  <a:srgbClr val="FF742D"/>
                </a:solidFill>
              </a:rPr>
              <a:t>X</a:t>
            </a:r>
            <a:r>
              <a:rPr lang="en-AU" sz="2000" dirty="0"/>
              <a:t> </a:t>
            </a:r>
            <a:r>
              <a:rPr lang="fa-IR" sz="2000" dirty="0"/>
              <a:t>روش های آزاردهندهٔ بازاریابی</a:t>
            </a:r>
            <a:endParaRPr lang="en-AU" dirty="0">
              <a:solidFill>
                <a:srgbClr val="0A239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9C230584-A5D1-1616-D0FA-83A902A2E294}"/>
              </a:ext>
            </a:extLst>
          </p:cNvPr>
          <p:cNvSpPr txBox="1">
            <a:spLocks/>
          </p:cNvSpPr>
          <p:nvPr/>
        </p:nvSpPr>
        <p:spPr>
          <a:xfrm>
            <a:off x="830345" y="1376313"/>
            <a:ext cx="10515600" cy="560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fa-IR" dirty="0">
                <a:solidFill>
                  <a:srgbClr val="022091"/>
                </a:solidFill>
              </a:rPr>
              <a:t>زمانی که کسی شما را فریب می‌دهد تا پول یا اطلاعاتِ شخصی شما را سرقت نماید.</a:t>
            </a:r>
            <a:endParaRPr lang="en-AU" dirty="0">
              <a:solidFill>
                <a:srgbClr val="02209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284C6EC-7D11-F505-8CFA-F4B394075F53}"/>
              </a:ext>
            </a:extLst>
          </p:cNvPr>
          <p:cNvSpPr/>
          <p:nvPr/>
        </p:nvSpPr>
        <p:spPr>
          <a:xfrm>
            <a:off x="11655551" y="-118872"/>
            <a:ext cx="652273" cy="63221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xmlns="" id="{50380AD9-F642-40B3-C71F-8C8406B1B6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809240" y="619047"/>
            <a:ext cx="35445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en-US" sz="4000" b="1" i="0" u="none" strike="noStrike" cap="none" normalizeH="0" baseline="0" dirty="0">
                <a:ln>
                  <a:noFill/>
                </a:ln>
                <a:solidFill>
                  <a:srgbClr val="02209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کلاه</a:t>
            </a:r>
            <a:r>
              <a:rPr kumimoji="0" lang="fa-IR" altLang="en-US" sz="4000" b="1" i="0" u="none" strike="noStrike" cap="none" normalizeH="0" baseline="0" dirty="0">
                <a:ln>
                  <a:noFill/>
                </a:ln>
                <a:solidFill>
                  <a:srgbClr val="02209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ar-SA" altLang="en-US" sz="4000" b="1" i="0" u="none" strike="noStrike" cap="none" normalizeH="0" baseline="0" dirty="0">
                <a:ln>
                  <a:noFill/>
                </a:ln>
                <a:solidFill>
                  <a:srgbClr val="02209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‌برداری چیست؟</a:t>
            </a:r>
            <a:endParaRPr kumimoji="0" lang="en-US" altLang="en-US" sz="4000" b="1" i="0" u="none" strike="noStrike" cap="none" normalizeH="0" baseline="0" dirty="0">
              <a:ln>
                <a:noFill/>
              </a:ln>
              <a:solidFill>
                <a:srgbClr val="02209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257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518E35-553F-1233-85F6-8087BF1A0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ADB2AE-05E8-C465-5321-FA0EFD8B7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8000" dirty="0">
                <a:solidFill>
                  <a:srgbClr val="022091"/>
                </a:solidFill>
              </a:rPr>
              <a:t>چگونه</a:t>
            </a:r>
          </a:p>
          <a:p>
            <a:pPr marL="0" indent="0" algn="r" rtl="1">
              <a:buNone/>
            </a:pPr>
            <a:r>
              <a:rPr lang="fa-IR" sz="8000" b="1" dirty="0">
                <a:solidFill>
                  <a:srgbClr val="022091"/>
                </a:solidFill>
              </a:rPr>
              <a:t>کلاه‌برداری‌ها را شناسایی کرده و از آن‌ها جلوگیری نماییم</a:t>
            </a:r>
            <a:endParaRPr lang="en-AU" sz="8000" b="1" dirty="0">
              <a:solidFill>
                <a:srgbClr val="02209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C18B54-2D8B-0B30-7446-9F46BFC37912}"/>
              </a:ext>
            </a:extLst>
          </p:cNvPr>
          <p:cNvSpPr txBox="1"/>
          <p:nvPr/>
        </p:nvSpPr>
        <p:spPr>
          <a:xfrm>
            <a:off x="3792529" y="5354832"/>
            <a:ext cx="7561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600" dirty="0"/>
              <a:t>اقتباس‌شده از</a:t>
            </a:r>
            <a:r>
              <a:rPr lang="en-AU" sz="1600" i="1" dirty="0"/>
              <a:t>Little Book of Scams: How to spot and avoid scams» </a:t>
            </a:r>
            <a:r>
              <a:rPr lang="fa-IR" sz="1600" i="1" dirty="0"/>
              <a:t> </a:t>
            </a:r>
            <a:r>
              <a:rPr lang="fa-IR" sz="1600" dirty="0"/>
              <a:t>توسط </a:t>
            </a:r>
            <a:r>
              <a:rPr lang="en-AU" sz="1600" dirty="0"/>
              <a:t>Australian Competition and Consumer Commission، 2024، </a:t>
            </a:r>
            <a:r>
              <a:rPr lang="fa-IR" sz="1600" dirty="0"/>
              <a:t>حق نشر متعلق به دولت مشترک‌المنافع استرالیا، تحت مجوز </a:t>
            </a:r>
            <a:r>
              <a:rPr lang="en-AU" sz="1600" dirty="0"/>
              <a:t>CC BY 4.0.</a:t>
            </a:r>
            <a:endParaRPr lang="en-AU" sz="1600" dirty="0">
              <a:solidFill>
                <a:srgbClr val="121737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12F68B7-E9A3-3FA9-6911-F1A2C63EEC32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49CCB5F-3652-796C-AE82-022F9DCDEA20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4ABACA5-E2DC-5521-0D2A-9063E2A6F11F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7DC43AB-5D4C-427E-6A0E-2AE5AF0DC9DB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26F9C3B-76E3-2CAF-FF8F-F3109071C4B9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6371021-5F81-B0BC-7FE2-1981A23E4E9B}"/>
              </a:ext>
            </a:extLst>
          </p:cNvPr>
          <p:cNvSpPr/>
          <p:nvPr/>
        </p:nvSpPr>
        <p:spPr>
          <a:xfrm>
            <a:off x="11655551" y="-118872"/>
            <a:ext cx="652273" cy="63221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0907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4DCAE33-D844-BF9A-17BB-22652622F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31CEF8-63C1-3DF6-9C92-071175CB5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14375"/>
            <a:ext cx="10515600" cy="489029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0" indent="0" algn="r" rtl="1">
              <a:buNone/>
            </a:pPr>
            <a:r>
              <a:rPr lang="fa-IR" dirty="0"/>
              <a:t>چگونه کلاه‌ برداری‌ها را شناسایی کنیم و از آن‌ها جلوگیری نماییم:</a:t>
            </a:r>
          </a:p>
          <a:p>
            <a:pPr marL="0" indent="0" algn="r" rtl="1">
              <a:buNone/>
            </a:pPr>
            <a:endParaRPr lang="fa-IR" dirty="0"/>
          </a:p>
          <a:p>
            <a:pPr marL="514350" indent="-514350" algn="r" rtl="1">
              <a:buFont typeface="+mj-lt"/>
              <a:buAutoNum type="arabicPeriod"/>
            </a:pPr>
            <a:r>
              <a:rPr lang="fa-IR" dirty="0"/>
              <a:t>فرصت‌هایی برای به ‌دست آوردن یا صرفه‌جویی در پول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dirty="0"/>
              <a:t>داستان‌های غم‌انگیز و درخواست‌های کمک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dirty="0"/>
              <a:t>لینک‌ها و فایل‌های ضمیمه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dirty="0"/>
              <a:t>فشار برای اقدام فوری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dirty="0"/>
              <a:t>درخواست‌هایی که از شما می‌خواهند به طریقه های غیرمعمول یا مشخص پول پرداخت کنید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dirty="0"/>
              <a:t>درخواست برای ایجاد حساب‌های جدید یا </a:t>
            </a:r>
            <a:r>
              <a:rPr lang="en-AU" dirty="0"/>
              <a:t>PayID</a:t>
            </a:r>
          </a:p>
          <a:p>
            <a:pPr marL="0" indent="0" algn="r" rtl="1">
              <a:buNone/>
            </a:pPr>
            <a:endParaRPr lang="en-AU" dirty="0"/>
          </a:p>
          <a:p>
            <a:pPr marL="0" indent="0" algn="r" rtl="1">
              <a:buNone/>
            </a:pPr>
            <a:r>
              <a:rPr lang="en-AU" dirty="0"/>
              <a:t/>
            </a:r>
            <a:br>
              <a:rPr lang="en-AU" dirty="0"/>
            </a:br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9D56E8-8736-30CC-7B12-BDEBAD63DD68}"/>
              </a:ext>
            </a:extLst>
          </p:cNvPr>
          <p:cNvSpPr txBox="1"/>
          <p:nvPr/>
        </p:nvSpPr>
        <p:spPr>
          <a:xfrm>
            <a:off x="3684041" y="5354832"/>
            <a:ext cx="7561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600" dirty="0"/>
              <a:t>اقتباس‌شده از «</a:t>
            </a:r>
            <a:r>
              <a:rPr lang="en-AU" sz="1600" dirty="0"/>
              <a:t>» </a:t>
            </a:r>
            <a:r>
              <a:rPr lang="en-AU" sz="1600" i="1" dirty="0"/>
              <a:t>Little Book of Scams: How to spot and avoid scams</a:t>
            </a:r>
            <a:r>
              <a:rPr lang="fa-IR" sz="1600" dirty="0"/>
              <a:t>توسط </a:t>
            </a:r>
            <a:r>
              <a:rPr lang="en-AU" sz="1600" dirty="0"/>
              <a:t>Australian Competition and Consumer Commission، 2024، </a:t>
            </a:r>
            <a:r>
              <a:rPr lang="fa-IR" sz="1600" dirty="0"/>
              <a:t>حق نشر متعلق به دولت مشترک‌المنافع استرالیا، تحت مجوز </a:t>
            </a:r>
            <a:r>
              <a:rPr lang="en-AU" sz="1600" dirty="0"/>
              <a:t>CC BY 4.0.</a:t>
            </a:r>
            <a:endParaRPr lang="en-AU" sz="1600" dirty="0">
              <a:solidFill>
                <a:srgbClr val="121737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D15E11F-7AFE-8953-6833-0CE1426A714C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1B76376-A4E9-5579-2BFF-75968A72D9A4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4D4B14C-0110-125C-9968-B4A7C5BD988A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6FC4E9D-0597-1AD4-F999-7D8F4433A3F3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14359C4-CDAA-350A-1FD8-08863E09EB5C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6948F33-F064-ABE4-225D-B50EFBCAA132}"/>
              </a:ext>
            </a:extLst>
          </p:cNvPr>
          <p:cNvSpPr/>
          <p:nvPr/>
        </p:nvSpPr>
        <p:spPr>
          <a:xfrm>
            <a:off x="11655551" y="-118872"/>
            <a:ext cx="652273" cy="63221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114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DIP_blu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e5d6256-5200-4c34-82a9-8b0b259790ba">
      <Terms xmlns="http://schemas.microsoft.com/office/infopath/2007/PartnerControls"/>
    </lcf76f155ced4ddcb4097134ff3c332f>
    <TaxCatchAll xmlns="2cc45243-29f6-4a1c-995b-35ed14ae441a" xsi:nil="true"/>
    <_Flow_SignoffStatus xmlns="5e5d6256-5200-4c34-82a9-8b0b259790b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F0F04F5F537047B9E859B809FC98B2" ma:contentTypeVersion="18" ma:contentTypeDescription="Create a new document." ma:contentTypeScope="" ma:versionID="70e02f53a3eb13edc6e369756182c42e">
  <xsd:schema xmlns:xsd="http://www.w3.org/2001/XMLSchema" xmlns:xs="http://www.w3.org/2001/XMLSchema" xmlns:p="http://schemas.microsoft.com/office/2006/metadata/properties" xmlns:ns2="5e5d6256-5200-4c34-82a9-8b0b259790ba" xmlns:ns3="2cc45243-29f6-4a1c-995b-35ed14ae441a" targetNamespace="http://schemas.microsoft.com/office/2006/metadata/properties" ma:root="true" ma:fieldsID="71a4c43ce5a93029adf4274ec095dad0" ns2:_="" ns3:_="">
    <xsd:import namespace="5e5d6256-5200-4c34-82a9-8b0b259790ba"/>
    <xsd:import namespace="2cc45243-29f6-4a1c-995b-35ed14ae44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5d6256-5200-4c34-82a9-8b0b259790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12" nillable="true" ma:displayName="Sign-off status" ma:internalName="Sign_x002d_off_x0020_status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ccae8d7-56e3-403a-a6d6-462ef12788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c45243-29f6-4a1c-995b-35ed14ae441a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40f9f4e8-ea84-464f-93d8-2b64c6f0791b}" ma:internalName="TaxCatchAll" ma:showField="CatchAllData" ma:web="2cc45243-29f6-4a1c-995b-35ed14ae44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DC8E8C-648C-4711-B5E0-28A8D4AFB4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7C5BED-54A4-44C0-805C-43D0358E0A50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2cc45243-29f6-4a1c-995b-35ed14ae441a"/>
    <ds:schemaRef ds:uri="http://purl.org/dc/elements/1.1/"/>
    <ds:schemaRef ds:uri="5e5d6256-5200-4c34-82a9-8b0b259790ba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2394036-1F97-4BBE-B2EA-30BF1A7B0288}">
  <ds:schemaRefs>
    <ds:schemaRef ds:uri="2cc45243-29f6-4a1c-995b-35ed14ae441a"/>
    <ds:schemaRef ds:uri="5e5d6256-5200-4c34-82a9-8b0b259790b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1766</Words>
  <Application>Microsoft Office PowerPoint</Application>
  <PresentationFormat>Custom</PresentationFormat>
  <Paragraphs>202</Paragraphs>
  <Slides>33</Slides>
  <Notes>33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Office Theme</vt:lpstr>
      <vt:lpstr>1_DIP_blue</vt:lpstr>
      <vt:lpstr>DIP_white</vt:lpstr>
      <vt:lpstr>خوش آمدید گفتگوی قهرمانان جامعه:  کلاه ‌برداری‌ها</vt:lpstr>
      <vt:lpstr>ارج نهادن به سرزمین سنتی</vt:lpstr>
      <vt:lpstr>بررسی کلی</vt:lpstr>
      <vt:lpstr>PowerPoint Presentation</vt:lpstr>
      <vt:lpstr>PowerPoint Presentation</vt:lpstr>
      <vt:lpstr>با این سه قدم، از خود محافظت کنید:</vt:lpstr>
      <vt:lpstr>کلاه ‌برداری چیست؟</vt:lpstr>
      <vt:lpstr>PowerPoint Presentation</vt:lpstr>
      <vt:lpstr>PowerPoint Presentation</vt:lpstr>
      <vt:lpstr>PowerPoint Presentation</vt:lpstr>
      <vt:lpstr>تستِ کلاه‌برداری!</vt:lpstr>
      <vt:lpstr>تستِ کلاه‌برداری!</vt:lpstr>
      <vt:lpstr>کلاه‌برداری‌های SMS –  مثال های بیشتر!</vt:lpstr>
      <vt:lpstr>کلاه‌برداری‌های عاشقانه</vt:lpstr>
      <vt:lpstr>PowerPoint Presentation</vt:lpstr>
      <vt:lpstr>کلاه‌برداری‌های فیشینگ</vt:lpstr>
      <vt:lpstr>PowerPoint Presentation</vt:lpstr>
      <vt:lpstr>PowerPoint Presentation</vt:lpstr>
      <vt:lpstr>PowerPoint Presentation</vt:lpstr>
      <vt:lpstr>تارنما های جعلی ساخته شده‌اند</vt:lpstr>
      <vt:lpstr>Scambling : کلاه‌برداری قمار آنلاین</vt:lpstr>
      <vt:lpstr>PowerPoint Presentation</vt:lpstr>
      <vt:lpstr>اشتراک‌ گذاری در رسانه‌های اجتماعی</vt:lpstr>
      <vt:lpstr>کلاهبرداری در بازارهای آنلاین– اطلاعیه های جعلی</vt:lpstr>
      <vt:lpstr>PowerPoint Presentation</vt:lpstr>
      <vt:lpstr>PowerPoint Presentation</vt:lpstr>
      <vt:lpstr>نکات برای مصئون ماندن در انترنت</vt:lpstr>
      <vt:lpstr>PowerPoint Presentation</vt:lpstr>
      <vt:lpstr>PowerPoint Presentation</vt:lpstr>
      <vt:lpstr>PowerPoint Presentation</vt:lpstr>
      <vt:lpstr>به دنبال آموزش مهارت‌های دیجیتال هستید؟</vt:lpstr>
      <vt:lpstr>آیا می‌خواهید یک قهرمان جامعه (Community Champion ) شوید؟</vt:lpstr>
      <vt:lpstr>با سپاس از شما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خوش آمدید گفتگوی قهرمانان جامعه:  کلاه ‌برداری‌ها</dc:title>
  <dc:creator>Elliot Sawers</dc:creator>
  <cp:lastModifiedBy>Simon</cp:lastModifiedBy>
  <cp:revision>86</cp:revision>
  <cp:lastPrinted>2026-01-28T07:15:48Z</cp:lastPrinted>
  <dcterms:created xsi:type="dcterms:W3CDTF">2025-12-01T00:17:26Z</dcterms:created>
  <dcterms:modified xsi:type="dcterms:W3CDTF">2026-03-13T04:41:55Z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0x01010071F0F04F5F537047B9E859B809FC98B2</vt:lpwstr>
  </property>
</Properties>
</file>