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40"/>
  </p:notesMasterIdLst>
  <p:sldIdLst>
    <p:sldId id="276" r:id="rId7"/>
    <p:sldId id="257" r:id="rId8"/>
    <p:sldId id="516" r:id="rId9"/>
    <p:sldId id="267" r:id="rId10"/>
    <p:sldId id="517" r:id="rId11"/>
    <p:sldId id="518" r:id="rId12"/>
    <p:sldId id="519" r:id="rId13"/>
    <p:sldId id="262" r:id="rId14"/>
    <p:sldId id="508" r:id="rId15"/>
    <p:sldId id="263" r:id="rId16"/>
    <p:sldId id="485" r:id="rId17"/>
    <p:sldId id="504" r:id="rId18"/>
    <p:sldId id="441" r:id="rId19"/>
    <p:sldId id="499" r:id="rId20"/>
    <p:sldId id="264" r:id="rId21"/>
    <p:sldId id="498" r:id="rId22"/>
    <p:sldId id="265" r:id="rId23"/>
    <p:sldId id="507" r:id="rId24"/>
    <p:sldId id="266" r:id="rId25"/>
    <p:sldId id="497" r:id="rId26"/>
    <p:sldId id="509" r:id="rId27"/>
    <p:sldId id="273" r:id="rId28"/>
    <p:sldId id="524" r:id="rId29"/>
    <p:sldId id="525" r:id="rId30"/>
    <p:sldId id="268" r:id="rId31"/>
    <p:sldId id="520" r:id="rId32"/>
    <p:sldId id="383" r:id="rId33"/>
    <p:sldId id="269" r:id="rId34"/>
    <p:sldId id="270" r:id="rId35"/>
    <p:sldId id="272" r:id="rId36"/>
    <p:sldId id="522" r:id="rId37"/>
    <p:sldId id="523" r:id="rId38"/>
    <p:sldId id="514"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732DAA-4FB8-079B-C37F-B424301A7BEC}" name="Zeina Jamaleddine" initials="ZJ" userId="S::zeina@wacoss.org.au::efd4763c-cc18-471b-9b7f-8b9d017c5f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091"/>
    <a:srgbClr val="0A2391"/>
    <a:srgbClr val="134C91"/>
    <a:srgbClr val="595959"/>
    <a:srgbClr val="FF742D"/>
    <a:srgbClr val="FFEB51"/>
    <a:srgbClr val="111536"/>
    <a:srgbClr val="121737"/>
    <a:srgbClr val="37C5F5"/>
    <a:srgbClr val="FFF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80" autoAdjust="0"/>
  </p:normalViewPr>
  <p:slideViewPr>
    <p:cSldViewPr snapToGrid="0">
      <p:cViewPr>
        <p:scale>
          <a:sx n="100" d="100"/>
          <a:sy n="100" d="100"/>
        </p:scale>
        <p:origin x="-348"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31.svg"/><Relationship Id="rId1" Type="http://schemas.openxmlformats.org/officeDocument/2006/relationships/image" Target="../media/image27.png"/><Relationship Id="rId6"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9B003-F11A-4926-ABE9-5524A342D186}" type="doc">
      <dgm:prSet loTypeId="urn:microsoft.com/office/officeart/2005/8/layout/vList4" loCatId="list" qsTypeId="urn:microsoft.com/office/officeart/2005/8/quickstyle/simple2" qsCatId="simple" csTypeId="urn:microsoft.com/office/officeart/2005/8/colors/accent1_1" csCatId="accent1" phldr="1"/>
      <dgm:spPr/>
      <dgm:t>
        <a:bodyPr/>
        <a:lstStyle/>
        <a:p>
          <a:endParaRPr lang="en-US"/>
        </a:p>
      </dgm:t>
    </dgm:pt>
    <dgm:pt modelId="{9D729D0D-47C2-4BFD-87D1-E1E9967249B2}">
      <dgm:prSet custT="1"/>
      <dgm:spPr/>
      <dgm:t>
        <a:bodyPr/>
        <a:lstStyle/>
        <a:p>
          <a:pPr rtl="1"/>
          <a:r>
            <a:rPr lang="fa-IR" sz="3200" dirty="0"/>
            <a:t>راجع به تماس‌های تلفونی مشکوک محتاط باشید.</a:t>
          </a:r>
          <a:endParaRPr lang="en-US" sz="3200" dirty="0">
            <a:latin typeface="Arial" panose="020B0604020202020204" pitchFamily="34" charset="0"/>
            <a:cs typeface="Arial" panose="020B0604020202020204" pitchFamily="34" charset="0"/>
          </a:endParaRPr>
        </a:p>
      </dgm:t>
    </dgm:pt>
    <dgm:pt modelId="{7069163A-8172-4E3B-A3DD-D619991CD6FB}" type="parTrans" cxnId="{212F0088-EFF1-4678-A0FB-AC56A78DBFCE}">
      <dgm:prSet/>
      <dgm:spPr/>
      <dgm:t>
        <a:bodyPr/>
        <a:lstStyle/>
        <a:p>
          <a:endParaRPr lang="en-US"/>
        </a:p>
      </dgm:t>
    </dgm:pt>
    <dgm:pt modelId="{BFF115A8-0660-49D7-AE06-A0BA5FE67A9A}" type="sibTrans" cxnId="{212F0088-EFF1-4678-A0FB-AC56A78DBFCE}">
      <dgm:prSet/>
      <dgm:spPr/>
      <dgm:t>
        <a:bodyPr/>
        <a:lstStyle/>
        <a:p>
          <a:endParaRPr lang="en-US"/>
        </a:p>
      </dgm:t>
    </dgm:pt>
    <dgm:pt modelId="{A3E92916-4D93-4809-9225-15B3112F1074}">
      <dgm:prSet custT="1"/>
      <dgm:spPr/>
      <dgm:t>
        <a:bodyPr/>
        <a:lstStyle/>
        <a:p>
          <a:pPr rtl="1"/>
          <a:r>
            <a:rPr lang="fa-IR" sz="3200" dirty="0"/>
            <a:t>راجع به پیام‌های متنی که دریافت می‌کنید محتاط باشید.</a:t>
          </a:r>
          <a:endParaRPr lang="en-US" sz="3200" dirty="0">
            <a:latin typeface="Arial" panose="020B0604020202020204" pitchFamily="34" charset="0"/>
            <a:cs typeface="Arial" panose="020B0604020202020204" pitchFamily="34" charset="0"/>
          </a:endParaRPr>
        </a:p>
      </dgm:t>
    </dgm:pt>
    <dgm:pt modelId="{55B065AB-D5B8-4404-8E8D-941D60A2F689}" type="parTrans" cxnId="{9F0248D2-C037-4828-9283-C58EBF812CBD}">
      <dgm:prSet/>
      <dgm:spPr/>
      <dgm:t>
        <a:bodyPr/>
        <a:lstStyle/>
        <a:p>
          <a:endParaRPr lang="en-US"/>
        </a:p>
      </dgm:t>
    </dgm:pt>
    <dgm:pt modelId="{5CAD5647-C600-42C6-A415-72A116D6E3AE}" type="sibTrans" cxnId="{9F0248D2-C037-4828-9283-C58EBF812CBD}">
      <dgm:prSet/>
      <dgm:spPr/>
      <dgm:t>
        <a:bodyPr/>
        <a:lstStyle/>
        <a:p>
          <a:endParaRPr lang="en-US"/>
        </a:p>
      </dgm:t>
    </dgm:pt>
    <dgm:pt modelId="{F39BADAF-1865-446B-B930-307E213A64C4}">
      <dgm:prSet custT="1"/>
      <dgm:spPr/>
      <dgm:t>
        <a:bodyPr/>
        <a:lstStyle/>
        <a:p>
          <a:pPr rtl="1"/>
          <a:r>
            <a:rPr lang="fa-IR" sz="3200" dirty="0"/>
            <a:t>رمزهای عبور خود را قوی بسازید.</a:t>
          </a:r>
          <a:endParaRPr lang="en-US" sz="3200" dirty="0">
            <a:latin typeface="Arial" panose="020B0604020202020204" pitchFamily="34" charset="0"/>
            <a:cs typeface="Arial" panose="020B0604020202020204" pitchFamily="34" charset="0"/>
          </a:endParaRPr>
        </a:p>
      </dgm:t>
    </dgm:pt>
    <dgm:pt modelId="{60F4F320-A8E8-4A6B-9B87-EE8687FBE509}" type="parTrans" cxnId="{EE347C78-EE3A-40AF-A354-14E622E82D40}">
      <dgm:prSet/>
      <dgm:spPr/>
      <dgm:t>
        <a:bodyPr/>
        <a:lstStyle/>
        <a:p>
          <a:endParaRPr lang="en-US"/>
        </a:p>
      </dgm:t>
    </dgm:pt>
    <dgm:pt modelId="{430271A6-8CB8-4E84-A5E7-D64D0CD99995}" type="sibTrans" cxnId="{EE347C78-EE3A-40AF-A354-14E622E82D40}">
      <dgm:prSet/>
      <dgm:spPr/>
      <dgm:t>
        <a:bodyPr/>
        <a:lstStyle/>
        <a:p>
          <a:endParaRPr lang="en-US"/>
        </a:p>
      </dgm:t>
    </dgm:pt>
    <dgm:pt modelId="{710092A0-59EF-47C4-BDA7-6B6096719E31}">
      <dgm:prSet custT="1"/>
      <dgm:spPr/>
      <dgm:t>
        <a:bodyPr/>
        <a:lstStyle/>
        <a:p>
          <a:pPr rtl="1"/>
          <a:r>
            <a:rPr lang="fa-IR" sz="3200" dirty="0"/>
            <a:t>در رسانه‌های اجتماعی محتاط باشید.</a:t>
          </a:r>
          <a:endParaRPr lang="en-US" sz="3200" dirty="0">
            <a:latin typeface="Arial" panose="020B0604020202020204" pitchFamily="34" charset="0"/>
            <a:cs typeface="Arial" panose="020B0604020202020204" pitchFamily="34" charset="0"/>
          </a:endParaRPr>
        </a:p>
      </dgm:t>
    </dgm:pt>
    <dgm:pt modelId="{73A1F630-F756-48E1-BA4A-238F24753C71}" type="parTrans" cxnId="{96762296-465D-4ACD-B5DB-1A44B3A1D956}">
      <dgm:prSet/>
      <dgm:spPr/>
      <dgm:t>
        <a:bodyPr/>
        <a:lstStyle/>
        <a:p>
          <a:endParaRPr lang="en-US"/>
        </a:p>
      </dgm:t>
    </dgm:pt>
    <dgm:pt modelId="{FE925AFA-BA3B-47BB-8CAA-08AD9F6FCC51}" type="sibTrans" cxnId="{96762296-465D-4ACD-B5DB-1A44B3A1D956}">
      <dgm:prSet/>
      <dgm:spPr/>
      <dgm:t>
        <a:bodyPr/>
        <a:lstStyle/>
        <a:p>
          <a:endParaRPr lang="en-US"/>
        </a:p>
      </dgm:t>
    </dgm:pt>
    <dgm:pt modelId="{DD2C6A6F-28C8-470E-961E-52D9A02ED6BB}">
      <dgm:prSet custT="1"/>
      <dgm:spPr/>
      <dgm:t>
        <a:bodyPr/>
        <a:lstStyle/>
        <a:p>
          <a:pPr rtl="1"/>
          <a:r>
            <a:rPr lang="fa-IR" sz="3200" dirty="0"/>
            <a:t>به احساس درونی خود اعتماد کنید!</a:t>
          </a:r>
          <a:endParaRPr lang="en-US" sz="3200" dirty="0">
            <a:latin typeface="Arial" panose="020B0604020202020204" pitchFamily="34" charset="0"/>
            <a:cs typeface="Arial" panose="020B0604020202020204" pitchFamily="34" charset="0"/>
          </a:endParaRPr>
        </a:p>
      </dgm:t>
    </dgm:pt>
    <dgm:pt modelId="{B7037046-D50E-408C-9CB6-440793783D7B}" type="parTrans" cxnId="{456C2D0F-D707-436C-87FF-C76848904F26}">
      <dgm:prSet/>
      <dgm:spPr/>
      <dgm:t>
        <a:bodyPr/>
        <a:lstStyle/>
        <a:p>
          <a:endParaRPr lang="en-US"/>
        </a:p>
      </dgm:t>
    </dgm:pt>
    <dgm:pt modelId="{2A93D2E0-ADEC-4B05-8F0E-6EDA2E493169}" type="sibTrans" cxnId="{456C2D0F-D707-436C-87FF-C76848904F26}">
      <dgm:prSet/>
      <dgm:spPr/>
      <dgm:t>
        <a:bodyPr/>
        <a:lstStyle/>
        <a:p>
          <a:endParaRPr lang="en-US"/>
        </a:p>
      </dgm:t>
    </dgm:pt>
    <dgm:pt modelId="{6B30A877-3D2D-4D81-A6D6-53806CE9D42C}" type="pres">
      <dgm:prSet presAssocID="{4A99B003-F11A-4926-ABE9-5524A342D186}" presName="linear" presStyleCnt="0">
        <dgm:presLayoutVars>
          <dgm:dir/>
          <dgm:resizeHandles val="exact"/>
        </dgm:presLayoutVars>
      </dgm:prSet>
      <dgm:spPr/>
      <dgm:t>
        <a:bodyPr/>
        <a:lstStyle/>
        <a:p>
          <a:endParaRPr lang="en-AU"/>
        </a:p>
      </dgm:t>
    </dgm:pt>
    <dgm:pt modelId="{46C73D1B-C4E4-4F41-BB72-EFD00FB02681}" type="pres">
      <dgm:prSet presAssocID="{9D729D0D-47C2-4BFD-87D1-E1E9967249B2}" presName="comp" presStyleCnt="0"/>
      <dgm:spPr/>
    </dgm:pt>
    <dgm:pt modelId="{54B023B5-32C1-4C05-9D7A-BB002CE7A04A}" type="pres">
      <dgm:prSet presAssocID="{9D729D0D-47C2-4BFD-87D1-E1E9967249B2}" presName="box" presStyleLbl="node1" presStyleIdx="0" presStyleCnt="5"/>
      <dgm:spPr/>
      <dgm:t>
        <a:bodyPr/>
        <a:lstStyle/>
        <a:p>
          <a:endParaRPr lang="en-AU"/>
        </a:p>
      </dgm:t>
    </dgm:pt>
    <dgm:pt modelId="{BAEF3D1B-0756-42BC-9ED3-260E50F677D7}" type="pres">
      <dgm:prSet presAssocID="{9D729D0D-47C2-4BFD-87D1-E1E9967249B2}" presName="img" presStyleLbl="fgImgPlace1" presStyleIdx="0" presStyleCnt="5" custScaleX="320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peaker Phone"/>
        </a:ext>
      </dgm:extLst>
    </dgm:pt>
    <dgm:pt modelId="{A1FAEB8F-6297-4AD9-A507-6809AC537C9C}" type="pres">
      <dgm:prSet presAssocID="{9D729D0D-47C2-4BFD-87D1-E1E9967249B2}" presName="text" presStyleLbl="node1" presStyleIdx="0" presStyleCnt="5">
        <dgm:presLayoutVars>
          <dgm:bulletEnabled val="1"/>
        </dgm:presLayoutVars>
      </dgm:prSet>
      <dgm:spPr/>
      <dgm:t>
        <a:bodyPr/>
        <a:lstStyle/>
        <a:p>
          <a:endParaRPr lang="en-AU"/>
        </a:p>
      </dgm:t>
    </dgm:pt>
    <dgm:pt modelId="{98D871C6-D197-4910-85ED-47823D08537B}" type="pres">
      <dgm:prSet presAssocID="{BFF115A8-0660-49D7-AE06-A0BA5FE67A9A}" presName="spacer" presStyleCnt="0"/>
      <dgm:spPr/>
    </dgm:pt>
    <dgm:pt modelId="{23795126-0012-4E83-AA03-CCE8F47F4103}" type="pres">
      <dgm:prSet presAssocID="{A3E92916-4D93-4809-9225-15B3112F1074}" presName="comp" presStyleCnt="0"/>
      <dgm:spPr/>
    </dgm:pt>
    <dgm:pt modelId="{178DC6FE-89D3-408B-88F2-20759E00DBBA}" type="pres">
      <dgm:prSet presAssocID="{A3E92916-4D93-4809-9225-15B3112F1074}" presName="box" presStyleLbl="node1" presStyleIdx="1" presStyleCnt="5"/>
      <dgm:spPr/>
      <dgm:t>
        <a:bodyPr/>
        <a:lstStyle/>
        <a:p>
          <a:endParaRPr lang="en-AU"/>
        </a:p>
      </dgm:t>
    </dgm:pt>
    <dgm:pt modelId="{4B91D0AB-2730-4236-B748-6833ED4F4B54}" type="pres">
      <dgm:prSet presAssocID="{A3E92916-4D93-4809-9225-15B3112F1074}" presName="img" presStyleLbl="fgImgPlace1" presStyleIdx="1" presStyleCnt="5" custScaleX="32071"/>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40307156-447F-425C-8EED-EE5D6D3CF711}" type="pres">
      <dgm:prSet presAssocID="{A3E92916-4D93-4809-9225-15B3112F1074}" presName="text" presStyleLbl="node1" presStyleIdx="1" presStyleCnt="5">
        <dgm:presLayoutVars>
          <dgm:bulletEnabled val="1"/>
        </dgm:presLayoutVars>
      </dgm:prSet>
      <dgm:spPr/>
      <dgm:t>
        <a:bodyPr/>
        <a:lstStyle/>
        <a:p>
          <a:endParaRPr lang="en-AU"/>
        </a:p>
      </dgm:t>
    </dgm:pt>
    <dgm:pt modelId="{AB92D2E8-D83E-4C80-BC8E-88CC92859400}" type="pres">
      <dgm:prSet presAssocID="{5CAD5647-C600-42C6-A415-72A116D6E3AE}" presName="spacer" presStyleCnt="0"/>
      <dgm:spPr/>
    </dgm:pt>
    <dgm:pt modelId="{EE494D05-0880-44AC-99A2-680280E1AA1D}" type="pres">
      <dgm:prSet presAssocID="{F39BADAF-1865-446B-B930-307E213A64C4}" presName="comp" presStyleCnt="0"/>
      <dgm:spPr/>
    </dgm:pt>
    <dgm:pt modelId="{E95C95A0-DDDC-4ED8-8598-8C7F051A61FE}" type="pres">
      <dgm:prSet presAssocID="{F39BADAF-1865-446B-B930-307E213A64C4}" presName="box" presStyleLbl="node1" presStyleIdx="2" presStyleCnt="5"/>
      <dgm:spPr/>
      <dgm:t>
        <a:bodyPr/>
        <a:lstStyle/>
        <a:p>
          <a:endParaRPr lang="en-AU"/>
        </a:p>
      </dgm:t>
    </dgm:pt>
    <dgm:pt modelId="{D60167EC-5ADC-4989-8E86-6F8C8F43C456}" type="pres">
      <dgm:prSet presAssocID="{F39BADAF-1865-446B-B930-307E213A64C4}" presName="img" presStyleLbl="fgImgPlace1" presStyleIdx="2" presStyleCnt="5" custScaleX="320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ock"/>
        </a:ext>
      </dgm:extLst>
    </dgm:pt>
    <dgm:pt modelId="{4F07A2A5-2F95-456A-886C-337A473FF897}" type="pres">
      <dgm:prSet presAssocID="{F39BADAF-1865-446B-B930-307E213A64C4}" presName="text" presStyleLbl="node1" presStyleIdx="2" presStyleCnt="5">
        <dgm:presLayoutVars>
          <dgm:bulletEnabled val="1"/>
        </dgm:presLayoutVars>
      </dgm:prSet>
      <dgm:spPr/>
      <dgm:t>
        <a:bodyPr/>
        <a:lstStyle/>
        <a:p>
          <a:endParaRPr lang="en-AU"/>
        </a:p>
      </dgm:t>
    </dgm:pt>
    <dgm:pt modelId="{6AE67088-242E-4E83-BF0B-78EDA1BF7E86}" type="pres">
      <dgm:prSet presAssocID="{430271A6-8CB8-4E84-A5E7-D64D0CD99995}" presName="spacer" presStyleCnt="0"/>
      <dgm:spPr/>
    </dgm:pt>
    <dgm:pt modelId="{98A3A676-C8D7-45BF-B92E-5E995045DB42}" type="pres">
      <dgm:prSet presAssocID="{710092A0-59EF-47C4-BDA7-6B6096719E31}" presName="comp" presStyleCnt="0"/>
      <dgm:spPr/>
    </dgm:pt>
    <dgm:pt modelId="{561811EC-775A-4496-82B1-CC3CAF5C205C}" type="pres">
      <dgm:prSet presAssocID="{710092A0-59EF-47C4-BDA7-6B6096719E31}" presName="box" presStyleLbl="node1" presStyleIdx="3" presStyleCnt="5"/>
      <dgm:spPr/>
      <dgm:t>
        <a:bodyPr/>
        <a:lstStyle/>
        <a:p>
          <a:endParaRPr lang="en-AU"/>
        </a:p>
      </dgm:t>
    </dgm:pt>
    <dgm:pt modelId="{AA150A43-D475-41F6-A89D-BF4C2CEDBFCF}" type="pres">
      <dgm:prSet presAssocID="{710092A0-59EF-47C4-BDA7-6B6096719E31}" presName="img" presStyleLbl="fgImgPlace1" presStyleIdx="3" presStyleCnt="5" custScaleX="3207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ocial Network"/>
        </a:ext>
      </dgm:extLst>
    </dgm:pt>
    <dgm:pt modelId="{7C2907B7-0FE2-4058-BA2B-F8D108246FDA}" type="pres">
      <dgm:prSet presAssocID="{710092A0-59EF-47C4-BDA7-6B6096719E31}" presName="text" presStyleLbl="node1" presStyleIdx="3" presStyleCnt="5">
        <dgm:presLayoutVars>
          <dgm:bulletEnabled val="1"/>
        </dgm:presLayoutVars>
      </dgm:prSet>
      <dgm:spPr/>
      <dgm:t>
        <a:bodyPr/>
        <a:lstStyle/>
        <a:p>
          <a:endParaRPr lang="en-AU"/>
        </a:p>
      </dgm:t>
    </dgm:pt>
    <dgm:pt modelId="{D1A15192-D6E7-40F2-A577-5DA7C657F328}" type="pres">
      <dgm:prSet presAssocID="{FE925AFA-BA3B-47BB-8CAA-08AD9F6FCC51}" presName="spacer" presStyleCnt="0"/>
      <dgm:spPr/>
    </dgm:pt>
    <dgm:pt modelId="{66CB51E6-FC97-4CF6-A8EA-A4511991FC36}" type="pres">
      <dgm:prSet presAssocID="{DD2C6A6F-28C8-470E-961E-52D9A02ED6BB}" presName="comp" presStyleCnt="0"/>
      <dgm:spPr/>
    </dgm:pt>
    <dgm:pt modelId="{AD195CA1-41C9-4BA9-A9A4-CE7F787675A5}" type="pres">
      <dgm:prSet presAssocID="{DD2C6A6F-28C8-470E-961E-52D9A02ED6BB}" presName="box" presStyleLbl="node1" presStyleIdx="4" presStyleCnt="5" custLinFactNeighborX="5346" custLinFactNeighborY="369"/>
      <dgm:spPr/>
      <dgm:t>
        <a:bodyPr/>
        <a:lstStyle/>
        <a:p>
          <a:endParaRPr lang="en-AU"/>
        </a:p>
      </dgm:t>
    </dgm:pt>
    <dgm:pt modelId="{C7BDB26F-B5AB-4320-89C5-6FC229AF8361}" type="pres">
      <dgm:prSet presAssocID="{DD2C6A6F-28C8-470E-961E-52D9A02ED6BB}" presName="img" presStyleLbl="fgImgPlace1" presStyleIdx="4" presStyleCnt="5" custScaleX="3207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Stomach"/>
        </a:ext>
      </dgm:extLst>
    </dgm:pt>
    <dgm:pt modelId="{4F434124-B19B-406A-B408-743127FB09F7}" type="pres">
      <dgm:prSet presAssocID="{DD2C6A6F-28C8-470E-961E-52D9A02ED6BB}" presName="text" presStyleLbl="node1" presStyleIdx="4" presStyleCnt="5">
        <dgm:presLayoutVars>
          <dgm:bulletEnabled val="1"/>
        </dgm:presLayoutVars>
      </dgm:prSet>
      <dgm:spPr/>
      <dgm:t>
        <a:bodyPr/>
        <a:lstStyle/>
        <a:p>
          <a:endParaRPr lang="en-AU"/>
        </a:p>
      </dgm:t>
    </dgm:pt>
  </dgm:ptLst>
  <dgm:cxnLst>
    <dgm:cxn modelId="{93DEE2C4-5016-43BF-B151-F2AF137DC350}" type="presOf" srcId="{9D729D0D-47C2-4BFD-87D1-E1E9967249B2}" destId="{54B023B5-32C1-4C05-9D7A-BB002CE7A04A}" srcOrd="0" destOrd="0" presId="urn:microsoft.com/office/officeart/2005/8/layout/vList4"/>
    <dgm:cxn modelId="{96762296-465D-4ACD-B5DB-1A44B3A1D956}" srcId="{4A99B003-F11A-4926-ABE9-5524A342D186}" destId="{710092A0-59EF-47C4-BDA7-6B6096719E31}" srcOrd="3" destOrd="0" parTransId="{73A1F630-F756-48E1-BA4A-238F24753C71}" sibTransId="{FE925AFA-BA3B-47BB-8CAA-08AD9F6FCC51}"/>
    <dgm:cxn modelId="{C154E4D1-D112-44F4-B5AD-1969AF38FACD}" type="presOf" srcId="{4A99B003-F11A-4926-ABE9-5524A342D186}" destId="{6B30A877-3D2D-4D81-A6D6-53806CE9D42C}" srcOrd="0" destOrd="0" presId="urn:microsoft.com/office/officeart/2005/8/layout/vList4"/>
    <dgm:cxn modelId="{BDBC443D-657B-420B-8B1B-1D1738884DBE}" type="presOf" srcId="{A3E92916-4D93-4809-9225-15B3112F1074}" destId="{178DC6FE-89D3-408B-88F2-20759E00DBBA}" srcOrd="0" destOrd="0" presId="urn:microsoft.com/office/officeart/2005/8/layout/vList4"/>
    <dgm:cxn modelId="{456C2D0F-D707-436C-87FF-C76848904F26}" srcId="{4A99B003-F11A-4926-ABE9-5524A342D186}" destId="{DD2C6A6F-28C8-470E-961E-52D9A02ED6BB}" srcOrd="4" destOrd="0" parTransId="{B7037046-D50E-408C-9CB6-440793783D7B}" sibTransId="{2A93D2E0-ADEC-4B05-8F0E-6EDA2E493169}"/>
    <dgm:cxn modelId="{EE347C78-EE3A-40AF-A354-14E622E82D40}" srcId="{4A99B003-F11A-4926-ABE9-5524A342D186}" destId="{F39BADAF-1865-446B-B930-307E213A64C4}" srcOrd="2" destOrd="0" parTransId="{60F4F320-A8E8-4A6B-9B87-EE8687FBE509}" sibTransId="{430271A6-8CB8-4E84-A5E7-D64D0CD99995}"/>
    <dgm:cxn modelId="{879135D0-5D8D-4210-A0BE-0062E5F4D57B}" type="presOf" srcId="{710092A0-59EF-47C4-BDA7-6B6096719E31}" destId="{561811EC-775A-4496-82B1-CC3CAF5C205C}" srcOrd="0" destOrd="0" presId="urn:microsoft.com/office/officeart/2005/8/layout/vList4"/>
    <dgm:cxn modelId="{61EA815A-03E1-4032-BEAF-000F584B149D}" type="presOf" srcId="{710092A0-59EF-47C4-BDA7-6B6096719E31}" destId="{7C2907B7-0FE2-4058-BA2B-F8D108246FDA}" srcOrd="1" destOrd="0" presId="urn:microsoft.com/office/officeart/2005/8/layout/vList4"/>
    <dgm:cxn modelId="{9F0248D2-C037-4828-9283-C58EBF812CBD}" srcId="{4A99B003-F11A-4926-ABE9-5524A342D186}" destId="{A3E92916-4D93-4809-9225-15B3112F1074}" srcOrd="1" destOrd="0" parTransId="{55B065AB-D5B8-4404-8E8D-941D60A2F689}" sibTransId="{5CAD5647-C600-42C6-A415-72A116D6E3AE}"/>
    <dgm:cxn modelId="{50239644-7FD5-43F0-B523-F39EB45D7FD7}" type="presOf" srcId="{DD2C6A6F-28C8-470E-961E-52D9A02ED6BB}" destId="{AD195CA1-41C9-4BA9-A9A4-CE7F787675A5}" srcOrd="0" destOrd="0" presId="urn:microsoft.com/office/officeart/2005/8/layout/vList4"/>
    <dgm:cxn modelId="{F82FB79F-0A1F-4E34-BEB4-DCDD6E8D317B}" type="presOf" srcId="{F39BADAF-1865-446B-B930-307E213A64C4}" destId="{E95C95A0-DDDC-4ED8-8598-8C7F051A61FE}" srcOrd="0" destOrd="0" presId="urn:microsoft.com/office/officeart/2005/8/layout/vList4"/>
    <dgm:cxn modelId="{A2687FDB-7C06-49BF-A4E4-751C935AA549}" type="presOf" srcId="{9D729D0D-47C2-4BFD-87D1-E1E9967249B2}" destId="{A1FAEB8F-6297-4AD9-A507-6809AC537C9C}" srcOrd="1" destOrd="0" presId="urn:microsoft.com/office/officeart/2005/8/layout/vList4"/>
    <dgm:cxn modelId="{583758E5-3797-49A4-A0A0-25090C6E23BA}" type="presOf" srcId="{F39BADAF-1865-446B-B930-307E213A64C4}" destId="{4F07A2A5-2F95-456A-886C-337A473FF897}" srcOrd="1" destOrd="0" presId="urn:microsoft.com/office/officeart/2005/8/layout/vList4"/>
    <dgm:cxn modelId="{CA3BAAEB-88F8-4400-B126-F917EB1DB58C}" type="presOf" srcId="{DD2C6A6F-28C8-470E-961E-52D9A02ED6BB}" destId="{4F434124-B19B-406A-B408-743127FB09F7}" srcOrd="1" destOrd="0" presId="urn:microsoft.com/office/officeart/2005/8/layout/vList4"/>
    <dgm:cxn modelId="{212F0088-EFF1-4678-A0FB-AC56A78DBFCE}" srcId="{4A99B003-F11A-4926-ABE9-5524A342D186}" destId="{9D729D0D-47C2-4BFD-87D1-E1E9967249B2}" srcOrd="0" destOrd="0" parTransId="{7069163A-8172-4E3B-A3DD-D619991CD6FB}" sibTransId="{BFF115A8-0660-49D7-AE06-A0BA5FE67A9A}"/>
    <dgm:cxn modelId="{609C03DB-1F83-4239-A90E-8AC947ED4F5D}" type="presOf" srcId="{A3E92916-4D93-4809-9225-15B3112F1074}" destId="{40307156-447F-425C-8EED-EE5D6D3CF711}" srcOrd="1" destOrd="0" presId="urn:microsoft.com/office/officeart/2005/8/layout/vList4"/>
    <dgm:cxn modelId="{F4083722-7E2D-46D6-BB8D-F9165E23E7DE}" type="presParOf" srcId="{6B30A877-3D2D-4D81-A6D6-53806CE9D42C}" destId="{46C73D1B-C4E4-4F41-BB72-EFD00FB02681}" srcOrd="0" destOrd="0" presId="urn:microsoft.com/office/officeart/2005/8/layout/vList4"/>
    <dgm:cxn modelId="{79D44D79-4D01-492E-B716-4A60B0420A71}" type="presParOf" srcId="{46C73D1B-C4E4-4F41-BB72-EFD00FB02681}" destId="{54B023B5-32C1-4C05-9D7A-BB002CE7A04A}" srcOrd="0" destOrd="0" presId="urn:microsoft.com/office/officeart/2005/8/layout/vList4"/>
    <dgm:cxn modelId="{E3481E3C-1E63-4FF9-9844-C06E8E04B30B}" type="presParOf" srcId="{46C73D1B-C4E4-4F41-BB72-EFD00FB02681}" destId="{BAEF3D1B-0756-42BC-9ED3-260E50F677D7}" srcOrd="1" destOrd="0" presId="urn:microsoft.com/office/officeart/2005/8/layout/vList4"/>
    <dgm:cxn modelId="{8FF0EC34-4196-45D7-9D34-A8E27293CCFC}" type="presParOf" srcId="{46C73D1B-C4E4-4F41-BB72-EFD00FB02681}" destId="{A1FAEB8F-6297-4AD9-A507-6809AC537C9C}" srcOrd="2" destOrd="0" presId="urn:microsoft.com/office/officeart/2005/8/layout/vList4"/>
    <dgm:cxn modelId="{4B535F63-019B-4834-8AF4-A8EDE75842E9}" type="presParOf" srcId="{6B30A877-3D2D-4D81-A6D6-53806CE9D42C}" destId="{98D871C6-D197-4910-85ED-47823D08537B}" srcOrd="1" destOrd="0" presId="urn:microsoft.com/office/officeart/2005/8/layout/vList4"/>
    <dgm:cxn modelId="{A84051E9-E325-48C2-944C-C6EFDADAB577}" type="presParOf" srcId="{6B30A877-3D2D-4D81-A6D6-53806CE9D42C}" destId="{23795126-0012-4E83-AA03-CCE8F47F4103}" srcOrd="2" destOrd="0" presId="urn:microsoft.com/office/officeart/2005/8/layout/vList4"/>
    <dgm:cxn modelId="{EA177640-B57A-484A-9955-CA7AEF90A98C}" type="presParOf" srcId="{23795126-0012-4E83-AA03-CCE8F47F4103}" destId="{178DC6FE-89D3-408B-88F2-20759E00DBBA}" srcOrd="0" destOrd="0" presId="urn:microsoft.com/office/officeart/2005/8/layout/vList4"/>
    <dgm:cxn modelId="{230388B4-4589-449C-8278-83379343DC29}" type="presParOf" srcId="{23795126-0012-4E83-AA03-CCE8F47F4103}" destId="{4B91D0AB-2730-4236-B748-6833ED4F4B54}" srcOrd="1" destOrd="0" presId="urn:microsoft.com/office/officeart/2005/8/layout/vList4"/>
    <dgm:cxn modelId="{37E32F1A-2A3F-4A8E-B6F2-5406D89691A3}" type="presParOf" srcId="{23795126-0012-4E83-AA03-CCE8F47F4103}" destId="{40307156-447F-425C-8EED-EE5D6D3CF711}" srcOrd="2" destOrd="0" presId="urn:microsoft.com/office/officeart/2005/8/layout/vList4"/>
    <dgm:cxn modelId="{9638A7BD-B532-4196-9FFF-032F8685220A}" type="presParOf" srcId="{6B30A877-3D2D-4D81-A6D6-53806CE9D42C}" destId="{AB92D2E8-D83E-4C80-BC8E-88CC92859400}" srcOrd="3" destOrd="0" presId="urn:microsoft.com/office/officeart/2005/8/layout/vList4"/>
    <dgm:cxn modelId="{B481CEEA-386F-4443-8A33-33C3A9FA27F5}" type="presParOf" srcId="{6B30A877-3D2D-4D81-A6D6-53806CE9D42C}" destId="{EE494D05-0880-44AC-99A2-680280E1AA1D}" srcOrd="4" destOrd="0" presId="urn:microsoft.com/office/officeart/2005/8/layout/vList4"/>
    <dgm:cxn modelId="{44363D4C-63CF-4E6D-952F-5C82443E69E1}" type="presParOf" srcId="{EE494D05-0880-44AC-99A2-680280E1AA1D}" destId="{E95C95A0-DDDC-4ED8-8598-8C7F051A61FE}" srcOrd="0" destOrd="0" presId="urn:microsoft.com/office/officeart/2005/8/layout/vList4"/>
    <dgm:cxn modelId="{05437DF2-F88E-4034-AD35-7A41BC61E67C}" type="presParOf" srcId="{EE494D05-0880-44AC-99A2-680280E1AA1D}" destId="{D60167EC-5ADC-4989-8E86-6F8C8F43C456}" srcOrd="1" destOrd="0" presId="urn:microsoft.com/office/officeart/2005/8/layout/vList4"/>
    <dgm:cxn modelId="{87061950-C7E3-45FC-ADF1-B23F0C0C0F57}" type="presParOf" srcId="{EE494D05-0880-44AC-99A2-680280E1AA1D}" destId="{4F07A2A5-2F95-456A-886C-337A473FF897}" srcOrd="2" destOrd="0" presId="urn:microsoft.com/office/officeart/2005/8/layout/vList4"/>
    <dgm:cxn modelId="{0727E3DD-FC9F-4A08-B366-D56A7197A52B}" type="presParOf" srcId="{6B30A877-3D2D-4D81-A6D6-53806CE9D42C}" destId="{6AE67088-242E-4E83-BF0B-78EDA1BF7E86}" srcOrd="5" destOrd="0" presId="urn:microsoft.com/office/officeart/2005/8/layout/vList4"/>
    <dgm:cxn modelId="{CCF3072C-D738-49D3-89A2-B876434B7BB4}" type="presParOf" srcId="{6B30A877-3D2D-4D81-A6D6-53806CE9D42C}" destId="{98A3A676-C8D7-45BF-B92E-5E995045DB42}" srcOrd="6" destOrd="0" presId="urn:microsoft.com/office/officeart/2005/8/layout/vList4"/>
    <dgm:cxn modelId="{128789A2-0715-4E71-B113-F351F6716599}" type="presParOf" srcId="{98A3A676-C8D7-45BF-B92E-5E995045DB42}" destId="{561811EC-775A-4496-82B1-CC3CAF5C205C}" srcOrd="0" destOrd="0" presId="urn:microsoft.com/office/officeart/2005/8/layout/vList4"/>
    <dgm:cxn modelId="{0087BD09-E0B4-44F3-9860-2648107E8617}" type="presParOf" srcId="{98A3A676-C8D7-45BF-B92E-5E995045DB42}" destId="{AA150A43-D475-41F6-A89D-BF4C2CEDBFCF}" srcOrd="1" destOrd="0" presId="urn:microsoft.com/office/officeart/2005/8/layout/vList4"/>
    <dgm:cxn modelId="{3498063B-A76A-43BC-992D-800CB8925963}" type="presParOf" srcId="{98A3A676-C8D7-45BF-B92E-5E995045DB42}" destId="{7C2907B7-0FE2-4058-BA2B-F8D108246FDA}" srcOrd="2" destOrd="0" presId="urn:microsoft.com/office/officeart/2005/8/layout/vList4"/>
    <dgm:cxn modelId="{DF87AC33-523A-4328-81A6-E87745673334}" type="presParOf" srcId="{6B30A877-3D2D-4D81-A6D6-53806CE9D42C}" destId="{D1A15192-D6E7-40F2-A577-5DA7C657F328}" srcOrd="7" destOrd="0" presId="urn:microsoft.com/office/officeart/2005/8/layout/vList4"/>
    <dgm:cxn modelId="{47304C6E-7E84-4BED-92D5-BBEC1C7AF990}" type="presParOf" srcId="{6B30A877-3D2D-4D81-A6D6-53806CE9D42C}" destId="{66CB51E6-FC97-4CF6-A8EA-A4511991FC36}" srcOrd="8" destOrd="0" presId="urn:microsoft.com/office/officeart/2005/8/layout/vList4"/>
    <dgm:cxn modelId="{43FAE5A2-5161-45FB-AD62-4EF7D7001687}" type="presParOf" srcId="{66CB51E6-FC97-4CF6-A8EA-A4511991FC36}" destId="{AD195CA1-41C9-4BA9-A9A4-CE7F787675A5}" srcOrd="0" destOrd="0" presId="urn:microsoft.com/office/officeart/2005/8/layout/vList4"/>
    <dgm:cxn modelId="{52FE02FD-97F6-4AF9-970F-A0581919194D}" type="presParOf" srcId="{66CB51E6-FC97-4CF6-A8EA-A4511991FC36}" destId="{C7BDB26F-B5AB-4320-89C5-6FC229AF8361}" srcOrd="1" destOrd="0" presId="urn:microsoft.com/office/officeart/2005/8/layout/vList4"/>
    <dgm:cxn modelId="{A0A68653-8B8E-454B-85CF-4F1A943394AB}" type="presParOf" srcId="{66CB51E6-FC97-4CF6-A8EA-A4511991FC36}" destId="{4F434124-B19B-406A-B408-743127FB09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200"/>
            </a:lvl1pPr>
          </a:lstStyle>
          <a:p>
            <a:fld id="{8F14CBD7-D9A9-47B8-A6CD-9C9EE0D1FB57}" type="datetimeFigureOut">
              <a:rPr lang="en-AU" smtClean="0"/>
              <a:t>13/03/2026</a:t>
            </a:fld>
            <a:endParaRPr lang="en-AU"/>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8" tIns="47779" rIns="95558" bIns="47779"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5558" tIns="47779" rIns="95558" bIns="47779"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5558" tIns="47779" rIns="95558" bIns="47779" rtlCol="0" anchor="b"/>
          <a:lstStyle>
            <a:lvl1pPr algn="r">
              <a:defRPr sz="1200"/>
            </a:lvl1pPr>
          </a:lstStyle>
          <a:p>
            <a:fld id="{86B52AB3-E29D-49C7-B415-D601D59D8F61}" type="slidenum">
              <a:rPr lang="en-AU" smtClean="0"/>
              <a:t>‹#›</a:t>
            </a:fld>
            <a:endParaRPr lang="en-AU"/>
          </a:p>
        </p:txBody>
      </p:sp>
    </p:spTree>
    <p:extLst>
      <p:ext uri="{BB962C8B-B14F-4D97-AF65-F5344CB8AC3E}">
        <p14:creationId xmlns:p14="http://schemas.microsoft.com/office/powerpoint/2010/main" val="3520593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5" name="Date Placeholder 4">
            <a:extLst>
              <a:ext uri="{FF2B5EF4-FFF2-40B4-BE49-F238E27FC236}">
                <a16:creationId xmlns:a16="http://schemas.microsoft.com/office/drawing/2014/main" xmlns="" id="{FA7D249F-376C-1ECD-3EE6-F8F53C055064}"/>
              </a:ext>
            </a:extLst>
          </p:cNvPr>
          <p:cNvSpPr>
            <a:spLocks noGrp="1"/>
          </p:cNvSpPr>
          <p:nvPr>
            <p:ph type="dt" idx="1"/>
          </p:nvPr>
        </p:nvSpPr>
        <p:spPr/>
        <p:txBody>
          <a:bodyPr/>
          <a:lstStyle/>
          <a:p>
            <a:pPr defTabSz="955579">
              <a:defRPr/>
            </a:pPr>
            <a:endParaRPr lang="en-AU" sz="1800">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xmlns="" id="{812BCD43-6559-2138-2AF6-E411CB1A6EF7}"/>
              </a:ext>
            </a:extLst>
          </p:cNvPr>
          <p:cNvSpPr>
            <a:spLocks noGrp="1"/>
          </p:cNvSpPr>
          <p:nvPr>
            <p:ph type="ftr" sz="quarter" idx="4"/>
          </p:nvPr>
        </p:nvSpPr>
        <p:spPr/>
        <p:txBody>
          <a:bodyPr/>
          <a:lstStyle/>
          <a:p>
            <a:pPr defTabSz="955579">
              <a:defRPr/>
            </a:pPr>
            <a:endParaRPr lang="en-AU" sz="1800">
              <a:solidFill>
                <a:prstClr val="black"/>
              </a:solidFill>
              <a:latin typeface="Calibri" panose="020F0502020204030204"/>
            </a:endParaRPr>
          </a:p>
        </p:txBody>
      </p:sp>
    </p:spTree>
    <p:extLst>
      <p:ext uri="{BB962C8B-B14F-4D97-AF65-F5344CB8AC3E}">
        <p14:creationId xmlns:p14="http://schemas.microsoft.com/office/powerpoint/2010/main" val="186125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10</a:t>
            </a:fld>
            <a:endParaRPr lang="en-AU"/>
          </a:p>
        </p:txBody>
      </p:sp>
    </p:spTree>
    <p:extLst>
      <p:ext uri="{BB962C8B-B14F-4D97-AF65-F5344CB8AC3E}">
        <p14:creationId xmlns:p14="http://schemas.microsoft.com/office/powerpoint/2010/main" val="337839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592138"/>
            <a:ext cx="9350375" cy="5260975"/>
          </a:xfrm>
        </p:spPr>
        <p:txBody>
          <a:bodyPr/>
          <a:lstStyle/>
          <a:p>
            <a:endParaRPr lang="en-AU"/>
          </a:p>
        </p:txBody>
      </p:sp>
      <p:sp>
        <p:nvSpPr>
          <p:cNvPr id="3" name="Notes Placeholder 2"/>
          <p:cNvSpPr>
            <a:spLocks noGrp="1"/>
          </p:cNvSpPr>
          <p:nvPr>
            <p:ph type="body" idx="1"/>
          </p:nvPr>
        </p:nvSpPr>
        <p:spPr>
          <a:xfrm>
            <a:off x="983932" y="6383469"/>
            <a:ext cx="7871456" cy="6136389"/>
          </a:xfrm>
        </p:spPr>
        <p:txBody>
          <a:bodyPr/>
          <a:lstStyle/>
          <a:p>
            <a:pPr algn="r" rtl="1"/>
            <a:r>
              <a:rPr lang="fa-IR" sz="2400" dirty="0"/>
              <a:t>از گروه پرسان کنید که به نظر شان کدام یک واقعی است و چرا؟</a:t>
            </a:r>
          </a:p>
          <a:p>
            <a:pPr algn="r" rtl="1"/>
            <a:r>
              <a:rPr lang="fa-IR" sz="2400" dirty="0"/>
              <a:t>اسلاید بعدی پاسخ را به آن‌ها نشان خواهد داد!</a:t>
            </a:r>
          </a:p>
        </p:txBody>
      </p:sp>
    </p:spTree>
    <p:extLst>
      <p:ext uri="{BB962C8B-B14F-4D97-AF65-F5344CB8AC3E}">
        <p14:creationId xmlns:p14="http://schemas.microsoft.com/office/powerpoint/2010/main" val="52817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661996-4A99-F8F3-036F-A0EC34FCE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4EED572-3468-EE23-EF84-1809DC6D697D}"/>
              </a:ext>
            </a:extLst>
          </p:cNvPr>
          <p:cNvSpPr>
            <a:spLocks noGrp="1" noRot="1" noChangeAspect="1"/>
          </p:cNvSpPr>
          <p:nvPr>
            <p:ph type="sldImg"/>
          </p:nvPr>
        </p:nvSpPr>
        <p:spPr>
          <a:xfrm>
            <a:off x="244475" y="592138"/>
            <a:ext cx="9350375" cy="5260975"/>
          </a:xfrm>
        </p:spPr>
        <p:txBody>
          <a:bodyPr/>
          <a:lstStyle/>
          <a:p>
            <a:endParaRPr lang="en-AU"/>
          </a:p>
        </p:txBody>
      </p:sp>
      <p:sp>
        <p:nvSpPr>
          <p:cNvPr id="3" name="Notes Placeholder 2">
            <a:extLst>
              <a:ext uri="{FF2B5EF4-FFF2-40B4-BE49-F238E27FC236}">
                <a16:creationId xmlns:a16="http://schemas.microsoft.com/office/drawing/2014/main" xmlns="" id="{889E94F3-04E1-F02B-7BFE-275A50CF8856}"/>
              </a:ext>
            </a:extLst>
          </p:cNvPr>
          <p:cNvSpPr>
            <a:spLocks noGrp="1"/>
          </p:cNvSpPr>
          <p:nvPr>
            <p:ph type="body" idx="1"/>
          </p:nvPr>
        </p:nvSpPr>
        <p:spPr>
          <a:xfrm>
            <a:off x="983932" y="6383469"/>
            <a:ext cx="7871456" cy="6136389"/>
          </a:xfrm>
        </p:spPr>
        <p:txBody>
          <a:bodyPr/>
          <a:lstStyle/>
          <a:p>
            <a:endParaRPr lang="en-AU"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11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574675"/>
            <a:ext cx="9345613" cy="5257800"/>
          </a:xfrm>
        </p:spPr>
        <p:txBody>
          <a:bodyPr/>
          <a:lstStyle/>
          <a:p>
            <a:endParaRPr lang="en-AU"/>
          </a:p>
        </p:txBody>
      </p:sp>
      <p:sp>
        <p:nvSpPr>
          <p:cNvPr id="3" name="Notes Placeholder 2"/>
          <p:cNvSpPr>
            <a:spLocks noGrp="1"/>
          </p:cNvSpPr>
          <p:nvPr>
            <p:ph type="body" idx="1"/>
          </p:nvPr>
        </p:nvSpPr>
        <p:spPr>
          <a:xfrm>
            <a:off x="611223" y="6184085"/>
            <a:ext cx="8616873" cy="6136389"/>
          </a:xfrm>
        </p:spPr>
        <p:txBody>
          <a:bodyPr/>
          <a:lstStyle/>
          <a:p>
            <a:pPr algn="r" rtl="1"/>
            <a:r>
              <a:rPr lang="fa-IR" sz="2400" b="1" dirty="0"/>
              <a:t>پیام‌ها را بخوانید.</a:t>
            </a:r>
          </a:p>
          <a:p>
            <a:pPr algn="r" rtl="1"/>
            <a:r>
              <a:rPr lang="fa-IR" sz="2400" b="1" dirty="0"/>
              <a:t>به یاد داشته باشید که کلاهبرداران ممکن است:</a:t>
            </a:r>
            <a:r>
              <a:rPr lang="fa-IR" sz="2400" dirty="0"/>
              <a:t/>
            </a:r>
            <a:br>
              <a:rPr lang="fa-IR" sz="2400" dirty="0"/>
            </a:br>
            <a:r>
              <a:rPr lang="fa-IR" sz="2400" dirty="0"/>
              <a:t>کوشش کنند شما را عاجل بسازند یا احساس فوری بودن ایجاد کنند.</a:t>
            </a:r>
            <a:br>
              <a:rPr lang="fa-IR" sz="2400" dirty="0"/>
            </a:br>
            <a:r>
              <a:rPr lang="fa-IR" sz="2400" dirty="0"/>
              <a:t>با تهدید کردن در مورد کردیت شما یا نوعی از فیس‌ها، بالای شما فشار وارد کنند.</a:t>
            </a:r>
          </a:p>
          <a:p>
            <a:pPr algn="r" rtl="1"/>
            <a:r>
              <a:rPr lang="fa-IR" sz="2400" b="1" dirty="0"/>
              <a:t>برای مصون ماندن، همیشه:</a:t>
            </a:r>
            <a:r>
              <a:rPr lang="fa-IR" sz="2400" dirty="0"/>
              <a:t/>
            </a:r>
            <a:br>
              <a:rPr lang="fa-IR" sz="2400" dirty="0"/>
            </a:br>
            <a:r>
              <a:rPr lang="fa-IR" sz="2400" dirty="0"/>
              <a:t>پیش از اقدام، مکث کنید و بررسی نمایید.</a:t>
            </a:r>
            <a:br>
              <a:rPr lang="fa-IR" sz="2400" dirty="0"/>
            </a:br>
            <a:r>
              <a:rPr lang="fa-IR" sz="2400" dirty="0"/>
              <a:t>همیشه پیام‌ها را دوباره بررسی کنید و از کلیک کردن بالای لینک‌های مشکوک خودداری نمایید.</a:t>
            </a:r>
          </a:p>
        </p:txBody>
      </p:sp>
    </p:spTree>
    <p:extLst>
      <p:ext uri="{BB962C8B-B14F-4D97-AF65-F5344CB8AC3E}">
        <p14:creationId xmlns:p14="http://schemas.microsoft.com/office/powerpoint/2010/main" val="3152149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95E0A8-C7E1-31F3-F448-75B2921A3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3A2342B-743A-24A7-1B55-A126C0F1D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1E5CE0A-AFBE-2FEF-3F7C-CC90F241A898}"/>
              </a:ext>
            </a:extLst>
          </p:cNvPr>
          <p:cNvSpPr>
            <a:spLocks noGrp="1"/>
          </p:cNvSpPr>
          <p:nvPr>
            <p:ph type="body" idx="1"/>
          </p:nvPr>
        </p:nvSpPr>
        <p:spPr/>
        <p:txBody>
          <a:bodyPr/>
          <a:lstStyle/>
          <a:p>
            <a:pPr algn="r" rtl="1"/>
            <a:r>
              <a:rPr lang="fa-IR" sz="1400" b="1" dirty="0"/>
              <a:t>کلاهبرداری‌های عاشقانه:</a:t>
            </a:r>
            <a:r>
              <a:rPr lang="fa-IR" sz="1400" dirty="0"/>
              <a:t/>
            </a:r>
            <a:br>
              <a:rPr lang="fa-IR" sz="1400" dirty="0"/>
            </a:br>
            <a:r>
              <a:rPr lang="fa-IR" sz="1400" dirty="0"/>
              <a:t>زمانی که یک کلاهبردار از افرادی که در جستجوی عشق در انترنت هستند سوء‌استفاده می‌کند.</a:t>
            </a:r>
          </a:p>
          <a:p>
            <a:pPr algn="r" rtl="1"/>
            <a:r>
              <a:rPr lang="fa-IR" sz="1400" dirty="0"/>
              <a:t>کلاهبرداران غالباً وانمود می‌کنند که نسبت به شما احساسات دارند و زمانی که اعتماد شما را به دست آوردند، از شما درخواست پول می‌کنند.</a:t>
            </a:r>
          </a:p>
          <a:p>
            <a:pPr algn="r" rtl="1"/>
            <a:r>
              <a:rPr lang="fa-IR" sz="1400" dirty="0"/>
              <a:t>هیچ شرمی در این نیست که به کسی بگویید که شما:</a:t>
            </a:r>
            <a:br>
              <a:rPr lang="fa-IR" sz="1400" dirty="0"/>
            </a:br>
            <a:r>
              <a:rPr lang="fa-IR" sz="1400" dirty="0"/>
              <a:t>نمی‌توانید به او پول بدهید، یا</a:t>
            </a:r>
            <a:br>
              <a:rPr lang="fa-IR" sz="1400" dirty="0"/>
            </a:br>
            <a:r>
              <a:rPr lang="fa-IR" sz="1400" dirty="0"/>
              <a:t>فکر می‌کنید که مورد کلاهبرداری قرار گرفته‌اید!</a:t>
            </a:r>
          </a:p>
        </p:txBody>
      </p:sp>
    </p:spTree>
    <p:extLst>
      <p:ext uri="{BB962C8B-B14F-4D97-AF65-F5344CB8AC3E}">
        <p14:creationId xmlns:p14="http://schemas.microsoft.com/office/powerpoint/2010/main" val="11244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15</a:t>
            </a:fld>
            <a:endParaRPr lang="en-AU"/>
          </a:p>
        </p:txBody>
      </p:sp>
    </p:spTree>
    <p:extLst>
      <p:ext uri="{BB962C8B-B14F-4D97-AF65-F5344CB8AC3E}">
        <p14:creationId xmlns:p14="http://schemas.microsoft.com/office/powerpoint/2010/main" val="200679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C07CEA-833E-4A81-D1CC-05B89FD8A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095B575-FF2E-96ED-7BED-F9D78F59F3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31A7BD05-D750-34B6-F287-DEC62D103B2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30528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17</a:t>
            </a:fld>
            <a:endParaRPr lang="en-AU"/>
          </a:p>
        </p:txBody>
      </p:sp>
    </p:spTree>
    <p:extLst>
      <p:ext uri="{BB962C8B-B14F-4D97-AF65-F5344CB8AC3E}">
        <p14:creationId xmlns:p14="http://schemas.microsoft.com/office/powerpoint/2010/main" val="280452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4D50F0-0DD4-8B83-2A37-23D95F6A8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EF0C8B6-52D2-532F-C8F5-82DB895E9CF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54D361B2-56BC-82DC-DD0D-C2735AEB937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9998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19</a:t>
            </a:fld>
            <a:endParaRPr lang="en-AU"/>
          </a:p>
        </p:txBody>
      </p:sp>
    </p:spTree>
    <p:extLst>
      <p:ext uri="{BB962C8B-B14F-4D97-AF65-F5344CB8AC3E}">
        <p14:creationId xmlns:p14="http://schemas.microsoft.com/office/powerpoint/2010/main" val="406383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a:t>
            </a:fld>
            <a:endParaRPr lang="en-AU"/>
          </a:p>
        </p:txBody>
      </p:sp>
    </p:spTree>
    <p:extLst>
      <p:ext uri="{BB962C8B-B14F-4D97-AF65-F5344CB8AC3E}">
        <p14:creationId xmlns:p14="http://schemas.microsoft.com/office/powerpoint/2010/main" val="194750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573BD4-A6A8-7251-D139-4B07FA55E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CF75422-A51B-7B03-A393-3510F1B10B7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DFF8E7FF-9898-50E3-CCAF-C52B2DC02FB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88132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ABC2F9-955D-19F2-BBAD-428F692D6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5E744D9-12A6-6218-796C-0FB69A42B9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9D2C44CE-A3E9-C40C-BA73-64FDD73F5202}"/>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05380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22</a:t>
            </a:fld>
            <a:endParaRPr lang="en-AU"/>
          </a:p>
        </p:txBody>
      </p:sp>
    </p:spTree>
    <p:extLst>
      <p:ext uri="{BB962C8B-B14F-4D97-AF65-F5344CB8AC3E}">
        <p14:creationId xmlns:p14="http://schemas.microsoft.com/office/powerpoint/2010/main" val="330954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2F6DAE-93A9-912D-B80D-17C20C62C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5913A8D-4E52-DA69-01A3-79411AD254F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2ACEFDFA-60B7-AC51-6F8B-44CE7ADCBDA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641666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B75036-9EEA-68FC-1089-CF4DCA599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EEA2D0D-579A-31BA-03CD-B3C241D4ED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xmlns="" id="{A8A823C7-339B-657B-C3FB-229FA6B486D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675437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25</a:t>
            </a:fld>
            <a:endParaRPr lang="en-AU"/>
          </a:p>
        </p:txBody>
      </p:sp>
    </p:spTree>
    <p:extLst>
      <p:ext uri="{BB962C8B-B14F-4D97-AF65-F5344CB8AC3E}">
        <p14:creationId xmlns:p14="http://schemas.microsoft.com/office/powerpoint/2010/main" val="385670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26</a:t>
            </a:fld>
            <a:endParaRPr lang="en-AU"/>
          </a:p>
        </p:txBody>
      </p:sp>
    </p:spTree>
    <p:extLst>
      <p:ext uri="{BB962C8B-B14F-4D97-AF65-F5344CB8AC3E}">
        <p14:creationId xmlns:p14="http://schemas.microsoft.com/office/powerpoint/2010/main" val="207683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423863"/>
            <a:ext cx="6464300" cy="3636962"/>
          </a:xfrm>
        </p:spPr>
      </p:sp>
      <p:sp>
        <p:nvSpPr>
          <p:cNvPr id="3" name="Notes Placeholder 2"/>
          <p:cNvSpPr>
            <a:spLocks noGrp="1"/>
          </p:cNvSpPr>
          <p:nvPr>
            <p:ph type="body" idx="1"/>
          </p:nvPr>
        </p:nvSpPr>
        <p:spPr>
          <a:xfrm>
            <a:off x="418563" y="4205035"/>
            <a:ext cx="5900759" cy="5928409"/>
          </a:xfrm>
        </p:spPr>
        <p:txBody>
          <a:bodyPr/>
          <a:lstStyle/>
          <a:p>
            <a:pPr algn="r" rtl="1"/>
            <a:r>
              <a:rPr lang="fa-IR" sz="1400" b="1" dirty="0"/>
              <a:t>نکته 1 – اگر کسی به شما تلفون کند و معلومات شخصی بخواهد:</a:t>
            </a:r>
            <a:r>
              <a:rPr lang="fa-IR" sz="1400" dirty="0"/>
              <a:t/>
            </a:r>
            <a:br>
              <a:rPr lang="fa-IR" sz="1400" dirty="0"/>
            </a:br>
            <a:r>
              <a:rPr lang="fa-IR" sz="1400" dirty="0"/>
              <a:t>جزئیات تماس او را یادداشت کنید و تلفون را قطع کنید. می‌توانید بگویید: «من از شما نخواسته بودم که به من تلفون کنید، بنابراین حالا تلفون را قطع می‌کنم.»</a:t>
            </a:r>
            <a:br>
              <a:rPr lang="fa-IR" sz="1400" dirty="0"/>
            </a:br>
            <a:r>
              <a:rPr lang="fa-IR" sz="1400" dirty="0"/>
              <a:t>نمبر اصلی آن‌ها را از ویب‌سایت شان پیدا کنید و دوباره با همان نمبر به آن‌ها تلفون کنید.</a:t>
            </a:r>
          </a:p>
          <a:p>
            <a:pPr algn="r" rtl="1"/>
            <a:r>
              <a:rPr lang="fa-IR" sz="1400" b="1" dirty="0"/>
              <a:t>نکته 2 – در مورد پیام‌های متنی و ایمیل‌ها محتاط باشید:</a:t>
            </a:r>
            <a:r>
              <a:rPr lang="fa-IR" sz="1400" dirty="0"/>
              <a:t/>
            </a:r>
            <a:br>
              <a:rPr lang="fa-IR" sz="1400" dirty="0"/>
            </a:br>
            <a:r>
              <a:rPr lang="fa-IR" sz="1400" dirty="0"/>
              <a:t>اگر یک پیام متنی یا ایمیل عجیب به نظر برسد یا درخواست پول کند:</a:t>
            </a:r>
            <a:br>
              <a:rPr lang="fa-IR" sz="1400" dirty="0"/>
            </a:br>
            <a:r>
              <a:rPr lang="fa-IR" sz="1400" dirty="0"/>
              <a:t>به دوست یا عضو فامیل خود با همان نمبری که قبلاً از آن‌ها دارید تلفون کنید و از آن‌ها بخواهید معلومات را تأیید کنند.</a:t>
            </a:r>
          </a:p>
          <a:p>
            <a:pPr algn="r" rtl="1"/>
            <a:r>
              <a:rPr lang="fa-IR" sz="1400" b="1" dirty="0"/>
              <a:t>نکته 3 – پسوردهای خود را قوی بسازید:</a:t>
            </a:r>
            <a:r>
              <a:rPr lang="fa-IR" sz="1400" dirty="0"/>
              <a:t/>
            </a:r>
            <a:br>
              <a:rPr lang="fa-IR" sz="1400" dirty="0"/>
            </a:br>
            <a:r>
              <a:rPr lang="fa-IR" sz="1400" dirty="0"/>
              <a:t>پسوردهای خود را طولانی و حدس زدن آن را دشوار بسازید.</a:t>
            </a:r>
            <a:br>
              <a:rPr lang="fa-IR" sz="1400" dirty="0"/>
            </a:br>
            <a:r>
              <a:rPr lang="fa-IR" sz="1400" dirty="0"/>
              <a:t>از نام خود یا کلماتی مانند </a:t>
            </a:r>
            <a:r>
              <a:rPr lang="en-AU" sz="1400" dirty="0"/>
              <a:t> password </a:t>
            </a:r>
            <a:r>
              <a:rPr lang="fa-IR" sz="1400" dirty="0"/>
              <a:t>استفاده نکنید.</a:t>
            </a:r>
            <a:br>
              <a:rPr lang="fa-IR" sz="1400" dirty="0"/>
            </a:br>
            <a:r>
              <a:rPr lang="fa-IR" sz="1400" dirty="0"/>
              <a:t>حروف بزرگ، حروف کوچک، اعداد و علامت‌های خاص را باهم ترکیب کنید.</a:t>
            </a:r>
          </a:p>
          <a:p>
            <a:pPr algn="r" rtl="1"/>
            <a:r>
              <a:rPr lang="fa-IR" sz="1400" b="1" dirty="0"/>
              <a:t>نکته 4 – در مورد آنچه در رسانه‌های اجتماعی شریک می‌کنید دقت کنید:</a:t>
            </a:r>
            <a:r>
              <a:rPr lang="fa-IR" sz="1400" dirty="0"/>
              <a:t/>
            </a:r>
            <a:br>
              <a:rPr lang="fa-IR" sz="1400" dirty="0"/>
            </a:br>
            <a:r>
              <a:rPr lang="fa-IR" sz="1400" dirty="0"/>
              <a:t>پیش از نشر جزئیات شخصی در انترنت، خوب فکر کنید.</a:t>
            </a:r>
            <a:br>
              <a:rPr lang="fa-IR" sz="1400" dirty="0"/>
            </a:br>
            <a:r>
              <a:rPr lang="fa-IR" sz="1400" dirty="0"/>
              <a:t>بررسی کنید که عکس‌ها به طور اتفاقی معلومات شخصی را نشان ندهند.</a:t>
            </a:r>
          </a:p>
          <a:p>
            <a:pPr algn="r" rtl="1"/>
            <a:r>
              <a:rPr lang="fa-IR" sz="1400" b="1" dirty="0"/>
              <a:t>نکته 5 – به احساس درونی خود اعتماد کنید:</a:t>
            </a:r>
            <a:r>
              <a:rPr lang="fa-IR" sz="1400" dirty="0"/>
              <a:t/>
            </a:r>
            <a:br>
              <a:rPr lang="fa-IR" sz="1400" dirty="0"/>
            </a:br>
            <a:r>
              <a:rPr lang="fa-IR" sz="1400" dirty="0"/>
              <a:t>بالای لینک‌های مشکوک کلیک نکنید.</a:t>
            </a:r>
            <a:br>
              <a:rPr lang="fa-IR" sz="1400" dirty="0"/>
            </a:br>
            <a:r>
              <a:rPr lang="fa-IR" sz="1400" dirty="0"/>
              <a:t>در برابر تماس‌ها یا افراد ناشناس در انترنت محتاط باشید.</a:t>
            </a:r>
            <a:br>
              <a:rPr lang="fa-IR" sz="1400" dirty="0"/>
            </a:br>
            <a:r>
              <a:rPr lang="fa-IR" sz="1400" dirty="0"/>
              <a:t>هوشیار بمانید و به احساس درونی خود توجه کنید.</a:t>
            </a:r>
          </a:p>
          <a:p>
            <a:pPr algn="r" rtl="1"/>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916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28</a:t>
            </a:fld>
            <a:endParaRPr lang="en-AU"/>
          </a:p>
        </p:txBody>
      </p:sp>
    </p:spTree>
    <p:extLst>
      <p:ext uri="{BB962C8B-B14F-4D97-AF65-F5344CB8AC3E}">
        <p14:creationId xmlns:p14="http://schemas.microsoft.com/office/powerpoint/2010/main" val="144953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29</a:t>
            </a:fld>
            <a:endParaRPr lang="en-AU"/>
          </a:p>
        </p:txBody>
      </p:sp>
    </p:spTree>
    <p:extLst>
      <p:ext uri="{BB962C8B-B14F-4D97-AF65-F5344CB8AC3E}">
        <p14:creationId xmlns:p14="http://schemas.microsoft.com/office/powerpoint/2010/main" val="83709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3</a:t>
            </a:fld>
            <a:endParaRPr lang="en-AU"/>
          </a:p>
        </p:txBody>
      </p:sp>
    </p:spTree>
    <p:extLst>
      <p:ext uri="{BB962C8B-B14F-4D97-AF65-F5344CB8AC3E}">
        <p14:creationId xmlns:p14="http://schemas.microsoft.com/office/powerpoint/2010/main" val="3584942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30</a:t>
            </a:fld>
            <a:endParaRPr lang="en-AU"/>
          </a:p>
        </p:txBody>
      </p:sp>
    </p:spTree>
    <p:extLst>
      <p:ext uri="{BB962C8B-B14F-4D97-AF65-F5344CB8AC3E}">
        <p14:creationId xmlns:p14="http://schemas.microsoft.com/office/powerpoint/2010/main" val="317224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86AEC8-6C29-9EA2-4A11-2C54A66EB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216EEE4-F929-0ADD-0378-B9769C26228E}"/>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xmlns="" id="{430DDE82-788B-9800-CB20-3BBE7A874D12}"/>
              </a:ext>
            </a:extLst>
          </p:cNvPr>
          <p:cNvSpPr>
            <a:spLocks noGrp="1"/>
          </p:cNvSpPr>
          <p:nvPr>
            <p:ph type="body" idx="1"/>
          </p:nvPr>
        </p:nvSpPr>
        <p:spPr>
          <a:xfrm>
            <a:off x="418563" y="4205035"/>
            <a:ext cx="5900759" cy="5928409"/>
          </a:xfrm>
        </p:spPr>
        <p:txBody>
          <a:bodyPr/>
          <a:lstStyle/>
          <a:p>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60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3F9722-98C5-5E55-8F36-9A93D3D2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B3643DA-2127-29D4-F009-837012D31B4D}"/>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xmlns="" id="{3AB0B332-F7CA-CA9A-5984-EE9B37ACA6E3}"/>
              </a:ext>
            </a:extLst>
          </p:cNvPr>
          <p:cNvSpPr>
            <a:spLocks noGrp="1"/>
          </p:cNvSpPr>
          <p:nvPr>
            <p:ph type="body" idx="1"/>
          </p:nvPr>
        </p:nvSpPr>
        <p:spPr>
          <a:xfrm>
            <a:off x="418563" y="4205035"/>
            <a:ext cx="5900759" cy="5928409"/>
          </a:xfrm>
        </p:spPr>
        <p:txBody>
          <a:bodyPr/>
          <a:lstStyle/>
          <a:p>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151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33</a:t>
            </a:fld>
            <a:endParaRPr lang="en-AU"/>
          </a:p>
        </p:txBody>
      </p:sp>
    </p:spTree>
    <p:extLst>
      <p:ext uri="{BB962C8B-B14F-4D97-AF65-F5344CB8AC3E}">
        <p14:creationId xmlns:p14="http://schemas.microsoft.com/office/powerpoint/2010/main" val="21560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4</a:t>
            </a:fld>
            <a:endParaRPr lang="en-AU"/>
          </a:p>
        </p:txBody>
      </p:sp>
    </p:spTree>
    <p:extLst>
      <p:ext uri="{BB962C8B-B14F-4D97-AF65-F5344CB8AC3E}">
        <p14:creationId xmlns:p14="http://schemas.microsoft.com/office/powerpoint/2010/main" val="384303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5</a:t>
            </a:fld>
            <a:endParaRPr lang="en-AU"/>
          </a:p>
        </p:txBody>
      </p:sp>
    </p:spTree>
    <p:extLst>
      <p:ext uri="{BB962C8B-B14F-4D97-AF65-F5344CB8AC3E}">
        <p14:creationId xmlns:p14="http://schemas.microsoft.com/office/powerpoint/2010/main" val="64977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6</a:t>
            </a:fld>
            <a:endParaRPr lang="en-AU"/>
          </a:p>
        </p:txBody>
      </p:sp>
    </p:spTree>
    <p:extLst>
      <p:ext uri="{BB962C8B-B14F-4D97-AF65-F5344CB8AC3E}">
        <p14:creationId xmlns:p14="http://schemas.microsoft.com/office/powerpoint/2010/main" val="32522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7</a:t>
            </a:fld>
            <a:endParaRPr lang="en-AU"/>
          </a:p>
        </p:txBody>
      </p:sp>
    </p:spTree>
    <p:extLst>
      <p:ext uri="{BB962C8B-B14F-4D97-AF65-F5344CB8AC3E}">
        <p14:creationId xmlns:p14="http://schemas.microsoft.com/office/powerpoint/2010/main" val="91736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8</a:t>
            </a:fld>
            <a:endParaRPr lang="en-AU"/>
          </a:p>
        </p:txBody>
      </p:sp>
    </p:spTree>
    <p:extLst>
      <p:ext uri="{BB962C8B-B14F-4D97-AF65-F5344CB8AC3E}">
        <p14:creationId xmlns:p14="http://schemas.microsoft.com/office/powerpoint/2010/main" val="281556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9</a:t>
            </a:fld>
            <a:endParaRPr lang="en-AU"/>
          </a:p>
        </p:txBody>
      </p:sp>
    </p:spTree>
    <p:extLst>
      <p:ext uri="{BB962C8B-B14F-4D97-AF65-F5344CB8AC3E}">
        <p14:creationId xmlns:p14="http://schemas.microsoft.com/office/powerpoint/2010/main" val="191680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5D43F-E616-41DF-C83D-9DB9880C47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xmlns="" id="{BFD2B08E-F752-F3B0-91AC-C143BC748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xmlns="" id="{A5A914A5-D2CF-FDCE-6E4F-DE68AC994B52}"/>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A0FFBB63-06BA-2CE5-CEEB-3A78CA96EB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67BE4C20-6AD1-BF57-BE4C-EDC10CA31F4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00368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B7792-A3F6-532F-2428-FDED13D2147D}"/>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xmlns="" id="{559025CE-C685-593D-70E8-CC3951155D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xmlns="" id="{3EA0DFC8-51E6-347E-16B3-81DFFACB0B6B}"/>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8B053C13-2086-015A-0F85-3E11AD666D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6CBAC470-0685-5D20-187E-E42698E23A1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58152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E7A20D3-D13E-0980-95D7-89146A1083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xmlns="" id="{0E311ED2-723E-D0EC-5AF2-301A02D7EA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xmlns="" id="{C1FE1B97-C92B-8423-70A9-F07589DC9A4D}"/>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8EC77C23-C39C-A56E-268F-B488FBAF84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BEAA54A-4920-E109-8C3A-7CDB69C9EB7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7513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xmlns="" id="{5296D1FC-779E-EE88-C5A3-6B91D49023B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54BFBC40-8F42-4DC6-BB17-F7273E7EC166}"/>
              </a:ext>
            </a:extLst>
          </p:cNvPr>
          <p:cNvSpPr>
            <a:spLocks noGrp="1"/>
          </p:cNvSpPr>
          <p:nvPr>
            <p:ph type="sldNum" sz="quarter" idx="11"/>
          </p:nvPr>
        </p:nvSpPr>
        <p:spPr/>
        <p:txBody>
          <a:bodyPr/>
          <a:lstStyle>
            <a:lvl1pPr>
              <a:defRPr/>
            </a:lvl1pPr>
          </a:lstStyle>
          <a:p>
            <a:pPr>
              <a:defRPr/>
            </a:pPr>
            <a:fld id="{886E6E1D-8E7D-44ED-A4F5-C3BD169B5746}" type="slidenum">
              <a:rPr lang="en-AU" altLang="en-US"/>
              <a:pPr>
                <a:defRPr/>
              </a:pPr>
              <a:t>‹#›</a:t>
            </a:fld>
            <a:endParaRPr lang="en-AU" altLang="en-US"/>
          </a:p>
        </p:txBody>
      </p:sp>
    </p:spTree>
    <p:extLst>
      <p:ext uri="{BB962C8B-B14F-4D97-AF65-F5344CB8AC3E}">
        <p14:creationId xmlns:p14="http://schemas.microsoft.com/office/powerpoint/2010/main" val="143248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1B9AF5C3-C92C-F168-3F19-F6BA844F565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B8124024-1A60-1CE9-3960-C9FED641F86D}"/>
              </a:ext>
            </a:extLst>
          </p:cNvPr>
          <p:cNvSpPr>
            <a:spLocks noGrp="1"/>
          </p:cNvSpPr>
          <p:nvPr>
            <p:ph type="sldNum" sz="quarter" idx="11"/>
          </p:nvPr>
        </p:nvSpPr>
        <p:spPr/>
        <p:txBody>
          <a:bodyPr/>
          <a:lstStyle>
            <a:lvl1pPr>
              <a:defRPr/>
            </a:lvl1pPr>
          </a:lstStyle>
          <a:p>
            <a:pPr>
              <a:defRPr/>
            </a:pPr>
            <a:fld id="{0A31E44B-B963-423F-8172-990928AF2B84}" type="slidenum">
              <a:rPr lang="en-AU" altLang="en-US"/>
              <a:pPr>
                <a:defRPr/>
              </a:pPr>
              <a:t>‹#›</a:t>
            </a:fld>
            <a:endParaRPr lang="en-AU" altLang="en-US"/>
          </a:p>
        </p:txBody>
      </p:sp>
    </p:spTree>
    <p:extLst>
      <p:ext uri="{BB962C8B-B14F-4D97-AF65-F5344CB8AC3E}">
        <p14:creationId xmlns:p14="http://schemas.microsoft.com/office/powerpoint/2010/main" val="62063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xmlns="" id="{4F0A1E8B-AC3E-3291-F4EF-000ED97B5C5E}"/>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00143284-FCFD-F2D3-F165-5A5300E2A4DE}"/>
              </a:ext>
            </a:extLst>
          </p:cNvPr>
          <p:cNvSpPr>
            <a:spLocks noGrp="1"/>
          </p:cNvSpPr>
          <p:nvPr>
            <p:ph type="sldNum" sz="quarter" idx="11"/>
          </p:nvPr>
        </p:nvSpPr>
        <p:spPr/>
        <p:txBody>
          <a:bodyPr/>
          <a:lstStyle>
            <a:lvl1pPr>
              <a:defRPr/>
            </a:lvl1pPr>
          </a:lstStyle>
          <a:p>
            <a:pPr>
              <a:defRPr/>
            </a:pPr>
            <a:fld id="{F8EF17D5-A82E-47BA-A9A3-36F64F7ADD9A}" type="slidenum">
              <a:rPr lang="en-AU" altLang="en-US"/>
              <a:pPr>
                <a:defRPr/>
              </a:pPr>
              <a:t>‹#›</a:t>
            </a:fld>
            <a:endParaRPr lang="en-AU" altLang="en-US"/>
          </a:p>
        </p:txBody>
      </p:sp>
    </p:spTree>
    <p:extLst>
      <p:ext uri="{BB962C8B-B14F-4D97-AF65-F5344CB8AC3E}">
        <p14:creationId xmlns:p14="http://schemas.microsoft.com/office/powerpoint/2010/main" val="33158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5366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xmlns="" id="{1DF1E2D9-5295-4A66-6916-6B40D470A326}"/>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xmlns="" id="{DF3E2EAB-9E8A-34BB-E3B1-138A75DF3578}"/>
              </a:ext>
            </a:extLst>
          </p:cNvPr>
          <p:cNvSpPr>
            <a:spLocks noGrp="1"/>
          </p:cNvSpPr>
          <p:nvPr>
            <p:ph type="sldNum" sz="quarter" idx="11"/>
          </p:nvPr>
        </p:nvSpPr>
        <p:spPr/>
        <p:txBody>
          <a:bodyPr/>
          <a:lstStyle>
            <a:lvl1pPr>
              <a:defRPr/>
            </a:lvl1pPr>
          </a:lstStyle>
          <a:p>
            <a:pPr>
              <a:defRPr/>
            </a:pPr>
            <a:fld id="{3CC9AF4E-62BB-46E2-9162-30650D4FD585}" type="slidenum">
              <a:rPr lang="en-AU" altLang="en-US"/>
              <a:pPr>
                <a:defRPr/>
              </a:pPr>
              <a:t>‹#›</a:t>
            </a:fld>
            <a:endParaRPr lang="en-AU" altLang="en-US"/>
          </a:p>
        </p:txBody>
      </p:sp>
    </p:spTree>
    <p:extLst>
      <p:ext uri="{BB962C8B-B14F-4D97-AF65-F5344CB8AC3E}">
        <p14:creationId xmlns:p14="http://schemas.microsoft.com/office/powerpoint/2010/main" val="406823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xmlns="" id="{CC5268B8-7AD0-EB0C-EC0D-05F4EEB9A0B7}"/>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xmlns="" id="{5686C75F-120C-3068-75BE-B0716431F4C5}"/>
              </a:ext>
            </a:extLst>
          </p:cNvPr>
          <p:cNvSpPr>
            <a:spLocks noGrp="1"/>
          </p:cNvSpPr>
          <p:nvPr>
            <p:ph type="sldNum" sz="quarter" idx="11"/>
          </p:nvPr>
        </p:nvSpPr>
        <p:spPr/>
        <p:txBody>
          <a:bodyPr/>
          <a:lstStyle>
            <a:lvl1pPr>
              <a:defRPr/>
            </a:lvl1pPr>
          </a:lstStyle>
          <a:p>
            <a:pPr>
              <a:defRPr/>
            </a:pPr>
            <a:fld id="{1CD564C0-AD6B-46FC-9DC4-29320E75609B}" type="slidenum">
              <a:rPr lang="en-AU" altLang="en-US"/>
              <a:pPr>
                <a:defRPr/>
              </a:pPr>
              <a:t>‹#›</a:t>
            </a:fld>
            <a:endParaRPr lang="en-AU" altLang="en-US"/>
          </a:p>
        </p:txBody>
      </p:sp>
    </p:spTree>
    <p:extLst>
      <p:ext uri="{BB962C8B-B14F-4D97-AF65-F5344CB8AC3E}">
        <p14:creationId xmlns:p14="http://schemas.microsoft.com/office/powerpoint/2010/main" val="206313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xmlns="" id="{D690C9A8-BB7F-16DB-C3DB-37CE7136ED1F}"/>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xmlns="" id="{3F196E8B-ADF1-312E-6ABD-1B6C0A973340}"/>
              </a:ext>
            </a:extLst>
          </p:cNvPr>
          <p:cNvSpPr>
            <a:spLocks noGrp="1"/>
          </p:cNvSpPr>
          <p:nvPr>
            <p:ph type="sldNum" sz="quarter" idx="11"/>
          </p:nvPr>
        </p:nvSpPr>
        <p:spPr/>
        <p:txBody>
          <a:bodyPr/>
          <a:lstStyle>
            <a:lvl1pPr>
              <a:defRPr/>
            </a:lvl1pPr>
          </a:lstStyle>
          <a:p>
            <a:pPr>
              <a:defRPr/>
            </a:pPr>
            <a:fld id="{C114D69A-02AB-4368-AF1C-6D7D24B735EA}" type="slidenum">
              <a:rPr lang="en-AU" altLang="en-US"/>
              <a:pPr>
                <a:defRPr/>
              </a:pPr>
              <a:t>‹#›</a:t>
            </a:fld>
            <a:endParaRPr lang="en-AU" altLang="en-US"/>
          </a:p>
        </p:txBody>
      </p:sp>
    </p:spTree>
    <p:extLst>
      <p:ext uri="{BB962C8B-B14F-4D97-AF65-F5344CB8AC3E}">
        <p14:creationId xmlns:p14="http://schemas.microsoft.com/office/powerpoint/2010/main" val="2585101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B3C4869D-EDA1-6285-46EC-368A63A8C05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3" name="Slide Number Placeholder 5">
            <a:extLst>
              <a:ext uri="{FF2B5EF4-FFF2-40B4-BE49-F238E27FC236}">
                <a16:creationId xmlns:a16="http://schemas.microsoft.com/office/drawing/2014/main" xmlns="" id="{1892EC90-32CA-B4FD-A402-79730F55B184}"/>
              </a:ext>
            </a:extLst>
          </p:cNvPr>
          <p:cNvSpPr>
            <a:spLocks noGrp="1"/>
          </p:cNvSpPr>
          <p:nvPr>
            <p:ph type="sldNum" sz="quarter" idx="11"/>
          </p:nvPr>
        </p:nvSpPr>
        <p:spPr/>
        <p:txBody>
          <a:bodyPr/>
          <a:lstStyle>
            <a:lvl1pPr>
              <a:defRPr/>
            </a:lvl1pPr>
          </a:lstStyle>
          <a:p>
            <a:pPr>
              <a:defRPr/>
            </a:pPr>
            <a:fld id="{674DFD16-4D30-4185-AAA8-6AB9346BE2DF}" type="slidenum">
              <a:rPr lang="en-AU" altLang="en-US"/>
              <a:pPr>
                <a:defRPr/>
              </a:pPr>
              <a:t>‹#›</a:t>
            </a:fld>
            <a:endParaRPr lang="en-AU" altLang="en-US"/>
          </a:p>
        </p:txBody>
      </p:sp>
    </p:spTree>
    <p:extLst>
      <p:ext uri="{BB962C8B-B14F-4D97-AF65-F5344CB8AC3E}">
        <p14:creationId xmlns:p14="http://schemas.microsoft.com/office/powerpoint/2010/main" val="28758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C6089-82F9-90B6-80F6-B14DF83A8B55}"/>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xmlns="" id="{58E5395E-17D2-C3AF-97EA-D1101787AF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xmlns="" id="{7D0FCAAE-2D8F-6882-82E8-576CCB81DA5C}"/>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21F17911-F74E-0028-2221-97AF2D3443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139524A8-DE9C-A632-32F0-EF5736ADA872}"/>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14079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xmlns="" id="{0B283AC8-DA30-466F-2A71-5E7099C389E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xmlns="" id="{D98DE7F6-FF0A-9FE6-37D8-6BCF63ACCA2B}"/>
              </a:ext>
            </a:extLst>
          </p:cNvPr>
          <p:cNvSpPr>
            <a:spLocks noGrp="1"/>
          </p:cNvSpPr>
          <p:nvPr>
            <p:ph type="sldNum" sz="quarter" idx="11"/>
          </p:nvPr>
        </p:nvSpPr>
        <p:spPr/>
        <p:txBody>
          <a:bodyPr/>
          <a:lstStyle>
            <a:lvl1pPr>
              <a:defRPr/>
            </a:lvl1pPr>
          </a:lstStyle>
          <a:p>
            <a:pPr>
              <a:defRPr/>
            </a:pPr>
            <a:fld id="{49AB87A3-4801-4EEA-A002-A83EEFC249AF}" type="slidenum">
              <a:rPr lang="en-AU" altLang="en-US"/>
              <a:pPr>
                <a:defRPr/>
              </a:pPr>
              <a:t>‹#›</a:t>
            </a:fld>
            <a:endParaRPr lang="en-AU" altLang="en-US"/>
          </a:p>
        </p:txBody>
      </p:sp>
    </p:spTree>
    <p:extLst>
      <p:ext uri="{BB962C8B-B14F-4D97-AF65-F5344CB8AC3E}">
        <p14:creationId xmlns:p14="http://schemas.microsoft.com/office/powerpoint/2010/main" val="231962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xmlns="" id="{E7A2539F-1016-CCDE-0707-05AF0BED2D5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xmlns="" id="{4D361373-DEB0-B066-2806-D56C8A0C9521}"/>
              </a:ext>
            </a:extLst>
          </p:cNvPr>
          <p:cNvSpPr>
            <a:spLocks noGrp="1"/>
          </p:cNvSpPr>
          <p:nvPr>
            <p:ph type="sldNum" sz="quarter" idx="11"/>
          </p:nvPr>
        </p:nvSpPr>
        <p:spPr/>
        <p:txBody>
          <a:bodyPr/>
          <a:lstStyle>
            <a:lvl1pPr>
              <a:defRPr/>
            </a:lvl1pPr>
          </a:lstStyle>
          <a:p>
            <a:pPr>
              <a:defRPr/>
            </a:pPr>
            <a:fld id="{402B992E-7408-4498-B551-A3BF29110723}" type="slidenum">
              <a:rPr lang="en-AU" altLang="en-US"/>
              <a:pPr>
                <a:defRPr/>
              </a:pPr>
              <a:t>‹#›</a:t>
            </a:fld>
            <a:endParaRPr lang="en-AU" altLang="en-US"/>
          </a:p>
        </p:txBody>
      </p:sp>
    </p:spTree>
    <p:extLst>
      <p:ext uri="{BB962C8B-B14F-4D97-AF65-F5344CB8AC3E}">
        <p14:creationId xmlns:p14="http://schemas.microsoft.com/office/powerpoint/2010/main" val="8591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46BBD4D6-08B7-329A-BDCF-5A049E63B8C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5CD6C18E-4528-CA42-9409-201B842AD951}"/>
              </a:ext>
            </a:extLst>
          </p:cNvPr>
          <p:cNvSpPr>
            <a:spLocks noGrp="1"/>
          </p:cNvSpPr>
          <p:nvPr>
            <p:ph type="sldNum" sz="quarter" idx="11"/>
          </p:nvPr>
        </p:nvSpPr>
        <p:spPr/>
        <p:txBody>
          <a:bodyPr/>
          <a:lstStyle>
            <a:lvl1pPr>
              <a:defRPr/>
            </a:lvl1pPr>
          </a:lstStyle>
          <a:p>
            <a:pPr>
              <a:defRPr/>
            </a:pPr>
            <a:fld id="{98D7FF75-CC46-45DF-9F63-037124CBCA8B}" type="slidenum">
              <a:rPr lang="en-AU" altLang="en-US"/>
              <a:pPr>
                <a:defRPr/>
              </a:pPr>
              <a:t>‹#›</a:t>
            </a:fld>
            <a:endParaRPr lang="en-AU" altLang="en-US"/>
          </a:p>
        </p:txBody>
      </p:sp>
    </p:spTree>
    <p:extLst>
      <p:ext uri="{BB962C8B-B14F-4D97-AF65-F5344CB8AC3E}">
        <p14:creationId xmlns:p14="http://schemas.microsoft.com/office/powerpoint/2010/main" val="370073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45D0499D-FBD6-517B-1B32-0007CA0274C7}"/>
              </a:ext>
            </a:extLst>
          </p:cNvPr>
          <p:cNvSpPr>
            <a:spLocks noGrp="1"/>
          </p:cNvSpPr>
          <p:nvPr>
            <p:ph type="ftr" sz="quarter" idx="10"/>
          </p:nvPr>
        </p:nvSpPr>
        <p:spPr>
          <a:xfrm>
            <a:off x="838200" y="6275388"/>
            <a:ext cx="6854825" cy="236537"/>
          </a:xfrm>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3FEC50E9-B89A-7491-D427-04E035F9F937}"/>
              </a:ext>
            </a:extLst>
          </p:cNvPr>
          <p:cNvSpPr>
            <a:spLocks noGrp="1"/>
          </p:cNvSpPr>
          <p:nvPr>
            <p:ph type="sldNum" sz="quarter" idx="11"/>
          </p:nvPr>
        </p:nvSpPr>
        <p:spPr>
          <a:xfrm>
            <a:off x="7899400" y="6275388"/>
            <a:ext cx="2406650" cy="236537"/>
          </a:xfrm>
        </p:spPr>
        <p:txBody>
          <a:bodyPr/>
          <a:lstStyle>
            <a:lvl1pPr>
              <a:defRPr/>
            </a:lvl1pPr>
          </a:lstStyle>
          <a:p>
            <a:pPr>
              <a:defRPr/>
            </a:pPr>
            <a:fld id="{AD314243-E650-4559-A462-A4C9647C4B0D}" type="slidenum">
              <a:rPr lang="en-AU" altLang="en-US"/>
              <a:pPr>
                <a:defRPr/>
              </a:pPr>
              <a:t>‹#›</a:t>
            </a:fld>
            <a:endParaRPr lang="en-AU" altLang="en-US"/>
          </a:p>
        </p:txBody>
      </p:sp>
    </p:spTree>
    <p:extLst>
      <p:ext uri="{BB962C8B-B14F-4D97-AF65-F5344CB8AC3E}">
        <p14:creationId xmlns:p14="http://schemas.microsoft.com/office/powerpoint/2010/main" val="2831188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xmlns="" id="{71C1203F-F38C-7213-CDBF-1E33C3CAB1A1}"/>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17E52515-783A-60A1-AC69-40C9D28EDC9B}"/>
              </a:ext>
            </a:extLst>
          </p:cNvPr>
          <p:cNvSpPr>
            <a:spLocks noGrp="1"/>
          </p:cNvSpPr>
          <p:nvPr>
            <p:ph type="sldNum" sz="quarter" idx="11"/>
          </p:nvPr>
        </p:nvSpPr>
        <p:spPr/>
        <p:txBody>
          <a:bodyPr/>
          <a:lstStyle>
            <a:lvl1pPr>
              <a:defRPr/>
            </a:lvl1pPr>
          </a:lstStyle>
          <a:p>
            <a:pPr>
              <a:defRPr/>
            </a:pPr>
            <a:fld id="{FDFBAD88-BE51-4D38-9030-A5048BD821E0}" type="slidenum">
              <a:rPr lang="en-AU" altLang="en-US"/>
              <a:pPr>
                <a:defRPr/>
              </a:pPr>
              <a:t>‹#›</a:t>
            </a:fld>
            <a:endParaRPr lang="en-AU" altLang="en-US"/>
          </a:p>
        </p:txBody>
      </p:sp>
    </p:spTree>
    <p:extLst>
      <p:ext uri="{BB962C8B-B14F-4D97-AF65-F5344CB8AC3E}">
        <p14:creationId xmlns:p14="http://schemas.microsoft.com/office/powerpoint/2010/main" val="2793521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522CAA0B-FC1B-BB22-0C65-06E4DAD268E9}"/>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6744EBE1-FDC4-28CE-5992-FF892E368912}"/>
              </a:ext>
            </a:extLst>
          </p:cNvPr>
          <p:cNvSpPr>
            <a:spLocks noGrp="1"/>
          </p:cNvSpPr>
          <p:nvPr>
            <p:ph type="sldNum" sz="quarter" idx="11"/>
          </p:nvPr>
        </p:nvSpPr>
        <p:spPr/>
        <p:txBody>
          <a:bodyPr/>
          <a:lstStyle>
            <a:lvl1pPr>
              <a:defRPr/>
            </a:lvl1pPr>
          </a:lstStyle>
          <a:p>
            <a:pPr>
              <a:defRPr/>
            </a:pPr>
            <a:fld id="{3BD15210-6865-4F66-8164-C0556A8C2866}" type="slidenum">
              <a:rPr lang="en-AU" altLang="en-US"/>
              <a:pPr>
                <a:defRPr/>
              </a:pPr>
              <a:t>‹#›</a:t>
            </a:fld>
            <a:endParaRPr lang="en-AU" altLang="en-US"/>
          </a:p>
        </p:txBody>
      </p:sp>
    </p:spTree>
    <p:extLst>
      <p:ext uri="{BB962C8B-B14F-4D97-AF65-F5344CB8AC3E}">
        <p14:creationId xmlns:p14="http://schemas.microsoft.com/office/powerpoint/2010/main" val="1046414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xmlns="" id="{0AC59D59-D4E3-5C3D-2B07-EF05E9A1153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xmlns="" id="{C89F8B6D-801C-EAF4-CC35-2D8217664DA4}"/>
              </a:ext>
            </a:extLst>
          </p:cNvPr>
          <p:cNvSpPr>
            <a:spLocks noGrp="1"/>
          </p:cNvSpPr>
          <p:nvPr>
            <p:ph type="sldNum" sz="quarter" idx="11"/>
          </p:nvPr>
        </p:nvSpPr>
        <p:spPr/>
        <p:txBody>
          <a:bodyPr/>
          <a:lstStyle>
            <a:lvl1pPr>
              <a:defRPr/>
            </a:lvl1pPr>
          </a:lstStyle>
          <a:p>
            <a:pPr>
              <a:defRPr/>
            </a:pPr>
            <a:fld id="{408DB2E2-8C70-4A36-A6FE-DBB1E9CE1F68}" type="slidenum">
              <a:rPr lang="en-AU" altLang="en-US"/>
              <a:pPr>
                <a:defRPr/>
              </a:pPr>
              <a:t>‹#›</a:t>
            </a:fld>
            <a:endParaRPr lang="en-AU" altLang="en-US"/>
          </a:p>
        </p:txBody>
      </p:sp>
    </p:spTree>
    <p:extLst>
      <p:ext uri="{BB962C8B-B14F-4D97-AF65-F5344CB8AC3E}">
        <p14:creationId xmlns:p14="http://schemas.microsoft.com/office/powerpoint/2010/main" val="2407280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214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xmlns="" id="{A17EC41C-D749-914C-23D6-B29D49967A0C}"/>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xmlns="" id="{04969D9E-2741-F982-ABF1-13B64FFF39A5}"/>
              </a:ext>
            </a:extLst>
          </p:cNvPr>
          <p:cNvSpPr>
            <a:spLocks noGrp="1"/>
          </p:cNvSpPr>
          <p:nvPr>
            <p:ph type="sldNum" sz="quarter" idx="11"/>
          </p:nvPr>
        </p:nvSpPr>
        <p:spPr/>
        <p:txBody>
          <a:bodyPr/>
          <a:lstStyle>
            <a:lvl1pPr>
              <a:defRPr/>
            </a:lvl1pPr>
          </a:lstStyle>
          <a:p>
            <a:pPr>
              <a:defRPr/>
            </a:pPr>
            <a:fld id="{5D834F31-63CD-4BB0-9F9E-B240BA518BE4}" type="slidenum">
              <a:rPr lang="en-AU" altLang="en-US"/>
              <a:pPr>
                <a:defRPr/>
              </a:pPr>
              <a:t>‹#›</a:t>
            </a:fld>
            <a:endParaRPr lang="en-AU" altLang="en-US"/>
          </a:p>
        </p:txBody>
      </p:sp>
    </p:spTree>
    <p:extLst>
      <p:ext uri="{BB962C8B-B14F-4D97-AF65-F5344CB8AC3E}">
        <p14:creationId xmlns:p14="http://schemas.microsoft.com/office/powerpoint/2010/main" val="321118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xmlns="" id="{4B45C6D4-4A38-D580-CAF6-38A6E33BF81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xmlns="" id="{C8B2D26D-2B0A-B873-B87D-59CF676E88B3}"/>
              </a:ext>
            </a:extLst>
          </p:cNvPr>
          <p:cNvSpPr>
            <a:spLocks noGrp="1"/>
          </p:cNvSpPr>
          <p:nvPr>
            <p:ph type="sldNum" sz="quarter" idx="11"/>
          </p:nvPr>
        </p:nvSpPr>
        <p:spPr/>
        <p:txBody>
          <a:bodyPr/>
          <a:lstStyle>
            <a:lvl1pPr>
              <a:defRPr/>
            </a:lvl1pPr>
          </a:lstStyle>
          <a:p>
            <a:pPr>
              <a:defRPr/>
            </a:pPr>
            <a:fld id="{0F4753C7-05C7-46FF-8453-DFDC43819469}" type="slidenum">
              <a:rPr lang="en-AU" altLang="en-US"/>
              <a:pPr>
                <a:defRPr/>
              </a:pPr>
              <a:t>‹#›</a:t>
            </a:fld>
            <a:endParaRPr lang="en-AU" altLang="en-US"/>
          </a:p>
        </p:txBody>
      </p:sp>
    </p:spTree>
    <p:extLst>
      <p:ext uri="{BB962C8B-B14F-4D97-AF65-F5344CB8AC3E}">
        <p14:creationId xmlns:p14="http://schemas.microsoft.com/office/powerpoint/2010/main" val="126453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2018C-02C7-0036-EA99-05DA5E5C5D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xmlns="" id="{07119D25-3306-8DB2-7163-D87A210EF6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D428EB6B-5263-2AB6-56FE-605F3D5C3D1D}"/>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252EAABE-0138-3374-54B9-7ED6D9C0C8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8D9EB36E-5D0D-E5BC-BDBA-A864F60E827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48799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xmlns="" id="{92296E1E-ED53-EA64-A382-E4FE14533C3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xmlns="" id="{7406801E-CA78-FFAD-3365-625547714A70}"/>
              </a:ext>
            </a:extLst>
          </p:cNvPr>
          <p:cNvSpPr>
            <a:spLocks noGrp="1"/>
          </p:cNvSpPr>
          <p:nvPr>
            <p:ph type="sldNum" sz="quarter" idx="11"/>
          </p:nvPr>
        </p:nvSpPr>
        <p:spPr/>
        <p:txBody>
          <a:bodyPr/>
          <a:lstStyle>
            <a:lvl1pPr>
              <a:defRPr/>
            </a:lvl1pPr>
          </a:lstStyle>
          <a:p>
            <a:pPr>
              <a:defRPr/>
            </a:pPr>
            <a:fld id="{C4C527D1-A219-4ED2-A5FE-8036C7832E50}" type="slidenum">
              <a:rPr lang="en-AU" altLang="en-US"/>
              <a:pPr>
                <a:defRPr/>
              </a:pPr>
              <a:t>‹#›</a:t>
            </a:fld>
            <a:endParaRPr lang="en-AU" altLang="en-US"/>
          </a:p>
        </p:txBody>
      </p:sp>
    </p:spTree>
    <p:extLst>
      <p:ext uri="{BB962C8B-B14F-4D97-AF65-F5344CB8AC3E}">
        <p14:creationId xmlns:p14="http://schemas.microsoft.com/office/powerpoint/2010/main" val="112769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40E3F92C-90CC-1371-CEE4-7774ABDAE4E8}"/>
              </a:ext>
            </a:extLst>
          </p:cNvPr>
          <p:cNvSpPr>
            <a:spLocks noGrp="1"/>
          </p:cNvSpPr>
          <p:nvPr>
            <p:ph type="ftr" sz="quarter" idx="10"/>
          </p:nvPr>
        </p:nvSpPr>
        <p:spPr/>
        <p:txBody>
          <a:bodyPr/>
          <a:lstStyle>
            <a:lvl1pPr>
              <a:defRPr>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3" name="Slide Number Placeholder 5">
            <a:extLst>
              <a:ext uri="{FF2B5EF4-FFF2-40B4-BE49-F238E27FC236}">
                <a16:creationId xmlns:a16="http://schemas.microsoft.com/office/drawing/2014/main" xmlns="" id="{FDFD925C-CC8B-D4E7-E9C9-5EFD68468D0A}"/>
              </a:ext>
            </a:extLst>
          </p:cNvPr>
          <p:cNvSpPr>
            <a:spLocks noGrp="1"/>
          </p:cNvSpPr>
          <p:nvPr>
            <p:ph type="sldNum" sz="quarter" idx="11"/>
          </p:nvPr>
        </p:nvSpPr>
        <p:spPr/>
        <p:txBody>
          <a:bodyPr/>
          <a:lstStyle>
            <a:lvl1pPr>
              <a:defRPr/>
            </a:lvl1pPr>
          </a:lstStyle>
          <a:p>
            <a:pPr>
              <a:defRPr/>
            </a:pPr>
            <a:fld id="{D792F3CA-451B-4D05-9488-E945476C0D9B}" type="slidenum">
              <a:rPr lang="en-AU" altLang="en-US"/>
              <a:pPr>
                <a:defRPr/>
              </a:pPr>
              <a:t>‹#›</a:t>
            </a:fld>
            <a:endParaRPr lang="en-AU" altLang="en-US"/>
          </a:p>
        </p:txBody>
      </p:sp>
    </p:spTree>
    <p:extLst>
      <p:ext uri="{BB962C8B-B14F-4D97-AF65-F5344CB8AC3E}">
        <p14:creationId xmlns:p14="http://schemas.microsoft.com/office/powerpoint/2010/main" val="327901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xmlns="" id="{5530ED0C-9A6B-432E-934D-C9331E8B9A9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xmlns="" id="{0E2C7F92-7DFE-B64E-4ACC-7AE81326424C}"/>
              </a:ext>
            </a:extLst>
          </p:cNvPr>
          <p:cNvSpPr>
            <a:spLocks noGrp="1"/>
          </p:cNvSpPr>
          <p:nvPr>
            <p:ph type="sldNum" sz="quarter" idx="11"/>
          </p:nvPr>
        </p:nvSpPr>
        <p:spPr/>
        <p:txBody>
          <a:bodyPr/>
          <a:lstStyle>
            <a:lvl1pPr>
              <a:defRPr/>
            </a:lvl1pPr>
          </a:lstStyle>
          <a:p>
            <a:pPr>
              <a:defRPr/>
            </a:pPr>
            <a:fld id="{511E3F05-CEF4-4D87-B638-1AE1855C9A6B}" type="slidenum">
              <a:rPr lang="en-AU" altLang="en-US"/>
              <a:pPr>
                <a:defRPr/>
              </a:pPr>
              <a:t>‹#›</a:t>
            </a:fld>
            <a:endParaRPr lang="en-AU" altLang="en-US"/>
          </a:p>
        </p:txBody>
      </p:sp>
    </p:spTree>
    <p:extLst>
      <p:ext uri="{BB962C8B-B14F-4D97-AF65-F5344CB8AC3E}">
        <p14:creationId xmlns:p14="http://schemas.microsoft.com/office/powerpoint/2010/main" val="1279989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xmlns="" id="{1BFC07E4-C3A4-BD59-8234-A5F74A0A847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xmlns="" id="{1562EAE5-7A85-2642-BC0D-DC7123215C70}"/>
              </a:ext>
            </a:extLst>
          </p:cNvPr>
          <p:cNvSpPr>
            <a:spLocks noGrp="1"/>
          </p:cNvSpPr>
          <p:nvPr>
            <p:ph type="sldNum" sz="quarter" idx="11"/>
          </p:nvPr>
        </p:nvSpPr>
        <p:spPr/>
        <p:txBody>
          <a:bodyPr/>
          <a:lstStyle>
            <a:lvl1pPr>
              <a:defRPr/>
            </a:lvl1pPr>
          </a:lstStyle>
          <a:p>
            <a:pPr>
              <a:defRPr/>
            </a:pPr>
            <a:fld id="{5B097261-AB5A-4C34-B9F2-CE1C1D3F8165}" type="slidenum">
              <a:rPr lang="en-AU" altLang="en-US"/>
              <a:pPr>
                <a:defRPr/>
              </a:pPr>
              <a:t>‹#›</a:t>
            </a:fld>
            <a:endParaRPr lang="en-AU" altLang="en-US"/>
          </a:p>
        </p:txBody>
      </p:sp>
    </p:spTree>
    <p:extLst>
      <p:ext uri="{BB962C8B-B14F-4D97-AF65-F5344CB8AC3E}">
        <p14:creationId xmlns:p14="http://schemas.microsoft.com/office/powerpoint/2010/main" val="912915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1E22E099-A929-4223-877C-AB7A9C7C1C1A}"/>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xmlns="" id="{1E0F2A9F-9239-A9C6-09CA-09AEC0976A78}"/>
              </a:ext>
            </a:extLst>
          </p:cNvPr>
          <p:cNvSpPr>
            <a:spLocks noGrp="1"/>
          </p:cNvSpPr>
          <p:nvPr>
            <p:ph type="sldNum" sz="quarter" idx="11"/>
          </p:nvPr>
        </p:nvSpPr>
        <p:spPr/>
        <p:txBody>
          <a:bodyPr/>
          <a:lstStyle>
            <a:lvl1pPr>
              <a:defRPr/>
            </a:lvl1pPr>
          </a:lstStyle>
          <a:p>
            <a:pPr>
              <a:defRPr/>
            </a:pPr>
            <a:fld id="{0C3B135C-95D8-49A5-B1B7-72A392E65814}" type="slidenum">
              <a:rPr lang="en-AU" altLang="en-US"/>
              <a:pPr>
                <a:defRPr/>
              </a:pPr>
              <a:t>‹#›</a:t>
            </a:fld>
            <a:endParaRPr lang="en-AU" altLang="en-US"/>
          </a:p>
        </p:txBody>
      </p:sp>
    </p:spTree>
    <p:extLst>
      <p:ext uri="{BB962C8B-B14F-4D97-AF65-F5344CB8AC3E}">
        <p14:creationId xmlns:p14="http://schemas.microsoft.com/office/powerpoint/2010/main" val="1058670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xmlns="" id="{F8C5F973-A628-B774-A28B-1B63BE171004}"/>
              </a:ext>
            </a:extLst>
          </p:cNvPr>
          <p:cNvSpPr>
            <a:spLocks noGrp="1"/>
          </p:cNvSpPr>
          <p:nvPr>
            <p:ph type="ftr" sz="quarter" idx="10"/>
          </p:nvPr>
        </p:nvSpPr>
        <p:spPr>
          <a:xfrm>
            <a:off x="838200" y="6275388"/>
            <a:ext cx="6854825" cy="236537"/>
          </a:xfrm>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xmlns="" id="{FA530ADA-612A-5213-78B5-6B97E118E1ED}"/>
              </a:ext>
            </a:extLst>
          </p:cNvPr>
          <p:cNvSpPr>
            <a:spLocks noGrp="1"/>
          </p:cNvSpPr>
          <p:nvPr>
            <p:ph type="sldNum" sz="quarter" idx="11"/>
          </p:nvPr>
        </p:nvSpPr>
        <p:spPr>
          <a:xfrm>
            <a:off x="7899400" y="6275388"/>
            <a:ext cx="2406650" cy="236537"/>
          </a:xfrm>
        </p:spPr>
        <p:txBody>
          <a:bodyPr/>
          <a:lstStyle>
            <a:lvl1pPr>
              <a:defRPr/>
            </a:lvl1pPr>
          </a:lstStyle>
          <a:p>
            <a:pPr>
              <a:defRPr/>
            </a:pPr>
            <a:fld id="{017FC871-EA39-4CE8-B56A-B420E7636603}" type="slidenum">
              <a:rPr lang="en-AU" altLang="en-US"/>
              <a:pPr>
                <a:defRPr/>
              </a:pPr>
              <a:t>‹#›</a:t>
            </a:fld>
            <a:endParaRPr lang="en-AU" altLang="en-US"/>
          </a:p>
        </p:txBody>
      </p:sp>
    </p:spTree>
    <p:extLst>
      <p:ext uri="{BB962C8B-B14F-4D97-AF65-F5344CB8AC3E}">
        <p14:creationId xmlns:p14="http://schemas.microsoft.com/office/powerpoint/2010/main" val="335024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494BB-0A64-6AB8-5E21-49969DC2FDCE}"/>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xmlns="" id="{E5F4C959-2806-B92E-B353-8DE65F87A0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xmlns="" id="{B3AC0802-03E9-67B8-8A8B-4D17740EB1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xmlns="" id="{DBFB2238-C4E4-2180-37EC-6EA1B2484095}"/>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6" name="Footer Placeholder 5">
            <a:extLst>
              <a:ext uri="{FF2B5EF4-FFF2-40B4-BE49-F238E27FC236}">
                <a16:creationId xmlns:a16="http://schemas.microsoft.com/office/drawing/2014/main" xmlns="" id="{8BBF1972-C4B6-ADDF-561B-0266DDC4CD7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DC4B6258-131E-05F9-199E-DAFEB4A9539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05082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E2058D-D450-0B4E-8961-BFDD0B1F9A6E}"/>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xmlns="" id="{79B7D0DB-E504-0AF6-0410-ADF7D350AD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8E91EA01-C203-A2FE-64E8-60F49D68B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xmlns="" id="{948B7EE8-475B-48A2-97F4-2164C9EEA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C3C66E70-6125-1C28-F030-53FCF8DB63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xmlns="" id="{81DDBAB0-7909-B666-F3BD-98F0B29D4C5E}"/>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8" name="Footer Placeholder 7">
            <a:extLst>
              <a:ext uri="{FF2B5EF4-FFF2-40B4-BE49-F238E27FC236}">
                <a16:creationId xmlns:a16="http://schemas.microsoft.com/office/drawing/2014/main" xmlns="" id="{06490EF8-F101-07F1-136E-5052FC18BE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xmlns="" id="{EF9EF567-C8BB-880E-E4EA-BC8F14EEF9BD}"/>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99002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FCC73-AC57-6F28-1228-FEB4E1187B09}"/>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xmlns="" id="{066D102A-A99B-ECEB-5D70-FA22044696FC}"/>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4" name="Footer Placeholder 3">
            <a:extLst>
              <a:ext uri="{FF2B5EF4-FFF2-40B4-BE49-F238E27FC236}">
                <a16:creationId xmlns:a16="http://schemas.microsoft.com/office/drawing/2014/main" xmlns="" id="{F43CCAC6-C694-0E33-06B0-8BE16F921D0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xmlns="" id="{4697F393-D5AD-CE4A-277F-66D2DD058607}"/>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63296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A893C7-B9CE-E3BE-77E9-C4CAC783A477}"/>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3" name="Footer Placeholder 2">
            <a:extLst>
              <a:ext uri="{FF2B5EF4-FFF2-40B4-BE49-F238E27FC236}">
                <a16:creationId xmlns:a16="http://schemas.microsoft.com/office/drawing/2014/main" xmlns="" id="{604CF854-C96B-7025-F920-F0CCAABF86D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xmlns="" id="{D80D2B74-A724-C7DB-C3CA-86A7E2A3429E}"/>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2510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8A2FD-F2CE-F91F-B1DE-80C2F62C83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xmlns="" id="{333BAA1E-2CE5-2730-8D01-5F7C3531F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xmlns="" id="{4E100603-8443-5E91-5C67-5A482A5FC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71E1BE75-9A76-E5F4-779B-10E1FC9E6A45}"/>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6" name="Footer Placeholder 5">
            <a:extLst>
              <a:ext uri="{FF2B5EF4-FFF2-40B4-BE49-F238E27FC236}">
                <a16:creationId xmlns:a16="http://schemas.microsoft.com/office/drawing/2014/main" xmlns="" id="{E47EBE06-097C-9409-C630-709DEE6657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6DE0F5D3-C85F-072A-BE57-87A2A11FECD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08677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4E21D-18F4-38FE-E534-290DFDA8A9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xmlns="" id="{53ED5305-3B31-1BDB-32C1-FC9ECBC43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FAC7D852-42A5-B5F2-1DF6-6418DE531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9AFDA70-59BA-1323-43A4-6F1DEC1137D9}"/>
              </a:ext>
            </a:extLst>
          </p:cNvPr>
          <p:cNvSpPr>
            <a:spLocks noGrp="1"/>
          </p:cNvSpPr>
          <p:nvPr>
            <p:ph type="dt" sz="half" idx="10"/>
          </p:nvPr>
        </p:nvSpPr>
        <p:spPr/>
        <p:txBody>
          <a:bodyPr/>
          <a:lstStyle/>
          <a:p>
            <a:fld id="{B06523F3-3B8B-6043-AADC-AA157250FE56}" type="datetimeFigureOut">
              <a:rPr lang="en-AU" smtClean="0"/>
              <a:t>13/03/2026</a:t>
            </a:fld>
            <a:endParaRPr lang="en-AU"/>
          </a:p>
        </p:txBody>
      </p:sp>
      <p:sp>
        <p:nvSpPr>
          <p:cNvPr id="6" name="Footer Placeholder 5">
            <a:extLst>
              <a:ext uri="{FF2B5EF4-FFF2-40B4-BE49-F238E27FC236}">
                <a16:creationId xmlns:a16="http://schemas.microsoft.com/office/drawing/2014/main" xmlns="" id="{26E67E97-CED8-7EEB-F449-97C18C4C97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296DF552-BD80-7F61-2D36-EAB1BFA14401}"/>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17938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1E3FEA-9C6C-BC59-3942-037100217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xmlns="" id="{1B0E0B14-BD2E-5E8E-E976-FBF9D7D0E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xmlns="" id="{914DCB6D-E455-CC79-9DE1-28B8380DD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6523F3-3B8B-6043-AADC-AA157250FE56}" type="datetimeFigureOut">
              <a:rPr lang="en-AU" smtClean="0"/>
              <a:t>13/03/2026</a:t>
            </a:fld>
            <a:endParaRPr lang="en-AU"/>
          </a:p>
        </p:txBody>
      </p:sp>
      <p:sp>
        <p:nvSpPr>
          <p:cNvPr id="5" name="Footer Placeholder 4">
            <a:extLst>
              <a:ext uri="{FF2B5EF4-FFF2-40B4-BE49-F238E27FC236}">
                <a16:creationId xmlns:a16="http://schemas.microsoft.com/office/drawing/2014/main" xmlns="" id="{94BEA4E4-23AA-9B67-AE6E-4946F1487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xmlns="" id="{147F598B-0AD0-5039-77C0-718D4C627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B2296-D684-F748-933E-A1463B3E4F04}" type="slidenum">
              <a:rPr lang="en-AU" smtClean="0"/>
              <a:t>‹#›</a:t>
            </a:fld>
            <a:endParaRPr lang="en-AU"/>
          </a:p>
        </p:txBody>
      </p:sp>
    </p:spTree>
    <p:extLst>
      <p:ext uri="{BB962C8B-B14F-4D97-AF65-F5344CB8AC3E}">
        <p14:creationId xmlns:p14="http://schemas.microsoft.com/office/powerpoint/2010/main" val="1457319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EF335776-66E4-E248-335D-4AAD1E17CA27}"/>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2051" name="Text Placeholder 2">
            <a:extLst>
              <a:ext uri="{FF2B5EF4-FFF2-40B4-BE49-F238E27FC236}">
                <a16:creationId xmlns:a16="http://schemas.microsoft.com/office/drawing/2014/main" xmlns="" id="{B5806A9B-4DB1-CCDD-30A3-9F8923832134}"/>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xmlns="" id="{067D0B10-0B0A-CC1F-B328-7159B1F00726}"/>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lumMod val="85000"/>
                  </a:schemeClr>
                </a:solidFill>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pic>
        <p:nvPicPr>
          <p:cNvPr id="2053" name="Picture 7">
            <a:extLst>
              <a:ext uri="{FF2B5EF4-FFF2-40B4-BE49-F238E27FC236}">
                <a16:creationId xmlns:a16="http://schemas.microsoft.com/office/drawing/2014/main" xmlns="" id="{F151F2C9-2F2D-67E0-E89C-6A7306182C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a:extLst>
              <a:ext uri="{FF2B5EF4-FFF2-40B4-BE49-F238E27FC236}">
                <a16:creationId xmlns:a16="http://schemas.microsoft.com/office/drawing/2014/main" xmlns="" id="{6DAF97BC-3278-8E55-74B4-1B3DC20E39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xmlns="" id="{60307E9B-4C47-318E-6A76-338190D47B9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D9D9D9"/>
                </a:solidFill>
                <a:latin typeface="Kanit" charset="-34"/>
              </a:defRPr>
            </a:lvl1pPr>
          </a:lstStyle>
          <a:p>
            <a:pPr>
              <a:defRPr/>
            </a:pPr>
            <a:fld id="{1B304148-1175-4D79-8512-E82E1E2935D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xmlns="" id="{28B1101A-320B-8917-FAA8-4681916D2C3E}"/>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bg1"/>
                </a:solidFill>
              </a:rPr>
              <a:t>Lotterywest is the major supporter of the WA Digital Inclusion Project. WACOSS is leading the initiative and is responsible for project governance.</a:t>
            </a:r>
            <a:endParaRPr lang="en-AU" sz="1000">
              <a:solidFill>
                <a:schemeClr val="bg1"/>
              </a:solidFill>
            </a:endParaRPr>
          </a:p>
        </p:txBody>
      </p:sp>
      <p:pic>
        <p:nvPicPr>
          <p:cNvPr id="2057" name="Picture 10">
            <a:extLst>
              <a:ext uri="{FF2B5EF4-FFF2-40B4-BE49-F238E27FC236}">
                <a16:creationId xmlns:a16="http://schemas.microsoft.com/office/drawing/2014/main" xmlns="" id="{D282926F-EAA9-80BF-972C-C63411F50D5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61638" y="231775"/>
            <a:ext cx="1385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507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lnSpc>
          <a:spcPct val="90000"/>
        </a:lnSpc>
        <a:spcBef>
          <a:spcPct val="0"/>
        </a:spcBef>
        <a:spcAft>
          <a:spcPct val="0"/>
        </a:spcAft>
        <a:defRPr sz="3600" b="1" kern="1200">
          <a:solidFill>
            <a:srgbClr val="FFD38F"/>
          </a:solidFill>
          <a:latin typeface="+mj-lt"/>
          <a:ea typeface="+mj-ea"/>
          <a:cs typeface="+mj-cs"/>
        </a:defRPr>
      </a:lvl1pPr>
      <a:lvl2pPr algn="l" rtl="0" eaLnBrk="0" fontAlgn="base" hangingPunct="0">
        <a:lnSpc>
          <a:spcPct val="90000"/>
        </a:lnSpc>
        <a:spcBef>
          <a:spcPct val="0"/>
        </a:spcBef>
        <a:spcAft>
          <a:spcPct val="0"/>
        </a:spcAft>
        <a:defRPr sz="3600" b="1">
          <a:solidFill>
            <a:srgbClr val="FFD38F"/>
          </a:solidFill>
          <a:latin typeface="Kanit" charset="-34"/>
        </a:defRPr>
      </a:lvl2pPr>
      <a:lvl3pPr algn="l" rtl="0" eaLnBrk="0" fontAlgn="base" hangingPunct="0">
        <a:lnSpc>
          <a:spcPct val="90000"/>
        </a:lnSpc>
        <a:spcBef>
          <a:spcPct val="0"/>
        </a:spcBef>
        <a:spcAft>
          <a:spcPct val="0"/>
        </a:spcAft>
        <a:defRPr sz="3600" b="1">
          <a:solidFill>
            <a:srgbClr val="FFD38F"/>
          </a:solidFill>
          <a:latin typeface="Kanit" charset="-34"/>
        </a:defRPr>
      </a:lvl3pPr>
      <a:lvl4pPr algn="l" rtl="0" eaLnBrk="0" fontAlgn="base" hangingPunct="0">
        <a:lnSpc>
          <a:spcPct val="90000"/>
        </a:lnSpc>
        <a:spcBef>
          <a:spcPct val="0"/>
        </a:spcBef>
        <a:spcAft>
          <a:spcPct val="0"/>
        </a:spcAft>
        <a:defRPr sz="3600" b="1">
          <a:solidFill>
            <a:srgbClr val="FFD38F"/>
          </a:solidFill>
          <a:latin typeface="Kanit" charset="-34"/>
        </a:defRPr>
      </a:lvl4pPr>
      <a:lvl5pPr algn="l" rtl="0" eaLnBrk="0" fontAlgn="base" hangingPunct="0">
        <a:lnSpc>
          <a:spcPct val="90000"/>
        </a:lnSpc>
        <a:spcBef>
          <a:spcPct val="0"/>
        </a:spcBef>
        <a:spcAft>
          <a:spcPct val="0"/>
        </a:spcAft>
        <a:defRPr sz="3600" b="1">
          <a:solidFill>
            <a:srgbClr val="FFD38F"/>
          </a:solidFill>
          <a:latin typeface="Kanit" charset="-34"/>
        </a:defRPr>
      </a:lvl5pPr>
      <a:lvl6pPr marL="457200" algn="l" rtl="0" fontAlgn="base">
        <a:lnSpc>
          <a:spcPct val="90000"/>
        </a:lnSpc>
        <a:spcBef>
          <a:spcPct val="0"/>
        </a:spcBef>
        <a:spcAft>
          <a:spcPct val="0"/>
        </a:spcAft>
        <a:defRPr sz="3600" b="1">
          <a:solidFill>
            <a:srgbClr val="FFD38F"/>
          </a:solidFill>
          <a:latin typeface="Kanit" charset="-34"/>
        </a:defRPr>
      </a:lvl6pPr>
      <a:lvl7pPr marL="914400" algn="l" rtl="0" fontAlgn="base">
        <a:lnSpc>
          <a:spcPct val="90000"/>
        </a:lnSpc>
        <a:spcBef>
          <a:spcPct val="0"/>
        </a:spcBef>
        <a:spcAft>
          <a:spcPct val="0"/>
        </a:spcAft>
        <a:defRPr sz="3600" b="1">
          <a:solidFill>
            <a:srgbClr val="FFD38F"/>
          </a:solidFill>
          <a:latin typeface="Kanit" charset="-34"/>
        </a:defRPr>
      </a:lvl7pPr>
      <a:lvl8pPr marL="1371600" algn="l" rtl="0" fontAlgn="base">
        <a:lnSpc>
          <a:spcPct val="90000"/>
        </a:lnSpc>
        <a:spcBef>
          <a:spcPct val="0"/>
        </a:spcBef>
        <a:spcAft>
          <a:spcPct val="0"/>
        </a:spcAft>
        <a:defRPr sz="3600" b="1">
          <a:solidFill>
            <a:srgbClr val="FFD38F"/>
          </a:solidFill>
          <a:latin typeface="Kanit" charset="-34"/>
        </a:defRPr>
      </a:lvl8pPr>
      <a:lvl9pPr marL="1828800" algn="l" rtl="0" fontAlgn="base">
        <a:lnSpc>
          <a:spcPct val="90000"/>
        </a:lnSpc>
        <a:spcBef>
          <a:spcPct val="0"/>
        </a:spcBef>
        <a:spcAft>
          <a:spcPct val="0"/>
        </a:spcAft>
        <a:defRPr sz="3600" b="1">
          <a:solidFill>
            <a:srgbClr val="FFD38F"/>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859F746D-6C32-A2E1-9739-6D93F4E440AC}"/>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xmlns="" id="{117C9A34-F6AB-D390-2FE5-64330312F576}"/>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xmlns="" id="{9FEE54DD-286C-A08E-74B0-A1C7E2F2E5CE}"/>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a:t>WA Digital Inclusion Project  |  Community Champions | Training Session</a:t>
            </a:r>
          </a:p>
        </p:txBody>
      </p:sp>
      <p:pic>
        <p:nvPicPr>
          <p:cNvPr id="1029" name="Picture 6">
            <a:extLst>
              <a:ext uri="{FF2B5EF4-FFF2-40B4-BE49-F238E27FC236}">
                <a16:creationId xmlns:a16="http://schemas.microsoft.com/office/drawing/2014/main" xmlns="" id="{9533864C-6C75-92BF-51FB-0ACF02B332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xmlns="" id="{9D5E5F31-F250-3258-6A00-2ED2E479F7B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a:extLst>
              <a:ext uri="{FF2B5EF4-FFF2-40B4-BE49-F238E27FC236}">
                <a16:creationId xmlns:a16="http://schemas.microsoft.com/office/drawing/2014/main" xmlns="" id="{4165ED21-0A4B-DC1D-089C-8F1BA1C9BA7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xmlns="" id="{ED9485DB-5382-683C-6F23-4E89524E7DD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F4418AFC-861C-4982-80A4-5A4606EFC09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xmlns="" id="{10665FF3-7E02-D741-51A1-50BF59518F75}"/>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tx1">
                    <a:lumMod val="65000"/>
                    <a:lumOff val="35000"/>
                  </a:schemeClr>
                </a:solidFill>
              </a:rPr>
              <a:t>Lotterywest is the major supporter of the WA Digital Inclusion Project. WACOSS is leading the initiative and is responsible for project governance.</a:t>
            </a:r>
            <a:endParaRPr lang="en-AU" sz="1000">
              <a:solidFill>
                <a:schemeClr val="tx1">
                  <a:lumMod val="65000"/>
                  <a:lumOff val="35000"/>
                </a:schemeClr>
              </a:solidFill>
            </a:endParaRPr>
          </a:p>
        </p:txBody>
      </p:sp>
    </p:spTree>
    <p:extLst>
      <p:ext uri="{BB962C8B-B14F-4D97-AF65-F5344CB8AC3E}">
        <p14:creationId xmlns:p14="http://schemas.microsoft.com/office/powerpoint/2010/main" val="1772367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inksmfj.life/au"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hyperlink" Target="https://linksmfj.life/au"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hyperlink" Target="https://parcelsendau.vip/" TargetMode="External"/><Relationship Id="rId7" Type="http://schemas.openxmlformats.org/officeDocument/2006/relationships/hyperlink" Target="https://utwga.space/"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hyperlink" Target="https://review-auservices.cc/de/" TargetMode="External"/><Relationship Id="rId5" Type="http://schemas.openxmlformats.org/officeDocument/2006/relationships/hyperlink" Target="https://coles-su.life/au" TargetMode="External"/><Relationship Id="rId4" Type="http://schemas.openxmlformats.org/officeDocument/2006/relationships/hyperlink" Target="http://www.anzau.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video" Target="https://www.youtube.com/embed/XdIi_DegWNI?feature=oembed" TargetMode="External"/><Relationship Id="rId5" Type="http://schemas.openxmlformats.org/officeDocument/2006/relationships/image" Target="../media/image16.jpeg"/><Relationship Id="rId4" Type="http://schemas.openxmlformats.org/officeDocument/2006/relationships/hyperlink" Target="https://www.abc.net.au/news/2024-10-30/woman-in-gift-card-scam-taken-to-shop-by-taxi/104528608"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hyperlink" Target="https://www.abc.net.au/news/2025-08-29/scambling-the-online-gambling-scam-targeting-aboriginal-people/105709290"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www.rawpixel.com/search/security%20guar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mailto:crcchampions@wacoss.org.au"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dcare.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xmlns="" id="{3AF11155-EE0D-59CE-D684-31243613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44525"/>
            <a:ext cx="672941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xmlns="" id="{0BBB8E80-B9DD-B42C-FBBE-C0ED0D60C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6054725"/>
            <a:ext cx="21986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xmlns="" id="{AED33FA3-139A-890C-2B90-383038A3C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021388"/>
            <a:ext cx="14271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xmlns="" id="{A91CC4FF-B945-0FD7-1977-2899C7E6B01F}"/>
              </a:ext>
            </a:extLst>
          </p:cNvPr>
          <p:cNvSpPr>
            <a:spLocks noGrp="1" noChangeArrowheads="1"/>
          </p:cNvSpPr>
          <p:nvPr>
            <p:ph type="title"/>
          </p:nvPr>
        </p:nvSpPr>
        <p:spPr bwMode="auto">
          <a:xfrm>
            <a:off x="2964615" y="3775284"/>
            <a:ext cx="51507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4400" i="0" u="none" strike="noStrike" cap="none" normalizeH="0" baseline="0" dirty="0">
                <a:ln>
                  <a:noFill/>
                </a:ln>
                <a:solidFill>
                  <a:schemeClr val="accent3"/>
                </a:solidFill>
                <a:effectLst/>
                <a:latin typeface="Arial" panose="020B0604020202020204" pitchFamily="34" charset="0"/>
                <a:cs typeface="Arial" panose="020B0604020202020204" pitchFamily="34" charset="0"/>
              </a:rPr>
              <a:t>خوش آمدید</a:t>
            </a:r>
            <a:r>
              <a:rPr kumimoji="0" lang="en-US" altLang="en-US" sz="4400" i="0" u="none" strike="noStrike" cap="none" normalizeH="0" baseline="0" dirty="0">
                <a:ln>
                  <a:noFill/>
                </a:ln>
                <a:solidFill>
                  <a:schemeClr val="accent3">
                    <a:lumMod val="60000"/>
                    <a:lumOff val="40000"/>
                  </a:schemeClr>
                </a:solidFill>
                <a:effectLst/>
                <a:latin typeface="Arial" panose="020B0604020202020204" pitchFamily="34" charset="0"/>
                <a:cs typeface="Arial" panose="020B0604020202020204" pitchFamily="34" charset="0"/>
              </a:rPr>
              <a:t/>
            </a:r>
            <a:br>
              <a:rPr kumimoji="0" lang="en-US" altLang="en-US" sz="4400" i="0" u="none" strike="noStrike" cap="none" normalizeH="0" baseline="0" dirty="0">
                <a:ln>
                  <a:noFill/>
                </a:ln>
                <a:solidFill>
                  <a:schemeClr val="accent3">
                    <a:lumMod val="60000"/>
                    <a:lumOff val="40000"/>
                  </a:schemeClr>
                </a:solidFill>
                <a:effectLst/>
                <a:latin typeface="Arial" panose="020B0604020202020204" pitchFamily="34" charset="0"/>
                <a:cs typeface="Arial" panose="020B0604020202020204" pitchFamily="34" charset="0"/>
              </a:rPr>
            </a:br>
            <a:r>
              <a:rPr lang="fa-IR" altLang="en-US" sz="4400" dirty="0">
                <a:solidFill>
                  <a:schemeClr val="bg1"/>
                </a:solidFill>
                <a:latin typeface="Arial" panose="020B0604020202020204" pitchFamily="34" charset="0"/>
                <a:cs typeface="Arial" panose="020B0604020202020204" pitchFamily="34" charset="0"/>
              </a:rPr>
              <a:t>گپ</a:t>
            </a:r>
            <a:r>
              <a:rPr kumimoji="0" lang="fa-IR"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ar-SA"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‌وگ</a:t>
            </a:r>
            <a:r>
              <a:rPr kumimoji="0" lang="fa-IR"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فتِ</a:t>
            </a:r>
            <a:r>
              <a:rPr kumimoji="0" lang="ar-SA"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 قهرمانان جامعه:</a:t>
            </a:r>
            <a:r>
              <a:rPr kumimoji="0" lang="fa-IR"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
            </a:r>
            <a:br>
              <a:rPr kumimoji="0" lang="fa-IR"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ar-SA" altLang="en-US" sz="440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ar-SA" altLang="en-US" sz="4400" i="1" u="none" strike="noStrike" cap="none" normalizeH="0" baseline="0" dirty="0">
                <a:ln>
                  <a:noFill/>
                </a:ln>
                <a:solidFill>
                  <a:schemeClr val="bg1"/>
                </a:solidFill>
                <a:effectLst/>
                <a:latin typeface="Arial" panose="020B0604020202020204" pitchFamily="34" charset="0"/>
                <a:cs typeface="Arial" panose="020B0604020202020204" pitchFamily="34" charset="0"/>
              </a:rPr>
              <a:t>کلاه</a:t>
            </a:r>
            <a:r>
              <a:rPr kumimoji="0" lang="fa-IR" altLang="en-US" sz="4400" i="1"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ar-SA" altLang="en-US" sz="4400" i="1" u="none" strike="noStrike" cap="none" normalizeH="0" baseline="0" dirty="0">
                <a:ln>
                  <a:noFill/>
                </a:ln>
                <a:solidFill>
                  <a:schemeClr val="bg1"/>
                </a:solidFill>
                <a:effectLst/>
                <a:latin typeface="Arial" panose="020B0604020202020204" pitchFamily="34" charset="0"/>
                <a:cs typeface="Arial" panose="020B0604020202020204" pitchFamily="34" charset="0"/>
              </a:rPr>
              <a:t>‌برداری‌ها</a:t>
            </a:r>
            <a:endParaRPr kumimoji="0" lang="en-US" altLang="en-US" sz="4400" i="1" u="none" strike="noStrike" cap="none" normalizeH="0" baseline="0" dirty="0">
              <a:ln>
                <a:noFill/>
              </a:ln>
              <a:solidFill>
                <a:schemeClr val="bg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FB879C-0E8F-AE83-400C-5AA1230341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DE3961-ACA0-D35C-A6AB-12A4709960A5}"/>
              </a:ext>
            </a:extLst>
          </p:cNvPr>
          <p:cNvSpPr>
            <a:spLocks noGrp="1"/>
          </p:cNvSpPr>
          <p:nvPr>
            <p:ph idx="1"/>
          </p:nvPr>
        </p:nvSpPr>
        <p:spPr>
          <a:xfrm>
            <a:off x="838200" y="2699657"/>
            <a:ext cx="10515600" cy="3477306"/>
          </a:xfrm>
        </p:spPr>
        <p:txBody>
          <a:bodyPr>
            <a:normAutofit/>
          </a:bodyPr>
          <a:lstStyle/>
          <a:p>
            <a:pPr marL="0" indent="0" algn="r" rtl="1">
              <a:buNone/>
            </a:pPr>
            <a:r>
              <a:rPr lang="fa-IR" sz="5400" dirty="0">
                <a:solidFill>
                  <a:srgbClr val="002060"/>
                </a:solidFill>
              </a:rPr>
              <a:t>پیام‌ها معمولاً </a:t>
            </a:r>
            <a:r>
              <a:rPr lang="fa-IR" sz="5400" b="1" dirty="0">
                <a:solidFill>
                  <a:srgbClr val="002060"/>
                </a:solidFill>
              </a:rPr>
              <a:t>عاجل</a:t>
            </a:r>
            <a:r>
              <a:rPr lang="fa-IR" sz="5400" dirty="0">
                <a:solidFill>
                  <a:srgbClr val="002060"/>
                </a:solidFill>
              </a:rPr>
              <a:t> به نظر می‌رسند</a:t>
            </a:r>
            <a:br>
              <a:rPr lang="fa-IR" sz="5400" dirty="0">
                <a:solidFill>
                  <a:srgbClr val="002060"/>
                </a:solidFill>
              </a:rPr>
            </a:br>
            <a:r>
              <a:rPr lang="fa-IR" sz="5400" dirty="0">
                <a:solidFill>
                  <a:srgbClr val="002060"/>
                </a:solidFill>
              </a:rPr>
              <a:t>و تلاش می‌کنند شما را وادار کنند </a:t>
            </a:r>
            <a:r>
              <a:rPr lang="fa-IR" sz="5400" b="1" dirty="0">
                <a:solidFill>
                  <a:srgbClr val="002060"/>
                </a:solidFill>
              </a:rPr>
              <a:t>سریع اقدام کنید</a:t>
            </a:r>
            <a:r>
              <a:rPr lang="fa-IR" sz="5400" dirty="0">
                <a:solidFill>
                  <a:srgbClr val="002060"/>
                </a:solidFill>
              </a:rPr>
              <a:t>.</a:t>
            </a:r>
            <a:endParaRPr lang="en-AU" sz="5400" b="1" dirty="0">
              <a:solidFill>
                <a:srgbClr val="002060"/>
              </a:solidFill>
            </a:endParaRPr>
          </a:p>
        </p:txBody>
      </p:sp>
      <p:sp>
        <p:nvSpPr>
          <p:cNvPr id="6" name="TextBox 5">
            <a:extLst>
              <a:ext uri="{FF2B5EF4-FFF2-40B4-BE49-F238E27FC236}">
                <a16:creationId xmlns:a16="http://schemas.microsoft.com/office/drawing/2014/main" xmlns="" id="{EC65D51F-7A61-E285-C1DB-020B9C2E6963}"/>
              </a:ext>
            </a:extLst>
          </p:cNvPr>
          <p:cNvSpPr txBox="1"/>
          <p:nvPr/>
        </p:nvSpPr>
        <p:spPr>
          <a:xfrm>
            <a:off x="2784529" y="5831796"/>
            <a:ext cx="8569271"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 </a:t>
            </a:r>
            <a:r>
              <a:rPr lang="fa-IR" sz="1600" dirty="0"/>
              <a:t>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10" name="Content Placeholder 2">
            <a:extLst>
              <a:ext uri="{FF2B5EF4-FFF2-40B4-BE49-F238E27FC236}">
                <a16:creationId xmlns:a16="http://schemas.microsoft.com/office/drawing/2014/main" xmlns="" id="{7BB3E6D3-01DD-51A6-8558-19F733D05F22}"/>
              </a:ext>
            </a:extLst>
          </p:cNvPr>
          <p:cNvSpPr txBox="1">
            <a:spLocks/>
          </p:cNvSpPr>
          <p:nvPr/>
        </p:nvSpPr>
        <p:spPr>
          <a:xfrm>
            <a:off x="902208" y="733816"/>
            <a:ext cx="10515600" cy="8046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5400" b="1" dirty="0">
                <a:solidFill>
                  <a:srgbClr val="002060"/>
                </a:solidFill>
              </a:rPr>
              <a:t>کلاه‌برداری از طریق پیام متنی یا </a:t>
            </a:r>
            <a:r>
              <a:rPr lang="en-AU" sz="5400" b="1" dirty="0">
                <a:solidFill>
                  <a:srgbClr val="002060"/>
                </a:solidFill>
              </a:rPr>
              <a:t>SMS</a:t>
            </a:r>
          </a:p>
        </p:txBody>
      </p:sp>
      <p:sp>
        <p:nvSpPr>
          <p:cNvPr id="12" name="Rectangle 11">
            <a:extLst>
              <a:ext uri="{FF2B5EF4-FFF2-40B4-BE49-F238E27FC236}">
                <a16:creationId xmlns:a16="http://schemas.microsoft.com/office/drawing/2014/main" xmlns="" id="{B6C66D0D-AD12-4B2E-6DEF-4EC97FBA8882}"/>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8203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6B0344B1-5264-29BF-99F4-B41E5EB12B75}"/>
              </a:ext>
            </a:extLst>
          </p:cNvPr>
          <p:cNvSpPr>
            <a:spLocks noGrp="1" noChangeArrowheads="1"/>
          </p:cNvSpPr>
          <p:nvPr>
            <p:ph type="title"/>
          </p:nvPr>
        </p:nvSpPr>
        <p:spPr>
          <a:xfrm>
            <a:off x="758952" y="435978"/>
            <a:ext cx="6602255" cy="1432312"/>
          </a:xfrm>
        </p:spPr>
        <p:txBody>
          <a:bodyPr vert="horz" lIns="91440" tIns="45720" rIns="91440" bIns="45720" rtlCol="0" anchor="ctr">
            <a:normAutofit/>
          </a:bodyPr>
          <a:lstStyle/>
          <a:p>
            <a:pPr eaLnBrk="1" hangingPunct="1"/>
            <a:r>
              <a:rPr lang="fa-IR" sz="4000" dirty="0"/>
              <a:t>تستِ کلاه‌برداری!</a:t>
            </a:r>
            <a:endParaRPr lang="en-US" altLang="en-US" sz="4000" dirty="0">
              <a:solidFill>
                <a:srgbClr val="1962B2"/>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79A707D-B9AB-88A5-FDE9-F83AE647EB03}"/>
              </a:ext>
            </a:extLst>
          </p:cNvPr>
          <p:cNvSpPr/>
          <p:nvPr/>
        </p:nvSpPr>
        <p:spPr>
          <a:xfrm>
            <a:off x="4833878" y="427681"/>
            <a:ext cx="4466492" cy="1440609"/>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lvl="0" algn="ctr" rtl="1">
              <a:lnSpc>
                <a:spcPct val="90000"/>
              </a:lnSpc>
              <a:spcBef>
                <a:spcPts val="1000"/>
              </a:spcBef>
              <a:defRPr/>
            </a:pPr>
            <a:r>
              <a:rPr lang="fa-IR" sz="3200" dirty="0">
                <a:solidFill>
                  <a:schemeClr val="tx1"/>
                </a:solidFill>
              </a:rPr>
              <a:t>به نظر شما کدام یک از این‌ها واقعی است؟</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xmlns="" id="{6367B592-0940-B566-DB33-8C06144B424E}"/>
              </a:ext>
            </a:extLst>
          </p:cNvPr>
          <p:cNvSpPr txBox="1"/>
          <p:nvPr/>
        </p:nvSpPr>
        <p:spPr>
          <a:xfrm>
            <a:off x="1266337" y="2265703"/>
            <a:ext cx="3567541" cy="1200329"/>
          </a:xfrm>
          <a:prstGeom prst="rect">
            <a:avLst/>
          </a:prstGeom>
          <a:solidFill>
            <a:schemeClr val="accent1">
              <a:lumMod val="20000"/>
              <a:lumOff val="80000"/>
            </a:schemeClr>
          </a:solidFill>
        </p:spPr>
        <p:txBody>
          <a:bodyPr wrap="square">
            <a:spAutoFit/>
          </a:bodyPr>
          <a:lstStyle/>
          <a:p>
            <a:pPr algn="r" rtl="1"/>
            <a:r>
              <a:rPr lang="fa-IR" dirty="0"/>
              <a:t>اخطار: بل پرداخت </a:t>
            </a:r>
            <a:r>
              <a:rPr lang="en-AU" dirty="0"/>
              <a:t>toll</a:t>
            </a:r>
            <a:r>
              <a:rPr lang="fa-IR" dirty="0"/>
              <a:t> شما از موعد گذشته است. برای محافظت از اعتبار خود، عاجل پروسه پرداخت را تکمیل نمایید: </a:t>
            </a:r>
            <a:r>
              <a:rPr lang="en-AU" dirty="0"/>
              <a:t>https://linksizz.life/au</a:t>
            </a:r>
          </a:p>
        </p:txBody>
      </p:sp>
      <p:sp>
        <p:nvSpPr>
          <p:cNvPr id="7" name="TextBox 6">
            <a:extLst>
              <a:ext uri="{FF2B5EF4-FFF2-40B4-BE49-F238E27FC236}">
                <a16:creationId xmlns:a16="http://schemas.microsoft.com/office/drawing/2014/main" xmlns="" id="{1003A77D-4525-0116-14BC-A145DAC06248}"/>
              </a:ext>
            </a:extLst>
          </p:cNvPr>
          <p:cNvSpPr txBox="1"/>
          <p:nvPr/>
        </p:nvSpPr>
        <p:spPr>
          <a:xfrm>
            <a:off x="7977505" y="2361042"/>
            <a:ext cx="3531464" cy="1477328"/>
          </a:xfrm>
          <a:prstGeom prst="rect">
            <a:avLst/>
          </a:prstGeom>
          <a:solidFill>
            <a:schemeClr val="accent1">
              <a:lumMod val="20000"/>
              <a:lumOff val="80000"/>
            </a:schemeClr>
          </a:solidFill>
        </p:spPr>
        <p:txBody>
          <a:bodyPr wrap="square">
            <a:spAutoFit/>
          </a:bodyPr>
          <a:lstStyle/>
          <a:p>
            <a:pPr algn="r" rtl="1"/>
            <a:r>
              <a:rPr lang="fa-IR" dirty="0"/>
              <a:t>بسته شما از </a:t>
            </a:r>
            <a:r>
              <a:rPr lang="en-AU" dirty="0"/>
              <a:t>Kmart </a:t>
            </a:r>
            <a:r>
              <a:rPr lang="fa-IR" dirty="0"/>
              <a:t>امروز می‌رسد. در خانه نیستید؟ ما آن را در یک جای امن می‌گذاریم.</a:t>
            </a:r>
            <a:br>
              <a:rPr lang="fa-IR" dirty="0"/>
            </a:br>
            <a:r>
              <a:rPr lang="fa-IR" dirty="0"/>
              <a:t>تعقیب: ویب‌سایت یا </a:t>
            </a:r>
            <a:r>
              <a:rPr lang="en-AU" dirty="0"/>
              <a:t>APP </a:t>
            </a:r>
            <a:r>
              <a:rPr lang="fa-IR" dirty="0"/>
              <a:t>شرکت </a:t>
            </a:r>
            <a:r>
              <a:rPr lang="en-AU" dirty="0" err="1"/>
              <a:t>AusPost</a:t>
            </a:r>
            <a:r>
              <a:rPr lang="en-AU" dirty="0"/>
              <a:t>، </a:t>
            </a:r>
            <a:r>
              <a:rPr lang="fa-IR" dirty="0"/>
              <a:t>نمبر تعقیب: 33</a:t>
            </a:r>
            <a:r>
              <a:rPr lang="en-AU" dirty="0"/>
              <a:t>AEW3411903540631500</a:t>
            </a:r>
          </a:p>
        </p:txBody>
      </p:sp>
      <p:sp>
        <p:nvSpPr>
          <p:cNvPr id="8" name="Rectangle 1">
            <a:extLst>
              <a:ext uri="{FF2B5EF4-FFF2-40B4-BE49-F238E27FC236}">
                <a16:creationId xmlns:a16="http://schemas.microsoft.com/office/drawing/2014/main" xmlns="" id="{EC5B7911-47CA-5EFE-1057-227430F220E7}"/>
              </a:ext>
            </a:extLst>
          </p:cNvPr>
          <p:cNvSpPr>
            <a:spLocks noChangeArrowheads="1"/>
          </p:cNvSpPr>
          <p:nvPr/>
        </p:nvSpPr>
        <p:spPr bwMode="auto">
          <a:xfrm>
            <a:off x="1156742" y="4928081"/>
            <a:ext cx="4624934" cy="923330"/>
          </a:xfrm>
          <a:prstGeom prst="rect">
            <a:avLst/>
          </a:prstGeom>
          <a:solidFill>
            <a:schemeClr val="accent1">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اخطار: جریمه پارکینگ شما از موعد گذشته است. برای جلوگیری از مصارف اضافی، </a:t>
            </a: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عاجل</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آن را پروسس نمایید</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https://linksmfj.life/au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873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FBFB22-D3FB-BB6E-41B9-A912A73641ED}"/>
            </a:ext>
          </a:extLst>
        </p:cNvPr>
        <p:cNvGrpSpPr/>
        <p:nvPr/>
      </p:nvGrpSpPr>
      <p:grpSpPr>
        <a:xfrm>
          <a:off x="0" y="0"/>
          <a:ext cx="0" cy="0"/>
          <a:chOff x="0" y="0"/>
          <a:chExt cx="0" cy="0"/>
        </a:xfrm>
      </p:grpSpPr>
      <p:sp>
        <p:nvSpPr>
          <p:cNvPr id="49154" name="Title 1">
            <a:extLst>
              <a:ext uri="{FF2B5EF4-FFF2-40B4-BE49-F238E27FC236}">
                <a16:creationId xmlns:a16="http://schemas.microsoft.com/office/drawing/2014/main" xmlns="" id="{A6E06545-FA9C-D885-006A-994A8657B45F}"/>
              </a:ext>
            </a:extLst>
          </p:cNvPr>
          <p:cNvSpPr>
            <a:spLocks noGrp="1" noChangeArrowheads="1"/>
          </p:cNvSpPr>
          <p:nvPr>
            <p:ph type="title"/>
          </p:nvPr>
        </p:nvSpPr>
        <p:spPr>
          <a:xfrm>
            <a:off x="758952" y="435978"/>
            <a:ext cx="6602255" cy="1432312"/>
          </a:xfrm>
        </p:spPr>
        <p:txBody>
          <a:bodyPr vert="horz" lIns="91440" tIns="45720" rIns="91440" bIns="45720" rtlCol="0" anchor="ctr">
            <a:normAutofit/>
          </a:bodyPr>
          <a:lstStyle/>
          <a:p>
            <a:pPr eaLnBrk="1" hangingPunct="1"/>
            <a:r>
              <a:rPr lang="fa-IR" sz="4000" dirty="0"/>
              <a:t>تستِ کلاه‌برداری!</a:t>
            </a:r>
            <a:endParaRPr lang="en-US" altLang="en-US" sz="4000" dirty="0">
              <a:solidFill>
                <a:srgbClr val="1962B2"/>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8EAEDC39-6609-87A9-D8D6-A184832A9DBC}"/>
              </a:ext>
            </a:extLst>
          </p:cNvPr>
          <p:cNvSpPr/>
          <p:nvPr/>
        </p:nvSpPr>
        <p:spPr>
          <a:xfrm>
            <a:off x="4911137" y="373450"/>
            <a:ext cx="4307036" cy="1440609"/>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lvl="0" algn="ctr">
              <a:lnSpc>
                <a:spcPct val="90000"/>
              </a:lnSpc>
              <a:spcBef>
                <a:spcPts val="1000"/>
              </a:spcBef>
              <a:defRPr/>
            </a:pPr>
            <a:r>
              <a:rPr lang="fa-IR" sz="3200" dirty="0">
                <a:solidFill>
                  <a:schemeClr val="tx1"/>
                </a:solidFill>
              </a:rPr>
              <a:t>به نظر شما کدام یک از این‌ها واقعی است؟</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xmlns="" id="{A091FCF4-EFB8-B19A-2737-BC6BB17155B4}"/>
              </a:ext>
            </a:extLst>
          </p:cNvPr>
          <p:cNvSpPr/>
          <p:nvPr/>
        </p:nvSpPr>
        <p:spPr>
          <a:xfrm>
            <a:off x="5905025" y="2017507"/>
            <a:ext cx="5814832" cy="23530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Kanit"/>
              <a:ea typeface="+mn-ea"/>
              <a:cs typeface="+mn-cs"/>
            </a:endParaRPr>
          </a:p>
        </p:txBody>
      </p:sp>
      <p:sp>
        <p:nvSpPr>
          <p:cNvPr id="5" name="TextBox 4">
            <a:extLst>
              <a:ext uri="{FF2B5EF4-FFF2-40B4-BE49-F238E27FC236}">
                <a16:creationId xmlns:a16="http://schemas.microsoft.com/office/drawing/2014/main" xmlns="" id="{10225DC5-E060-68BB-621F-822AFCDB6827}"/>
              </a:ext>
            </a:extLst>
          </p:cNvPr>
          <p:cNvSpPr txBox="1"/>
          <p:nvPr/>
        </p:nvSpPr>
        <p:spPr>
          <a:xfrm>
            <a:off x="7970082" y="4574012"/>
            <a:ext cx="41312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r" rtl="1" eaLnBrk="0" fontAlgn="base" hangingPunct="0">
              <a:spcBef>
                <a:spcPct val="0"/>
              </a:spcBef>
              <a:spcAft>
                <a:spcPct val="0"/>
              </a:spcAft>
              <a:defRPr/>
            </a:pPr>
            <a:r>
              <a:rPr lang="fa-IR" sz="3200" dirty="0">
                <a:solidFill>
                  <a:srgbClr val="FF0000"/>
                </a:solidFill>
              </a:rPr>
              <a:t>این پیام واقعی است، و ما آن را از راه‌های دیگر نیز بررسی کرده می‌توانیم.</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2FCAA3D1-1C08-724A-05A7-F6FEBFDDC8EB}"/>
              </a:ext>
            </a:extLst>
          </p:cNvPr>
          <p:cNvSpPr txBox="1"/>
          <p:nvPr/>
        </p:nvSpPr>
        <p:spPr>
          <a:xfrm>
            <a:off x="940628" y="2370478"/>
            <a:ext cx="3567541" cy="1200329"/>
          </a:xfrm>
          <a:prstGeom prst="rect">
            <a:avLst/>
          </a:prstGeom>
          <a:solidFill>
            <a:schemeClr val="accent1">
              <a:lumMod val="20000"/>
              <a:lumOff val="80000"/>
            </a:schemeClr>
          </a:solidFill>
        </p:spPr>
        <p:txBody>
          <a:bodyPr wrap="square">
            <a:spAutoFit/>
          </a:bodyPr>
          <a:lstStyle/>
          <a:p>
            <a:pPr algn="r" rtl="1"/>
            <a:r>
              <a:rPr lang="fa-IR" dirty="0"/>
              <a:t>اخطار: بل پرداخت </a:t>
            </a:r>
            <a:r>
              <a:rPr lang="en-AU" dirty="0"/>
              <a:t>toll</a:t>
            </a:r>
            <a:r>
              <a:rPr lang="fa-IR" dirty="0"/>
              <a:t> شما از موعد گذشته است. برای محافظت از اعتبار خود، عاجل پروسه پرداخت را تکمیل نمایید: </a:t>
            </a:r>
            <a:r>
              <a:rPr lang="en-AU" dirty="0"/>
              <a:t>https://linksizz.life/au</a:t>
            </a:r>
          </a:p>
        </p:txBody>
      </p:sp>
      <p:sp>
        <p:nvSpPr>
          <p:cNvPr id="7" name="TextBox 6">
            <a:extLst>
              <a:ext uri="{FF2B5EF4-FFF2-40B4-BE49-F238E27FC236}">
                <a16:creationId xmlns:a16="http://schemas.microsoft.com/office/drawing/2014/main" xmlns="" id="{EFBBC61A-96DD-F8CA-21F8-1B7C79B77100}"/>
              </a:ext>
            </a:extLst>
          </p:cNvPr>
          <p:cNvSpPr txBox="1"/>
          <p:nvPr/>
        </p:nvSpPr>
        <p:spPr>
          <a:xfrm>
            <a:off x="6970682" y="2359706"/>
            <a:ext cx="3531464" cy="1477328"/>
          </a:xfrm>
          <a:prstGeom prst="rect">
            <a:avLst/>
          </a:prstGeom>
          <a:solidFill>
            <a:schemeClr val="accent1">
              <a:lumMod val="20000"/>
              <a:lumOff val="80000"/>
            </a:schemeClr>
          </a:solidFill>
        </p:spPr>
        <p:txBody>
          <a:bodyPr wrap="square">
            <a:spAutoFit/>
          </a:bodyPr>
          <a:lstStyle/>
          <a:p>
            <a:pPr algn="r" rtl="1"/>
            <a:r>
              <a:rPr lang="fa-IR" dirty="0"/>
              <a:t>بسته شما از </a:t>
            </a:r>
            <a:r>
              <a:rPr lang="en-AU" dirty="0"/>
              <a:t>Kmart </a:t>
            </a:r>
            <a:r>
              <a:rPr lang="fa-IR" dirty="0"/>
              <a:t>امروز می‌رسد. در خانه نیستید؟ ما آن را در یک جای امن می‌گذاریم.</a:t>
            </a:r>
            <a:br>
              <a:rPr lang="fa-IR" dirty="0"/>
            </a:br>
            <a:r>
              <a:rPr lang="fa-IR" dirty="0"/>
              <a:t>تعقیب: ویب‌سایت یا </a:t>
            </a:r>
            <a:r>
              <a:rPr lang="en-AU" dirty="0"/>
              <a:t>APP </a:t>
            </a:r>
            <a:r>
              <a:rPr lang="fa-IR" dirty="0"/>
              <a:t>شرکت </a:t>
            </a:r>
            <a:r>
              <a:rPr lang="en-AU" dirty="0" err="1"/>
              <a:t>AusPost</a:t>
            </a:r>
            <a:r>
              <a:rPr lang="en-AU" dirty="0"/>
              <a:t>، </a:t>
            </a:r>
            <a:r>
              <a:rPr lang="fa-IR" dirty="0"/>
              <a:t>نمبر تعقیب: 33</a:t>
            </a:r>
            <a:r>
              <a:rPr lang="en-AU" dirty="0"/>
              <a:t>AEW3411903540631500</a:t>
            </a:r>
          </a:p>
        </p:txBody>
      </p:sp>
      <p:sp>
        <p:nvSpPr>
          <p:cNvPr id="8" name="Rectangle 1">
            <a:extLst>
              <a:ext uri="{FF2B5EF4-FFF2-40B4-BE49-F238E27FC236}">
                <a16:creationId xmlns:a16="http://schemas.microsoft.com/office/drawing/2014/main" xmlns="" id="{BD1A373F-E4F5-EEB9-B6AA-6CE0820145C7}"/>
              </a:ext>
            </a:extLst>
          </p:cNvPr>
          <p:cNvSpPr>
            <a:spLocks noChangeArrowheads="1"/>
          </p:cNvSpPr>
          <p:nvPr/>
        </p:nvSpPr>
        <p:spPr bwMode="auto">
          <a:xfrm>
            <a:off x="1043136" y="4728996"/>
            <a:ext cx="4300389" cy="923330"/>
          </a:xfrm>
          <a:prstGeom prst="rect">
            <a:avLst/>
          </a:prstGeom>
          <a:solidFill>
            <a:schemeClr val="accent1">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اخطار: جریمه پارکینگ شما از موعد گذشته است. برای جلوگیری از مصارف اضافی، </a:t>
            </a: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عاجل</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آن را پروسس نمایید</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https://linksmfj.life/au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014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6B0344B1-5264-29BF-99F4-B41E5EB12B75}"/>
              </a:ext>
            </a:extLst>
          </p:cNvPr>
          <p:cNvSpPr>
            <a:spLocks noGrp="1" noChangeArrowheads="1"/>
          </p:cNvSpPr>
          <p:nvPr>
            <p:ph type="title"/>
          </p:nvPr>
        </p:nvSpPr>
        <p:spPr>
          <a:xfrm>
            <a:off x="838200" y="50800"/>
            <a:ext cx="9228138" cy="1119188"/>
          </a:xfrm>
        </p:spPr>
        <p:txBody>
          <a:bodyPr/>
          <a:lstStyle/>
          <a:p>
            <a:pPr algn="ctr" rtl="1" eaLnBrk="1" hangingPunct="1"/>
            <a:r>
              <a:rPr lang="fa-IR" sz="4000" dirty="0"/>
              <a:t>کلاه‌برداری‌های</a:t>
            </a:r>
            <a:r>
              <a:rPr lang="en-AU" sz="4000" dirty="0"/>
              <a:t> SMS</a:t>
            </a:r>
            <a:r>
              <a:rPr lang="fa-IR" sz="4000" dirty="0"/>
              <a:t> </a:t>
            </a:r>
            <a:r>
              <a:rPr lang="en-AU" sz="4000" dirty="0"/>
              <a:t>– </a:t>
            </a:r>
            <a:r>
              <a:rPr lang="fa-IR" sz="4000" dirty="0"/>
              <a:t> مثال های بیشتر!</a:t>
            </a:r>
            <a:endParaRPr lang="en-US" altLang="en-US" sz="4000" dirty="0">
              <a:latin typeface="Arial" panose="020B0604020202020204" pitchFamily="34" charset="0"/>
              <a:ea typeface="Kanit" panose="020B0502040204020203" charset="0"/>
              <a:cs typeface="Arial" panose="020B0604020202020204" pitchFamily="34" charset="0"/>
            </a:endParaRPr>
          </a:p>
        </p:txBody>
      </p:sp>
      <p:sp>
        <p:nvSpPr>
          <p:cNvPr id="49155" name="Slide Number Placeholder 3">
            <a:extLst>
              <a:ext uri="{FF2B5EF4-FFF2-40B4-BE49-F238E27FC236}">
                <a16:creationId xmlns:a16="http://schemas.microsoft.com/office/drawing/2014/main" xmlns="" id="{06B72056-8824-1261-CD3A-BBC46D94149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rgbClr val="595959"/>
                </a:solidFill>
                <a:latin typeface="Kanit" panose="020B0502040204020203" charset="0"/>
              </a:defRPr>
            </a:lvl1pPr>
            <a:lvl2pPr marL="742950" indent="-285750">
              <a:lnSpc>
                <a:spcPct val="90000"/>
              </a:lnSpc>
              <a:spcBef>
                <a:spcPts val="500"/>
              </a:spcBef>
              <a:buFont typeface="Arial" panose="020B0604020202020204" pitchFamily="34" charset="0"/>
              <a:buChar char="•"/>
              <a:defRPr sz="2000">
                <a:solidFill>
                  <a:srgbClr val="595959"/>
                </a:solidFill>
                <a:latin typeface="Kanit" panose="020B0502040204020203" charset="0"/>
              </a:defRPr>
            </a:lvl2pPr>
            <a:lvl3pPr marL="1143000" indent="-228600">
              <a:lnSpc>
                <a:spcPct val="90000"/>
              </a:lnSpc>
              <a:spcBef>
                <a:spcPts val="500"/>
              </a:spcBef>
              <a:buFont typeface="Arial" panose="020B0604020202020204" pitchFamily="34" charset="0"/>
              <a:buChar char="•"/>
              <a:defRPr>
                <a:solidFill>
                  <a:srgbClr val="595959"/>
                </a:solidFill>
                <a:latin typeface="Kanit" panose="020B0502040204020203" charset="0"/>
              </a:defRPr>
            </a:lvl3pPr>
            <a:lvl4pPr marL="1600200" indent="-228600">
              <a:lnSpc>
                <a:spcPct val="90000"/>
              </a:lnSpc>
              <a:spcBef>
                <a:spcPts val="500"/>
              </a:spcBef>
              <a:buFont typeface="Arial" panose="020B0604020202020204" pitchFamily="34" charset="0"/>
              <a:buChar char="•"/>
              <a:defRPr sz="1600">
                <a:solidFill>
                  <a:srgbClr val="595959"/>
                </a:solidFill>
                <a:latin typeface="Kanit" panose="020B0502040204020203" charset="0"/>
              </a:defRPr>
            </a:lvl4pPr>
            <a:lvl5pPr marL="2057400" indent="-228600">
              <a:lnSpc>
                <a:spcPct val="90000"/>
              </a:lnSpc>
              <a:spcBef>
                <a:spcPts val="500"/>
              </a:spcBef>
              <a:buFont typeface="Arial" panose="020B0604020202020204" pitchFamily="34" charset="0"/>
              <a:buChar char="•"/>
              <a:defRPr sz="1400">
                <a:solidFill>
                  <a:srgbClr val="595959"/>
                </a:solidFill>
                <a:latin typeface="Kanit" panose="020B05020402040202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DA016B-EB01-4607-A6A1-C43B434C3DF4}" type="slidenum">
              <a:rPr kumimoji="0" lang="en-AU" altLang="en-US" sz="1000" b="0" i="0" u="none" strike="noStrike" kern="1200" cap="none" spc="0" normalizeH="0" baseline="0" noProof="0" smtClean="0">
                <a:ln>
                  <a:noFill/>
                </a:ln>
                <a:solidFill>
                  <a:srgbClr val="898989"/>
                </a:solidFill>
                <a:effectLst/>
                <a:uLnTx/>
                <a:uFillTx/>
                <a:latin typeface="Kani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AU" altLang="en-US" sz="1000" b="0" i="0" u="none" strike="noStrike" kern="1200" cap="none" spc="0" normalizeH="0" baseline="0" noProof="0">
              <a:ln>
                <a:noFill/>
              </a:ln>
              <a:solidFill>
                <a:srgbClr val="898989"/>
              </a:solidFill>
              <a:effectLst/>
              <a:uLnTx/>
              <a:uFillTx/>
              <a:latin typeface="Kanit"/>
              <a:ea typeface="+mn-ea"/>
              <a:cs typeface="+mn-cs"/>
            </a:endParaRPr>
          </a:p>
        </p:txBody>
      </p:sp>
      <p:sp>
        <p:nvSpPr>
          <p:cNvPr id="2" name="Rectangle 1">
            <a:extLst>
              <a:ext uri="{FF2B5EF4-FFF2-40B4-BE49-F238E27FC236}">
                <a16:creationId xmlns:a16="http://schemas.microsoft.com/office/drawing/2014/main" xmlns="" id="{D6DB547F-7DA7-9D53-81C1-91F86F646C58}"/>
              </a:ext>
            </a:extLst>
          </p:cNvPr>
          <p:cNvSpPr>
            <a:spLocks noChangeArrowheads="1"/>
          </p:cNvSpPr>
          <p:nvPr/>
        </p:nvSpPr>
        <p:spPr bwMode="auto">
          <a:xfrm>
            <a:off x="426720" y="1336626"/>
            <a:ext cx="1108456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Australia Post: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ما نمی‌توانیم بسته شما را تحویل دهیم زیرا آدرس شما با سیستم مطابقت ندارد. لطفاً به</a:t>
            </a:r>
            <a:r>
              <a:rPr kumimoji="0" lang="fa-IR"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‌سادگی آن را در اینجا به</a:t>
            </a:r>
            <a:r>
              <a:rPr kumimoji="0" lang="fa-IR"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‌روز نمایید</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hlinkClick r:id="rId3"/>
              </a:rPr>
              <a:t>https://parcelsendau.vip</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من در صندوق پرداخت فروشگاه</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Coles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هستم و کارت اشتباه را با خود آورده‌ام. آیا می‌توانید لطفاً $150 برایم بفرستید؟ وقتی به خانه رسیدم پول شما را پس می‌دهم</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BSB 633 123</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شماره حساب: 196 902 985</a:t>
            </a:r>
            <a:endPar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از طرف</a:t>
            </a: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ANZ:</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حساب شما به دلیل مشکوک بودن به کلاهبرداری در حال بررسی است. حساب شما </a:t>
            </a:r>
            <a:r>
              <a:rPr kumimoji="0" lang="fa-IR"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عاجل</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مسدود خواهد شد. لطفاً برای تکمیل تأیید، روی لنک زیر کلیک نمایید</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hlinkClick r:id="rId4"/>
              </a:rPr>
              <a:t>www.anzau.com</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حساب</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Coles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شما (3022 امتیاز) در حال منقضی شدن است. لطفاً امتیازهای خود را به‌</a:t>
            </a:r>
            <a:r>
              <a:rPr kumimoji="0" lang="fa-IR"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زودی استفاده نمایید</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hlinkClick r:id="rId5"/>
              </a:rPr>
              <a:t>https://coles-su.life/au</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شما (1) پیام جدید در صندوق ورودی</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600" b="1" i="0" u="none" strike="noStrike" cap="none" normalizeH="0" baseline="0" dirty="0">
                <a:ln>
                  <a:noFill/>
                </a:ln>
                <a:solidFill>
                  <a:schemeClr val="tx1"/>
                </a:solidFill>
                <a:effectLst/>
                <a:latin typeface="Arial" panose="020B0604020202020204" pitchFamily="34" charset="0"/>
              </a:rPr>
              <a:t>MyGov</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دارید</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hlinkClick r:id="rId6"/>
              </a:rPr>
              <a:t>https://review-auservices.cc/de/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به</a:t>
            </a:r>
            <a:r>
              <a:rPr kumimoji="0" lang="en-AU"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‌روزرسانی مهم: بازپرداخت بیمه صحی شما ناموفق بوده است. لطفاً این موضوع را به</a:t>
            </a:r>
            <a:r>
              <a:rPr kumimoji="0" lang="fa-IR"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‌صورت </a:t>
            </a:r>
            <a:r>
              <a:rPr kumimoji="0" lang="fa-IR"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عاجل</a:t>
            </a:r>
            <a:r>
              <a:rPr kumimoji="0" lang="ar-SA"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ar-S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بررسی نمایید</a:t>
            </a:r>
            <a: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hlinkClick r:id="rId7"/>
              </a:rPr>
              <a:t>https://utwga.space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218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E1E64E-CFCA-7A9D-3089-24A564D0F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567E13F-D478-88E4-760F-5A82371BF55F}"/>
              </a:ext>
            </a:extLst>
          </p:cNvPr>
          <p:cNvSpPr>
            <a:spLocks noGrp="1"/>
          </p:cNvSpPr>
          <p:nvPr>
            <p:ph type="title"/>
          </p:nvPr>
        </p:nvSpPr>
        <p:spPr>
          <a:xfrm>
            <a:off x="2019450" y="167408"/>
            <a:ext cx="4337807" cy="1325563"/>
          </a:xfrm>
        </p:spPr>
        <p:txBody>
          <a:bodyPr/>
          <a:lstStyle/>
          <a:p>
            <a:pPr algn="r" rtl="1"/>
            <a:r>
              <a:rPr lang="fa-IR" dirty="0"/>
              <a:t>کلاه‌برداری‌های عاشقانه</a:t>
            </a:r>
            <a:endParaRPr lang="en-AU" noProof="0" dirty="0">
              <a:latin typeface="+mn-lt"/>
            </a:endParaRPr>
          </a:p>
        </p:txBody>
      </p:sp>
      <p:sp>
        <p:nvSpPr>
          <p:cNvPr id="9" name="Content Placeholder 2">
            <a:extLst>
              <a:ext uri="{FF2B5EF4-FFF2-40B4-BE49-F238E27FC236}">
                <a16:creationId xmlns:a16="http://schemas.microsoft.com/office/drawing/2014/main" xmlns="" id="{1301F653-1340-1A0A-F8EB-F83BA3C4905D}"/>
              </a:ext>
            </a:extLst>
          </p:cNvPr>
          <p:cNvSpPr>
            <a:spLocks noGrp="1"/>
          </p:cNvSpPr>
          <p:nvPr>
            <p:ph sz="half" idx="1"/>
          </p:nvPr>
        </p:nvSpPr>
        <p:spPr>
          <a:xfrm>
            <a:off x="752665" y="1492971"/>
            <a:ext cx="5271864" cy="3810549"/>
          </a:xfrm>
        </p:spPr>
        <p:txBody>
          <a:bodyPr/>
          <a:lstStyle/>
          <a:p>
            <a:pPr marL="0" lvl="0" indent="0" algn="r" rtl="1">
              <a:lnSpc>
                <a:spcPct val="107000"/>
              </a:lnSpc>
              <a:spcBef>
                <a:spcPts val="0"/>
              </a:spcBef>
              <a:spcAft>
                <a:spcPts val="0"/>
              </a:spcAft>
              <a:buNone/>
              <a:tabLst>
                <a:tab pos="457200" algn="l"/>
              </a:tabLst>
            </a:pPr>
            <a:r>
              <a:rPr lang="fa-IR" sz="2000" dirty="0"/>
              <a:t>• زمانی اتفاق می افتد که یک کلاه ‌بردار از افرادی که به دنبال عشق در انترنت هستند، سوءاستفاده می‌کند.</a:t>
            </a:r>
            <a:br>
              <a:rPr lang="fa-IR" sz="2000" dirty="0"/>
            </a:br>
            <a:r>
              <a:rPr lang="fa-IR" sz="2000" dirty="0"/>
              <a:t>• آن‌ها معمولاً وانمود می‌کنند که به شما احساس دارند و وقتی اعتماد شما را به‌ دست آوردند، از شما پول درخواست می‌کنند.</a:t>
            </a:r>
            <a:br>
              <a:rPr lang="fa-IR" sz="2000" dirty="0"/>
            </a:br>
            <a:r>
              <a:rPr lang="fa-IR" sz="2000" dirty="0"/>
              <a:t>• اگر از </a:t>
            </a:r>
            <a:r>
              <a:rPr lang="en-AU" sz="2000" dirty="0"/>
              <a:t>APP</a:t>
            </a:r>
            <a:r>
              <a:rPr lang="fa-IR" sz="2000" dirty="0"/>
              <a:t>های آشنایی یا ویب ‌سایت‌های همسریابی استفاده می‌کنید، محتاط باشید.</a:t>
            </a:r>
            <a:endParaRPr lang="en-AU" sz="2000" kern="100" noProof="0" dirty="0">
              <a:solidFill>
                <a:schemeClr val="tx1"/>
              </a:solidFill>
              <a:effectLst/>
              <a:ea typeface="Aptos" panose="020B0004020202020204" pitchFamily="34" charset="0"/>
              <a:cs typeface="Arial" panose="020B0604020202020204" pitchFamily="34" charset="0"/>
            </a:endParaRPr>
          </a:p>
        </p:txBody>
      </p:sp>
      <p:pic>
        <p:nvPicPr>
          <p:cNvPr id="4" name="Picture 3" descr="Shape, icon&#10;&#10;Description automatically generated">
            <a:extLst>
              <a:ext uri="{FF2B5EF4-FFF2-40B4-BE49-F238E27FC236}">
                <a16:creationId xmlns:a16="http://schemas.microsoft.com/office/drawing/2014/main" xmlns="" id="{7CBBFA99-B129-9E88-3C74-318B8AAE0227}"/>
              </a:ext>
            </a:extLst>
          </p:cNvPr>
          <p:cNvPicPr>
            <a:picLocks noChangeAspect="1"/>
          </p:cNvPicPr>
          <p:nvPr/>
        </p:nvPicPr>
        <p:blipFill>
          <a:blip r:embed="rId3"/>
          <a:stretch>
            <a:fillRect/>
          </a:stretch>
        </p:blipFill>
        <p:spPr>
          <a:xfrm>
            <a:off x="752665" y="167408"/>
            <a:ext cx="1104228" cy="1104228"/>
          </a:xfrm>
          <a:prstGeom prst="rect">
            <a:avLst/>
          </a:prstGeom>
        </p:spPr>
      </p:pic>
      <p:pic>
        <p:nvPicPr>
          <p:cNvPr id="14" name="Picture 13">
            <a:extLst>
              <a:ext uri="{FF2B5EF4-FFF2-40B4-BE49-F238E27FC236}">
                <a16:creationId xmlns:a16="http://schemas.microsoft.com/office/drawing/2014/main" xmlns="" id="{9D4ADBD8-6E2C-0C61-08E7-C5A33836D091}"/>
              </a:ext>
            </a:extLst>
          </p:cNvPr>
          <p:cNvPicPr>
            <a:picLocks noChangeAspect="1"/>
          </p:cNvPicPr>
          <p:nvPr/>
        </p:nvPicPr>
        <p:blipFill>
          <a:blip r:embed="rId4">
            <a:clrChange>
              <a:clrFrom>
                <a:srgbClr val="F7F7F7"/>
              </a:clrFrom>
              <a:clrTo>
                <a:srgbClr val="F7F7F7">
                  <a:alpha val="0"/>
                </a:srgbClr>
              </a:clrTo>
            </a:clrChange>
          </a:blip>
          <a:srcRect b="20611"/>
          <a:stretch>
            <a:fillRect/>
          </a:stretch>
        </p:blipFill>
        <p:spPr>
          <a:xfrm>
            <a:off x="6633519" y="1813474"/>
            <a:ext cx="5126502" cy="3810549"/>
          </a:xfrm>
          <a:prstGeom prst="rect">
            <a:avLst/>
          </a:prstGeom>
        </p:spPr>
      </p:pic>
      <p:sp>
        <p:nvSpPr>
          <p:cNvPr id="3" name="TextBox 2"/>
          <p:cNvSpPr txBox="1"/>
          <p:nvPr/>
        </p:nvSpPr>
        <p:spPr>
          <a:xfrm>
            <a:off x="7524750" y="2893228"/>
            <a:ext cx="3200400" cy="2031325"/>
          </a:xfrm>
          <a:prstGeom prst="rect">
            <a:avLst/>
          </a:prstGeom>
          <a:solidFill>
            <a:schemeClr val="accent1">
              <a:lumMod val="20000"/>
              <a:lumOff val="80000"/>
            </a:schemeClr>
          </a:solidFill>
        </p:spPr>
        <p:txBody>
          <a:bodyPr wrap="square" rtlCol="0">
            <a:spAutoFit/>
          </a:bodyPr>
          <a:lstStyle/>
          <a:p>
            <a:endParaRPr lang="ar-AE" dirty="0"/>
          </a:p>
          <a:p>
            <a:r>
              <a:rPr lang="ar-AE" dirty="0"/>
              <a:t>چطور هستی ولنتاین مقبول من؟ </a:t>
            </a:r>
            <a:r>
              <a:rPr lang="ar-AE" dirty="0" smtClean="0"/>
              <a:t>❤</a:t>
            </a:r>
            <a:r>
              <a:rPr lang="en-US"/>
              <a:t> </a:t>
            </a:r>
            <a:endParaRPr lang="en-US" dirty="0" smtClean="0"/>
          </a:p>
          <a:p>
            <a:r>
              <a:rPr lang="ar-AE" smtClean="0"/>
              <a:t>من </a:t>
            </a:r>
            <a:r>
              <a:rPr lang="ar-AE" dirty="0"/>
              <a:t>تحفه روز ولنتاین تو به ارزش ۲۰۰۰ دالر را دارم، اما در بانک من قفل شده است. می‌توانی برایم ۵۰۰ دالر بفرستی تا بتوانم تحفه را برایت روان کنم؟ دوستت دارم عزیزم </a:t>
            </a:r>
            <a:endParaRPr lang="en-AU" dirty="0"/>
          </a:p>
        </p:txBody>
      </p:sp>
    </p:spTree>
    <p:extLst>
      <p:ext uri="{BB962C8B-B14F-4D97-AF65-F5344CB8AC3E}">
        <p14:creationId xmlns:p14="http://schemas.microsoft.com/office/powerpoint/2010/main" val="1199432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35E9FE-EB3C-DF5B-6727-8C4E259CDA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431A43-5AD4-4242-FE6E-2B6CBAF51852}"/>
              </a:ext>
            </a:extLst>
          </p:cNvPr>
          <p:cNvSpPr>
            <a:spLocks noGrp="1"/>
          </p:cNvSpPr>
          <p:nvPr>
            <p:ph idx="1"/>
          </p:nvPr>
        </p:nvSpPr>
        <p:spPr>
          <a:xfrm>
            <a:off x="838200" y="1825625"/>
            <a:ext cx="10515600" cy="2978604"/>
          </a:xfrm>
        </p:spPr>
        <p:txBody>
          <a:bodyPr>
            <a:normAutofit/>
          </a:bodyPr>
          <a:lstStyle/>
          <a:p>
            <a:pPr marL="0" indent="0" algn="r" rtl="1">
              <a:buNone/>
            </a:pPr>
            <a:r>
              <a:rPr lang="fa-IR" sz="4400" dirty="0">
                <a:solidFill>
                  <a:srgbClr val="022091"/>
                </a:solidFill>
              </a:rPr>
              <a:t>کلاه‌برداران از </a:t>
            </a:r>
            <a:r>
              <a:rPr lang="fa-IR" sz="4400" b="1" dirty="0">
                <a:solidFill>
                  <a:srgbClr val="022091"/>
                </a:solidFill>
              </a:rPr>
              <a:t>لوگو واقعی </a:t>
            </a:r>
            <a:r>
              <a:rPr lang="fa-IR" sz="4400" dirty="0">
                <a:solidFill>
                  <a:srgbClr val="022091"/>
                </a:solidFill>
              </a:rPr>
              <a:t>و یک آدرس </a:t>
            </a:r>
            <a:r>
              <a:rPr lang="fa-IR" sz="4400" b="1" dirty="0">
                <a:solidFill>
                  <a:srgbClr val="022091"/>
                </a:solidFill>
              </a:rPr>
              <a:t>ایمیل مشابه </a:t>
            </a:r>
            <a:r>
              <a:rPr lang="fa-IR" sz="4400" dirty="0">
                <a:solidFill>
                  <a:srgbClr val="022091"/>
                </a:solidFill>
              </a:rPr>
              <a:t>با یک سازمان واقعی استفاده می‌کنند.</a:t>
            </a:r>
            <a:endParaRPr lang="en-AU" sz="4400" b="1" dirty="0">
              <a:solidFill>
                <a:srgbClr val="022091"/>
              </a:solidFill>
            </a:endParaRPr>
          </a:p>
        </p:txBody>
      </p:sp>
      <p:sp>
        <p:nvSpPr>
          <p:cNvPr id="5" name="TextBox 4">
            <a:extLst>
              <a:ext uri="{FF2B5EF4-FFF2-40B4-BE49-F238E27FC236}">
                <a16:creationId xmlns:a16="http://schemas.microsoft.com/office/drawing/2014/main" xmlns="" id="{0FAFFEFB-4431-C7F5-D3DB-76818E3E004A}"/>
              </a:ext>
            </a:extLst>
          </p:cNvPr>
          <p:cNvSpPr txBox="1"/>
          <p:nvPr/>
        </p:nvSpPr>
        <p:spPr>
          <a:xfrm>
            <a:off x="838200" y="5543199"/>
            <a:ext cx="11353800"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a:t>
            </a:r>
            <a:r>
              <a:rPr lang="en-AU" sz="1600" dirty="0"/>
              <a:t>» </a:t>
            </a:r>
            <a:r>
              <a:rPr lang="fa-IR" sz="1600" dirty="0"/>
              <a:t> 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6" name="Content Placeholder 2">
            <a:extLst>
              <a:ext uri="{FF2B5EF4-FFF2-40B4-BE49-F238E27FC236}">
                <a16:creationId xmlns:a16="http://schemas.microsoft.com/office/drawing/2014/main" xmlns="" id="{32BAC3F1-FE76-D113-6599-568370F72B2F}"/>
              </a:ext>
            </a:extLst>
          </p:cNvPr>
          <p:cNvSpPr txBox="1">
            <a:spLocks/>
          </p:cNvSpPr>
          <p:nvPr/>
        </p:nvSpPr>
        <p:spPr>
          <a:xfrm>
            <a:off x="838200" y="433929"/>
            <a:ext cx="10515600" cy="948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5400" dirty="0">
                <a:solidFill>
                  <a:srgbClr val="022091"/>
                </a:solidFill>
              </a:rPr>
              <a:t>کلاه ‌برداری‌های ایمیلی</a:t>
            </a:r>
            <a:endParaRPr lang="en-AU" sz="5400" b="1" dirty="0">
              <a:solidFill>
                <a:srgbClr val="022091"/>
              </a:solidFill>
            </a:endParaRPr>
          </a:p>
        </p:txBody>
      </p:sp>
      <p:sp>
        <p:nvSpPr>
          <p:cNvPr id="9" name="Rectangle 8">
            <a:extLst>
              <a:ext uri="{FF2B5EF4-FFF2-40B4-BE49-F238E27FC236}">
                <a16:creationId xmlns:a16="http://schemas.microsoft.com/office/drawing/2014/main" xmlns="" id="{BE80060F-7228-7DC9-A775-0289904B03A0}"/>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346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C7F237-0252-91F5-807A-8286D765D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E44A617-8FB2-2F2E-2CE6-0DAFF8179DF9}"/>
              </a:ext>
            </a:extLst>
          </p:cNvPr>
          <p:cNvSpPr>
            <a:spLocks noGrp="1"/>
          </p:cNvSpPr>
          <p:nvPr>
            <p:ph type="title"/>
          </p:nvPr>
        </p:nvSpPr>
        <p:spPr>
          <a:xfrm>
            <a:off x="2019450" y="167408"/>
            <a:ext cx="4188310" cy="1325563"/>
          </a:xfrm>
        </p:spPr>
        <p:txBody>
          <a:bodyPr/>
          <a:lstStyle/>
          <a:p>
            <a:pPr algn="r" rtl="1"/>
            <a:r>
              <a:rPr lang="fa-IR" dirty="0"/>
              <a:t>کلاه‌برداری‌های فیشینگ</a:t>
            </a:r>
            <a:endParaRPr lang="en-AU" dirty="0"/>
          </a:p>
        </p:txBody>
      </p:sp>
      <p:sp>
        <p:nvSpPr>
          <p:cNvPr id="9" name="Content Placeholder 2">
            <a:extLst>
              <a:ext uri="{FF2B5EF4-FFF2-40B4-BE49-F238E27FC236}">
                <a16:creationId xmlns:a16="http://schemas.microsoft.com/office/drawing/2014/main" xmlns="" id="{C3731FAE-2B01-DBA5-7423-2C5B0BF4315B}"/>
              </a:ext>
            </a:extLst>
          </p:cNvPr>
          <p:cNvSpPr>
            <a:spLocks noGrp="1"/>
          </p:cNvSpPr>
          <p:nvPr>
            <p:ph sz="half" idx="1"/>
          </p:nvPr>
        </p:nvSpPr>
        <p:spPr>
          <a:xfrm>
            <a:off x="866172" y="1786597"/>
            <a:ext cx="4085655" cy="3516923"/>
          </a:xfrm>
        </p:spPr>
        <p:txBody>
          <a:bodyPr/>
          <a:lstStyle/>
          <a:p>
            <a:pPr marL="342900" lvl="0" indent="-342900" algn="r" rtl="1">
              <a:lnSpc>
                <a:spcPct val="107000"/>
              </a:lnSpc>
              <a:spcAft>
                <a:spcPts val="800"/>
              </a:spcAft>
              <a:tabLst>
                <a:tab pos="457200" algn="l"/>
              </a:tabLst>
            </a:pPr>
            <a:r>
              <a:rPr lang="fa-IR" dirty="0"/>
              <a:t>کلاه ‌برداران ایمیل‌های جعلی از طرف جاهایی مانند بانک یا دولت روان می کنند.</a:t>
            </a:r>
          </a:p>
          <a:p>
            <a:pPr marL="342900" lvl="0" indent="-342900" algn="r" rtl="1">
              <a:lnSpc>
                <a:spcPct val="107000"/>
              </a:lnSpc>
              <a:spcAft>
                <a:spcPts val="800"/>
              </a:spcAft>
              <a:tabLst>
                <a:tab pos="457200" algn="l"/>
              </a:tabLst>
            </a:pPr>
            <a:r>
              <a:rPr lang="fa-IR" dirty="0"/>
              <a:t>آن‌ها معمولاً از شما می‌خواهند معلومات شخصی خود را برایشان روان کنید.</a:t>
            </a:r>
          </a:p>
          <a:p>
            <a:pPr marL="342900" lvl="0" indent="-342900" algn="r" rtl="1">
              <a:lnSpc>
                <a:spcPct val="107000"/>
              </a:lnSpc>
              <a:spcAft>
                <a:spcPts val="800"/>
              </a:spcAft>
              <a:tabLst>
                <a:tab pos="457200" algn="l"/>
              </a:tabLst>
            </a:pPr>
            <a:r>
              <a:rPr lang="fa-IR" dirty="0"/>
              <a:t>وقتی معلومات کافی به‌دست آورند، می‌توانند وانمود کنند که خودِ شما هستند.</a:t>
            </a:r>
            <a:endPar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xmlns="" id="{4CC6F0DD-2918-4914-F29C-72FFDA8FD2E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3" name="Picture 2" descr="Icon&#10;&#10;Description automatically generated">
            <a:extLst>
              <a:ext uri="{FF2B5EF4-FFF2-40B4-BE49-F238E27FC236}">
                <a16:creationId xmlns:a16="http://schemas.microsoft.com/office/drawing/2014/main" xmlns="" id="{3E33ADEF-2ABB-5604-A2FA-EC7C9D0DA5BA}"/>
              </a:ext>
            </a:extLst>
          </p:cNvPr>
          <p:cNvPicPr>
            <a:picLocks noChangeAspect="1"/>
          </p:cNvPicPr>
          <p:nvPr/>
        </p:nvPicPr>
        <p:blipFill>
          <a:blip r:embed="rId3"/>
          <a:stretch>
            <a:fillRect/>
          </a:stretch>
        </p:blipFill>
        <p:spPr>
          <a:xfrm>
            <a:off x="866173" y="300637"/>
            <a:ext cx="1059104" cy="1059104"/>
          </a:xfrm>
          <a:prstGeom prst="rect">
            <a:avLst/>
          </a:prstGeom>
        </p:spPr>
      </p:pic>
      <p:pic>
        <p:nvPicPr>
          <p:cNvPr id="10" name="Picture 9">
            <a:extLst>
              <a:ext uri="{FF2B5EF4-FFF2-40B4-BE49-F238E27FC236}">
                <a16:creationId xmlns:a16="http://schemas.microsoft.com/office/drawing/2014/main" xmlns="" id="{31AD4F59-D5E8-93AC-D54A-5D913BB4A51F}"/>
              </a:ext>
            </a:extLst>
          </p:cNvPr>
          <p:cNvPicPr>
            <a:picLocks noChangeAspect="1"/>
          </p:cNvPicPr>
          <p:nvPr/>
        </p:nvPicPr>
        <p:blipFill>
          <a:blip r:embed="rId4"/>
          <a:stretch>
            <a:fillRect/>
          </a:stretch>
        </p:blipFill>
        <p:spPr>
          <a:xfrm>
            <a:off x="5314071" y="1153056"/>
            <a:ext cx="6593058" cy="5120744"/>
          </a:xfrm>
          <a:prstGeom prst="rect">
            <a:avLst/>
          </a:prstGeom>
        </p:spPr>
      </p:pic>
    </p:spTree>
    <p:extLst>
      <p:ext uri="{BB962C8B-B14F-4D97-AF65-F5344CB8AC3E}">
        <p14:creationId xmlns:p14="http://schemas.microsoft.com/office/powerpoint/2010/main" val="145622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E1A5E6-2C6E-FF49-6742-A435836CF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BC58F7C-00F6-90DF-1CCF-01DCBF3ACAA8}"/>
              </a:ext>
            </a:extLst>
          </p:cNvPr>
          <p:cNvSpPr>
            <a:spLocks noGrp="1"/>
          </p:cNvSpPr>
          <p:nvPr>
            <p:ph idx="1"/>
          </p:nvPr>
        </p:nvSpPr>
        <p:spPr/>
        <p:txBody>
          <a:bodyPr>
            <a:normAutofit/>
          </a:bodyPr>
          <a:lstStyle/>
          <a:p>
            <a:pPr marL="0" indent="0" algn="r" rtl="1">
              <a:buNone/>
            </a:pPr>
            <a:r>
              <a:rPr lang="fa-IR" sz="4400" dirty="0">
                <a:solidFill>
                  <a:srgbClr val="0A2391"/>
                </a:solidFill>
              </a:rPr>
              <a:t>تماس ‌گیرنده ممکن است از قبل بعضی معلومات دربارهٔ شما داشته باشد، مانند</a:t>
            </a:r>
          </a:p>
          <a:p>
            <a:pPr marL="0" indent="0" algn="r" rtl="1">
              <a:buNone/>
            </a:pPr>
            <a:r>
              <a:rPr lang="fa-IR" sz="4400" b="1" dirty="0">
                <a:solidFill>
                  <a:srgbClr val="0A2391"/>
                </a:solidFill>
              </a:rPr>
              <a:t>نام یا آدرس شما</a:t>
            </a:r>
            <a:r>
              <a:rPr lang="fa-IR" sz="4400" dirty="0">
                <a:solidFill>
                  <a:srgbClr val="0A2391"/>
                </a:solidFill>
              </a:rPr>
              <a:t>.</a:t>
            </a:r>
            <a:endParaRPr lang="en-AU" sz="4400" b="1" dirty="0">
              <a:solidFill>
                <a:srgbClr val="0A2391"/>
              </a:solidFill>
            </a:endParaRPr>
          </a:p>
        </p:txBody>
      </p:sp>
      <p:sp>
        <p:nvSpPr>
          <p:cNvPr id="6" name="TextBox 5">
            <a:extLst>
              <a:ext uri="{FF2B5EF4-FFF2-40B4-BE49-F238E27FC236}">
                <a16:creationId xmlns:a16="http://schemas.microsoft.com/office/drawing/2014/main" xmlns="" id="{FD5EE2EC-B7DC-8B97-A61F-A6537216911D}"/>
              </a:ext>
            </a:extLst>
          </p:cNvPr>
          <p:cNvSpPr txBox="1"/>
          <p:nvPr/>
        </p:nvSpPr>
        <p:spPr>
          <a:xfrm>
            <a:off x="4287864" y="5840585"/>
            <a:ext cx="7390790" cy="830997"/>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 </a:t>
            </a:r>
            <a:r>
              <a:rPr lang="fa-IR" sz="1600" dirty="0"/>
              <a:t>توسط </a:t>
            </a:r>
            <a:r>
              <a:rPr lang="en-AU" sz="1600" dirty="0"/>
              <a:t>Australian Competition and Consumer Commission، 2024، </a:t>
            </a:r>
            <a:r>
              <a:rPr lang="fa-IR" sz="1600" dirty="0"/>
              <a:t>حق نشر متعلق به دولت مشترک‌المنافع استرالیا.</a:t>
            </a:r>
            <a:endParaRPr lang="en-AU" sz="1600" dirty="0">
              <a:solidFill>
                <a:srgbClr val="121737"/>
              </a:solidFill>
            </a:endParaRPr>
          </a:p>
        </p:txBody>
      </p:sp>
      <p:sp>
        <p:nvSpPr>
          <p:cNvPr id="7" name="Content Placeholder 2">
            <a:extLst>
              <a:ext uri="{FF2B5EF4-FFF2-40B4-BE49-F238E27FC236}">
                <a16:creationId xmlns:a16="http://schemas.microsoft.com/office/drawing/2014/main" xmlns="" id="{0942140E-2F9E-B5F9-E1D1-30D3A7625004}"/>
              </a:ext>
            </a:extLst>
          </p:cNvPr>
          <p:cNvSpPr txBox="1">
            <a:spLocks/>
          </p:cNvSpPr>
          <p:nvPr/>
        </p:nvSpPr>
        <p:spPr>
          <a:xfrm>
            <a:off x="838200" y="850106"/>
            <a:ext cx="10515600" cy="896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5400" dirty="0">
                <a:solidFill>
                  <a:srgbClr val="0A2391"/>
                </a:solidFill>
              </a:rPr>
              <a:t>کلاه ‌برداری‌های تلفونی</a:t>
            </a:r>
            <a:endParaRPr lang="en-AU" sz="5400" b="1" dirty="0">
              <a:solidFill>
                <a:srgbClr val="0A2391"/>
              </a:solidFill>
            </a:endParaRPr>
          </a:p>
        </p:txBody>
      </p:sp>
      <p:sp>
        <p:nvSpPr>
          <p:cNvPr id="8" name="Rectangle 7">
            <a:extLst>
              <a:ext uri="{FF2B5EF4-FFF2-40B4-BE49-F238E27FC236}">
                <a16:creationId xmlns:a16="http://schemas.microsoft.com/office/drawing/2014/main" xmlns="" id="{46ECF5C4-12EF-0948-13B6-004B40808E0B}"/>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1557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7F95AC-E4E8-DE98-B555-225C90005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13A4854-D1F6-586D-95C8-14C2122AFA9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TextBox 7">
            <a:extLst>
              <a:ext uri="{FF2B5EF4-FFF2-40B4-BE49-F238E27FC236}">
                <a16:creationId xmlns:a16="http://schemas.microsoft.com/office/drawing/2014/main" xmlns="" id="{D635DF42-F917-EB79-C283-B09084C6EA9F}"/>
              </a:ext>
            </a:extLst>
          </p:cNvPr>
          <p:cNvSpPr txBox="1"/>
          <p:nvPr/>
        </p:nvSpPr>
        <p:spPr>
          <a:xfrm>
            <a:off x="270668" y="5925312"/>
            <a:ext cx="10202863" cy="784830"/>
          </a:xfrm>
          <a:prstGeom prst="rect">
            <a:avLst/>
          </a:prstGeom>
          <a:noFill/>
        </p:spPr>
        <p:txBody>
          <a:bodyPr wrap="square">
            <a:spAutoFit/>
          </a:bodyPr>
          <a:lstStyle/>
          <a:p>
            <a:pPr algn="ctr" rtl="1"/>
            <a:r>
              <a:rPr lang="en-AU" sz="900" dirty="0"/>
              <a:t>Mundy, Garrett (2024, </a:t>
            </a:r>
            <a:r>
              <a:rPr lang="fa-IR" sz="900" dirty="0"/>
              <a:t>اکتبر</a:t>
            </a:r>
            <a:r>
              <a:rPr lang="en-AU" sz="900" dirty="0"/>
              <a:t> 30).</a:t>
            </a:r>
            <a:br>
              <a:rPr lang="en-AU" sz="900" dirty="0"/>
            </a:br>
            <a:r>
              <a:rPr lang="fa-IR" sz="900" dirty="0">
                <a:latin typeface="Arial" panose="020B0604020202020204" pitchFamily="34" charset="0"/>
                <a:cs typeface="Arial" panose="020B0604020202020204" pitchFamily="34" charset="0"/>
              </a:rPr>
              <a:t>زن کلانسال در </a:t>
            </a:r>
            <a:r>
              <a:rPr lang="en-AU" sz="900" dirty="0">
                <a:latin typeface="Arial" panose="020B0604020202020204" pitchFamily="34" charset="0"/>
                <a:cs typeface="Arial" panose="020B0604020202020204" pitchFamily="34" charset="0"/>
              </a:rPr>
              <a:t>Perth </a:t>
            </a:r>
            <a:r>
              <a:rPr lang="fa-IR" sz="900" dirty="0">
                <a:latin typeface="Arial" panose="020B0604020202020204" pitchFamily="34" charset="0"/>
                <a:cs typeface="Arial" panose="020B0604020202020204" pitchFamily="34" charset="0"/>
              </a:rPr>
              <a:t>هدف یک کلاه‌برداری کارت هدیه به ارزش $2,000 قرار گرفت.</a:t>
            </a:r>
            <a:br>
              <a:rPr lang="fa-IR" sz="900" dirty="0">
                <a:latin typeface="Arial" panose="020B0604020202020204" pitchFamily="34" charset="0"/>
                <a:cs typeface="Arial" panose="020B0604020202020204" pitchFamily="34" charset="0"/>
              </a:rPr>
            </a:br>
            <a:r>
              <a:rPr lang="en-AU" sz="900" dirty="0">
                <a:latin typeface="Arial" panose="020B0604020202020204" pitchFamily="34" charset="0"/>
                <a:cs typeface="Arial" panose="020B0604020202020204" pitchFamily="34" charset="0"/>
              </a:rPr>
              <a:t>ABC News</a:t>
            </a:r>
            <a:r>
              <a:rPr lang="en-AU" sz="900" dirty="0"/>
              <a:t/>
            </a:r>
            <a:br>
              <a:rPr lang="en-AU" sz="900" dirty="0"/>
            </a:br>
            <a:r>
              <a:rPr lang="en-AU" sz="900" dirty="0">
                <a:hlinkClick r:id="rId4"/>
              </a:rPr>
              <a:t>https://www.abc.net.au/news/2024-10-30/woman-in-gift-card-scam-taken-to-shop-by-taxi/104528608</a:t>
            </a:r>
            <a:endParaRPr lang="en-AU" sz="900" dirty="0"/>
          </a:p>
          <a:p>
            <a:pPr algn="ctr"/>
            <a:endParaRPr lang="en-AU" sz="900" dirty="0"/>
          </a:p>
        </p:txBody>
      </p:sp>
      <p:pic>
        <p:nvPicPr>
          <p:cNvPr id="2" name="Online Media 1" title="How 91-year-old Grace was preyed on by gift card scammers | ABC News">
            <a:hlinkClick r:id="" action="ppaction://media"/>
            <a:extLst>
              <a:ext uri="{FF2B5EF4-FFF2-40B4-BE49-F238E27FC236}">
                <a16:creationId xmlns:a16="http://schemas.microsoft.com/office/drawing/2014/main" xmlns="" id="{5A9C0F20-B2F0-9CDF-6F71-2248DF3F06BB}"/>
              </a:ext>
            </a:extLst>
          </p:cNvPr>
          <p:cNvPicPr>
            <a:picLocks noRot="1" noChangeAspect="1"/>
          </p:cNvPicPr>
          <p:nvPr>
            <a:videoFile r:link="rId1"/>
          </p:nvPr>
        </p:nvPicPr>
        <p:blipFill>
          <a:blip r:embed="rId5"/>
          <a:stretch>
            <a:fillRect/>
          </a:stretch>
        </p:blipFill>
        <p:spPr>
          <a:xfrm>
            <a:off x="1677759" y="932688"/>
            <a:ext cx="8836482" cy="4992624"/>
          </a:xfrm>
          <a:prstGeom prst="rect">
            <a:avLst/>
          </a:prstGeom>
        </p:spPr>
      </p:pic>
    </p:spTree>
    <p:extLst>
      <p:ext uri="{BB962C8B-B14F-4D97-AF65-F5344CB8AC3E}">
        <p14:creationId xmlns:p14="http://schemas.microsoft.com/office/powerpoint/2010/main" val="32166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DEC92F-98CA-00F0-3269-B9090A1B34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A209D9-06A1-C6DC-55EE-3B665417FAC6}"/>
              </a:ext>
            </a:extLst>
          </p:cNvPr>
          <p:cNvSpPr>
            <a:spLocks noGrp="1"/>
          </p:cNvSpPr>
          <p:nvPr>
            <p:ph idx="1"/>
          </p:nvPr>
        </p:nvSpPr>
        <p:spPr>
          <a:xfrm>
            <a:off x="838200" y="2786743"/>
            <a:ext cx="10515600" cy="3390220"/>
          </a:xfrm>
        </p:spPr>
        <p:txBody>
          <a:bodyPr>
            <a:normAutofit/>
          </a:bodyPr>
          <a:lstStyle/>
          <a:p>
            <a:pPr marL="0" indent="0" algn="r" rtl="1">
              <a:buNone/>
            </a:pPr>
            <a:r>
              <a:rPr lang="fa-IR" sz="4400" dirty="0">
                <a:solidFill>
                  <a:srgbClr val="0A2391"/>
                </a:solidFill>
              </a:rPr>
              <a:t>ویب ‌سایت‌ها ممکن است </a:t>
            </a:r>
            <a:r>
              <a:rPr lang="fa-IR" sz="4400" b="1" dirty="0">
                <a:solidFill>
                  <a:srgbClr val="0A2391"/>
                </a:solidFill>
              </a:rPr>
              <a:t>نظرهای جعلی </a:t>
            </a:r>
            <a:r>
              <a:rPr lang="fa-IR" sz="4400" dirty="0">
                <a:solidFill>
                  <a:srgbClr val="0A2391"/>
                </a:solidFill>
              </a:rPr>
              <a:t>داشته باشند تا باعث شوند شما به آن‌ها اعتماد کنید.</a:t>
            </a:r>
            <a:endParaRPr lang="en-AU" sz="4400" b="1" dirty="0">
              <a:solidFill>
                <a:srgbClr val="0A2391"/>
              </a:solidFill>
            </a:endParaRPr>
          </a:p>
        </p:txBody>
      </p:sp>
      <p:sp>
        <p:nvSpPr>
          <p:cNvPr id="8" name="TextBox 7">
            <a:extLst>
              <a:ext uri="{FF2B5EF4-FFF2-40B4-BE49-F238E27FC236}">
                <a16:creationId xmlns:a16="http://schemas.microsoft.com/office/drawing/2014/main" xmlns="" id="{B687F296-FD88-97C0-4EE0-F47E3C7D21C4}"/>
              </a:ext>
            </a:extLst>
          </p:cNvPr>
          <p:cNvSpPr txBox="1"/>
          <p:nvPr/>
        </p:nvSpPr>
        <p:spPr>
          <a:xfrm>
            <a:off x="2392946" y="6089905"/>
            <a:ext cx="8960854" cy="584775"/>
          </a:xfrm>
          <a:prstGeom prst="rect">
            <a:avLst/>
          </a:prstGeom>
          <a:noFill/>
        </p:spPr>
        <p:txBody>
          <a:bodyPr wrap="square" rtlCol="0">
            <a:spAutoFit/>
          </a:bodyPr>
          <a:lstStyle/>
          <a:p>
            <a:pPr algn="r" rtl="1"/>
            <a:r>
              <a:rPr lang="fa-IR" sz="1600" dirty="0"/>
              <a:t>اقتباس‌شده از «</a:t>
            </a:r>
            <a:r>
              <a:rPr lang="en-AU" sz="1600" dirty="0"/>
              <a:t>Little Book of Scams: How to spot and avoid scams» </a:t>
            </a:r>
            <a:r>
              <a:rPr lang="fa-IR" sz="1600" dirty="0"/>
              <a:t>توسط </a:t>
            </a:r>
            <a:r>
              <a:rPr lang="en-AU" sz="1600" dirty="0"/>
              <a:t>Australian Competition and Consumer Commission، 2024، </a:t>
            </a:r>
            <a:r>
              <a:rPr lang="fa-IR" sz="1600" dirty="0"/>
              <a:t>حق نشر متعلق به دولت مشترک‌المنافع استرالیا.</a:t>
            </a:r>
            <a:endParaRPr lang="en-AU" sz="1600" dirty="0">
              <a:solidFill>
                <a:srgbClr val="121737"/>
              </a:solidFill>
            </a:endParaRPr>
          </a:p>
        </p:txBody>
      </p:sp>
      <p:sp>
        <p:nvSpPr>
          <p:cNvPr id="6" name="Content Placeholder 2">
            <a:extLst>
              <a:ext uri="{FF2B5EF4-FFF2-40B4-BE49-F238E27FC236}">
                <a16:creationId xmlns:a16="http://schemas.microsoft.com/office/drawing/2014/main" xmlns="" id="{5CBC2334-980F-6137-CD18-E3DE076661D2}"/>
              </a:ext>
            </a:extLst>
          </p:cNvPr>
          <p:cNvSpPr txBox="1">
            <a:spLocks/>
          </p:cNvSpPr>
          <p:nvPr/>
        </p:nvSpPr>
        <p:spPr>
          <a:xfrm>
            <a:off x="838200" y="768095"/>
            <a:ext cx="10515600" cy="4114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5400" dirty="0">
                <a:solidFill>
                  <a:srgbClr val="0A2391"/>
                </a:solidFill>
              </a:rPr>
              <a:t>کلاه‌برداری‌های ویب ‌سایت</a:t>
            </a:r>
            <a:endParaRPr lang="en-AU" sz="5400" b="1" dirty="0">
              <a:solidFill>
                <a:srgbClr val="0A2391"/>
              </a:solidFill>
            </a:endParaRPr>
          </a:p>
        </p:txBody>
      </p:sp>
      <p:sp>
        <p:nvSpPr>
          <p:cNvPr id="9" name="Rectangle 8">
            <a:extLst>
              <a:ext uri="{FF2B5EF4-FFF2-40B4-BE49-F238E27FC236}">
                <a16:creationId xmlns:a16="http://schemas.microsoft.com/office/drawing/2014/main" xmlns="" id="{8053980E-9B6C-B028-F540-E5EE31F439A1}"/>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444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1DB78F-0B99-C6D1-7BDC-4F473938E42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fa-IR" sz="5400" dirty="0">
                <a:solidFill>
                  <a:schemeClr val="bg1"/>
                </a:solidFill>
              </a:rPr>
              <a:t>قدردانی از سرزمین سنتی</a:t>
            </a:r>
            <a:endParaRPr lang="en-US" sz="5400" dirty="0">
              <a:solidFill>
                <a:schemeClr val="bg1"/>
              </a:solidFill>
            </a:endParaRPr>
          </a:p>
        </p:txBody>
      </p:sp>
    </p:spTree>
    <p:extLst>
      <p:ext uri="{BB962C8B-B14F-4D97-AF65-F5344CB8AC3E}">
        <p14:creationId xmlns:p14="http://schemas.microsoft.com/office/powerpoint/2010/main" val="2276240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754134-7D0C-5E32-1382-E0F72A592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B8639F41-626A-050B-F482-E378DCF7174D}"/>
              </a:ext>
            </a:extLst>
          </p:cNvPr>
          <p:cNvSpPr>
            <a:spLocks noGrp="1"/>
          </p:cNvSpPr>
          <p:nvPr>
            <p:ph type="title"/>
          </p:nvPr>
        </p:nvSpPr>
        <p:spPr>
          <a:xfrm>
            <a:off x="2019450" y="167408"/>
            <a:ext cx="5854550" cy="1325563"/>
          </a:xfrm>
        </p:spPr>
        <p:txBody>
          <a:bodyPr/>
          <a:lstStyle/>
          <a:p>
            <a:pPr algn="r" rtl="1"/>
            <a:r>
              <a:rPr lang="fa-IR" dirty="0"/>
              <a:t>ویب‌ سایت‌های جعلی ساخته شده‌اند</a:t>
            </a:r>
            <a:endParaRPr lang="en-AU" dirty="0"/>
          </a:p>
        </p:txBody>
      </p:sp>
      <p:sp>
        <p:nvSpPr>
          <p:cNvPr id="9" name="Content Placeholder 2">
            <a:extLst>
              <a:ext uri="{FF2B5EF4-FFF2-40B4-BE49-F238E27FC236}">
                <a16:creationId xmlns:a16="http://schemas.microsoft.com/office/drawing/2014/main" xmlns="" id="{12346186-C9D8-5984-13FC-1F64977017EA}"/>
              </a:ext>
            </a:extLst>
          </p:cNvPr>
          <p:cNvSpPr>
            <a:spLocks noGrp="1"/>
          </p:cNvSpPr>
          <p:nvPr>
            <p:ph sz="half" idx="1"/>
          </p:nvPr>
        </p:nvSpPr>
        <p:spPr>
          <a:xfrm>
            <a:off x="866173" y="1786597"/>
            <a:ext cx="3333770" cy="3516923"/>
          </a:xfrm>
        </p:spPr>
        <p:txBody>
          <a:bodyPr/>
          <a:lstStyle/>
          <a:p>
            <a:pPr algn="r" rtl="1">
              <a:lnSpc>
                <a:spcPct val="107000"/>
              </a:lnSpc>
              <a:spcAft>
                <a:spcPts val="800"/>
              </a:spcAft>
              <a:tabLst>
                <a:tab pos="457200" algn="l"/>
              </a:tabLst>
            </a:pPr>
            <a:r>
              <a:rPr lang="fa-IR" dirty="0"/>
              <a:t>کلاه‌ برداران اعلان‌ها یا ویب‌ سایت‌های جعلی برای فروش محصولات ایجاد می‌کنند.</a:t>
            </a:r>
          </a:p>
          <a:p>
            <a:pPr algn="r" rtl="1">
              <a:lnSpc>
                <a:spcPct val="107000"/>
              </a:lnSpc>
              <a:spcAft>
                <a:spcPts val="800"/>
              </a:spcAft>
              <a:tabLst>
                <a:tab pos="457200" algn="l"/>
              </a:tabLst>
            </a:pPr>
            <a:r>
              <a:rPr lang="fa-IR" dirty="0"/>
              <a:t>آن‌ها پول شما را می‌گیرند و هرگز محصول را برای شما فراهم نمی‌کنند.</a:t>
            </a:r>
          </a:p>
          <a:p>
            <a:pPr algn="r" rtl="1">
              <a:lnSpc>
                <a:spcPct val="107000"/>
              </a:lnSpc>
              <a:spcAft>
                <a:spcPts val="800"/>
              </a:spcAft>
              <a:tabLst>
                <a:tab pos="457200" algn="l"/>
              </a:tabLst>
            </a:pPr>
            <a:r>
              <a:rPr lang="fa-IR" dirty="0"/>
              <a:t>همیشه بررسی کنید که در ویب ‌سایت درست قرار دارید.</a:t>
            </a:r>
            <a:endPar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xmlns="" id="{639C1408-CAF9-3655-BB59-4DE80907683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xmlns="" id="{D894A721-EC26-12D6-70AA-9A6F3DB33FD8}"/>
              </a:ext>
            </a:extLst>
          </p:cNvPr>
          <p:cNvPicPr>
            <a:picLocks noChangeAspect="1"/>
          </p:cNvPicPr>
          <p:nvPr/>
        </p:nvPicPr>
        <p:blipFill>
          <a:blip r:embed="rId3"/>
          <a:srcRect l="9261" t="55431" r="74724" b="8512"/>
          <a:stretch/>
        </p:blipFill>
        <p:spPr>
          <a:xfrm>
            <a:off x="816199" y="248776"/>
            <a:ext cx="1062666" cy="1022860"/>
          </a:xfrm>
          <a:prstGeom prst="rect">
            <a:avLst/>
          </a:prstGeom>
        </p:spPr>
      </p:pic>
      <p:pic>
        <p:nvPicPr>
          <p:cNvPr id="13" name="Picture 12">
            <a:extLst>
              <a:ext uri="{FF2B5EF4-FFF2-40B4-BE49-F238E27FC236}">
                <a16:creationId xmlns:a16="http://schemas.microsoft.com/office/drawing/2014/main" xmlns="" id="{381FA298-7390-652D-854E-FF6193A55162}"/>
              </a:ext>
            </a:extLst>
          </p:cNvPr>
          <p:cNvPicPr>
            <a:picLocks noChangeAspect="1"/>
          </p:cNvPicPr>
          <p:nvPr/>
        </p:nvPicPr>
        <p:blipFill>
          <a:blip r:embed="rId4"/>
          <a:stretch>
            <a:fillRect/>
          </a:stretch>
        </p:blipFill>
        <p:spPr>
          <a:xfrm>
            <a:off x="4149970" y="1271636"/>
            <a:ext cx="8042030" cy="5177307"/>
          </a:xfrm>
          <a:prstGeom prst="rect">
            <a:avLst/>
          </a:prstGeom>
        </p:spPr>
      </p:pic>
    </p:spTree>
    <p:extLst>
      <p:ext uri="{BB962C8B-B14F-4D97-AF65-F5344CB8AC3E}">
        <p14:creationId xmlns:p14="http://schemas.microsoft.com/office/powerpoint/2010/main" val="35700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30A768-08DA-92BB-7F5C-C35C6E322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FE5E5E9-ADB0-F587-A642-43B69552A05F}"/>
              </a:ext>
            </a:extLst>
          </p:cNvPr>
          <p:cNvSpPr>
            <a:spLocks noGrp="1"/>
          </p:cNvSpPr>
          <p:nvPr>
            <p:ph type="title"/>
          </p:nvPr>
        </p:nvSpPr>
        <p:spPr>
          <a:xfrm>
            <a:off x="2019450" y="167408"/>
            <a:ext cx="6761988" cy="1325563"/>
          </a:xfrm>
        </p:spPr>
        <p:txBody>
          <a:bodyPr/>
          <a:lstStyle/>
          <a:p>
            <a:pPr algn="r" rtl="1"/>
            <a:r>
              <a:rPr lang="en-AU" dirty="0" err="1">
                <a:latin typeface="Arial" panose="020B0604020202020204" pitchFamily="34" charset="0"/>
                <a:cs typeface="Arial" panose="020B0604020202020204" pitchFamily="34" charset="0"/>
              </a:rPr>
              <a:t>Scambling</a:t>
            </a:r>
            <a:r>
              <a:rPr lang="en-AU" dirty="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 کلاه‌برداری قمار آنلاین</a:t>
            </a:r>
            <a:endParaRPr lang="en-AU" b="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xmlns="" id="{5B8214AF-AFC5-D64E-CF41-B550EC718310}"/>
              </a:ext>
            </a:extLst>
          </p:cNvPr>
          <p:cNvSpPr>
            <a:spLocks noGrp="1"/>
          </p:cNvSpPr>
          <p:nvPr>
            <p:ph sz="half" idx="1"/>
          </p:nvPr>
        </p:nvSpPr>
        <p:spPr>
          <a:xfrm>
            <a:off x="866172" y="1622005"/>
            <a:ext cx="4486877" cy="4585628"/>
          </a:xfrm>
        </p:spPr>
        <p:txBody>
          <a:bodyPr/>
          <a:lstStyle/>
          <a:p>
            <a:pPr algn="r" rtl="1">
              <a:lnSpc>
                <a:spcPct val="107000"/>
              </a:lnSpc>
              <a:spcAft>
                <a:spcPts val="800"/>
              </a:spcAft>
              <a:tabLst>
                <a:tab pos="457200" algn="l"/>
              </a:tabLst>
            </a:pPr>
            <a:r>
              <a:rPr lang="fa-IR" dirty="0">
                <a:latin typeface="Arial" panose="020B0604020202020204" pitchFamily="34" charset="0"/>
                <a:cs typeface="Arial" panose="020B0604020202020204" pitchFamily="34" charset="0"/>
              </a:rPr>
              <a:t>کلاه‌ برداری‌هایی که به شکل </a:t>
            </a:r>
            <a:r>
              <a:rPr lang="en-AU" dirty="0">
                <a:latin typeface="Arial" panose="020B0604020202020204" pitchFamily="34" charset="0"/>
                <a:cs typeface="Arial" panose="020B0604020202020204" pitchFamily="34" charset="0"/>
              </a:rPr>
              <a:t>APP</a:t>
            </a:r>
            <a:r>
              <a:rPr lang="fa-IR" dirty="0">
                <a:latin typeface="Arial" panose="020B0604020202020204" pitchFamily="34" charset="0"/>
                <a:cs typeface="Arial" panose="020B0604020202020204" pitchFamily="34" charset="0"/>
              </a:rPr>
              <a:t>ها یا بازی‌های قمار پنهان شده‌اند.</a:t>
            </a:r>
          </a:p>
          <a:p>
            <a:pPr algn="r" rtl="1">
              <a:lnSpc>
                <a:spcPct val="107000"/>
              </a:lnSpc>
              <a:spcAft>
                <a:spcPts val="800"/>
              </a:spcAft>
              <a:tabLst>
                <a:tab pos="457200" algn="l"/>
              </a:tabLst>
            </a:pPr>
            <a:r>
              <a:rPr lang="fa-IR" dirty="0">
                <a:latin typeface="Arial" panose="020B0604020202020204" pitchFamily="34" charset="0"/>
                <a:cs typeface="Arial" panose="020B0604020202020204" pitchFamily="34" charset="0"/>
              </a:rPr>
              <a:t>جک‌ پات‌های جعلی و چرخش‌های مجانی افراد را فریب می‌دهند تا پول یا معلومات شخصی خود را بدهند.</a:t>
            </a:r>
          </a:p>
          <a:p>
            <a:pPr algn="r" rtl="1">
              <a:lnSpc>
                <a:spcPct val="107000"/>
              </a:lnSpc>
              <a:spcAft>
                <a:spcPts val="800"/>
              </a:spcAft>
              <a:tabLst>
                <a:tab pos="457200" algn="l"/>
              </a:tabLst>
            </a:pPr>
            <a:r>
              <a:rPr lang="fa-IR" dirty="0">
                <a:latin typeface="Arial" panose="020B0604020202020204" pitchFamily="34" charset="0"/>
                <a:cs typeface="Arial" panose="020B0604020202020204" pitchFamily="34" charset="0"/>
              </a:rPr>
              <a:t>معلومات حساس خود را شریک نسازید یا پول انتقال ندهید، پیش از دانلود </a:t>
            </a:r>
            <a:r>
              <a:rPr lang="en-AU" dirty="0">
                <a:latin typeface="Arial" panose="020B0604020202020204" pitchFamily="34" charset="0"/>
                <a:cs typeface="Arial" panose="020B0604020202020204" pitchFamily="34" charset="0"/>
              </a:rPr>
              <a:t>APP</a:t>
            </a:r>
            <a:r>
              <a:rPr lang="fa-IR" dirty="0">
                <a:latin typeface="Arial" panose="020B0604020202020204" pitchFamily="34" charset="0"/>
                <a:cs typeface="Arial" panose="020B0604020202020204" pitchFamily="34" charset="0"/>
              </a:rPr>
              <a:t>ها آن‌ها را بررسی کنید و هر مورد مشکوک را راپور دهید.</a:t>
            </a:r>
            <a:endPar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xmlns="" id="{A8AEDD0C-1E76-76C8-1C73-64D2D4FD616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xmlns="" id="{6F52C772-34F1-961C-403D-370D38042BEA}"/>
              </a:ext>
            </a:extLst>
          </p:cNvPr>
          <p:cNvPicPr>
            <a:picLocks noChangeAspect="1"/>
          </p:cNvPicPr>
          <p:nvPr/>
        </p:nvPicPr>
        <p:blipFill>
          <a:blip r:embed="rId3"/>
          <a:srcRect l="9261" t="55431" r="74724" b="8512"/>
          <a:stretch/>
        </p:blipFill>
        <p:spPr>
          <a:xfrm>
            <a:off x="816199" y="248776"/>
            <a:ext cx="1062666" cy="1022860"/>
          </a:xfrm>
          <a:prstGeom prst="rect">
            <a:avLst/>
          </a:prstGeom>
        </p:spPr>
      </p:pic>
      <p:sp>
        <p:nvSpPr>
          <p:cNvPr id="5" name="Oval 4">
            <a:extLst>
              <a:ext uri="{FF2B5EF4-FFF2-40B4-BE49-F238E27FC236}">
                <a16:creationId xmlns:a16="http://schemas.microsoft.com/office/drawing/2014/main" xmlns="" id="{49175AE6-38D2-C320-F39D-D957431A64C5}"/>
              </a:ext>
            </a:extLst>
          </p:cNvPr>
          <p:cNvSpPr/>
          <p:nvPr/>
        </p:nvSpPr>
        <p:spPr>
          <a:xfrm>
            <a:off x="976775" y="352425"/>
            <a:ext cx="741513" cy="7499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xmlns="" id="{A6C764FA-ECB1-6454-6DB4-89F84465E2FD}"/>
              </a:ext>
            </a:extLst>
          </p:cNvPr>
          <p:cNvSpPr txBox="1"/>
          <p:nvPr/>
        </p:nvSpPr>
        <p:spPr>
          <a:xfrm>
            <a:off x="944412" y="352425"/>
            <a:ext cx="504825" cy="646331"/>
          </a:xfrm>
          <a:prstGeom prst="rect">
            <a:avLst/>
          </a:prstGeom>
          <a:noFill/>
        </p:spPr>
        <p:txBody>
          <a:bodyPr wrap="square">
            <a:spAutoFit/>
          </a:bodyPr>
          <a:lstStyle/>
          <a:p>
            <a:r>
              <a:rPr lang="en-AU" sz="3600"/>
              <a:t>🎰</a:t>
            </a:r>
          </a:p>
        </p:txBody>
      </p:sp>
      <p:pic>
        <p:nvPicPr>
          <p:cNvPr id="8" name="Content Placeholder 6">
            <a:extLst>
              <a:ext uri="{FF2B5EF4-FFF2-40B4-BE49-F238E27FC236}">
                <a16:creationId xmlns:a16="http://schemas.microsoft.com/office/drawing/2014/main" xmlns="" id="{503CE4D1-BF2A-0924-9879-8E73B09DD96E}"/>
              </a:ext>
            </a:extLst>
          </p:cNvPr>
          <p:cNvPicPr>
            <a:picLocks noChangeAspect="1"/>
          </p:cNvPicPr>
          <p:nvPr/>
        </p:nvPicPr>
        <p:blipFill>
          <a:blip r:embed="rId4"/>
          <a:stretch>
            <a:fillRect/>
          </a:stretch>
        </p:blipFill>
        <p:spPr bwMode="auto">
          <a:xfrm>
            <a:off x="6667580" y="1102405"/>
            <a:ext cx="3946545" cy="330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8B8BFA6E-804D-9A6F-7DA9-3615BB3BDBE6}"/>
              </a:ext>
            </a:extLst>
          </p:cNvPr>
          <p:cNvPicPr>
            <a:picLocks noChangeAspect="1"/>
          </p:cNvPicPr>
          <p:nvPr/>
        </p:nvPicPr>
        <p:blipFill>
          <a:blip r:embed="rId5"/>
          <a:stretch>
            <a:fillRect/>
          </a:stretch>
        </p:blipFill>
        <p:spPr>
          <a:xfrm>
            <a:off x="7059371" y="4403924"/>
            <a:ext cx="4266457" cy="2165892"/>
          </a:xfrm>
          <a:prstGeom prst="rect">
            <a:avLst/>
          </a:prstGeom>
        </p:spPr>
      </p:pic>
      <p:sp>
        <p:nvSpPr>
          <p:cNvPr id="15" name="TextBox 14">
            <a:extLst>
              <a:ext uri="{FF2B5EF4-FFF2-40B4-BE49-F238E27FC236}">
                <a16:creationId xmlns:a16="http://schemas.microsoft.com/office/drawing/2014/main" xmlns="" id="{EF785284-8EE1-BCC7-9A15-B9CC1A6F28C1}"/>
              </a:ext>
            </a:extLst>
          </p:cNvPr>
          <p:cNvSpPr txBox="1"/>
          <p:nvPr/>
        </p:nvSpPr>
        <p:spPr>
          <a:xfrm>
            <a:off x="297383" y="5755595"/>
            <a:ext cx="6761988" cy="507831"/>
          </a:xfrm>
          <a:prstGeom prst="rect">
            <a:avLst/>
          </a:prstGeom>
          <a:noFill/>
        </p:spPr>
        <p:txBody>
          <a:bodyPr wrap="square">
            <a:spAutoFit/>
          </a:bodyPr>
          <a:lstStyle/>
          <a:p>
            <a:pPr algn="r" rtl="1"/>
            <a:r>
              <a:rPr lang="en-AU" sz="900" dirty="0"/>
              <a:t>Boltje, S., (2025, August 29).</a:t>
            </a:r>
            <a:br>
              <a:rPr lang="en-AU" sz="900" dirty="0"/>
            </a:br>
            <a:r>
              <a:rPr lang="en-AU" sz="900" dirty="0"/>
              <a:t>«</a:t>
            </a:r>
            <a:r>
              <a:rPr lang="en-AU" sz="900" dirty="0" err="1"/>
              <a:t>Scambling</a:t>
            </a:r>
            <a:r>
              <a:rPr lang="en-AU" sz="900" dirty="0"/>
              <a:t> </a:t>
            </a:r>
            <a:r>
              <a:rPr lang="fa-IR" sz="900" dirty="0"/>
              <a:t>یک کلاه‌برداری قمار آنلاین است که جوامع </a:t>
            </a:r>
            <a:r>
              <a:rPr lang="en-AU" sz="900" dirty="0"/>
              <a:t>First Nations </a:t>
            </a:r>
            <a:r>
              <a:rPr lang="fa-IR" sz="900" dirty="0"/>
              <a:t>را هدف قرار می‌دهد.»</a:t>
            </a:r>
            <a:br>
              <a:rPr lang="fa-IR" sz="900" dirty="0"/>
            </a:br>
            <a:r>
              <a:rPr lang="en-AU" sz="900" dirty="0">
                <a:hlinkClick r:id="rId6"/>
              </a:rPr>
              <a:t>https://www.abc.net.au/news/2025-08-29/scambling-the-online-gambling-scam-targeting-aboriginal-people/105709290</a:t>
            </a:r>
            <a:endParaRPr lang="en-AU" sz="900" dirty="0"/>
          </a:p>
        </p:txBody>
      </p:sp>
    </p:spTree>
    <p:extLst>
      <p:ext uri="{BB962C8B-B14F-4D97-AF65-F5344CB8AC3E}">
        <p14:creationId xmlns:p14="http://schemas.microsoft.com/office/powerpoint/2010/main" val="3663680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800577-F8B0-77C9-3E00-388B37AF432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C7F29A-D44C-3014-6B10-159CF26DE9EE}"/>
              </a:ext>
            </a:extLst>
          </p:cNvPr>
          <p:cNvSpPr>
            <a:spLocks noGrp="1"/>
          </p:cNvSpPr>
          <p:nvPr>
            <p:ph idx="1"/>
          </p:nvPr>
        </p:nvSpPr>
        <p:spPr>
          <a:xfrm>
            <a:off x="838200" y="2478023"/>
            <a:ext cx="10515600" cy="3698939"/>
          </a:xfrm>
        </p:spPr>
        <p:txBody>
          <a:bodyPr>
            <a:normAutofit/>
          </a:bodyPr>
          <a:lstStyle/>
          <a:p>
            <a:pPr marL="0" indent="0" algn="r" rtl="1">
              <a:buNone/>
            </a:pPr>
            <a:r>
              <a:rPr lang="fa-IR" sz="4400" dirty="0">
                <a:solidFill>
                  <a:srgbClr val="0A2391"/>
                </a:solidFill>
              </a:rPr>
              <a:t>کلاه‌ برداران می‌توانند از </a:t>
            </a:r>
            <a:r>
              <a:rPr lang="fa-IR" sz="4400" b="1" dirty="0">
                <a:solidFill>
                  <a:srgbClr val="0A2391"/>
                </a:solidFill>
              </a:rPr>
              <a:t>حساب‌های رسانه‌های اجتماعی شما</a:t>
            </a:r>
            <a:r>
              <a:rPr lang="fa-IR" sz="4400" dirty="0">
                <a:solidFill>
                  <a:srgbClr val="0A2391"/>
                </a:solidFill>
              </a:rPr>
              <a:t> معلومات کلانی راجع به شما به‌ دست آورند.</a:t>
            </a:r>
            <a:endParaRPr lang="en-AU" sz="4400" b="1" dirty="0">
              <a:solidFill>
                <a:srgbClr val="0A2391"/>
              </a:solidFill>
            </a:endParaRPr>
          </a:p>
        </p:txBody>
      </p:sp>
      <p:sp>
        <p:nvSpPr>
          <p:cNvPr id="6" name="TextBox 5">
            <a:extLst>
              <a:ext uri="{FF2B5EF4-FFF2-40B4-BE49-F238E27FC236}">
                <a16:creationId xmlns:a16="http://schemas.microsoft.com/office/drawing/2014/main" xmlns="" id="{9D5DA7F7-705E-0FDB-65BC-628A0CFA37CE}"/>
              </a:ext>
            </a:extLst>
          </p:cNvPr>
          <p:cNvSpPr txBox="1"/>
          <p:nvPr/>
        </p:nvSpPr>
        <p:spPr>
          <a:xfrm>
            <a:off x="5110746" y="5820786"/>
            <a:ext cx="6243054"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a:t>
            </a:r>
            <a:r>
              <a:rPr lang="en-AU" sz="1600" dirty="0"/>
              <a:t>» </a:t>
            </a:r>
            <a:r>
              <a:rPr lang="fa-IR" sz="1600" dirty="0"/>
              <a:t> توسط </a:t>
            </a:r>
            <a:r>
              <a:rPr lang="en-AU" sz="1600" dirty="0"/>
              <a:t>Australian Competition and Consumer Commission، 2024.</a:t>
            </a:r>
            <a:endParaRPr lang="en-AU" sz="1600" dirty="0">
              <a:solidFill>
                <a:srgbClr val="121737"/>
              </a:solidFill>
            </a:endParaRPr>
          </a:p>
        </p:txBody>
      </p:sp>
      <p:sp>
        <p:nvSpPr>
          <p:cNvPr id="2" name="Content Placeholder 2">
            <a:extLst>
              <a:ext uri="{FF2B5EF4-FFF2-40B4-BE49-F238E27FC236}">
                <a16:creationId xmlns:a16="http://schemas.microsoft.com/office/drawing/2014/main" xmlns="" id="{5B77BF46-F75A-B295-152E-55BAF09A9842}"/>
              </a:ext>
            </a:extLst>
          </p:cNvPr>
          <p:cNvSpPr txBox="1">
            <a:spLocks/>
          </p:cNvSpPr>
          <p:nvPr/>
        </p:nvSpPr>
        <p:spPr>
          <a:xfrm>
            <a:off x="838200" y="559042"/>
            <a:ext cx="10515600" cy="1690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5400" b="1" dirty="0">
                <a:solidFill>
                  <a:srgbClr val="0A2391"/>
                </a:solidFill>
              </a:rPr>
              <a:t>رسانه‌های اجتماعی، </a:t>
            </a:r>
            <a:r>
              <a:rPr lang="en-AU" sz="5400" b="1" dirty="0">
                <a:solidFill>
                  <a:srgbClr val="0A2391"/>
                </a:solidFill>
              </a:rPr>
              <a:t>APP</a:t>
            </a:r>
            <a:r>
              <a:rPr lang="fa-IR" sz="5400" b="1" dirty="0">
                <a:solidFill>
                  <a:srgbClr val="0A2391"/>
                </a:solidFill>
              </a:rPr>
              <a:t>ها و پیام‌رسانی آنلاین</a:t>
            </a:r>
            <a:endParaRPr lang="en-AU" sz="5400" b="1" dirty="0">
              <a:solidFill>
                <a:srgbClr val="0A2391"/>
              </a:solidFill>
            </a:endParaRPr>
          </a:p>
        </p:txBody>
      </p:sp>
      <p:sp>
        <p:nvSpPr>
          <p:cNvPr id="7" name="Rectangle 6">
            <a:extLst>
              <a:ext uri="{FF2B5EF4-FFF2-40B4-BE49-F238E27FC236}">
                <a16:creationId xmlns:a16="http://schemas.microsoft.com/office/drawing/2014/main" xmlns="" id="{797DF8C9-05A4-C927-B2EE-63DEEA1C7FA8}"/>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2880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56EA7D-9624-A243-C97B-F76F2880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3227614-5F39-6550-2844-6A38C68A0ED9}"/>
              </a:ext>
            </a:extLst>
          </p:cNvPr>
          <p:cNvSpPr>
            <a:spLocks noGrp="1"/>
          </p:cNvSpPr>
          <p:nvPr>
            <p:ph type="title"/>
          </p:nvPr>
        </p:nvSpPr>
        <p:spPr>
          <a:xfrm>
            <a:off x="4201715" y="150092"/>
            <a:ext cx="6560788" cy="1325563"/>
          </a:xfrm>
        </p:spPr>
        <p:txBody>
          <a:bodyPr/>
          <a:lstStyle/>
          <a:p>
            <a:r>
              <a:rPr lang="fa-IR" dirty="0"/>
              <a:t>اشتراک‌ گذاری در رسانه‌های اجتماعی</a:t>
            </a:r>
            <a:endParaRPr lang="en-AU" dirty="0"/>
          </a:p>
        </p:txBody>
      </p:sp>
      <p:sp>
        <p:nvSpPr>
          <p:cNvPr id="6" name="Slide Number Placeholder 5">
            <a:extLst>
              <a:ext uri="{FF2B5EF4-FFF2-40B4-BE49-F238E27FC236}">
                <a16:creationId xmlns:a16="http://schemas.microsoft.com/office/drawing/2014/main" xmlns="" id="{B6A9FA5A-266A-FD93-EECB-68920D86755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Content Placeholder 6">
            <a:extLst>
              <a:ext uri="{FF2B5EF4-FFF2-40B4-BE49-F238E27FC236}">
                <a16:creationId xmlns:a16="http://schemas.microsoft.com/office/drawing/2014/main" xmlns="" id="{0E8E9656-ADA5-3A7B-2C80-D2ABD49FEB66}"/>
              </a:ext>
            </a:extLst>
          </p:cNvPr>
          <p:cNvPicPr>
            <a:picLocks noGrp="1" noChangeAspect="1"/>
          </p:cNvPicPr>
          <p:nvPr>
            <p:ph sz="half" idx="1"/>
          </p:nvPr>
        </p:nvPicPr>
        <p:blipFill>
          <a:blip r:embed="rId3"/>
          <a:stretch>
            <a:fillRect/>
          </a:stretch>
        </p:blipFill>
        <p:spPr bwMode="auto">
          <a:xfrm>
            <a:off x="6191546" y="2568624"/>
            <a:ext cx="2581127" cy="17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xmlns="" id="{9E38F7BA-0388-50B5-422E-CCA7D728FBDD}"/>
              </a:ext>
            </a:extLst>
          </p:cNvPr>
          <p:cNvSpPr txBox="1">
            <a:spLocks/>
          </p:cNvSpPr>
          <p:nvPr/>
        </p:nvSpPr>
        <p:spPr bwMode="auto">
          <a:xfrm>
            <a:off x="838200" y="1228813"/>
            <a:ext cx="4486877"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sz="2000" dirty="0"/>
              <a:t>در نظر بگیرید که بانک برای شناسایی شما از چه معلوماتی استفاده می‌کند یا رمزهای عبور شما چه چیزهایی است.</a:t>
            </a:r>
          </a:p>
          <a:p>
            <a:pPr marL="0" indent="0" algn="r" rtl="1">
              <a:buNone/>
            </a:pPr>
            <a:endParaRPr lang="fa-IR" sz="2000" dirty="0"/>
          </a:p>
          <a:p>
            <a:pPr marL="0" indent="0" algn="r" rtl="1">
              <a:buNone/>
            </a:pPr>
            <a:r>
              <a:rPr lang="fa-IR" sz="2000" b="1" dirty="0"/>
              <a:t>• تاریخ ولادتِ شما</a:t>
            </a:r>
            <a:br>
              <a:rPr lang="fa-IR" sz="2000" b="1" dirty="0"/>
            </a:br>
            <a:r>
              <a:rPr lang="fa-IR" sz="2000" b="1" dirty="0"/>
              <a:t>• آدرس</a:t>
            </a:r>
            <a:br>
              <a:rPr lang="fa-IR" sz="2000" b="1" dirty="0"/>
            </a:br>
            <a:r>
              <a:rPr lang="fa-IR" sz="2000" b="1" dirty="0"/>
              <a:t>• نام حیوانات خانگی</a:t>
            </a:r>
            <a:br>
              <a:rPr lang="fa-IR" sz="2000" b="1" dirty="0"/>
            </a:br>
            <a:r>
              <a:rPr lang="fa-IR" sz="2000" b="1" dirty="0"/>
              <a:t>• یا هر معلومات شخصی دیگر</a:t>
            </a:r>
          </a:p>
          <a:p>
            <a:pPr marL="0" indent="0" algn="r" rtl="1">
              <a:buNone/>
            </a:pPr>
            <a:endParaRPr lang="fa-IR" sz="2000" b="1" dirty="0"/>
          </a:p>
          <a:p>
            <a:pPr marL="0" indent="0" algn="r" rtl="1">
              <a:buNone/>
            </a:pPr>
            <a:r>
              <a:rPr lang="fa-IR" sz="2000" dirty="0"/>
              <a:t>در مورد آنچه در رسانه‌های اجتماعی شریک می‌سازید محتاط باشید، زیرا این معلومات می‌تواند از تصاویر و معلوماتی که شما شریک می‌کنید جمع‌آوری شود.</a:t>
            </a:r>
          </a:p>
        </p:txBody>
      </p:sp>
      <p:pic>
        <p:nvPicPr>
          <p:cNvPr id="12" name="Picture 11">
            <a:extLst>
              <a:ext uri="{FF2B5EF4-FFF2-40B4-BE49-F238E27FC236}">
                <a16:creationId xmlns:a16="http://schemas.microsoft.com/office/drawing/2014/main" xmlns="" id="{5F730A59-67F1-0135-2E98-F4200FDB21AF}"/>
              </a:ext>
            </a:extLst>
          </p:cNvPr>
          <p:cNvPicPr>
            <a:picLocks noChangeAspect="1"/>
          </p:cNvPicPr>
          <p:nvPr/>
        </p:nvPicPr>
        <p:blipFill>
          <a:blip r:embed="rId4"/>
          <a:stretch>
            <a:fillRect/>
          </a:stretch>
        </p:blipFill>
        <p:spPr>
          <a:xfrm>
            <a:off x="8772673" y="1708249"/>
            <a:ext cx="2581127" cy="1720751"/>
          </a:xfrm>
          <a:prstGeom prst="rect">
            <a:avLst/>
          </a:prstGeom>
        </p:spPr>
      </p:pic>
      <p:pic>
        <p:nvPicPr>
          <p:cNvPr id="4" name="Picture 3">
            <a:extLst>
              <a:ext uri="{FF2B5EF4-FFF2-40B4-BE49-F238E27FC236}">
                <a16:creationId xmlns:a16="http://schemas.microsoft.com/office/drawing/2014/main" xmlns="" id="{E603D29D-42F0-CA34-09A9-6F9C8C6FBD99}"/>
              </a:ext>
            </a:extLst>
          </p:cNvPr>
          <p:cNvPicPr>
            <a:picLocks noChangeAspect="1"/>
          </p:cNvPicPr>
          <p:nvPr/>
        </p:nvPicPr>
        <p:blipFill>
          <a:blip r:embed="rId5"/>
          <a:stretch>
            <a:fillRect/>
          </a:stretch>
        </p:blipFill>
        <p:spPr>
          <a:xfrm>
            <a:off x="8762007" y="3428999"/>
            <a:ext cx="2581127" cy="1720751"/>
          </a:xfrm>
          <a:prstGeom prst="rect">
            <a:avLst/>
          </a:prstGeom>
        </p:spPr>
      </p:pic>
    </p:spTree>
    <p:extLst>
      <p:ext uri="{BB962C8B-B14F-4D97-AF65-F5344CB8AC3E}">
        <p14:creationId xmlns:p14="http://schemas.microsoft.com/office/powerpoint/2010/main" val="366381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D7D305-F206-DE64-670A-8F4F6F125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E36B457-714C-337B-F353-5D83290241F8}"/>
              </a:ext>
            </a:extLst>
          </p:cNvPr>
          <p:cNvSpPr>
            <a:spLocks noGrp="1"/>
          </p:cNvSpPr>
          <p:nvPr>
            <p:ph type="title"/>
          </p:nvPr>
        </p:nvSpPr>
        <p:spPr>
          <a:xfrm>
            <a:off x="-109188" y="46613"/>
            <a:ext cx="10381416" cy="1325563"/>
          </a:xfrm>
        </p:spPr>
        <p:txBody>
          <a:bodyPr/>
          <a:lstStyle/>
          <a:p>
            <a:pPr algn="r" rtl="1"/>
            <a:r>
              <a:rPr lang="fa-IR" dirty="0"/>
              <a:t>کلاهبرداری در مارکیت های آنلاین</a:t>
            </a:r>
            <a:r>
              <a:rPr lang="en-AU" dirty="0"/>
              <a:t>– </a:t>
            </a:r>
            <a:r>
              <a:rPr lang="fa-IR" dirty="0"/>
              <a:t>اعلان‌های جعلی</a:t>
            </a:r>
            <a:endParaRPr lang="en-AU" dirty="0"/>
          </a:p>
        </p:txBody>
      </p:sp>
      <p:sp>
        <p:nvSpPr>
          <p:cNvPr id="6" name="Slide Number Placeholder 5">
            <a:extLst>
              <a:ext uri="{FF2B5EF4-FFF2-40B4-BE49-F238E27FC236}">
                <a16:creationId xmlns:a16="http://schemas.microsoft.com/office/drawing/2014/main" xmlns="" id="{B8E13432-F00C-DB14-0953-48223E60591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Content Placeholder 2">
            <a:extLst>
              <a:ext uri="{FF2B5EF4-FFF2-40B4-BE49-F238E27FC236}">
                <a16:creationId xmlns:a16="http://schemas.microsoft.com/office/drawing/2014/main" xmlns="" id="{3D589C4C-2B0E-5F21-BD6A-F0E9EAE8BF3A}"/>
              </a:ext>
            </a:extLst>
          </p:cNvPr>
          <p:cNvSpPr txBox="1">
            <a:spLocks/>
          </p:cNvSpPr>
          <p:nvPr/>
        </p:nvSpPr>
        <p:spPr bwMode="auto">
          <a:xfrm>
            <a:off x="838200" y="1228813"/>
            <a:ext cx="4486877"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2000" dirty="0"/>
              <a:t>برای محافظت از خود در برابر کلاه ‌برداری‌ها و سوءتفاهم‌ها، این نکات را در نظر داشته باشید:</a:t>
            </a:r>
          </a:p>
          <a:p>
            <a:pPr marL="0" indent="0" algn="r" rtl="1">
              <a:buNone/>
            </a:pPr>
            <a:r>
              <a:rPr lang="fa-IR" sz="2000" dirty="0"/>
              <a:t>هرگز برای یک کالا پول پرداخت نکنید، مخصوص پیش‌پرداخت، تا زمانی که آن را دیده باشید.</a:t>
            </a:r>
          </a:p>
          <a:p>
            <a:pPr marL="0" indent="0" algn="r" rtl="1">
              <a:buNone/>
            </a:pPr>
            <a:r>
              <a:rPr lang="fa-IR" sz="2000" dirty="0"/>
              <a:t/>
            </a:r>
            <a:br>
              <a:rPr lang="fa-IR" sz="2000" dirty="0"/>
            </a:br>
            <a:r>
              <a:rPr lang="fa-IR" sz="2000" dirty="0"/>
              <a:t>کدام کالایی را تحویل ندهید تا زمانی که پرداخت کامل را دریافت کرده باشید.</a:t>
            </a:r>
          </a:p>
        </p:txBody>
      </p:sp>
      <p:pic>
        <p:nvPicPr>
          <p:cNvPr id="4" name="Picture 3">
            <a:extLst>
              <a:ext uri="{FF2B5EF4-FFF2-40B4-BE49-F238E27FC236}">
                <a16:creationId xmlns:a16="http://schemas.microsoft.com/office/drawing/2014/main" xmlns="" id="{6AA0490C-BCC9-84D0-9B11-B0BB3EC70752}"/>
              </a:ext>
            </a:extLst>
          </p:cNvPr>
          <p:cNvPicPr>
            <a:picLocks noChangeAspect="1"/>
          </p:cNvPicPr>
          <p:nvPr/>
        </p:nvPicPr>
        <p:blipFill>
          <a:blip r:embed="rId3"/>
          <a:stretch>
            <a:fillRect/>
          </a:stretch>
        </p:blipFill>
        <p:spPr>
          <a:xfrm>
            <a:off x="6409128" y="1825625"/>
            <a:ext cx="2809540" cy="3719448"/>
          </a:xfrm>
          <a:prstGeom prst="rect">
            <a:avLst/>
          </a:prstGeom>
        </p:spPr>
      </p:pic>
      <p:pic>
        <p:nvPicPr>
          <p:cNvPr id="5" name="60E5AEAB-A34D-449F-B358-9F6E31A52DEA" descr="IMG_9600.jpg">
            <a:extLst>
              <a:ext uri="{FF2B5EF4-FFF2-40B4-BE49-F238E27FC236}">
                <a16:creationId xmlns:a16="http://schemas.microsoft.com/office/drawing/2014/main" xmlns="" id="{D82F00F6-8334-2DF1-0B93-E8E3BDE8C7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8" b="23313"/>
          <a:stretch/>
        </p:blipFill>
        <p:spPr bwMode="auto">
          <a:xfrm>
            <a:off x="9310299" y="1825625"/>
            <a:ext cx="2475729" cy="354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27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22CCC2-8BC9-73E2-8B6C-651802D78E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02AADE12-81EB-71A7-911C-90087AF12599}"/>
              </a:ext>
            </a:extLst>
          </p:cNvPr>
          <p:cNvSpPr/>
          <p:nvPr/>
        </p:nvSpPr>
        <p:spPr>
          <a:xfrm>
            <a:off x="0" y="0"/>
            <a:ext cx="12192000" cy="6858000"/>
          </a:xfrm>
          <a:prstGeom prst="rect">
            <a:avLst/>
          </a:prstGeom>
          <a:solidFill>
            <a:srgbClr val="0220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xmlns="" id="{72F15E1C-54B7-1EA4-1B01-3C9525FEE3F9}"/>
              </a:ext>
            </a:extLst>
          </p:cNvPr>
          <p:cNvSpPr>
            <a:spLocks noGrp="1"/>
          </p:cNvSpPr>
          <p:nvPr>
            <p:ph idx="1"/>
          </p:nvPr>
        </p:nvSpPr>
        <p:spPr/>
        <p:txBody>
          <a:bodyPr>
            <a:normAutofit/>
          </a:bodyPr>
          <a:lstStyle/>
          <a:p>
            <a:pPr marL="0" indent="0" algn="r" rtl="1">
              <a:buNone/>
            </a:pPr>
            <a:r>
              <a:rPr lang="fa-IR" sz="5400" dirty="0">
                <a:solidFill>
                  <a:schemeClr val="bg1"/>
                </a:solidFill>
              </a:rPr>
              <a:t>کلاه ‌برداران از </a:t>
            </a:r>
            <a:r>
              <a:rPr lang="fa-IR" sz="5400" b="1" dirty="0">
                <a:solidFill>
                  <a:schemeClr val="bg1"/>
                </a:solidFill>
              </a:rPr>
              <a:t>تکنولوجی</a:t>
            </a:r>
            <a:r>
              <a:rPr lang="fa-IR" sz="5400" dirty="0">
                <a:solidFill>
                  <a:schemeClr val="bg1"/>
                </a:solidFill>
              </a:rPr>
              <a:t> استفاده می‌کنند تا تماس‌ها یا پیام‌هایشان طوری به نظر برسد که از یک شمارهٔ تلفون معتبر ارسال شده است.</a:t>
            </a:r>
            <a:endParaRPr lang="en-AU" sz="5400" b="1" dirty="0">
              <a:solidFill>
                <a:schemeClr val="bg1"/>
              </a:solidFill>
            </a:endParaRPr>
          </a:p>
        </p:txBody>
      </p:sp>
      <p:sp>
        <p:nvSpPr>
          <p:cNvPr id="6" name="TextBox 5">
            <a:extLst>
              <a:ext uri="{FF2B5EF4-FFF2-40B4-BE49-F238E27FC236}">
                <a16:creationId xmlns:a16="http://schemas.microsoft.com/office/drawing/2014/main" xmlns="" id="{6E110FBB-F99B-F5E2-3A32-927DE74F9C71}"/>
              </a:ext>
            </a:extLst>
          </p:cNvPr>
          <p:cNvSpPr txBox="1"/>
          <p:nvPr/>
        </p:nvSpPr>
        <p:spPr>
          <a:xfrm>
            <a:off x="2775284" y="6176963"/>
            <a:ext cx="9270665" cy="584775"/>
          </a:xfrm>
          <a:prstGeom prst="rect">
            <a:avLst/>
          </a:prstGeom>
          <a:noFill/>
        </p:spPr>
        <p:txBody>
          <a:bodyPr wrap="square" rtlCol="0">
            <a:spAutoFit/>
          </a:bodyPr>
          <a:lstStyle/>
          <a:p>
            <a:pPr algn="r" rtl="1"/>
            <a:r>
              <a:rPr lang="fa-IR" sz="1600" dirty="0">
                <a:solidFill>
                  <a:schemeClr val="bg1"/>
                </a:solidFill>
              </a:rPr>
              <a:t>اقتباس‌شده از «</a:t>
            </a:r>
            <a:r>
              <a:rPr lang="en-AU" sz="1600" i="1" dirty="0">
                <a:solidFill>
                  <a:schemeClr val="bg1"/>
                </a:solidFill>
              </a:rPr>
              <a:t>Little Book of Scams: How to spot and avoid scams</a:t>
            </a:r>
            <a:r>
              <a:rPr lang="en-AU" sz="1600" dirty="0">
                <a:solidFill>
                  <a:schemeClr val="bg1"/>
                </a:solidFill>
              </a:rPr>
              <a:t>» </a:t>
            </a:r>
            <a:r>
              <a:rPr lang="fa-IR" sz="1600" dirty="0">
                <a:solidFill>
                  <a:schemeClr val="bg1"/>
                </a:solidFill>
              </a:rPr>
              <a:t> توسط </a:t>
            </a:r>
            <a:r>
              <a:rPr lang="en-AU" sz="1600" dirty="0">
                <a:solidFill>
                  <a:schemeClr val="bg1"/>
                </a:solidFill>
              </a:rPr>
              <a:t>Australian Competition and Consumer Commission، 2024، </a:t>
            </a:r>
            <a:r>
              <a:rPr lang="fa-IR" sz="1600" dirty="0">
                <a:solidFill>
                  <a:schemeClr val="bg1"/>
                </a:solidFill>
              </a:rPr>
              <a:t>حق نشر متعلق به دولت مشترک‌المنافع استرالیا.</a:t>
            </a:r>
            <a:endParaRPr lang="en-AU" sz="1600" dirty="0">
              <a:solidFill>
                <a:schemeClr val="bg1"/>
              </a:solidFill>
            </a:endParaRPr>
          </a:p>
        </p:txBody>
      </p:sp>
      <p:pic>
        <p:nvPicPr>
          <p:cNvPr id="8" name="Picture 7" descr="A hand holding a phone&#10;&#10;AI-generated content may be incorrect.">
            <a:extLst>
              <a:ext uri="{FF2B5EF4-FFF2-40B4-BE49-F238E27FC236}">
                <a16:creationId xmlns:a16="http://schemas.microsoft.com/office/drawing/2014/main" xmlns="" id="{DA7291D1-E58E-BBB9-E123-D398A78A1C6D}"/>
              </a:ext>
            </a:extLst>
          </p:cNvPr>
          <p:cNvPicPr>
            <a:picLocks noChangeAspect="1"/>
          </p:cNvPicPr>
          <p:nvPr/>
        </p:nvPicPr>
        <p:blipFill>
          <a:blip r:embed="rId3"/>
          <a:stretch>
            <a:fillRect/>
          </a:stretch>
        </p:blipFill>
        <p:spPr>
          <a:xfrm>
            <a:off x="8599940" y="4371529"/>
            <a:ext cx="3017384" cy="1689735"/>
          </a:xfrm>
          <a:prstGeom prst="rect">
            <a:avLst/>
          </a:prstGeom>
        </p:spPr>
      </p:pic>
    </p:spTree>
    <p:extLst>
      <p:ext uri="{BB962C8B-B14F-4D97-AF65-F5344CB8AC3E}">
        <p14:creationId xmlns:p14="http://schemas.microsoft.com/office/powerpoint/2010/main" val="177735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ABCAC7-102F-235C-2CD3-3E4C09F84D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CC4F89-6F75-6EB0-9FD9-F66DE37EDADB}"/>
              </a:ext>
            </a:extLst>
          </p:cNvPr>
          <p:cNvSpPr>
            <a:spLocks noGrp="1"/>
          </p:cNvSpPr>
          <p:nvPr>
            <p:ph idx="1"/>
          </p:nvPr>
        </p:nvSpPr>
        <p:spPr>
          <a:xfrm>
            <a:off x="822489" y="678996"/>
            <a:ext cx="10515600" cy="1294946"/>
          </a:xfrm>
        </p:spPr>
        <p:txBody>
          <a:bodyPr>
            <a:normAutofit/>
          </a:bodyPr>
          <a:lstStyle/>
          <a:p>
            <a:pPr marL="0" indent="0" algn="r" rtl="1">
              <a:buNone/>
            </a:pPr>
            <a:r>
              <a:rPr lang="fa-IR" sz="5400" b="1" dirty="0">
                <a:solidFill>
                  <a:srgbClr val="0A2391"/>
                </a:solidFill>
              </a:rPr>
              <a:t>کلاه ‌برداری‌های رایج</a:t>
            </a:r>
            <a:endParaRPr lang="en-AU" sz="5400" b="1" dirty="0">
              <a:solidFill>
                <a:srgbClr val="0A2391"/>
              </a:solidFill>
            </a:endParaRPr>
          </a:p>
        </p:txBody>
      </p:sp>
      <p:sp>
        <p:nvSpPr>
          <p:cNvPr id="6" name="TextBox 5">
            <a:extLst>
              <a:ext uri="{FF2B5EF4-FFF2-40B4-BE49-F238E27FC236}">
                <a16:creationId xmlns:a16="http://schemas.microsoft.com/office/drawing/2014/main" xmlns="" id="{4B75DE9B-9FED-2256-6BDD-89525A3E747C}"/>
              </a:ext>
            </a:extLst>
          </p:cNvPr>
          <p:cNvSpPr txBox="1"/>
          <p:nvPr/>
        </p:nvSpPr>
        <p:spPr>
          <a:xfrm>
            <a:off x="3792529" y="5724165"/>
            <a:ext cx="7561271"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 </a:t>
            </a:r>
            <a:r>
              <a:rPr lang="fa-IR" sz="1600" i="1" dirty="0"/>
              <a:t> </a:t>
            </a:r>
            <a:r>
              <a:rPr lang="fa-IR" sz="1600" dirty="0"/>
              <a:t>توسط </a:t>
            </a:r>
            <a:r>
              <a:rPr lang="en-AU" sz="1600" dirty="0"/>
              <a:t>Australian Competition and Consumer Commission.</a:t>
            </a:r>
            <a:endParaRPr lang="en-AU" sz="1600" dirty="0">
              <a:solidFill>
                <a:srgbClr val="121737"/>
              </a:solidFill>
            </a:endParaRPr>
          </a:p>
        </p:txBody>
      </p:sp>
      <p:sp>
        <p:nvSpPr>
          <p:cNvPr id="2" name="Rectangle 1">
            <a:extLst>
              <a:ext uri="{FF2B5EF4-FFF2-40B4-BE49-F238E27FC236}">
                <a16:creationId xmlns:a16="http://schemas.microsoft.com/office/drawing/2014/main" xmlns="" id="{C29FD35D-C342-B84B-6470-592EF6E6AC2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685A181F-D618-41AC-308A-C1A137272EC8}"/>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068CC8C7-6AF0-7A6A-7169-86E989C90BB9}"/>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1FD16A50-C8DE-5499-9579-3757CB93AD0E}"/>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xmlns="" id="{E01DD307-2E4F-C499-BC43-B60EA3F98A37}"/>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3F1681B0-AF1C-4DD9-8398-FD0D7F294AFE}"/>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xmlns="" id="{B4E6B2E9-196C-09BE-E0EB-268E124C26D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Content Placeholder 2">
            <a:extLst>
              <a:ext uri="{FF2B5EF4-FFF2-40B4-BE49-F238E27FC236}">
                <a16:creationId xmlns:a16="http://schemas.microsoft.com/office/drawing/2014/main" xmlns="" id="{58D28BB7-83B1-60DC-D11E-49E664F5B1DB}"/>
              </a:ext>
            </a:extLst>
          </p:cNvPr>
          <p:cNvSpPr txBox="1">
            <a:spLocks/>
          </p:cNvSpPr>
          <p:nvPr/>
        </p:nvSpPr>
        <p:spPr>
          <a:xfrm>
            <a:off x="838200" y="2087816"/>
            <a:ext cx="10515600" cy="26823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a:solidFill>
                  <a:schemeClr val="bg1"/>
                </a:solidFill>
              </a:rPr>
              <a:t>کلاه ‌برداری‌های جعل هویت</a:t>
            </a:r>
            <a:br>
              <a:rPr lang="fa-IR" dirty="0">
                <a:solidFill>
                  <a:schemeClr val="bg1"/>
                </a:solidFill>
              </a:rPr>
            </a:br>
            <a:r>
              <a:rPr lang="fa-IR" dirty="0">
                <a:solidFill>
                  <a:schemeClr val="bg1"/>
                </a:solidFill>
              </a:rPr>
              <a:t>کلاه‌ برداری‌های سرمایه ‌گذاری</a:t>
            </a:r>
            <a:br>
              <a:rPr lang="fa-IR" dirty="0">
                <a:solidFill>
                  <a:schemeClr val="bg1"/>
                </a:solidFill>
              </a:rPr>
            </a:br>
            <a:r>
              <a:rPr lang="fa-IR" dirty="0">
                <a:solidFill>
                  <a:schemeClr val="bg1"/>
                </a:solidFill>
              </a:rPr>
              <a:t>کلاه ‌برداری‌های شغل و استخدام</a:t>
            </a:r>
            <a:br>
              <a:rPr lang="fa-IR" dirty="0">
                <a:solidFill>
                  <a:schemeClr val="bg1"/>
                </a:solidFill>
              </a:rPr>
            </a:br>
            <a:r>
              <a:rPr lang="fa-IR" dirty="0">
                <a:solidFill>
                  <a:schemeClr val="bg1"/>
                </a:solidFill>
              </a:rPr>
              <a:t>کلاه‌ برداری‌های محصولات و خدمات</a:t>
            </a:r>
            <a:br>
              <a:rPr lang="fa-IR" dirty="0">
                <a:solidFill>
                  <a:schemeClr val="bg1"/>
                </a:solidFill>
              </a:rPr>
            </a:br>
            <a:r>
              <a:rPr lang="fa-IR" dirty="0">
                <a:solidFill>
                  <a:schemeClr val="bg1"/>
                </a:solidFill>
              </a:rPr>
              <a:t>کلاه ‌برداری‌های عاشقانه</a:t>
            </a:r>
            <a:br>
              <a:rPr lang="fa-IR" dirty="0">
                <a:solidFill>
                  <a:schemeClr val="bg1"/>
                </a:solidFill>
              </a:rPr>
            </a:br>
            <a:r>
              <a:rPr lang="fa-IR" dirty="0">
                <a:solidFill>
                  <a:schemeClr val="bg1"/>
                </a:solidFill>
              </a:rPr>
              <a:t>کلاه‌ برداری‌های تهدید و اخاذی</a:t>
            </a:r>
            <a:br>
              <a:rPr lang="fa-IR" dirty="0">
                <a:solidFill>
                  <a:schemeClr val="bg1"/>
                </a:solidFill>
              </a:rPr>
            </a:br>
            <a:r>
              <a:rPr lang="fa-IR" dirty="0">
                <a:solidFill>
                  <a:schemeClr val="bg1"/>
                </a:solidFill>
              </a:rPr>
              <a:t>کلاه ‌برداری‌های پول غیرمنتظره</a:t>
            </a:r>
            <a:endParaRPr lang="en-AU" dirty="0">
              <a:solidFill>
                <a:schemeClr val="bg1"/>
              </a:solidFill>
            </a:endParaRPr>
          </a:p>
        </p:txBody>
      </p:sp>
    </p:spTree>
    <p:extLst>
      <p:ext uri="{BB962C8B-B14F-4D97-AF65-F5344CB8AC3E}">
        <p14:creationId xmlns:p14="http://schemas.microsoft.com/office/powerpoint/2010/main" val="125259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626D81F-D180-DEAF-414E-38AF6C90DE63}"/>
              </a:ext>
            </a:extLst>
          </p:cNvPr>
          <p:cNvSpPr>
            <a:spLocks noGrp="1"/>
          </p:cNvSpPr>
          <p:nvPr>
            <p:ph type="title"/>
          </p:nvPr>
        </p:nvSpPr>
        <p:spPr>
          <a:xfrm>
            <a:off x="1162214" y="171760"/>
            <a:ext cx="9867572" cy="1325563"/>
          </a:xfrm>
        </p:spPr>
        <p:txBody>
          <a:bodyPr/>
          <a:lstStyle/>
          <a:p>
            <a:pPr algn="ctr" rtl="1"/>
            <a:r>
              <a:rPr lang="fa-IR" sz="4000" dirty="0"/>
              <a:t>نکات برای مصئون ماندن در انترنت</a:t>
            </a:r>
            <a:endParaRPr lang="en-AU" sz="4000" dirty="0">
              <a:latin typeface="Arial" panose="020B0604020202020204" pitchFamily="34" charset="0"/>
              <a:cs typeface="Arial" panose="020B0604020202020204" pitchFamily="34" charset="0"/>
            </a:endParaRPr>
          </a:p>
        </p:txBody>
      </p:sp>
      <p:graphicFrame>
        <p:nvGraphicFramePr>
          <p:cNvPr id="10" name="Content Placeholder 5">
            <a:extLst>
              <a:ext uri="{FF2B5EF4-FFF2-40B4-BE49-F238E27FC236}">
                <a16:creationId xmlns:a16="http://schemas.microsoft.com/office/drawing/2014/main" xmlns="" id="{2D874D53-55FC-A4E7-485A-F44D7E3139AA}"/>
              </a:ext>
            </a:extLst>
          </p:cNvPr>
          <p:cNvGraphicFramePr>
            <a:graphicFrameLocks noGrp="1"/>
          </p:cNvGraphicFramePr>
          <p:nvPr>
            <p:ph idx="1"/>
            <p:extLst>
              <p:ext uri="{D42A27DB-BD31-4B8C-83A1-F6EECF244321}">
                <p14:modId xmlns:p14="http://schemas.microsoft.com/office/powerpoint/2010/main" val="4269949780"/>
              </p:ext>
            </p:extLst>
          </p:nvPr>
        </p:nvGraphicFramePr>
        <p:xfrm>
          <a:off x="1162214" y="1325562"/>
          <a:ext cx="9867573" cy="500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xmlns="" id="{DC20E757-1F63-1C32-9C6D-619339D6CBBA}"/>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7" name="Rectangle 6">
            <a:extLst>
              <a:ext uri="{FF2B5EF4-FFF2-40B4-BE49-F238E27FC236}">
                <a16:creationId xmlns:a16="http://schemas.microsoft.com/office/drawing/2014/main" xmlns="" id="{D405DFCC-C1A8-1DD9-E355-E90B89B01F6D}"/>
              </a:ext>
            </a:extLst>
          </p:cNvPr>
          <p:cNvSpPr/>
          <p:nvPr/>
        </p:nvSpPr>
        <p:spPr>
          <a:xfrm>
            <a:off x="10353822" y="-1"/>
            <a:ext cx="1828800"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Tree>
    <p:extLst>
      <p:ext uri="{BB962C8B-B14F-4D97-AF65-F5344CB8AC3E}">
        <p14:creationId xmlns:p14="http://schemas.microsoft.com/office/powerpoint/2010/main" val="70305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C875F8-B636-A736-FCB6-1AB75146DE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173593F-E90B-B8EB-5F9D-41119CF51FA0}"/>
              </a:ext>
            </a:extLst>
          </p:cNvPr>
          <p:cNvSpPr>
            <a:spLocks noGrp="1"/>
          </p:cNvSpPr>
          <p:nvPr>
            <p:ph idx="1"/>
          </p:nvPr>
        </p:nvSpPr>
        <p:spPr/>
        <p:txBody>
          <a:bodyPr>
            <a:normAutofit/>
          </a:bodyPr>
          <a:lstStyle/>
          <a:p>
            <a:pPr marL="0" indent="0" algn="r" rtl="1">
              <a:buNone/>
            </a:pPr>
            <a:r>
              <a:rPr lang="fa-IR" sz="5400" dirty="0">
                <a:solidFill>
                  <a:srgbClr val="022091"/>
                </a:solidFill>
              </a:rPr>
              <a:t>مهم است اگر قربانی کلاه‌ برداری شده‌اید آن را راپور دهید.</a:t>
            </a:r>
            <a:br>
              <a:rPr lang="fa-IR" sz="5400" dirty="0">
                <a:solidFill>
                  <a:srgbClr val="022091"/>
                </a:solidFill>
              </a:rPr>
            </a:br>
            <a:r>
              <a:rPr lang="fa-IR" sz="5400" b="1" dirty="0">
                <a:solidFill>
                  <a:srgbClr val="022091"/>
                </a:solidFill>
              </a:rPr>
              <a:t>راپور می‌تواند به ‌صورت ناشناس یا از طرف شخص دیگری ارائه شود.</a:t>
            </a:r>
            <a:endParaRPr lang="en-AU" sz="5400" b="1" dirty="0">
              <a:solidFill>
                <a:srgbClr val="022091"/>
              </a:solidFill>
            </a:endParaRPr>
          </a:p>
        </p:txBody>
      </p:sp>
      <p:sp>
        <p:nvSpPr>
          <p:cNvPr id="8" name="TextBox 7">
            <a:extLst>
              <a:ext uri="{FF2B5EF4-FFF2-40B4-BE49-F238E27FC236}">
                <a16:creationId xmlns:a16="http://schemas.microsoft.com/office/drawing/2014/main" xmlns="" id="{B3C54D64-43DC-7644-6017-9627FA216CCF}"/>
              </a:ext>
            </a:extLst>
          </p:cNvPr>
          <p:cNvSpPr txBox="1"/>
          <p:nvPr/>
        </p:nvSpPr>
        <p:spPr>
          <a:xfrm>
            <a:off x="2676041" y="5884575"/>
            <a:ext cx="9002613" cy="584775"/>
          </a:xfrm>
          <a:prstGeom prst="rect">
            <a:avLst/>
          </a:prstGeom>
          <a:noFill/>
        </p:spPr>
        <p:txBody>
          <a:bodyPr wrap="square" rtlCol="0">
            <a:spAutoFit/>
          </a:bodyPr>
          <a:lstStyle/>
          <a:p>
            <a:pPr algn="r" rtl="1"/>
            <a:r>
              <a:rPr lang="fa-IR" sz="1600" dirty="0"/>
              <a:t>اقتباس‌شده از</a:t>
            </a:r>
            <a:r>
              <a:rPr lang="en-AU" sz="1600" i="1" dirty="0"/>
              <a:t>Little Book of Scams: How to spot and avoid scams</a:t>
            </a:r>
            <a:r>
              <a:rPr lang="fa-IR" sz="1600" i="1" dirty="0"/>
              <a:t> </a:t>
            </a:r>
            <a:r>
              <a:rPr lang="en-AU" sz="1600" i="1" dirty="0"/>
              <a:t> </a:t>
            </a:r>
            <a:r>
              <a:rPr lang="fa-IR" sz="1600" dirty="0"/>
              <a:t>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p>
        </p:txBody>
      </p:sp>
      <p:sp>
        <p:nvSpPr>
          <p:cNvPr id="2" name="Rectangle 1">
            <a:extLst>
              <a:ext uri="{FF2B5EF4-FFF2-40B4-BE49-F238E27FC236}">
                <a16:creationId xmlns:a16="http://schemas.microsoft.com/office/drawing/2014/main" xmlns="" id="{1916327E-C109-9CAE-E14D-84A550935B03}"/>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92492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2CE7B6-E2B7-3280-C19B-4AC90BE836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E396502-43A8-0D85-96EA-1E915ACC43A0}"/>
              </a:ext>
            </a:extLst>
          </p:cNvPr>
          <p:cNvSpPr>
            <a:spLocks noGrp="1"/>
          </p:cNvSpPr>
          <p:nvPr>
            <p:ph idx="1"/>
          </p:nvPr>
        </p:nvSpPr>
        <p:spPr>
          <a:xfrm>
            <a:off x="838200" y="706595"/>
            <a:ext cx="10515600" cy="5374106"/>
          </a:xfrm>
          <a:solidFill>
            <a:schemeClr val="bg1"/>
          </a:solidFill>
        </p:spPr>
        <p:txBody>
          <a:bodyPr>
            <a:normAutofit/>
          </a:bodyPr>
          <a:lstStyle/>
          <a:p>
            <a:pPr marL="0" indent="0" algn="r" rtl="1">
              <a:buNone/>
            </a:pPr>
            <a:r>
              <a:rPr lang="fa-IR" sz="5400" b="1" dirty="0">
                <a:solidFill>
                  <a:srgbClr val="022091"/>
                </a:solidFill>
              </a:rPr>
              <a:t>به کجا کلاه‌برداری‌ها را راپور دهیم</a:t>
            </a:r>
          </a:p>
          <a:p>
            <a:pPr marL="0" indent="0" algn="r" rtl="1">
              <a:buNone/>
            </a:pPr>
            <a:r>
              <a:rPr lang="fa-IR" sz="3200" dirty="0">
                <a:solidFill>
                  <a:srgbClr val="022091"/>
                </a:solidFill>
              </a:rPr>
              <a:t>به موارد ذیل راپور دهید:</a:t>
            </a:r>
          </a:p>
          <a:p>
            <a:pPr marL="0" indent="0" algn="r" rtl="1">
              <a:buNone/>
            </a:pPr>
            <a:r>
              <a:rPr lang="en-AU" sz="3200" u="sng" dirty="0">
                <a:solidFill>
                  <a:srgbClr val="022091"/>
                </a:solidFill>
              </a:rPr>
              <a:t>scamwatch.gov.au </a:t>
            </a:r>
          </a:p>
          <a:p>
            <a:pPr marL="0" indent="0" algn="r" rtl="1">
              <a:buNone/>
            </a:pPr>
            <a:r>
              <a:rPr lang="en-AU" sz="3200" b="1" dirty="0">
                <a:solidFill>
                  <a:srgbClr val="022091"/>
                </a:solidFill>
              </a:rPr>
              <a:t>1300 303 143</a:t>
            </a:r>
            <a:endParaRPr lang="en-AU" sz="3200" dirty="0">
              <a:solidFill>
                <a:srgbClr val="022091"/>
              </a:solidFill>
            </a:endParaRPr>
          </a:p>
          <a:p>
            <a:pPr marL="0" indent="0" algn="r" rtl="1">
              <a:buNone/>
            </a:pPr>
            <a:r>
              <a:rPr lang="fa-IR" sz="3200" dirty="0">
                <a:solidFill>
                  <a:srgbClr val="022091"/>
                </a:solidFill>
              </a:rPr>
              <a:t>اگر یک کلاه‌ بردار پول یا هویت شما را سرقت کرده است، با بانک خود و همچنان با این نهاد به تماس شوید:</a:t>
            </a:r>
          </a:p>
          <a:p>
            <a:pPr marL="0" indent="0" algn="r" rtl="1">
              <a:buNone/>
            </a:pPr>
            <a:r>
              <a:rPr lang="en-AU" sz="3200" dirty="0">
                <a:solidFill>
                  <a:srgbClr val="022091"/>
                </a:solidFill>
              </a:rPr>
              <a:t>ID CARE 1800 595 160 </a:t>
            </a:r>
            <a:r>
              <a:rPr lang="en-AU" sz="3200" u="sng" dirty="0">
                <a:solidFill>
                  <a:srgbClr val="022091"/>
                </a:solidFill>
              </a:rPr>
              <a:t>idcare.org</a:t>
            </a:r>
          </a:p>
        </p:txBody>
      </p:sp>
      <p:sp>
        <p:nvSpPr>
          <p:cNvPr id="8" name="TextBox 7">
            <a:extLst>
              <a:ext uri="{FF2B5EF4-FFF2-40B4-BE49-F238E27FC236}">
                <a16:creationId xmlns:a16="http://schemas.microsoft.com/office/drawing/2014/main" xmlns="" id="{253A9F4D-3EB3-99E8-3BE6-023028795B63}"/>
              </a:ext>
            </a:extLst>
          </p:cNvPr>
          <p:cNvSpPr txBox="1"/>
          <p:nvPr/>
        </p:nvSpPr>
        <p:spPr>
          <a:xfrm>
            <a:off x="685717" y="5665323"/>
            <a:ext cx="10268405" cy="584775"/>
          </a:xfrm>
          <a:prstGeom prst="rect">
            <a:avLst/>
          </a:prstGeom>
          <a:noFill/>
        </p:spPr>
        <p:txBody>
          <a:bodyPr wrap="square" rtlCol="0">
            <a:spAutoFit/>
          </a:bodyPr>
          <a:lstStyle/>
          <a:p>
            <a:pPr algn="r" rtl="1"/>
            <a:r>
              <a:rPr lang="fa-IR" sz="1600" dirty="0"/>
              <a:t>اقتباس‌شده از</a:t>
            </a:r>
            <a:r>
              <a:rPr lang="en-AU" sz="1600" i="1" dirty="0"/>
              <a:t>Little Book of Scams: How to spot and avoid scams</a:t>
            </a:r>
            <a:r>
              <a:rPr lang="en-AU" sz="1600" dirty="0"/>
              <a:t>» </a:t>
            </a:r>
            <a:r>
              <a:rPr lang="fa-IR" sz="1600" dirty="0"/>
              <a:t> 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2" name="Rectangle 1">
            <a:extLst>
              <a:ext uri="{FF2B5EF4-FFF2-40B4-BE49-F238E27FC236}">
                <a16:creationId xmlns:a16="http://schemas.microsoft.com/office/drawing/2014/main" xmlns="" id="{97A9E0BD-87D9-09AB-B657-EA8CE07CEFD5}"/>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xmlns="" id="{93B44E7C-FFB0-7974-E36D-EB757D89B5EF}"/>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DEE77F70-2127-53F4-1070-A7086DDC2E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xmlns="" id="{2408016F-27C9-8D9B-F246-EA9117D252CA}"/>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31D8E1C5-38F6-0D98-B8D9-82066B754FA7}"/>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xmlns="" id="{68E0E049-607C-AA14-0244-50ACE7886A7A}"/>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3769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6F182-0514-2EA2-044A-6CB74A7F2647}"/>
              </a:ext>
            </a:extLst>
          </p:cNvPr>
          <p:cNvSpPr>
            <a:spLocks noGrp="1"/>
          </p:cNvSpPr>
          <p:nvPr>
            <p:ph type="title"/>
          </p:nvPr>
        </p:nvSpPr>
        <p:spPr>
          <a:xfrm>
            <a:off x="838200" y="365125"/>
            <a:ext cx="9228138" cy="1325563"/>
          </a:xfrm>
        </p:spPr>
        <p:txBody>
          <a:bodyPr wrap="square" anchor="ctr">
            <a:normAutofit/>
          </a:bodyPr>
          <a:lstStyle/>
          <a:p>
            <a:r>
              <a:rPr lang="fa-IR" dirty="0"/>
              <a:t>مرورِ کلی</a:t>
            </a:r>
            <a:endParaRPr lang="en-AU" dirty="0"/>
          </a:p>
        </p:txBody>
      </p:sp>
      <p:pic>
        <p:nvPicPr>
          <p:cNvPr id="10" name="Content Placeholder 9" descr="A blue shield with a keyhole and numbers&#10;&#10;AI-generated content may be incorrect.">
            <a:extLst>
              <a:ext uri="{FF2B5EF4-FFF2-40B4-BE49-F238E27FC236}">
                <a16:creationId xmlns:a16="http://schemas.microsoft.com/office/drawing/2014/main" xmlns="" id="{CAFA2A27-E0F9-CFDB-8F62-B0BB60D9DB43}"/>
              </a:ext>
            </a:extLst>
          </p:cNvPr>
          <p:cNvPicPr>
            <a:picLocks noGrp="1" noChangeAspect="1"/>
          </p:cNvPicPr>
          <p:nvPr>
            <p:ph sz="half" idx="2"/>
          </p:nvPr>
        </p:nvPicPr>
        <p:blipFill>
          <a:blip r:embed="rId3">
            <a:extLst>
              <a:ext uri="{837473B0-CC2E-450A-ABE3-18F120FF3D39}">
                <a1611:picAttrSrcUrl xmlns:a1611="http://schemas.microsoft.com/office/drawing/2016/11/main" xmlns="" r:id="rId4"/>
              </a:ext>
            </a:extLst>
          </a:blip>
          <a:stretch>
            <a:fillRect/>
          </a:stretch>
        </p:blipFill>
        <p:spPr>
          <a:xfrm>
            <a:off x="7239000" y="2017486"/>
            <a:ext cx="4199728" cy="2782320"/>
          </a:xfrm>
        </p:spPr>
      </p:pic>
      <p:sp>
        <p:nvSpPr>
          <p:cNvPr id="5" name="Footer Placeholder 4">
            <a:extLst>
              <a:ext uri="{FF2B5EF4-FFF2-40B4-BE49-F238E27FC236}">
                <a16:creationId xmlns:a16="http://schemas.microsoft.com/office/drawing/2014/main" xmlns="" id="{421A1A0A-858C-1F64-80C9-87539336F3A3}"/>
              </a:ext>
            </a:extLst>
          </p:cNvPr>
          <p:cNvSpPr>
            <a:spLocks noGrp="1"/>
          </p:cNvSpPr>
          <p:nvPr>
            <p:ph type="ftr" sz="quarter" idx="10"/>
          </p:nvPr>
        </p:nvSpPr>
        <p:spPr>
          <a:xfrm>
            <a:off x="838200" y="6273800"/>
            <a:ext cx="7526338" cy="244475"/>
          </a:xfrm>
        </p:spPr>
        <p:txBody>
          <a:bodyPr anchor="ctr">
            <a:normAutofit/>
          </a:bodyPr>
          <a:lstStyle/>
          <a:p>
            <a:pPr algn="r" rtl="1" fontAlgn="base">
              <a:spcBef>
                <a:spcPct val="0"/>
              </a:spcBef>
              <a:spcAft>
                <a:spcPts val="600"/>
              </a:spcAft>
            </a:pPr>
            <a:r>
              <a:rPr lang="fa-IR" dirty="0"/>
              <a:t>پروژهٔ </a:t>
            </a:r>
            <a:r>
              <a:rPr lang="en-AU" dirty="0"/>
              <a:t>WA Digital Inclusion | </a:t>
            </a:r>
            <a:r>
              <a:rPr lang="fa-IR" dirty="0"/>
              <a:t>قهرمانان جامعه | جلسهٔ آموزشی</a:t>
            </a:r>
            <a:endParaRPr lang="en-US" altLang="en-US" dirty="0"/>
          </a:p>
        </p:txBody>
      </p:sp>
      <p:sp>
        <p:nvSpPr>
          <p:cNvPr id="6" name="Slide Number Placeholder 5">
            <a:extLst>
              <a:ext uri="{FF2B5EF4-FFF2-40B4-BE49-F238E27FC236}">
                <a16:creationId xmlns:a16="http://schemas.microsoft.com/office/drawing/2014/main" xmlns="" id="{5D96A85B-09B6-4E52-4A24-4BE9F0537336}"/>
              </a:ext>
            </a:extLst>
          </p:cNvPr>
          <p:cNvSpPr>
            <a:spLocks noGrp="1"/>
          </p:cNvSpPr>
          <p:nvPr>
            <p:ph type="sldNum" sz="quarter" idx="11"/>
          </p:nvPr>
        </p:nvSpPr>
        <p:spPr>
          <a:xfrm>
            <a:off x="8610600" y="6273800"/>
            <a:ext cx="2743200" cy="244475"/>
          </a:xfrm>
        </p:spPr>
        <p:txBody>
          <a:bodyPr wrap="square" anchor="ctr">
            <a:normAutofit/>
          </a:bodyPr>
          <a:lstStyle/>
          <a:p>
            <a:pPr>
              <a:spcAft>
                <a:spcPts val="600"/>
              </a:spcAft>
              <a:defRPr/>
            </a:pPr>
            <a:fld id="{5B097261-AB5A-4C34-B9F2-CE1C1D3F8165}" type="slidenum">
              <a:rPr lang="en-AU" altLang="en-US" smtClean="0"/>
              <a:pPr>
                <a:spcAft>
                  <a:spcPts val="600"/>
                </a:spcAft>
                <a:defRPr/>
              </a:pPr>
              <a:t>3</a:t>
            </a:fld>
            <a:endParaRPr lang="en-AU" altLang="en-US"/>
          </a:p>
        </p:txBody>
      </p:sp>
      <p:sp>
        <p:nvSpPr>
          <p:cNvPr id="7" name="Rectangle 2">
            <a:extLst>
              <a:ext uri="{FF2B5EF4-FFF2-40B4-BE49-F238E27FC236}">
                <a16:creationId xmlns:a16="http://schemas.microsoft.com/office/drawing/2014/main" xmlns="" id="{5B62E525-D468-138E-7E11-11DA4929FD9F}"/>
              </a:ext>
            </a:extLst>
          </p:cNvPr>
          <p:cNvSpPr>
            <a:spLocks noGrp="1" noChangeArrowheads="1"/>
          </p:cNvSpPr>
          <p:nvPr>
            <p:ph sz="half" idx="1"/>
          </p:nvPr>
        </p:nvSpPr>
        <p:spPr bwMode="auto">
          <a:xfrm>
            <a:off x="1080201" y="2017486"/>
            <a:ext cx="5226111"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rtl="1">
              <a:lnSpc>
                <a:spcPct val="100000"/>
              </a:lnSpc>
              <a:spcBef>
                <a:spcPct val="0"/>
              </a:spcBef>
            </a:pP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چطور</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کلاه</a:t>
            </a: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‌برداری‌ها را شناسایی کنیم و از آن‌ها جلوگیری نماییم</a:t>
            </a:r>
            <a:endPar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gn="r" rtl="1">
              <a:lnSpc>
                <a:spcPct val="100000"/>
              </a:lnSpc>
              <a:spcBef>
                <a:spcPct val="0"/>
              </a:spcBef>
            </a:pPr>
            <a:r>
              <a:rPr kumimoji="0" lang="ar-SA"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پیام‌های متنی</a:t>
            </a:r>
            <a:endParaRPr kumimoji="0" lang="fa-I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gn="r" rtl="1">
              <a:lnSpc>
                <a:spcPct val="100000"/>
              </a:lnSpc>
              <a:spcBef>
                <a:spcPct val="0"/>
              </a:spcBef>
            </a:pPr>
            <a:r>
              <a:rPr kumimoji="0" lang="ar-SA"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فیشینگ</a:t>
            </a:r>
            <a:endParaRPr kumimoji="0" lang="fa-I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gn="r" rtl="1">
              <a:lnSpc>
                <a:spcPct val="100000"/>
              </a:lnSpc>
              <a:spcBef>
                <a:spcPct val="0"/>
              </a:spcBef>
            </a:pPr>
            <a:r>
              <a:rPr kumimoji="0" lang="ar-SA"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ویب‌</a:t>
            </a:r>
            <a:r>
              <a:rPr kumimoji="0" lang="fa-I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سایت‌ها و نظرهای جعلی</a:t>
            </a:r>
            <a:endParaRPr kumimoji="0" lang="fa-I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algn="r" rtl="1">
              <a:lnSpc>
                <a:spcPct val="100000"/>
              </a:lnSpc>
              <a:spcBef>
                <a:spcPct val="0"/>
              </a:spcBef>
            </a:pPr>
            <a:r>
              <a:rPr kumimoji="0" lang="ar-SA"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رسانه‌های اجتماعی</a:t>
            </a:r>
            <a:endParaRPr kumimoji="0" lang="fa-IR"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r" rtl="1">
              <a:lnSpc>
                <a:spcPct val="100000"/>
              </a:lnSpc>
              <a:spcBef>
                <a:spcPct val="0"/>
              </a:spcBef>
            </a:pP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راپور</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دادن کلاه‌</a:t>
            </a:r>
            <a:r>
              <a:rPr kumimoji="0" lang="fa-IR"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SA"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برداری‌ها</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048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274E21-250B-ABD9-E81A-E64E3CF82A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D0A7971-2A3F-8F9A-5BFC-8BA6FC3D0C2E}"/>
              </a:ext>
            </a:extLst>
          </p:cNvPr>
          <p:cNvSpPr>
            <a:spLocks noGrp="1"/>
          </p:cNvSpPr>
          <p:nvPr>
            <p:ph idx="1"/>
          </p:nvPr>
        </p:nvSpPr>
        <p:spPr>
          <a:xfrm>
            <a:off x="838200" y="635000"/>
            <a:ext cx="10515600" cy="5541963"/>
          </a:xfrm>
          <a:solidFill>
            <a:schemeClr val="bg1"/>
          </a:solidFill>
        </p:spPr>
        <p:txBody>
          <a:bodyPr>
            <a:normAutofit/>
          </a:bodyPr>
          <a:lstStyle/>
          <a:p>
            <a:pPr marL="0" indent="0" algn="r" rtl="1">
              <a:buNone/>
            </a:pPr>
            <a:r>
              <a:rPr lang="fa-IR" sz="5400" b="1" dirty="0">
                <a:solidFill>
                  <a:srgbClr val="022091"/>
                </a:solidFill>
              </a:rPr>
              <a:t>کمک و حمایت</a:t>
            </a:r>
            <a:endParaRPr lang="en-AU" b="1" dirty="0">
              <a:solidFill>
                <a:srgbClr val="022091"/>
              </a:solidFill>
            </a:endParaRPr>
          </a:p>
          <a:p>
            <a:pPr marL="0" indent="0" algn="r" rtl="1">
              <a:buNone/>
            </a:pPr>
            <a:r>
              <a:rPr lang="en-AU" b="1" dirty="0">
                <a:solidFill>
                  <a:srgbClr val="022091"/>
                </a:solidFill>
              </a:rPr>
              <a:t>Lifeline: </a:t>
            </a:r>
            <a:r>
              <a:rPr lang="en-AU" dirty="0">
                <a:solidFill>
                  <a:srgbClr val="022091"/>
                </a:solidFill>
              </a:rPr>
              <a:t>13 11 14 | </a:t>
            </a:r>
            <a:r>
              <a:rPr lang="en-AU" u="sng" dirty="0">
                <a:solidFill>
                  <a:srgbClr val="022091"/>
                </a:solidFill>
              </a:rPr>
              <a:t>lifeline.org.au </a:t>
            </a:r>
          </a:p>
          <a:p>
            <a:pPr marL="0" indent="0" algn="r" rtl="1">
              <a:buNone/>
            </a:pPr>
            <a:r>
              <a:rPr lang="en-AU" b="1" dirty="0">
                <a:solidFill>
                  <a:srgbClr val="022091"/>
                </a:solidFill>
              </a:rPr>
              <a:t>Beyond Blue: </a:t>
            </a:r>
            <a:r>
              <a:rPr lang="en-AU" dirty="0">
                <a:solidFill>
                  <a:srgbClr val="022091"/>
                </a:solidFill>
              </a:rPr>
              <a:t>1300 22 4636 | </a:t>
            </a:r>
            <a:r>
              <a:rPr lang="en-AU" u="sng" dirty="0">
                <a:solidFill>
                  <a:srgbClr val="022091"/>
                </a:solidFill>
              </a:rPr>
              <a:t>beyondblue.org.au </a:t>
            </a:r>
          </a:p>
          <a:p>
            <a:pPr marL="0" indent="0" algn="r" rtl="1">
              <a:buNone/>
            </a:pPr>
            <a:r>
              <a:rPr lang="en-AU" b="1" dirty="0">
                <a:solidFill>
                  <a:srgbClr val="022091"/>
                </a:solidFill>
              </a:rPr>
              <a:t>13YARN:</a:t>
            </a:r>
            <a:r>
              <a:rPr lang="en-AU" dirty="0">
                <a:solidFill>
                  <a:srgbClr val="022091"/>
                </a:solidFill>
              </a:rPr>
              <a:t> 13 92 76 | </a:t>
            </a:r>
            <a:r>
              <a:rPr lang="en-AU" u="sng" dirty="0">
                <a:solidFill>
                  <a:srgbClr val="022091"/>
                </a:solidFill>
              </a:rPr>
              <a:t>13yarn.org.au</a:t>
            </a:r>
          </a:p>
          <a:p>
            <a:pPr marL="0" indent="0" algn="r" rtl="1">
              <a:buNone/>
            </a:pPr>
            <a:endParaRPr lang="en-AU" dirty="0">
              <a:solidFill>
                <a:srgbClr val="022091"/>
              </a:solidFill>
            </a:endParaRPr>
          </a:p>
          <a:p>
            <a:pPr marL="0" indent="0" algn="r" rtl="1">
              <a:buNone/>
            </a:pPr>
            <a:r>
              <a:rPr lang="fa-IR" b="1" dirty="0">
                <a:solidFill>
                  <a:srgbClr val="022091"/>
                </a:solidFill>
              </a:rPr>
              <a:t>با مشکل مالی روبه ‌رو هستید؟</a:t>
            </a:r>
            <a:r>
              <a:rPr lang="en-AU" sz="3200" b="1" dirty="0">
                <a:solidFill>
                  <a:srgbClr val="022091"/>
                </a:solidFill>
              </a:rPr>
              <a:t/>
            </a:r>
            <a:br>
              <a:rPr lang="en-AU" sz="3200" b="1" dirty="0">
                <a:solidFill>
                  <a:srgbClr val="022091"/>
                </a:solidFill>
              </a:rPr>
            </a:br>
            <a:r>
              <a:rPr lang="fa-IR" dirty="0">
                <a:solidFill>
                  <a:srgbClr val="022091"/>
                </a:solidFill>
              </a:rPr>
              <a:t>با یک </a:t>
            </a:r>
            <a:r>
              <a:rPr lang="fa-IR" b="1" dirty="0">
                <a:solidFill>
                  <a:srgbClr val="022091"/>
                </a:solidFill>
              </a:rPr>
              <a:t>مشاور مالی مجانی </a:t>
            </a:r>
            <a:r>
              <a:rPr lang="fa-IR" dirty="0">
                <a:solidFill>
                  <a:srgbClr val="022091"/>
                </a:solidFill>
              </a:rPr>
              <a:t>از طریق </a:t>
            </a:r>
            <a:r>
              <a:rPr lang="en-AU" dirty="0">
                <a:solidFill>
                  <a:srgbClr val="022091"/>
                </a:solidFill>
              </a:rPr>
              <a:t>National Debt Helpline </a:t>
            </a:r>
            <a:r>
              <a:rPr lang="fa-IR" dirty="0">
                <a:solidFill>
                  <a:srgbClr val="022091"/>
                </a:solidFill>
              </a:rPr>
              <a:t> به شمارهٔ </a:t>
            </a:r>
            <a:r>
              <a:rPr lang="fa-IR" b="1" dirty="0">
                <a:solidFill>
                  <a:srgbClr val="022091"/>
                </a:solidFill>
              </a:rPr>
              <a:t>1800 007 007 </a:t>
            </a:r>
            <a:r>
              <a:rPr lang="fa-IR" dirty="0">
                <a:solidFill>
                  <a:srgbClr val="022091"/>
                </a:solidFill>
              </a:rPr>
              <a:t>به</a:t>
            </a:r>
            <a:r>
              <a:rPr lang="fa-IR" b="1" dirty="0">
                <a:solidFill>
                  <a:srgbClr val="022091"/>
                </a:solidFill>
              </a:rPr>
              <a:t> </a:t>
            </a:r>
            <a:r>
              <a:rPr lang="fa-IR" dirty="0">
                <a:solidFill>
                  <a:srgbClr val="022091"/>
                </a:solidFill>
              </a:rPr>
              <a:t>تماس شوید</a:t>
            </a:r>
            <a:br>
              <a:rPr lang="fa-IR" dirty="0">
                <a:solidFill>
                  <a:srgbClr val="022091"/>
                </a:solidFill>
              </a:rPr>
            </a:br>
            <a:r>
              <a:rPr lang="fa-IR" dirty="0">
                <a:solidFill>
                  <a:srgbClr val="022091"/>
                </a:solidFill>
              </a:rPr>
              <a:t>(از 9:30 صبح تا 4:30 بهد از ظهر، دوشنبه تا جمعه)</a:t>
            </a:r>
            <a:endParaRPr lang="en-AU" sz="3200" b="1" dirty="0">
              <a:solidFill>
                <a:srgbClr val="022091"/>
              </a:solidFill>
            </a:endParaRPr>
          </a:p>
        </p:txBody>
      </p:sp>
      <p:sp>
        <p:nvSpPr>
          <p:cNvPr id="6" name="TextBox 5">
            <a:extLst>
              <a:ext uri="{FF2B5EF4-FFF2-40B4-BE49-F238E27FC236}">
                <a16:creationId xmlns:a16="http://schemas.microsoft.com/office/drawing/2014/main" xmlns="" id="{DAF9FA6A-FCB8-6809-DDEB-4FCB79175224}"/>
              </a:ext>
            </a:extLst>
          </p:cNvPr>
          <p:cNvSpPr txBox="1"/>
          <p:nvPr/>
        </p:nvSpPr>
        <p:spPr>
          <a:xfrm>
            <a:off x="838200" y="6176963"/>
            <a:ext cx="11207749" cy="584775"/>
          </a:xfrm>
          <a:prstGeom prst="rect">
            <a:avLst/>
          </a:prstGeom>
          <a:noFill/>
        </p:spPr>
        <p:txBody>
          <a:bodyPr wrap="square" rtlCol="0">
            <a:spAutoFit/>
          </a:bodyPr>
          <a:lstStyle/>
          <a:p>
            <a:r>
              <a:rPr lang="en-AU" sz="1600">
                <a:solidFill>
                  <a:schemeClr val="bg1"/>
                </a:solidFill>
              </a:rPr>
              <a:t>Adapted from the </a:t>
            </a:r>
            <a:r>
              <a:rPr lang="en-AU" sz="1600" i="1">
                <a:solidFill>
                  <a:schemeClr val="bg1"/>
                </a:solidFill>
              </a:rPr>
              <a:t>Little Book of Scams: How to spot and avoid scams </a:t>
            </a:r>
            <a:r>
              <a:rPr lang="en-AU" sz="1600">
                <a:solidFill>
                  <a:schemeClr val="bg1"/>
                </a:solidFill>
              </a:rPr>
              <a:t>by the Australian Competition and Consumer Commission, 2024, Copyright Commonwealth of Australia, licensed under CC BY 4.0</a:t>
            </a:r>
          </a:p>
        </p:txBody>
      </p:sp>
      <p:sp>
        <p:nvSpPr>
          <p:cNvPr id="2" name="Rectangle 1">
            <a:extLst>
              <a:ext uri="{FF2B5EF4-FFF2-40B4-BE49-F238E27FC236}">
                <a16:creationId xmlns:a16="http://schemas.microsoft.com/office/drawing/2014/main" xmlns="" id="{AE288CC6-1E2B-9406-B6CA-C5ADB9339E6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3B913956-D934-77FC-2667-BFB7F75E6155}"/>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403E714D-4596-16CF-46C4-72BA9B27CBE2}"/>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17FF5AB7-1C74-838A-8A0E-F773DACBEBD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xmlns="" id="{10F76B24-D552-624F-D96A-E9D1DABBBCEF}"/>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578FCC8D-3DF2-6418-2086-0218B4425596}"/>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xmlns="" id="{89F768C7-3331-B0F6-AED5-F3328E19FB59}"/>
              </a:ext>
            </a:extLst>
          </p:cNvPr>
          <p:cNvSpPr txBox="1"/>
          <p:nvPr/>
        </p:nvSpPr>
        <p:spPr>
          <a:xfrm>
            <a:off x="685717" y="5665323"/>
            <a:ext cx="10268405"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a:t>
            </a:r>
            <a:r>
              <a:rPr lang="en-AU" sz="1600" dirty="0"/>
              <a:t>» </a:t>
            </a:r>
            <a:r>
              <a:rPr lang="fa-IR" sz="1600" dirty="0"/>
              <a:t> 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Tree>
    <p:extLst>
      <p:ext uri="{BB962C8B-B14F-4D97-AF65-F5344CB8AC3E}">
        <p14:creationId xmlns:p14="http://schemas.microsoft.com/office/powerpoint/2010/main" val="88492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CD0F3B-1112-79FD-812C-DD25A2AC93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xmlns="" id="{15115002-4D21-F4D6-7768-9087FD157328}"/>
              </a:ext>
            </a:extLst>
          </p:cNvPr>
          <p:cNvSpPr>
            <a:spLocks noGrp="1"/>
          </p:cNvSpPr>
          <p:nvPr>
            <p:ph type="title"/>
          </p:nvPr>
        </p:nvSpPr>
        <p:spPr>
          <a:xfrm>
            <a:off x="407471" y="500062"/>
            <a:ext cx="9867572" cy="1325563"/>
          </a:xfrm>
        </p:spPr>
        <p:txBody>
          <a:bodyPr/>
          <a:lstStyle/>
          <a:p>
            <a:pPr algn="ctr" rtl="1"/>
            <a:r>
              <a:rPr lang="fa-IR" sz="4000" dirty="0"/>
              <a:t>به دنبال آموزش مهارت‌های دیجیتال هستید؟</a:t>
            </a:r>
            <a:endParaRPr lang="en-AU"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A9E32EA6-6E14-8B08-4B23-14E7B20244B1}"/>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xmlns="" id="{82CE3B32-B8B4-65D9-FA33-F704CA652241}"/>
              </a:ext>
            </a:extLst>
          </p:cNvPr>
          <p:cNvSpPr>
            <a:spLocks noGrp="1"/>
          </p:cNvSpPr>
          <p:nvPr>
            <p:ph idx="1"/>
          </p:nvPr>
        </p:nvSpPr>
        <p:spPr>
          <a:xfrm>
            <a:off x="838200" y="1825625"/>
            <a:ext cx="10515600" cy="3936546"/>
          </a:xfrm>
        </p:spPr>
        <p:txBody>
          <a:bodyPr/>
          <a:lstStyle/>
          <a:p>
            <a:pPr algn="r" rtl="1"/>
            <a:r>
              <a:rPr lang="fa-IR" sz="3200" b="1" dirty="0"/>
              <a:t>کتابخانهٔ محلی خود را بیابید</a:t>
            </a:r>
            <a:r>
              <a:rPr lang="fa-IR" sz="3200" dirty="0"/>
              <a:t> و راجع به اینکه چه خدماتی ارائه می‌کند پرسان کنید. بسیاری از کتابخانه‌ها آموزش تکنولوجی به ‌صورت حضوری یا جلسات منظم در گروه‌های کوچک فراهم می‌کنند.</a:t>
            </a:r>
          </a:p>
          <a:p>
            <a:pPr algn="r" rtl="1"/>
            <a:r>
              <a:rPr lang="fa-IR" sz="3200" b="1" dirty="0"/>
              <a:t>این ویب‌ سایت‌ها آموزش و منابع مهارت‌های دیجیتال را به ‌صورت آنلاین ارائه می‌کنند:</a:t>
            </a:r>
          </a:p>
          <a:p>
            <a:pPr algn="r" rtl="1"/>
            <a:r>
              <a:rPr lang="fa-IR" sz="3200" dirty="0"/>
              <a:t>ویب ‌سایت </a:t>
            </a:r>
            <a:r>
              <a:rPr lang="en-AU" sz="3200" dirty="0"/>
              <a:t>Good Things Foundation</a:t>
            </a:r>
            <a:br>
              <a:rPr lang="en-AU" sz="3200" dirty="0"/>
            </a:br>
            <a:r>
              <a:rPr lang="en-AU" sz="3200" dirty="0"/>
              <a:t>goodthings.org.au</a:t>
            </a:r>
            <a:r>
              <a:rPr lang="fa-IR" sz="3200" dirty="0"/>
              <a:t> و روی </a:t>
            </a:r>
            <a:r>
              <a:rPr lang="en-AU" sz="3200" dirty="0"/>
              <a:t>Learn Digital Skills </a:t>
            </a:r>
            <a:r>
              <a:rPr lang="fa-IR" sz="3200" dirty="0"/>
              <a:t> کلیک کنید</a:t>
            </a:r>
          </a:p>
          <a:p>
            <a:pPr algn="r" rtl="1"/>
            <a:r>
              <a:rPr lang="en-US" sz="3200" dirty="0"/>
              <a:t>• </a:t>
            </a:r>
            <a:r>
              <a:rPr lang="fa-IR" sz="3200" dirty="0"/>
              <a:t>ویب سایت در تماس باشید</a:t>
            </a:r>
            <a:r>
              <a:rPr lang="en-US" sz="3200" dirty="0"/>
              <a:t/>
            </a:r>
            <a:br>
              <a:rPr lang="en-US" sz="3200" dirty="0"/>
            </a:br>
            <a:r>
              <a:rPr lang="en-US" sz="3200" dirty="0"/>
              <a:t>beconnected.esafety.gov.au</a:t>
            </a:r>
            <a:endParaRPr lang="fa-IR" sz="3200" dirty="0"/>
          </a:p>
          <a:p>
            <a:pPr algn="r" rtl="1"/>
            <a:endParaRPr lang="fa-IR" sz="3200" dirty="0"/>
          </a:p>
        </p:txBody>
      </p:sp>
    </p:spTree>
    <p:extLst>
      <p:ext uri="{BB962C8B-B14F-4D97-AF65-F5344CB8AC3E}">
        <p14:creationId xmlns:p14="http://schemas.microsoft.com/office/powerpoint/2010/main" val="3156123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54889F-5128-A66E-4F2D-1BAF91EDB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xmlns="" id="{BADB3344-19CF-036F-DFE7-F927E1DE774E}"/>
              </a:ext>
            </a:extLst>
          </p:cNvPr>
          <p:cNvSpPr>
            <a:spLocks noGrp="1"/>
          </p:cNvSpPr>
          <p:nvPr>
            <p:ph type="title"/>
          </p:nvPr>
        </p:nvSpPr>
        <p:spPr>
          <a:xfrm>
            <a:off x="972456" y="426626"/>
            <a:ext cx="9215501" cy="1325563"/>
          </a:xfrm>
        </p:spPr>
        <p:txBody>
          <a:bodyPr/>
          <a:lstStyle/>
          <a:p>
            <a:pPr algn="r" rtl="1"/>
            <a:r>
              <a:rPr lang="fa-IR" sz="4000" dirty="0"/>
              <a:t>آیا می‌خواهید یک قهرمان جامعه (</a:t>
            </a:r>
            <a:r>
              <a:rPr lang="en-AU" sz="4000" dirty="0"/>
              <a:t>Community Champion </a:t>
            </a:r>
            <a:r>
              <a:rPr lang="fa-IR" sz="4000" dirty="0"/>
              <a:t>) شوید؟</a:t>
            </a:r>
            <a:endParaRPr lang="en-AU"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E18B347-A0F5-3F66-0686-08A7FD4E65DB}"/>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xmlns="" id="{9B056073-24FE-EF3E-C5F2-05B68D82DC57}"/>
              </a:ext>
            </a:extLst>
          </p:cNvPr>
          <p:cNvSpPr>
            <a:spLocks noGrp="1"/>
          </p:cNvSpPr>
          <p:nvPr>
            <p:ph idx="1"/>
          </p:nvPr>
        </p:nvSpPr>
        <p:spPr>
          <a:xfrm>
            <a:off x="838200" y="1825625"/>
            <a:ext cx="10515600" cy="3936546"/>
          </a:xfrm>
        </p:spPr>
        <p:txBody>
          <a:bodyPr/>
          <a:lstStyle/>
          <a:p>
            <a:pPr marL="0" indent="0" algn="r" rtl="1">
              <a:buNone/>
            </a:pPr>
            <a:r>
              <a:rPr lang="fa-IR" sz="2800" dirty="0"/>
              <a:t>• </a:t>
            </a:r>
            <a:r>
              <a:rPr lang="fa-IR" sz="2800" b="1" dirty="0"/>
              <a:t>شما می‌توانید یک </a:t>
            </a:r>
            <a:r>
              <a:rPr lang="en-AU" sz="2800" b="1" dirty="0"/>
              <a:t>Community Champion </a:t>
            </a:r>
            <a:r>
              <a:rPr lang="fa-IR" sz="2800" b="1" dirty="0"/>
              <a:t> شوید </a:t>
            </a:r>
            <a:r>
              <a:rPr lang="fa-IR" sz="2800" dirty="0"/>
              <a:t>و گپ و گفت ها را با دوستان، خانواده و جوامع خود تسهیل کنید.</a:t>
            </a:r>
          </a:p>
          <a:p>
            <a:pPr marL="0" indent="0" algn="r" rtl="1">
              <a:buNone/>
            </a:pPr>
            <a:r>
              <a:rPr lang="fa-IR" sz="2800" dirty="0"/>
              <a:t>• برای معلومات بیشتر به این آدرس مراجعه کنید:</a:t>
            </a:r>
            <a:br>
              <a:rPr lang="fa-IR" sz="2800" dirty="0"/>
            </a:br>
            <a:r>
              <a:rPr lang="en-AU" sz="2800" dirty="0"/>
              <a:t>digitalinclusionwa.org.au/get-involved/champions-program</a:t>
            </a:r>
          </a:p>
          <a:p>
            <a:pPr marL="0" indent="0" algn="r" rtl="1">
              <a:buNone/>
            </a:pPr>
            <a:r>
              <a:rPr lang="fa-IR" sz="2800" dirty="0"/>
              <a:t>یا </a:t>
            </a:r>
            <a:r>
              <a:rPr lang="en-AU" sz="2800" dirty="0"/>
              <a:t>QR Code </a:t>
            </a:r>
            <a:r>
              <a:rPr lang="fa-IR" sz="2800" dirty="0"/>
              <a:t>را اسکن کنید.</a:t>
            </a:r>
          </a:p>
        </p:txBody>
      </p:sp>
      <p:pic>
        <p:nvPicPr>
          <p:cNvPr id="4" name="Picture 3">
            <a:extLst>
              <a:ext uri="{FF2B5EF4-FFF2-40B4-BE49-F238E27FC236}">
                <a16:creationId xmlns:a16="http://schemas.microsoft.com/office/drawing/2014/main" xmlns="" id="{9A031A2C-7419-9C58-226E-3C5113CDC998}"/>
              </a:ext>
            </a:extLst>
          </p:cNvPr>
          <p:cNvPicPr>
            <a:picLocks noChangeAspect="1"/>
          </p:cNvPicPr>
          <p:nvPr/>
        </p:nvPicPr>
        <p:blipFill>
          <a:blip r:embed="rId3"/>
          <a:stretch>
            <a:fillRect/>
          </a:stretch>
        </p:blipFill>
        <p:spPr>
          <a:xfrm>
            <a:off x="5071403" y="3791856"/>
            <a:ext cx="2338423" cy="2338423"/>
          </a:xfrm>
          <a:prstGeom prst="rect">
            <a:avLst/>
          </a:prstGeom>
        </p:spPr>
      </p:pic>
    </p:spTree>
    <p:extLst>
      <p:ext uri="{BB962C8B-B14F-4D97-AF65-F5344CB8AC3E}">
        <p14:creationId xmlns:p14="http://schemas.microsoft.com/office/powerpoint/2010/main" val="12451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E714A-98DD-3AE3-F1CD-9EE3783B74D4}"/>
              </a:ext>
            </a:extLst>
          </p:cNvPr>
          <p:cNvSpPr>
            <a:spLocks noGrp="1"/>
          </p:cNvSpPr>
          <p:nvPr>
            <p:ph type="ctrTitle"/>
          </p:nvPr>
        </p:nvSpPr>
        <p:spPr/>
        <p:txBody>
          <a:bodyPr/>
          <a:lstStyle/>
          <a:p>
            <a:r>
              <a:rPr lang="fa-IR" dirty="0"/>
              <a:t>تشکر از شما</a:t>
            </a:r>
            <a:endParaRPr lang="en-AU" dirty="0"/>
          </a:p>
        </p:txBody>
      </p:sp>
      <p:sp>
        <p:nvSpPr>
          <p:cNvPr id="3" name="Subtitle 2">
            <a:extLst>
              <a:ext uri="{FF2B5EF4-FFF2-40B4-BE49-F238E27FC236}">
                <a16:creationId xmlns:a16="http://schemas.microsoft.com/office/drawing/2014/main" xmlns="" id="{72FBC9E2-8F6C-BDF4-88E9-BDEED0DB0EDA}"/>
              </a:ext>
            </a:extLst>
          </p:cNvPr>
          <p:cNvSpPr>
            <a:spLocks noGrp="1"/>
          </p:cNvSpPr>
          <p:nvPr>
            <p:ph type="subTitle" idx="1"/>
          </p:nvPr>
        </p:nvSpPr>
        <p:spPr/>
        <p:txBody>
          <a:bodyPr/>
          <a:lstStyle/>
          <a:p>
            <a:pPr rtl="1"/>
            <a:r>
              <a:rPr lang="fa-IR" dirty="0">
                <a:latin typeface="Arial" panose="020B0604020202020204" pitchFamily="34" charset="0"/>
                <a:cs typeface="Arial" panose="020B0604020202020204" pitchFamily="34" charset="0"/>
              </a:rPr>
              <a:t>پروژهٔ </a:t>
            </a:r>
            <a:r>
              <a:rPr lang="en-AU" dirty="0">
                <a:latin typeface="Arial" panose="020B0604020202020204" pitchFamily="34" charset="0"/>
                <a:cs typeface="Arial" panose="020B0604020202020204" pitchFamily="34" charset="0"/>
              </a:rPr>
              <a:t>WA Digital Inclusion</a:t>
            </a:r>
            <a:endParaRPr lang="fa-IR" dirty="0">
              <a:latin typeface="Arial" panose="020B0604020202020204" pitchFamily="34" charset="0"/>
              <a:cs typeface="Arial" panose="020B0604020202020204" pitchFamily="34" charset="0"/>
            </a:endParaRPr>
          </a:p>
          <a:p>
            <a:r>
              <a:rPr lang="en-AU" dirty="0">
                <a:hlinkClick r:id="rId3">
                  <a:extLst>
                    <a:ext uri="{A12FA001-AC4F-418D-AE19-62706E023703}">
                      <ahyp:hlinkClr xmlns:ahyp="http://schemas.microsoft.com/office/drawing/2018/hyperlinkcolor" xmlns="" val="tx"/>
                    </a:ext>
                  </a:extLst>
                </a:hlinkClick>
              </a:rPr>
              <a:t>crcchampions@wacoss.org.au</a:t>
            </a:r>
            <a:endParaRPr lang="en-AU" dirty="0"/>
          </a:p>
          <a:p>
            <a:r>
              <a:rPr lang="en-AU" dirty="0"/>
              <a:t>(08) 6831 5300</a:t>
            </a:r>
          </a:p>
        </p:txBody>
      </p:sp>
      <p:sp>
        <p:nvSpPr>
          <p:cNvPr id="4" name="Footer Placeholder 3">
            <a:extLst>
              <a:ext uri="{FF2B5EF4-FFF2-40B4-BE49-F238E27FC236}">
                <a16:creationId xmlns:a16="http://schemas.microsoft.com/office/drawing/2014/main" xmlns="" id="{4FF0FB28-45DB-08C6-2FBC-B595266F3C84}"/>
              </a:ext>
            </a:extLst>
          </p:cNvPr>
          <p:cNvSpPr>
            <a:spLocks noGrp="1"/>
          </p:cNvSpPr>
          <p:nvPr>
            <p:ph type="ftr" sz="quarter" idx="10"/>
          </p:nvPr>
        </p:nvSpPr>
        <p:spPr/>
        <p:txBody>
          <a:bodyPr/>
          <a:lstStyle/>
          <a:p>
            <a:pPr algn="r" rtl="1">
              <a:defRPr/>
            </a:pPr>
            <a:r>
              <a:rPr lang="fa-IR" dirty="0"/>
              <a:t>پروژهٔ </a:t>
            </a:r>
            <a:r>
              <a:rPr lang="en-AU" dirty="0"/>
              <a:t>WA Digital Inclusion | </a:t>
            </a:r>
            <a:r>
              <a:rPr lang="fa-IR" dirty="0"/>
              <a:t>قهرمانان جامعه | جلسهٔ آموزشی</a:t>
            </a:r>
            <a:endParaRPr lang="en-AU" dirty="0"/>
          </a:p>
        </p:txBody>
      </p:sp>
      <p:sp>
        <p:nvSpPr>
          <p:cNvPr id="5" name="Slide Number Placeholder 4">
            <a:extLst>
              <a:ext uri="{FF2B5EF4-FFF2-40B4-BE49-F238E27FC236}">
                <a16:creationId xmlns:a16="http://schemas.microsoft.com/office/drawing/2014/main" xmlns="" id="{2EECBDAA-2BA5-0B66-215B-0D6AAD8370C5}"/>
              </a:ext>
            </a:extLst>
          </p:cNvPr>
          <p:cNvSpPr>
            <a:spLocks noGrp="1"/>
          </p:cNvSpPr>
          <p:nvPr>
            <p:ph type="sldNum" sz="quarter" idx="11"/>
          </p:nvPr>
        </p:nvSpPr>
        <p:spPr/>
        <p:txBody>
          <a:bodyPr/>
          <a:lstStyle/>
          <a:p>
            <a:pPr>
              <a:defRPr/>
            </a:pPr>
            <a:fld id="{886E6E1D-8E7D-44ED-A4F5-C3BD169B5746}" type="slidenum">
              <a:rPr lang="en-AU" altLang="en-US" smtClean="0"/>
              <a:pPr>
                <a:defRPr/>
              </a:pPr>
              <a:t>33</a:t>
            </a:fld>
            <a:endParaRPr lang="en-AU" altLang="en-US"/>
          </a:p>
        </p:txBody>
      </p:sp>
    </p:spTree>
    <p:extLst>
      <p:ext uri="{BB962C8B-B14F-4D97-AF65-F5344CB8AC3E}">
        <p14:creationId xmlns:p14="http://schemas.microsoft.com/office/powerpoint/2010/main" val="413803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8D0F10-493F-C146-2192-F4435B8F1C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FDB5E14D-C539-D5BA-3703-0FA8E4FFA885}"/>
              </a:ext>
            </a:extLst>
          </p:cNvPr>
          <p:cNvSpPr/>
          <p:nvPr/>
        </p:nvSpPr>
        <p:spPr>
          <a:xfrm>
            <a:off x="0" y="0"/>
            <a:ext cx="12192000" cy="6858000"/>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xmlns="" id="{4481576D-1299-8DF3-37D1-D13CE80AC442}"/>
              </a:ext>
            </a:extLst>
          </p:cNvPr>
          <p:cNvSpPr>
            <a:spLocks noGrp="1"/>
          </p:cNvSpPr>
          <p:nvPr>
            <p:ph idx="1"/>
          </p:nvPr>
        </p:nvSpPr>
        <p:spPr>
          <a:xfrm>
            <a:off x="838200" y="1408541"/>
            <a:ext cx="10515600" cy="4351338"/>
          </a:xfrm>
        </p:spPr>
        <p:txBody>
          <a:bodyPr>
            <a:normAutofit/>
          </a:bodyPr>
          <a:lstStyle/>
          <a:p>
            <a:pPr marL="0" indent="0" algn="r" rtl="1">
              <a:buNone/>
            </a:pPr>
            <a:r>
              <a:rPr lang="fa-IR" sz="5000" dirty="0">
                <a:solidFill>
                  <a:srgbClr val="134C91"/>
                </a:solidFill>
              </a:rPr>
              <a:t>چطور</a:t>
            </a:r>
            <a:br>
              <a:rPr lang="fa-IR" sz="5000" dirty="0">
                <a:solidFill>
                  <a:srgbClr val="134C91"/>
                </a:solidFill>
              </a:rPr>
            </a:br>
            <a:r>
              <a:rPr lang="fa-IR" sz="5000" b="1" dirty="0">
                <a:solidFill>
                  <a:srgbClr val="134C91"/>
                </a:solidFill>
              </a:rPr>
              <a:t>کلاه‌برداری‌ها را شناسایی کنیم و از آن‌ها جلوگیری نماییم</a:t>
            </a:r>
          </a:p>
          <a:p>
            <a:pPr marL="0" indent="0" algn="r" rtl="1">
              <a:buNone/>
            </a:pPr>
            <a:r>
              <a:rPr lang="fa-IR" sz="3200" i="1" dirty="0">
                <a:solidFill>
                  <a:srgbClr val="134C91"/>
                </a:solidFill>
              </a:rPr>
              <a:t>گفت‌وگوی قهرمانان جامعه</a:t>
            </a:r>
          </a:p>
        </p:txBody>
      </p:sp>
      <p:sp>
        <p:nvSpPr>
          <p:cNvPr id="2" name="TextBox 1">
            <a:extLst>
              <a:ext uri="{FF2B5EF4-FFF2-40B4-BE49-F238E27FC236}">
                <a16:creationId xmlns:a16="http://schemas.microsoft.com/office/drawing/2014/main" xmlns="" id="{9008C21C-428A-BE9A-7E8D-2B97289A84BF}"/>
              </a:ext>
            </a:extLst>
          </p:cNvPr>
          <p:cNvSpPr txBox="1"/>
          <p:nvPr/>
        </p:nvSpPr>
        <p:spPr>
          <a:xfrm>
            <a:off x="838199" y="5759879"/>
            <a:ext cx="9869425" cy="584775"/>
          </a:xfrm>
          <a:prstGeom prst="rect">
            <a:avLst/>
          </a:prstGeom>
          <a:noFill/>
        </p:spPr>
        <p:txBody>
          <a:bodyPr wrap="square" rtlCol="0">
            <a:spAutoFit/>
          </a:bodyPr>
          <a:lstStyle/>
          <a:p>
            <a:pPr algn="r" rtl="1"/>
            <a:r>
              <a:rPr lang="fa-IR" sz="1600" dirty="0"/>
              <a:t>اقتباس‌شده از </a:t>
            </a:r>
            <a:r>
              <a:rPr lang="fa-IR" sz="1600" i="1" dirty="0"/>
              <a:t>«</a:t>
            </a:r>
            <a:r>
              <a:rPr lang="en-AU" sz="1600" i="1" dirty="0"/>
              <a:t>Little Book of Scams: How to spot and avoid scams»</a:t>
            </a:r>
            <a:r>
              <a:rPr lang="fa-IR" sz="1600" i="1" dirty="0"/>
              <a:t> </a:t>
            </a:r>
            <a:r>
              <a:rPr lang="en-AU" sz="1600" i="1" dirty="0"/>
              <a:t> </a:t>
            </a:r>
            <a:r>
              <a:rPr lang="fa-IR" sz="1600" i="1" dirty="0"/>
              <a:t>توسط </a:t>
            </a:r>
            <a:r>
              <a:rPr lang="en-AU" sz="1600" i="1"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9" name="Rectangle 8">
            <a:extLst>
              <a:ext uri="{FF2B5EF4-FFF2-40B4-BE49-F238E27FC236}">
                <a16:creationId xmlns:a16="http://schemas.microsoft.com/office/drawing/2014/main" xmlns="" id="{2AAB1CD3-EADB-F202-AA5E-61B85CF8699A}"/>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xmlns="" id="{93A396EF-DD53-9EC5-8E16-B3B8A5D8DFD5}"/>
              </a:ext>
            </a:extLst>
          </p:cNvPr>
          <p:cNvSpPr/>
          <p:nvPr/>
        </p:nvSpPr>
        <p:spPr>
          <a:xfrm>
            <a:off x="0" y="513346"/>
            <a:ext cx="513346" cy="634465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xmlns="" id="{AF95E346-2368-7C62-B189-644A9EAEE9D4}"/>
              </a:ext>
            </a:extLst>
          </p:cNvPr>
          <p:cNvSpPr/>
          <p:nvPr/>
        </p:nvSpPr>
        <p:spPr>
          <a:xfrm>
            <a:off x="0"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xmlns="" id="{B60057FD-9883-7FAB-917A-BC062F02151B}"/>
              </a:ext>
            </a:extLst>
          </p:cNvPr>
          <p:cNvSpPr/>
          <p:nvPr/>
        </p:nvSpPr>
        <p:spPr>
          <a:xfrm>
            <a:off x="513346" y="6344654"/>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xmlns="" id="{7302179A-EF7E-E091-E405-DDE5C100E1A6}"/>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4327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262C65-BFD8-7491-022E-C3F03DC16A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043678E7-29E3-6140-717B-028F14D5C9A9}"/>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xmlns="" id="{98EE3D3A-B269-78A5-94C6-4E2D1D965B78}"/>
              </a:ext>
            </a:extLst>
          </p:cNvPr>
          <p:cNvSpPr>
            <a:spLocks noGrp="1"/>
          </p:cNvSpPr>
          <p:nvPr>
            <p:ph idx="1"/>
          </p:nvPr>
        </p:nvSpPr>
        <p:spPr>
          <a:xfrm>
            <a:off x="838199" y="722941"/>
            <a:ext cx="10515600" cy="1032707"/>
          </a:xfrm>
        </p:spPr>
        <p:txBody>
          <a:bodyPr>
            <a:normAutofit lnSpcReduction="10000"/>
          </a:bodyPr>
          <a:lstStyle/>
          <a:p>
            <a:pPr marL="0" indent="0" algn="r" rtl="1">
              <a:buNone/>
            </a:pPr>
            <a:r>
              <a:rPr lang="fa-IR" sz="7200" b="1" dirty="0">
                <a:solidFill>
                  <a:srgbClr val="134C91"/>
                </a:solidFill>
              </a:rPr>
              <a:t>کمک</a:t>
            </a:r>
            <a:r>
              <a:rPr lang="fa-IR" sz="7200" dirty="0">
                <a:solidFill>
                  <a:srgbClr val="134C91"/>
                </a:solidFill>
              </a:rPr>
              <a:t> در دسترس است</a:t>
            </a:r>
            <a:endParaRPr lang="en-AU" sz="7200" b="1" dirty="0">
              <a:solidFill>
                <a:srgbClr val="134C91"/>
              </a:solidFill>
            </a:endParaRPr>
          </a:p>
        </p:txBody>
      </p:sp>
      <p:sp>
        <p:nvSpPr>
          <p:cNvPr id="2" name="TextBox 1">
            <a:extLst>
              <a:ext uri="{FF2B5EF4-FFF2-40B4-BE49-F238E27FC236}">
                <a16:creationId xmlns:a16="http://schemas.microsoft.com/office/drawing/2014/main" xmlns="" id="{E6CC4D39-3D72-07C4-E570-AC55200BAC5B}"/>
              </a:ext>
            </a:extLst>
          </p:cNvPr>
          <p:cNvSpPr txBox="1"/>
          <p:nvPr/>
        </p:nvSpPr>
        <p:spPr>
          <a:xfrm>
            <a:off x="838199" y="5759879"/>
            <a:ext cx="9869425" cy="584775"/>
          </a:xfrm>
          <a:prstGeom prst="rect">
            <a:avLst/>
          </a:prstGeom>
          <a:noFill/>
        </p:spPr>
        <p:txBody>
          <a:bodyPr wrap="square" rtlCol="0">
            <a:spAutoFit/>
          </a:bodyPr>
          <a:lstStyle/>
          <a:p>
            <a:pPr algn="r" rtl="1"/>
            <a:r>
              <a:rPr lang="fa-IR" sz="1600" dirty="0"/>
              <a:t>اقتباس‌شده از «</a:t>
            </a:r>
            <a:r>
              <a:rPr lang="en-AU" sz="1600" i="1" dirty="0"/>
              <a:t>Little Book of Scams: How to spot and avoid scams»</a:t>
            </a:r>
            <a:r>
              <a:rPr lang="fa-IR" sz="1600" i="1" dirty="0"/>
              <a:t> </a:t>
            </a:r>
            <a:r>
              <a:rPr lang="en-AU" sz="1600" i="1" dirty="0"/>
              <a:t> </a:t>
            </a:r>
            <a:r>
              <a:rPr lang="fa-IR" sz="1600" dirty="0"/>
              <a:t>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6" name="Rectangle 5">
            <a:extLst>
              <a:ext uri="{FF2B5EF4-FFF2-40B4-BE49-F238E27FC236}">
                <a16:creationId xmlns:a16="http://schemas.microsoft.com/office/drawing/2014/main" xmlns="" id="{BCCA8332-E3DD-7C44-1177-429C3DBBC2AB}"/>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0452D6F5-C942-6B32-DFDC-0976768F357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06D2DC67-35B4-3663-870D-CC5D21EA3D5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E609B5D0-814F-256B-9B67-F85876429DB2}"/>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Content Placeholder 2">
            <a:extLst>
              <a:ext uri="{FF2B5EF4-FFF2-40B4-BE49-F238E27FC236}">
                <a16:creationId xmlns:a16="http://schemas.microsoft.com/office/drawing/2014/main" xmlns="" id="{7C4F81A9-3C28-FAFE-C63D-271889CB75AA}"/>
              </a:ext>
            </a:extLst>
          </p:cNvPr>
          <p:cNvSpPr txBox="1">
            <a:spLocks/>
          </p:cNvSpPr>
          <p:nvPr/>
        </p:nvSpPr>
        <p:spPr>
          <a:xfrm>
            <a:off x="838199" y="2908233"/>
            <a:ext cx="8726425" cy="160934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7200" dirty="0">
                <a:solidFill>
                  <a:srgbClr val="134C91"/>
                </a:solidFill>
              </a:rPr>
              <a:t>اگر هدف یک کلاه</a:t>
            </a:r>
            <a:r>
              <a:rPr lang="en-AU" sz="7200" dirty="0">
                <a:solidFill>
                  <a:srgbClr val="134C91"/>
                </a:solidFill>
              </a:rPr>
              <a:t> </a:t>
            </a:r>
            <a:r>
              <a:rPr lang="fa-IR" sz="7200" dirty="0">
                <a:solidFill>
                  <a:srgbClr val="134C91"/>
                </a:solidFill>
              </a:rPr>
              <a:t>‌بردار قرار گرفته‌ اید، شما تنها نیستید — مگر باید عاجل اقدام کنید.</a:t>
            </a:r>
          </a:p>
          <a:p>
            <a:pPr algn="r" rtl="1"/>
            <a:r>
              <a:rPr lang="fa-IR" sz="7200" dirty="0">
                <a:solidFill>
                  <a:srgbClr val="134C91"/>
                </a:solidFill>
              </a:rPr>
              <a:t>با بانک یا ارائه‌ دهندهٔ کارت خود به تماس شوید.</a:t>
            </a:r>
          </a:p>
          <a:p>
            <a:pPr algn="r" rtl="1"/>
            <a:r>
              <a:rPr lang="fa-IR" sz="7200" dirty="0">
                <a:solidFill>
                  <a:srgbClr val="134C91"/>
                </a:solidFill>
              </a:rPr>
              <a:t>با</a:t>
            </a:r>
            <a:r>
              <a:rPr lang="en-AU" sz="7200" dirty="0" err="1">
                <a:solidFill>
                  <a:srgbClr val="134C91"/>
                </a:solidFill>
              </a:rPr>
              <a:t>IDCare</a:t>
            </a:r>
            <a:r>
              <a:rPr lang="en-AU" sz="7200" dirty="0">
                <a:solidFill>
                  <a:srgbClr val="134C91"/>
                </a:solidFill>
              </a:rPr>
              <a:t> </a:t>
            </a:r>
            <a:r>
              <a:rPr lang="fa-IR" sz="7200" dirty="0">
                <a:solidFill>
                  <a:srgbClr val="134C91"/>
                </a:solidFill>
              </a:rPr>
              <a:t> به شمارهٔ 1800595160 یا از طریق  </a:t>
            </a:r>
            <a:r>
              <a:rPr lang="en-AU" sz="7200" dirty="0">
                <a:solidFill>
                  <a:srgbClr val="467886"/>
                </a:solidFill>
                <a:hlinkClick r:id="rId3">
                  <a:extLst>
                    <a:ext uri="{A12FA001-AC4F-418D-AE19-62706E023703}">
                      <ahyp:hlinkClr xmlns:ahyp="http://schemas.microsoft.com/office/drawing/2018/hyperlinkcolor" xmlns="" val="tx"/>
                    </a:ext>
                  </a:extLst>
                </a:hlinkClick>
              </a:rPr>
              <a:t>www</a:t>
            </a:r>
            <a:r>
              <a:rPr lang="en-AU" sz="7200" dirty="0">
                <a:solidFill>
                  <a:srgbClr val="134C91"/>
                </a:solidFill>
                <a:hlinkClick r:id="rId3">
                  <a:extLst>
                    <a:ext uri="{A12FA001-AC4F-418D-AE19-62706E023703}">
                      <ahyp:hlinkClr xmlns:ahyp="http://schemas.microsoft.com/office/drawing/2018/hyperlinkcolor" xmlns="" val="tx"/>
                    </a:ext>
                  </a:extLst>
                </a:hlinkClick>
              </a:rPr>
              <a:t>.idcare.org</a:t>
            </a:r>
            <a:r>
              <a:rPr lang="en-AU" sz="7200" dirty="0">
                <a:solidFill>
                  <a:srgbClr val="134C91"/>
                </a:solidFill>
              </a:rPr>
              <a:t> </a:t>
            </a:r>
            <a:r>
              <a:rPr lang="fa-IR" sz="7200" dirty="0">
                <a:solidFill>
                  <a:srgbClr val="134C91"/>
                </a:solidFill>
              </a:rPr>
              <a:t> به تماس شوید.</a:t>
            </a:r>
          </a:p>
        </p:txBody>
      </p:sp>
      <p:sp>
        <p:nvSpPr>
          <p:cNvPr id="5" name="Rectangle 4">
            <a:extLst>
              <a:ext uri="{FF2B5EF4-FFF2-40B4-BE49-F238E27FC236}">
                <a16:creationId xmlns:a16="http://schemas.microsoft.com/office/drawing/2014/main" xmlns="" id="{E1AFB394-D37C-65C5-C9BD-4921183DC384}"/>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2589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4A9F061-FB02-62FC-6162-025AE6081456}"/>
              </a:ext>
            </a:extLst>
          </p:cNvPr>
          <p:cNvSpPr>
            <a:spLocks noGrp="1"/>
          </p:cNvSpPr>
          <p:nvPr>
            <p:ph idx="1"/>
          </p:nvPr>
        </p:nvSpPr>
        <p:spPr>
          <a:xfrm>
            <a:off x="2452914" y="1825625"/>
            <a:ext cx="2695158" cy="4351338"/>
          </a:xfrm>
        </p:spPr>
        <p:txBody>
          <a:bodyPr>
            <a:normAutofit/>
          </a:bodyPr>
          <a:lstStyle/>
          <a:p>
            <a:pPr marL="0" indent="0">
              <a:buNone/>
            </a:pPr>
            <a:r>
              <a:rPr lang="en-AU" sz="4400" dirty="0">
                <a:solidFill>
                  <a:srgbClr val="0A2391"/>
                </a:solidFill>
              </a:rPr>
              <a:t>1. </a:t>
            </a:r>
            <a:r>
              <a:rPr lang="fa-IR" sz="4400" dirty="0">
                <a:solidFill>
                  <a:srgbClr val="0A2391"/>
                </a:solidFill>
              </a:rPr>
              <a:t>توقف</a:t>
            </a:r>
            <a:endParaRPr lang="en-AU" sz="4400" dirty="0">
              <a:solidFill>
                <a:srgbClr val="0A2391"/>
              </a:solidFill>
            </a:endParaRPr>
          </a:p>
          <a:p>
            <a:pPr marL="0" indent="0">
              <a:buNone/>
            </a:pPr>
            <a:endParaRPr lang="en-AU" sz="4400" dirty="0">
              <a:solidFill>
                <a:srgbClr val="0A2391"/>
              </a:solidFill>
            </a:endParaRPr>
          </a:p>
          <a:p>
            <a:pPr marL="0" indent="0">
              <a:buNone/>
            </a:pPr>
            <a:r>
              <a:rPr lang="en-AU" sz="4400" dirty="0">
                <a:solidFill>
                  <a:srgbClr val="0A2391"/>
                </a:solidFill>
              </a:rPr>
              <a:t>2. </a:t>
            </a:r>
            <a:r>
              <a:rPr lang="fa-IR" sz="4400" dirty="0">
                <a:solidFill>
                  <a:srgbClr val="0A2391"/>
                </a:solidFill>
              </a:rPr>
              <a:t>بررسی</a:t>
            </a:r>
            <a:endParaRPr lang="en-AU" sz="4400" dirty="0">
              <a:solidFill>
                <a:srgbClr val="0A2391"/>
              </a:solidFill>
            </a:endParaRPr>
          </a:p>
          <a:p>
            <a:pPr marL="0" indent="0">
              <a:buNone/>
            </a:pPr>
            <a:endParaRPr lang="en-AU" sz="4400" dirty="0">
              <a:solidFill>
                <a:srgbClr val="0A2391"/>
              </a:solidFill>
            </a:endParaRPr>
          </a:p>
          <a:p>
            <a:pPr marL="0" indent="0">
              <a:buNone/>
            </a:pPr>
            <a:r>
              <a:rPr lang="en-AU" sz="4400" dirty="0">
                <a:solidFill>
                  <a:srgbClr val="0A2391"/>
                </a:solidFill>
              </a:rPr>
              <a:t>3. </a:t>
            </a:r>
            <a:r>
              <a:rPr lang="fa-IR" sz="4400" dirty="0">
                <a:solidFill>
                  <a:srgbClr val="0A2391"/>
                </a:solidFill>
              </a:rPr>
              <a:t>محافظت</a:t>
            </a:r>
            <a:endParaRPr lang="en-AU" sz="4400" dirty="0">
              <a:solidFill>
                <a:srgbClr val="0A2391"/>
              </a:solidFill>
            </a:endParaRPr>
          </a:p>
        </p:txBody>
      </p:sp>
      <p:sp>
        <p:nvSpPr>
          <p:cNvPr id="5" name="Rectangle 4">
            <a:extLst>
              <a:ext uri="{FF2B5EF4-FFF2-40B4-BE49-F238E27FC236}">
                <a16:creationId xmlns:a16="http://schemas.microsoft.com/office/drawing/2014/main" xmlns="" id="{B4D1A19D-D4C8-77FD-8920-958D1FF96ED8}"/>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xmlns="" id="{47DAA40E-28AB-7615-FA77-FAA24AC06ED6}"/>
              </a:ext>
            </a:extLst>
          </p:cNvPr>
          <p:cNvSpPr/>
          <p:nvPr/>
        </p:nvSpPr>
        <p:spPr>
          <a:xfrm>
            <a:off x="0" y="513346"/>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1B19C50A-C4E8-3728-F221-9D9C72EB83E1}"/>
              </a:ext>
            </a:extLst>
          </p:cNvPr>
          <p:cNvSpPr/>
          <p:nvPr/>
        </p:nvSpPr>
        <p:spPr>
          <a:xfrm>
            <a:off x="0" y="0"/>
            <a:ext cx="513346" cy="513346"/>
          </a:xfrm>
          <a:prstGeom prst="rect">
            <a:avLst/>
          </a:prstGeom>
          <a:solidFill>
            <a:srgbClr val="FFEB51"/>
          </a:solidFill>
          <a:ln>
            <a:solidFill>
              <a:srgbClr val="FFE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4B96340D-7B7B-E9AF-BD09-1DC9198903FD}"/>
              </a:ext>
            </a:extLst>
          </p:cNvPr>
          <p:cNvSpPr/>
          <p:nvPr/>
        </p:nvSpPr>
        <p:spPr>
          <a:xfrm>
            <a:off x="513346" y="6344654"/>
            <a:ext cx="11715230"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3FC934D2-855A-9E08-289D-0CC6E29D1EBB}"/>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xmlns="" id="{B81F5128-99F2-268E-E9EF-784E5B930CE6}"/>
              </a:ext>
            </a:extLst>
          </p:cNvPr>
          <p:cNvPicPr>
            <a:picLocks noChangeAspect="1"/>
          </p:cNvPicPr>
          <p:nvPr/>
        </p:nvPicPr>
        <p:blipFill>
          <a:blip r:embed="rId3">
            <a:clrChange>
              <a:clrFrom>
                <a:srgbClr val="FFFDF6"/>
              </a:clrFrom>
              <a:clrTo>
                <a:srgbClr val="FFFDF6">
                  <a:alpha val="0"/>
                </a:srgbClr>
              </a:clrTo>
            </a:clrChange>
          </a:blip>
          <a:stretch>
            <a:fillRect/>
          </a:stretch>
        </p:blipFill>
        <p:spPr>
          <a:xfrm>
            <a:off x="5629210" y="1657934"/>
            <a:ext cx="1105858" cy="1172880"/>
          </a:xfrm>
          <a:prstGeom prst="rect">
            <a:avLst/>
          </a:prstGeom>
        </p:spPr>
      </p:pic>
      <p:pic>
        <p:nvPicPr>
          <p:cNvPr id="13" name="Picture 12">
            <a:extLst>
              <a:ext uri="{FF2B5EF4-FFF2-40B4-BE49-F238E27FC236}">
                <a16:creationId xmlns:a16="http://schemas.microsoft.com/office/drawing/2014/main" xmlns="" id="{0C75B03F-6FFF-4E32-5630-1B09AB5EA1BE}"/>
              </a:ext>
            </a:extLst>
          </p:cNvPr>
          <p:cNvPicPr>
            <a:picLocks noChangeAspect="1"/>
          </p:cNvPicPr>
          <p:nvPr/>
        </p:nvPicPr>
        <p:blipFill>
          <a:blip r:embed="rId4"/>
          <a:stretch>
            <a:fillRect/>
          </a:stretch>
        </p:blipFill>
        <p:spPr>
          <a:xfrm>
            <a:off x="5629210" y="3339716"/>
            <a:ext cx="933580" cy="924054"/>
          </a:xfrm>
          <a:prstGeom prst="rect">
            <a:avLst/>
          </a:prstGeom>
        </p:spPr>
      </p:pic>
      <p:pic>
        <p:nvPicPr>
          <p:cNvPr id="15" name="Picture 14">
            <a:extLst>
              <a:ext uri="{FF2B5EF4-FFF2-40B4-BE49-F238E27FC236}">
                <a16:creationId xmlns:a16="http://schemas.microsoft.com/office/drawing/2014/main" xmlns="" id="{99D435D8-1CCB-5213-430F-318776D4AAA8}"/>
              </a:ext>
            </a:extLst>
          </p:cNvPr>
          <p:cNvPicPr>
            <a:picLocks noChangeAspect="1"/>
          </p:cNvPicPr>
          <p:nvPr/>
        </p:nvPicPr>
        <p:blipFill>
          <a:blip r:embed="rId5"/>
          <a:stretch>
            <a:fillRect/>
          </a:stretch>
        </p:blipFill>
        <p:spPr>
          <a:xfrm>
            <a:off x="5572052" y="4778347"/>
            <a:ext cx="1047896" cy="1009791"/>
          </a:xfrm>
          <a:prstGeom prst="rect">
            <a:avLst/>
          </a:prstGeom>
        </p:spPr>
      </p:pic>
      <p:sp>
        <p:nvSpPr>
          <p:cNvPr id="4" name="Content Placeholder 2">
            <a:extLst>
              <a:ext uri="{FF2B5EF4-FFF2-40B4-BE49-F238E27FC236}">
                <a16:creationId xmlns:a16="http://schemas.microsoft.com/office/drawing/2014/main" xmlns="" id="{32BAEAB8-8BAC-0897-46EB-6AEE4F5033B8}"/>
              </a:ext>
            </a:extLst>
          </p:cNvPr>
          <p:cNvSpPr txBox="1">
            <a:spLocks/>
          </p:cNvSpPr>
          <p:nvPr/>
        </p:nvSpPr>
        <p:spPr>
          <a:xfrm>
            <a:off x="6887644" y="1800622"/>
            <a:ext cx="3737684"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sz="4400" dirty="0"/>
              <a:t>اگر مطمئن نیستید، به کدام ‌کس پول یا معلومات شخصی ندهید.</a:t>
            </a:r>
            <a:endParaRPr lang="en-AU" sz="4400" dirty="0">
              <a:solidFill>
                <a:srgbClr val="0A2391"/>
              </a:solidFill>
            </a:endParaRPr>
          </a:p>
          <a:p>
            <a:pPr marL="0" indent="0" algn="r" rtl="1">
              <a:buFont typeface="Arial" panose="020B0604020202020204" pitchFamily="34" charset="0"/>
              <a:buNone/>
            </a:pPr>
            <a:endParaRPr lang="en-AU" sz="4400" dirty="0">
              <a:solidFill>
                <a:srgbClr val="0A2391"/>
              </a:solidFill>
            </a:endParaRPr>
          </a:p>
          <a:p>
            <a:pPr marL="0" indent="0" algn="r" rtl="1">
              <a:buNone/>
            </a:pPr>
            <a:r>
              <a:rPr lang="fa-IR" sz="4400" dirty="0"/>
              <a:t>از خود پرسان کنید: آیا ممکن است این پیام یا تماس جعلی باشد؟</a:t>
            </a:r>
          </a:p>
          <a:p>
            <a:pPr marL="0" indent="0" algn="r" rtl="1">
              <a:buNone/>
            </a:pPr>
            <a:endParaRPr lang="en-AU" sz="4400" dirty="0">
              <a:solidFill>
                <a:srgbClr val="0A2391"/>
              </a:solidFill>
            </a:endParaRPr>
          </a:p>
          <a:p>
            <a:pPr marL="0" indent="0" algn="r" rtl="1">
              <a:buNone/>
            </a:pPr>
            <a:r>
              <a:rPr lang="fa-IR" sz="4400" dirty="0"/>
              <a:t>اگر چیزی نادرست به نظر می ‌رسد، سریع اقدام کنید.</a:t>
            </a:r>
            <a:endParaRPr lang="en-AU" sz="4400" dirty="0">
              <a:solidFill>
                <a:srgbClr val="0A2391"/>
              </a:solidFill>
            </a:endParaRPr>
          </a:p>
        </p:txBody>
      </p:sp>
      <p:sp>
        <p:nvSpPr>
          <p:cNvPr id="12" name="Rectangle 2">
            <a:extLst>
              <a:ext uri="{FF2B5EF4-FFF2-40B4-BE49-F238E27FC236}">
                <a16:creationId xmlns:a16="http://schemas.microsoft.com/office/drawing/2014/main" xmlns="" id="{7D97E717-18F9-CC31-C573-904FD4B4AA57}"/>
              </a:ext>
            </a:extLst>
          </p:cNvPr>
          <p:cNvSpPr>
            <a:spLocks noGrp="1" noChangeArrowheads="1"/>
          </p:cNvSpPr>
          <p:nvPr>
            <p:ph type="title"/>
          </p:nvPr>
        </p:nvSpPr>
        <p:spPr bwMode="auto">
          <a:xfrm>
            <a:off x="1854977" y="583645"/>
            <a:ext cx="8770351"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5500" b="0" i="0" u="none" strike="noStrike" cap="none" normalizeH="0" baseline="0" dirty="0">
                <a:ln>
                  <a:noFill/>
                </a:ln>
                <a:solidFill>
                  <a:srgbClr val="134C91"/>
                </a:solidFill>
                <a:effectLst/>
                <a:latin typeface="Arial" panose="020B0604020202020204" pitchFamily="34" charset="0"/>
                <a:cs typeface="Arial" panose="020B0604020202020204" pitchFamily="34" charset="0"/>
              </a:rPr>
              <a:t>با این سه </a:t>
            </a:r>
            <a:r>
              <a:rPr kumimoji="0" lang="fa-IR" altLang="en-US" sz="5500" b="0" i="0" u="none" strike="noStrike" cap="none" normalizeH="0" baseline="0" dirty="0">
                <a:ln>
                  <a:noFill/>
                </a:ln>
                <a:solidFill>
                  <a:srgbClr val="134C91"/>
                </a:solidFill>
                <a:effectLst/>
                <a:latin typeface="Arial" panose="020B0604020202020204" pitchFamily="34" charset="0"/>
                <a:cs typeface="Arial" panose="020B0604020202020204" pitchFamily="34" charset="0"/>
              </a:rPr>
              <a:t>اقدام،</a:t>
            </a:r>
            <a:r>
              <a:rPr kumimoji="0" lang="ar-SA" altLang="en-US" sz="5500" b="0" i="0" u="none" strike="noStrike" cap="none" normalizeH="0" baseline="0" dirty="0">
                <a:ln>
                  <a:noFill/>
                </a:ln>
                <a:solidFill>
                  <a:srgbClr val="134C91"/>
                </a:solidFill>
                <a:effectLst/>
                <a:latin typeface="Arial" panose="020B0604020202020204" pitchFamily="34" charset="0"/>
                <a:cs typeface="Arial" panose="020B0604020202020204" pitchFamily="34" charset="0"/>
              </a:rPr>
              <a:t> از خود محافظت کنید</a:t>
            </a:r>
            <a:r>
              <a:rPr kumimoji="0" lang="en-US" altLang="en-US" sz="5500" b="0" i="0" u="none" strike="noStrike" cap="none" normalizeH="0" baseline="0" dirty="0">
                <a:ln>
                  <a:noFill/>
                </a:ln>
                <a:solidFill>
                  <a:srgbClr val="134C91"/>
                </a:solidFill>
                <a:effectLst/>
                <a:latin typeface="Arial" panose="020B0604020202020204" pitchFamily="34" charset="0"/>
                <a:cs typeface="Arial" panose="020B0604020202020204" pitchFamily="34" charset="0"/>
              </a:rPr>
              <a:t>:</a:t>
            </a:r>
            <a:endParaRPr kumimoji="0" lang="en-US" altLang="en-US" sz="5500" b="0" i="0" u="none" strike="noStrike" cap="none" normalizeH="0" baseline="0" dirty="0">
              <a:ln>
                <a:noFill/>
              </a:ln>
              <a:solidFill>
                <a:srgbClr val="134C91"/>
              </a:solidFill>
              <a:effectLst/>
              <a:latin typeface="Arial" panose="020B0604020202020204" pitchFamily="34" charset="0"/>
            </a:endParaRPr>
          </a:p>
        </p:txBody>
      </p:sp>
    </p:spTree>
    <p:extLst>
      <p:ext uri="{BB962C8B-B14F-4D97-AF65-F5344CB8AC3E}">
        <p14:creationId xmlns:p14="http://schemas.microsoft.com/office/powerpoint/2010/main" val="246584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5FFC1F6-D0BB-801C-8BF8-1C6339DB4C0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xmlns="" id="{B288CF64-75F7-84D5-B97D-E90E3490A3B9}"/>
              </a:ext>
            </a:extLst>
          </p:cNvPr>
          <p:cNvSpPr>
            <a:spLocks noGrp="1"/>
          </p:cNvSpPr>
          <p:nvPr>
            <p:ph idx="1"/>
          </p:nvPr>
        </p:nvSpPr>
        <p:spPr>
          <a:xfrm>
            <a:off x="838200" y="2087816"/>
            <a:ext cx="10515600" cy="2682367"/>
          </a:xfrm>
        </p:spPr>
        <p:txBody>
          <a:bodyPr>
            <a:normAutofit/>
          </a:bodyPr>
          <a:lstStyle/>
          <a:p>
            <a:pPr marL="0" indent="0" algn="r" rtl="1">
              <a:buNone/>
            </a:pPr>
            <a:r>
              <a:rPr lang="fa-IR" dirty="0">
                <a:solidFill>
                  <a:schemeClr val="bg1"/>
                </a:solidFill>
              </a:rPr>
              <a:t>کلاه‌ برداری‌ها</a:t>
            </a:r>
          </a:p>
          <a:p>
            <a:pPr algn="r" rtl="1">
              <a:buFont typeface="Wingdings" panose="05000000000000000000" pitchFamily="2" charset="2"/>
              <a:buChar char="ü"/>
            </a:pPr>
            <a:r>
              <a:rPr lang="fa-IR" dirty="0">
                <a:solidFill>
                  <a:schemeClr val="bg1"/>
                </a:solidFill>
              </a:rPr>
              <a:t>توسط مجرمان انجام می‌شوند</a:t>
            </a:r>
          </a:p>
          <a:p>
            <a:pPr algn="r" rtl="1">
              <a:buFont typeface="Wingdings" panose="05000000000000000000" pitchFamily="2" charset="2"/>
              <a:buChar char="ü"/>
            </a:pPr>
            <a:r>
              <a:rPr lang="fa-IR" dirty="0">
                <a:solidFill>
                  <a:schemeClr val="bg1"/>
                </a:solidFill>
              </a:rPr>
              <a:t>واقعی به نظر می‌رسند</a:t>
            </a:r>
          </a:p>
          <a:p>
            <a:pPr algn="r" rtl="1">
              <a:buFont typeface="Wingdings" panose="05000000000000000000" pitchFamily="2" charset="2"/>
              <a:buChar char="ü"/>
            </a:pPr>
            <a:r>
              <a:rPr lang="fa-IR" dirty="0">
                <a:solidFill>
                  <a:schemeClr val="bg1"/>
                </a:solidFill>
              </a:rPr>
              <a:t>با داستان‌های باورپذیر همراه هستند</a:t>
            </a:r>
          </a:p>
          <a:p>
            <a:pPr algn="r" rtl="1">
              <a:buFont typeface="Wingdings" panose="05000000000000000000" pitchFamily="2" charset="2"/>
              <a:buChar char="ü"/>
            </a:pPr>
            <a:r>
              <a:rPr lang="fa-IR" dirty="0">
                <a:solidFill>
                  <a:schemeClr val="bg1"/>
                </a:solidFill>
              </a:rPr>
              <a:t>شما را تحت فشار قرار می‌دهند تا اقدام کنید</a:t>
            </a:r>
          </a:p>
          <a:p>
            <a:pPr marL="0" indent="0" algn="r" rtl="1">
              <a:buNone/>
            </a:pPr>
            <a:endParaRPr lang="en-AU" dirty="0">
              <a:solidFill>
                <a:schemeClr val="bg1"/>
              </a:solidFill>
            </a:endParaRPr>
          </a:p>
        </p:txBody>
      </p:sp>
      <p:sp>
        <p:nvSpPr>
          <p:cNvPr id="4" name="Rectangle 3">
            <a:extLst>
              <a:ext uri="{FF2B5EF4-FFF2-40B4-BE49-F238E27FC236}">
                <a16:creationId xmlns:a16="http://schemas.microsoft.com/office/drawing/2014/main" xmlns="" id="{FA86BBB9-8CC1-A6FE-29EC-56743B58D937}"/>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xmlns="" id="{C9508A31-3B9E-81A6-1023-C36193FB9DA6}"/>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xmlns="" id="{CF5F1DE2-C0DA-EDF6-1B15-3041154D6940}"/>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0D47E78F-C9B4-A5EA-E5ED-66E2313D9A47}"/>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C7B5F08D-5A85-E33C-1E8E-C32DC32343A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Content Placeholder 2">
            <a:extLst>
              <a:ext uri="{FF2B5EF4-FFF2-40B4-BE49-F238E27FC236}">
                <a16:creationId xmlns:a16="http://schemas.microsoft.com/office/drawing/2014/main" xmlns="" id="{B870F9A5-E57F-10EB-43AF-06B9E8EF5484}"/>
              </a:ext>
            </a:extLst>
          </p:cNvPr>
          <p:cNvSpPr txBox="1">
            <a:spLocks/>
          </p:cNvSpPr>
          <p:nvPr/>
        </p:nvSpPr>
        <p:spPr>
          <a:xfrm>
            <a:off x="838200" y="5219160"/>
            <a:ext cx="10515600" cy="1084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a:t>این موارد کلاه‌ برداری نیستند:</a:t>
            </a:r>
          </a:p>
          <a:p>
            <a:pPr marL="0" indent="0" algn="r" rtl="1">
              <a:buNone/>
            </a:pPr>
            <a:r>
              <a:rPr lang="en-AU" sz="2000" dirty="0">
                <a:solidFill>
                  <a:srgbClr val="FF742D"/>
                </a:solidFill>
              </a:rPr>
              <a:t>X</a:t>
            </a:r>
            <a:r>
              <a:rPr lang="en-AU" sz="2000" dirty="0">
                <a:solidFill>
                  <a:srgbClr val="0A2391"/>
                </a:solidFill>
              </a:rPr>
              <a:t> </a:t>
            </a:r>
            <a:r>
              <a:rPr lang="fa-IR" sz="2000" dirty="0"/>
              <a:t>هک کردن کمپیوتر </a:t>
            </a:r>
            <a:r>
              <a:rPr lang="en-AU" sz="2000" dirty="0">
                <a:solidFill>
                  <a:srgbClr val="FF742D"/>
                </a:solidFill>
              </a:rPr>
              <a:t>X</a:t>
            </a:r>
            <a:r>
              <a:rPr lang="en-AU" sz="2000" dirty="0">
                <a:solidFill>
                  <a:srgbClr val="0A2391"/>
                </a:solidFill>
              </a:rPr>
              <a:t> </a:t>
            </a:r>
            <a:r>
              <a:rPr lang="fa-IR" sz="2000" dirty="0"/>
              <a:t>شرایط ناعادلانهٔ قرارداد </a:t>
            </a:r>
            <a:r>
              <a:rPr lang="en-AU" sz="2000" dirty="0">
                <a:solidFill>
                  <a:srgbClr val="FF742D"/>
                </a:solidFill>
              </a:rPr>
              <a:t>X</a:t>
            </a:r>
            <a:r>
              <a:rPr lang="en-AU" sz="2000" dirty="0"/>
              <a:t> </a:t>
            </a:r>
            <a:r>
              <a:rPr lang="fa-IR" sz="2000" dirty="0"/>
              <a:t>طریقه های آزاردهندهٔ بازاریابی</a:t>
            </a:r>
            <a:endParaRPr lang="en-AU" dirty="0">
              <a:solidFill>
                <a:srgbClr val="0A2391"/>
              </a:solidFill>
            </a:endParaRPr>
          </a:p>
        </p:txBody>
      </p:sp>
      <p:sp>
        <p:nvSpPr>
          <p:cNvPr id="12" name="Content Placeholder 2">
            <a:extLst>
              <a:ext uri="{FF2B5EF4-FFF2-40B4-BE49-F238E27FC236}">
                <a16:creationId xmlns:a16="http://schemas.microsoft.com/office/drawing/2014/main" xmlns="" id="{9C230584-A5D1-1616-D0FA-83A902A2E294}"/>
              </a:ext>
            </a:extLst>
          </p:cNvPr>
          <p:cNvSpPr txBox="1">
            <a:spLocks/>
          </p:cNvSpPr>
          <p:nvPr/>
        </p:nvSpPr>
        <p:spPr>
          <a:xfrm>
            <a:off x="830345" y="1376313"/>
            <a:ext cx="10515600" cy="560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a:solidFill>
                  <a:srgbClr val="022091"/>
                </a:solidFill>
              </a:rPr>
              <a:t>زمانی که کسی شما را فریب می‌دهد تا پول یا معلومات شخصی شما را بدزدد.</a:t>
            </a:r>
            <a:endParaRPr lang="en-AU" dirty="0">
              <a:solidFill>
                <a:srgbClr val="022091"/>
              </a:solidFill>
            </a:endParaRPr>
          </a:p>
        </p:txBody>
      </p:sp>
      <p:sp>
        <p:nvSpPr>
          <p:cNvPr id="13" name="Rectangle 12">
            <a:extLst>
              <a:ext uri="{FF2B5EF4-FFF2-40B4-BE49-F238E27FC236}">
                <a16:creationId xmlns:a16="http://schemas.microsoft.com/office/drawing/2014/main" xmlns="" id="{3284C6EC-7D11-F505-8CFA-F4B394075F53}"/>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2">
            <a:extLst>
              <a:ext uri="{FF2B5EF4-FFF2-40B4-BE49-F238E27FC236}">
                <a16:creationId xmlns:a16="http://schemas.microsoft.com/office/drawing/2014/main" xmlns="" id="{50380AD9-F642-40B3-C71F-8C8406B1B626}"/>
              </a:ext>
            </a:extLst>
          </p:cNvPr>
          <p:cNvSpPr>
            <a:spLocks noGrp="1" noChangeArrowheads="1"/>
          </p:cNvSpPr>
          <p:nvPr>
            <p:ph type="title"/>
          </p:nvPr>
        </p:nvSpPr>
        <p:spPr bwMode="auto">
          <a:xfrm>
            <a:off x="7809240" y="619047"/>
            <a:ext cx="35445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4000" b="1" i="0" u="none" strike="noStrike" cap="none" normalizeH="0" baseline="0" dirty="0">
                <a:ln>
                  <a:noFill/>
                </a:ln>
                <a:solidFill>
                  <a:srgbClr val="022091"/>
                </a:solidFill>
                <a:effectLst/>
                <a:latin typeface="Arial" panose="020B0604020202020204" pitchFamily="34" charset="0"/>
                <a:cs typeface="Arial" panose="020B0604020202020204" pitchFamily="34" charset="0"/>
              </a:rPr>
              <a:t>کلاه</a:t>
            </a:r>
            <a:r>
              <a:rPr kumimoji="0" lang="fa-IR" altLang="en-US" sz="4000" b="1" i="0" u="none" strike="noStrike" cap="none" normalizeH="0" baseline="0" dirty="0">
                <a:ln>
                  <a:noFill/>
                </a:ln>
                <a:solidFill>
                  <a:srgbClr val="022091"/>
                </a:solidFill>
                <a:effectLst/>
                <a:latin typeface="Arial" panose="020B0604020202020204" pitchFamily="34" charset="0"/>
                <a:cs typeface="Arial" panose="020B0604020202020204" pitchFamily="34" charset="0"/>
              </a:rPr>
              <a:t> </a:t>
            </a:r>
            <a:r>
              <a:rPr kumimoji="0" lang="ar-SA" altLang="en-US" sz="4000" b="1" i="0" u="none" strike="noStrike" cap="none" normalizeH="0" baseline="0" dirty="0">
                <a:ln>
                  <a:noFill/>
                </a:ln>
                <a:solidFill>
                  <a:srgbClr val="022091"/>
                </a:solidFill>
                <a:effectLst/>
                <a:latin typeface="Arial" panose="020B0604020202020204" pitchFamily="34" charset="0"/>
                <a:cs typeface="Arial" panose="020B0604020202020204" pitchFamily="34" charset="0"/>
              </a:rPr>
              <a:t>‌برداری چیست؟</a:t>
            </a:r>
            <a:endParaRPr kumimoji="0" lang="en-US" altLang="en-US" sz="4000" b="1" i="0" u="none" strike="noStrike" cap="none" normalizeH="0" baseline="0" dirty="0">
              <a:ln>
                <a:noFill/>
              </a:ln>
              <a:solidFill>
                <a:srgbClr val="022091"/>
              </a:solidFill>
              <a:effectLst/>
              <a:latin typeface="Arial" panose="020B0604020202020204" pitchFamily="34" charset="0"/>
            </a:endParaRPr>
          </a:p>
        </p:txBody>
      </p:sp>
    </p:spTree>
    <p:extLst>
      <p:ext uri="{BB962C8B-B14F-4D97-AF65-F5344CB8AC3E}">
        <p14:creationId xmlns:p14="http://schemas.microsoft.com/office/powerpoint/2010/main" val="427725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518E35-553F-1233-85F6-8087BF1A05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5ADB2AE-05E8-C465-5321-FA0EFD8B703A}"/>
              </a:ext>
            </a:extLst>
          </p:cNvPr>
          <p:cNvSpPr>
            <a:spLocks noGrp="1"/>
          </p:cNvSpPr>
          <p:nvPr>
            <p:ph idx="1"/>
          </p:nvPr>
        </p:nvSpPr>
        <p:spPr/>
        <p:txBody>
          <a:bodyPr>
            <a:normAutofit/>
          </a:bodyPr>
          <a:lstStyle/>
          <a:p>
            <a:pPr marL="0" indent="0" algn="r" rtl="1">
              <a:buNone/>
            </a:pPr>
            <a:r>
              <a:rPr lang="fa-IR" sz="8000" dirty="0">
                <a:solidFill>
                  <a:srgbClr val="022091"/>
                </a:solidFill>
              </a:rPr>
              <a:t>چطور</a:t>
            </a:r>
          </a:p>
          <a:p>
            <a:pPr marL="0" indent="0" algn="r" rtl="1">
              <a:buNone/>
            </a:pPr>
            <a:r>
              <a:rPr lang="fa-IR" sz="8000" b="1" dirty="0">
                <a:solidFill>
                  <a:srgbClr val="022091"/>
                </a:solidFill>
              </a:rPr>
              <a:t>کلاه‌برداری‌ها را شناسایی کنیم و از آن‌ها جلوگیری نماییم</a:t>
            </a:r>
            <a:endParaRPr lang="en-AU" sz="8000" b="1" dirty="0">
              <a:solidFill>
                <a:srgbClr val="022091"/>
              </a:solidFill>
            </a:endParaRPr>
          </a:p>
        </p:txBody>
      </p:sp>
      <p:sp>
        <p:nvSpPr>
          <p:cNvPr id="6" name="TextBox 5">
            <a:extLst>
              <a:ext uri="{FF2B5EF4-FFF2-40B4-BE49-F238E27FC236}">
                <a16:creationId xmlns:a16="http://schemas.microsoft.com/office/drawing/2014/main" xmlns="" id="{21C18B54-2D8B-0B30-7446-9F46BFC37912}"/>
              </a:ext>
            </a:extLst>
          </p:cNvPr>
          <p:cNvSpPr txBox="1"/>
          <p:nvPr/>
        </p:nvSpPr>
        <p:spPr>
          <a:xfrm>
            <a:off x="3792529" y="5354832"/>
            <a:ext cx="7561271" cy="830997"/>
          </a:xfrm>
          <a:prstGeom prst="rect">
            <a:avLst/>
          </a:prstGeom>
          <a:noFill/>
        </p:spPr>
        <p:txBody>
          <a:bodyPr wrap="square" rtlCol="0">
            <a:spAutoFit/>
          </a:bodyPr>
          <a:lstStyle/>
          <a:p>
            <a:pPr algn="r" rtl="1"/>
            <a:r>
              <a:rPr lang="fa-IR" sz="1600" dirty="0"/>
              <a:t>اقتباس‌شده از</a:t>
            </a:r>
            <a:r>
              <a:rPr lang="en-AU" sz="1600" i="1" dirty="0"/>
              <a:t>Little Book of Scams: How to spot and avoid scams» </a:t>
            </a:r>
            <a:r>
              <a:rPr lang="fa-IR" sz="1600" i="1" dirty="0"/>
              <a:t> </a:t>
            </a:r>
            <a:r>
              <a:rPr lang="fa-IR" sz="1600" dirty="0"/>
              <a:t>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2" name="Rectangle 1">
            <a:extLst>
              <a:ext uri="{FF2B5EF4-FFF2-40B4-BE49-F238E27FC236}">
                <a16:creationId xmlns:a16="http://schemas.microsoft.com/office/drawing/2014/main" xmlns="" id="{512F68B7-E9A3-3FA9-6911-F1A2C63EEC32}"/>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A49CCB5F-3652-796C-AE82-022F9DCDEA20}"/>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14ABACA5-E2DC-5521-0D2A-9063E2A6F11F}"/>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E7DC43AB-5D4C-427E-6A0E-2AE5AF0DC9DB}"/>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026F9C3B-76E3-2CAF-FF8F-F3109071C4B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xmlns="" id="{06371021-5F81-B0BC-7FE2-1981A23E4E9B}"/>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090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DCAE33-D844-BF9A-17BB-22652622FB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F31CEF8-63C1-3DF6-9C92-071175CB56C4}"/>
              </a:ext>
            </a:extLst>
          </p:cNvPr>
          <p:cNvSpPr>
            <a:spLocks noGrp="1"/>
          </p:cNvSpPr>
          <p:nvPr>
            <p:ph idx="1"/>
          </p:nvPr>
        </p:nvSpPr>
        <p:spPr>
          <a:xfrm>
            <a:off x="838200" y="714375"/>
            <a:ext cx="10515600" cy="4890294"/>
          </a:xfrm>
          <a:solidFill>
            <a:schemeClr val="bg1"/>
          </a:solidFill>
        </p:spPr>
        <p:txBody>
          <a:bodyPr>
            <a:normAutofit fontScale="92500" lnSpcReduction="10000"/>
          </a:bodyPr>
          <a:lstStyle/>
          <a:p>
            <a:pPr marL="0" indent="0" algn="r" rtl="1">
              <a:buNone/>
            </a:pPr>
            <a:r>
              <a:rPr lang="fa-IR" dirty="0"/>
              <a:t>چطور کلاه‌ برداری‌ها را شناسایی کنیم و از آن‌ها جلوگیری نماییم:</a:t>
            </a:r>
          </a:p>
          <a:p>
            <a:pPr marL="0" indent="0" algn="r" rtl="1">
              <a:buNone/>
            </a:pPr>
            <a:endParaRPr lang="fa-IR" dirty="0"/>
          </a:p>
          <a:p>
            <a:pPr marL="514350" indent="-514350" algn="r" rtl="1">
              <a:buFont typeface="+mj-lt"/>
              <a:buAutoNum type="arabicPeriod"/>
            </a:pPr>
            <a:r>
              <a:rPr lang="fa-IR" dirty="0"/>
              <a:t>فرصت‌هایی برای به ‌دست آوردن یا صرفه‌جویی در پول</a:t>
            </a:r>
          </a:p>
          <a:p>
            <a:pPr marL="514350" indent="-514350" algn="r" rtl="1">
              <a:buFont typeface="+mj-lt"/>
              <a:buAutoNum type="arabicPeriod"/>
            </a:pPr>
            <a:r>
              <a:rPr lang="fa-IR" dirty="0"/>
              <a:t>داستان‌های غم‌انگیز و درخواست‌های کمک</a:t>
            </a:r>
          </a:p>
          <a:p>
            <a:pPr marL="514350" indent="-514350" algn="r" rtl="1">
              <a:buFont typeface="+mj-lt"/>
              <a:buAutoNum type="arabicPeriod"/>
            </a:pPr>
            <a:r>
              <a:rPr lang="fa-IR" dirty="0"/>
              <a:t>لِنک‌ها و فایل‌های ضمیمه</a:t>
            </a:r>
          </a:p>
          <a:p>
            <a:pPr marL="514350" indent="-514350" algn="r" rtl="1">
              <a:buFont typeface="+mj-lt"/>
              <a:buAutoNum type="arabicPeriod"/>
            </a:pPr>
            <a:r>
              <a:rPr lang="fa-IR" dirty="0"/>
              <a:t>فشار برای اقدام عاجل</a:t>
            </a:r>
          </a:p>
          <a:p>
            <a:pPr marL="514350" indent="-514350" algn="r" rtl="1">
              <a:buFont typeface="+mj-lt"/>
              <a:buAutoNum type="arabicPeriod"/>
            </a:pPr>
            <a:r>
              <a:rPr lang="fa-IR" dirty="0"/>
              <a:t>درخواست‌هایی که از شما می‌خواهند به طریقه های غیرمعمول یا مشخص پول پرداخت کنید</a:t>
            </a:r>
          </a:p>
          <a:p>
            <a:pPr marL="514350" indent="-514350" algn="r" rtl="1">
              <a:buFont typeface="+mj-lt"/>
              <a:buAutoNum type="arabicPeriod"/>
            </a:pPr>
            <a:r>
              <a:rPr lang="fa-IR" dirty="0"/>
              <a:t>درخواست برای ایجاد حساب‌های جدید یا </a:t>
            </a:r>
            <a:r>
              <a:rPr lang="en-AU" dirty="0"/>
              <a:t>PayID</a:t>
            </a:r>
          </a:p>
          <a:p>
            <a:pPr marL="0" indent="0" algn="r" rtl="1">
              <a:buNone/>
            </a:pPr>
            <a:endParaRPr lang="en-AU" dirty="0"/>
          </a:p>
          <a:p>
            <a:pPr marL="0" indent="0" algn="r" rtl="1">
              <a:buNone/>
            </a:pPr>
            <a:r>
              <a:rPr lang="en-AU" dirty="0"/>
              <a:t/>
            </a:r>
            <a:br>
              <a:rPr lang="en-AU" dirty="0"/>
            </a:br>
            <a:endParaRPr lang="en-AU" dirty="0"/>
          </a:p>
        </p:txBody>
      </p:sp>
      <p:sp>
        <p:nvSpPr>
          <p:cNvPr id="6" name="TextBox 5">
            <a:extLst>
              <a:ext uri="{FF2B5EF4-FFF2-40B4-BE49-F238E27FC236}">
                <a16:creationId xmlns:a16="http://schemas.microsoft.com/office/drawing/2014/main" xmlns="" id="{949D56E8-8736-30CC-7B12-BDEBAD63DD68}"/>
              </a:ext>
            </a:extLst>
          </p:cNvPr>
          <p:cNvSpPr txBox="1"/>
          <p:nvPr/>
        </p:nvSpPr>
        <p:spPr>
          <a:xfrm>
            <a:off x="3684041" y="5354832"/>
            <a:ext cx="7561271" cy="830997"/>
          </a:xfrm>
          <a:prstGeom prst="rect">
            <a:avLst/>
          </a:prstGeom>
          <a:noFill/>
        </p:spPr>
        <p:txBody>
          <a:bodyPr wrap="square" rtlCol="0">
            <a:spAutoFit/>
          </a:bodyPr>
          <a:lstStyle/>
          <a:p>
            <a:pPr algn="r" rtl="1"/>
            <a:r>
              <a:rPr lang="fa-IR" sz="1600" dirty="0"/>
              <a:t>اقتباس‌شده از «</a:t>
            </a:r>
            <a:r>
              <a:rPr lang="en-AU" sz="1600" dirty="0"/>
              <a:t>» </a:t>
            </a:r>
            <a:r>
              <a:rPr lang="en-AU" sz="1600" i="1" dirty="0"/>
              <a:t>Little Book of Scams: How to spot and avoid scams</a:t>
            </a:r>
            <a:r>
              <a:rPr lang="fa-IR" sz="1600" dirty="0"/>
              <a:t>توسط </a:t>
            </a:r>
            <a:r>
              <a:rPr lang="en-AU" sz="1600" dirty="0"/>
              <a:t>Australian Competition and Consumer Commission، 2024، </a:t>
            </a:r>
            <a:r>
              <a:rPr lang="fa-IR" sz="1600" dirty="0"/>
              <a:t>حق نشر متعلق به دولت مشترک‌المنافع استرالیا، تحت مجوز </a:t>
            </a:r>
            <a:r>
              <a:rPr lang="en-AU" sz="1600" dirty="0"/>
              <a:t>CC BY 4.0.</a:t>
            </a:r>
            <a:endParaRPr lang="en-AU" sz="1600" dirty="0">
              <a:solidFill>
                <a:srgbClr val="121737"/>
              </a:solidFill>
            </a:endParaRPr>
          </a:p>
        </p:txBody>
      </p:sp>
      <p:sp>
        <p:nvSpPr>
          <p:cNvPr id="2" name="Rectangle 1">
            <a:extLst>
              <a:ext uri="{FF2B5EF4-FFF2-40B4-BE49-F238E27FC236}">
                <a16:creationId xmlns:a16="http://schemas.microsoft.com/office/drawing/2014/main" xmlns="" id="{BD15E11F-7AFE-8953-6833-0CE1426A714C}"/>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xmlns="" id="{01B76376-A4E9-5579-2BFF-75968A72D9A4}"/>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xmlns="" id="{94D4B14C-0110-125C-9968-B4A7C5BD98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xmlns="" id="{56FC4E9D-0597-1AD4-F999-7D8F4433A3F3}"/>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xmlns="" id="{814359C4-CDAA-350A-1FD8-08863E09EB5C}"/>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xmlns="" id="{56948F33-F064-ABE4-225D-B50EFBCAA132}"/>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11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DIP_blu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5d6256-5200-4c34-82a9-8b0b259790ba">
      <Terms xmlns="http://schemas.microsoft.com/office/infopath/2007/PartnerControls"/>
    </lcf76f155ced4ddcb4097134ff3c332f>
    <TaxCatchAll xmlns="2cc45243-29f6-4a1c-995b-35ed14ae441a" xsi:nil="true"/>
    <_Flow_SignoffStatus xmlns="5e5d6256-5200-4c34-82a9-8b0b259790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F0F04F5F537047B9E859B809FC98B2" ma:contentTypeVersion="18" ma:contentTypeDescription="Create a new document." ma:contentTypeScope="" ma:versionID="70e02f53a3eb13edc6e369756182c42e">
  <xsd:schema xmlns:xsd="http://www.w3.org/2001/XMLSchema" xmlns:xs="http://www.w3.org/2001/XMLSchema" xmlns:p="http://schemas.microsoft.com/office/2006/metadata/properties" xmlns:ns2="5e5d6256-5200-4c34-82a9-8b0b259790ba" xmlns:ns3="2cc45243-29f6-4a1c-995b-35ed14ae441a" targetNamespace="http://schemas.microsoft.com/office/2006/metadata/properties" ma:root="true" ma:fieldsID="71a4c43ce5a93029adf4274ec095dad0" ns2:_="" ns3:_="">
    <xsd:import namespace="5e5d6256-5200-4c34-82a9-8b0b259790ba"/>
    <xsd:import namespace="2cc45243-29f6-4a1c-995b-35ed14ae4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d6256-5200-4c34-82a9-8b0b25979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ccae8d7-56e3-403a-a6d6-462ef12788c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45243-29f6-4a1c-995b-35ed14ae441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0f9f4e8-ea84-464f-93d8-2b64c6f0791b}" ma:internalName="TaxCatchAll" ma:showField="CatchAllData" ma:web="2cc45243-29f6-4a1c-995b-35ed14ae441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C5BED-54A4-44C0-805C-43D0358E0A50}">
  <ds:schemaRefs>
    <ds:schemaRef ds:uri="http://schemas.microsoft.com/office/infopath/2007/PartnerControls"/>
    <ds:schemaRef ds:uri="http://purl.org/dc/elements/1.1/"/>
    <ds:schemaRef ds:uri="http://schemas.microsoft.com/office/2006/metadata/properties"/>
    <ds:schemaRef ds:uri="2cc45243-29f6-4a1c-995b-35ed14ae441a"/>
    <ds:schemaRef ds:uri="5e5d6256-5200-4c34-82a9-8b0b259790ba"/>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3DC8E8C-648C-4711-B5E0-28A8D4AFB465}">
  <ds:schemaRefs>
    <ds:schemaRef ds:uri="http://schemas.microsoft.com/sharepoint/v3/contenttype/forms"/>
  </ds:schemaRefs>
</ds:datastoreItem>
</file>

<file path=customXml/itemProps3.xml><?xml version="1.0" encoding="utf-8"?>
<ds:datastoreItem xmlns:ds="http://schemas.openxmlformats.org/officeDocument/2006/customXml" ds:itemID="{22394036-1F97-4BBE-B2EA-30BF1A7B0288}">
  <ds:schemaRefs>
    <ds:schemaRef ds:uri="2cc45243-29f6-4a1c-995b-35ed14ae441a"/>
    <ds:schemaRef ds:uri="5e5d6256-5200-4c34-82a9-8b0b25979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251</TotalTime>
  <Words>1801</Words>
  <Application>Microsoft Office PowerPoint</Application>
  <PresentationFormat>Custom</PresentationFormat>
  <Paragraphs>204</Paragraphs>
  <Slides>33</Slides>
  <Notes>33</Notes>
  <HiddenSlides>0</HiddenSlides>
  <MMClips>1</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1_DIP_blue</vt:lpstr>
      <vt:lpstr>DIP_white</vt:lpstr>
      <vt:lpstr>خوش آمدید گپ ‌وگفتِ قهرمانان جامعه:  کلاه ‌برداری‌ها</vt:lpstr>
      <vt:lpstr>قدردانی از سرزمین سنتی</vt:lpstr>
      <vt:lpstr>مرورِ کلی</vt:lpstr>
      <vt:lpstr>PowerPoint Presentation</vt:lpstr>
      <vt:lpstr>PowerPoint Presentation</vt:lpstr>
      <vt:lpstr>با این سه اقدام، از خود محافظت کنید:</vt:lpstr>
      <vt:lpstr>کلاه ‌برداری چیست؟</vt:lpstr>
      <vt:lpstr>PowerPoint Presentation</vt:lpstr>
      <vt:lpstr>PowerPoint Presentation</vt:lpstr>
      <vt:lpstr>PowerPoint Presentation</vt:lpstr>
      <vt:lpstr>تستِ کلاه‌برداری!</vt:lpstr>
      <vt:lpstr>تستِ کلاه‌برداری!</vt:lpstr>
      <vt:lpstr>کلاه‌برداری‌های SMS –  مثال های بیشتر!</vt:lpstr>
      <vt:lpstr>کلاه‌برداری‌های عاشقانه</vt:lpstr>
      <vt:lpstr>PowerPoint Presentation</vt:lpstr>
      <vt:lpstr>کلاه‌برداری‌های فیشینگ</vt:lpstr>
      <vt:lpstr>PowerPoint Presentation</vt:lpstr>
      <vt:lpstr>PowerPoint Presentation</vt:lpstr>
      <vt:lpstr>PowerPoint Presentation</vt:lpstr>
      <vt:lpstr>ویب‌ سایت‌های جعلی ساخته شده‌اند</vt:lpstr>
      <vt:lpstr>Scambling : کلاه‌برداری قمار آنلاین</vt:lpstr>
      <vt:lpstr>PowerPoint Presentation</vt:lpstr>
      <vt:lpstr>اشتراک‌ گذاری در رسانه‌های اجتماعی</vt:lpstr>
      <vt:lpstr>کلاهبرداری در مارکیت های آنلاین– اعلان‌های جعلی</vt:lpstr>
      <vt:lpstr>PowerPoint Presentation</vt:lpstr>
      <vt:lpstr>PowerPoint Presentation</vt:lpstr>
      <vt:lpstr>نکات برای مصئون ماندن در انترنت</vt:lpstr>
      <vt:lpstr>PowerPoint Presentation</vt:lpstr>
      <vt:lpstr>PowerPoint Presentation</vt:lpstr>
      <vt:lpstr>PowerPoint Presentation</vt:lpstr>
      <vt:lpstr>به دنبال آموزش مهارت‌های دیجیتال هستید؟</vt:lpstr>
      <vt:lpstr>آیا می‌خواهید یک قهرمان جامعه (Community Champion ) شوید؟</vt:lpstr>
      <vt:lpstr>تشکر از شما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خوش آمدید گپ ‌وگفتِ قهرمانان جامعه:  کلاه ‌برداری‌ها</dc:title>
  <dc:creator>Elliot Sawers</dc:creator>
  <cp:lastModifiedBy>Simon</cp:lastModifiedBy>
  <cp:revision>77</cp:revision>
  <cp:lastPrinted>2026-01-28T07:15:48Z</cp:lastPrinted>
  <dcterms:created xsi:type="dcterms:W3CDTF">2025-12-01T00:17:26Z</dcterms:created>
  <dcterms:modified xsi:type="dcterms:W3CDTF">2026-03-13T04:46:08Z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0x01010071F0F04F5F537047B9E859B809FC98B2</vt:lpwstr>
  </property>
</Properties>
</file>