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5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6.xml" ContentType="application/vnd.openxmlformats-officedocument.theme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theme/theme7.xml" ContentType="application/vnd.openxmlformats-officedocument.theme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removePersonalInfoOnSave="1" embedTrueTypeFonts="1" saveSubsetFonts="1">
  <p:sldMasterIdLst>
    <p:sldMasterId id="2147483676" r:id="rId4"/>
    <p:sldMasterId id="2147483732" r:id="rId5"/>
    <p:sldMasterId id="2147483771" r:id="rId6"/>
    <p:sldMasterId id="2147483745" r:id="rId7"/>
    <p:sldMasterId id="2147483693" r:id="rId8"/>
    <p:sldMasterId id="2147483758" r:id="rId9"/>
    <p:sldMasterId id="2147483784" r:id="rId10"/>
    <p:sldMasterId id="2147486483" r:id="rId11"/>
  </p:sldMasterIdLst>
  <p:notesMasterIdLst>
    <p:notesMasterId r:id="rId28"/>
  </p:notesMasterIdLst>
  <p:handoutMasterIdLst>
    <p:handoutMasterId r:id="rId29"/>
  </p:handoutMasterIdLst>
  <p:sldIdLst>
    <p:sldId id="256" r:id="rId12"/>
    <p:sldId id="570" r:id="rId13"/>
    <p:sldId id="307" r:id="rId14"/>
    <p:sldId id="569" r:id="rId15"/>
    <p:sldId id="571" r:id="rId16"/>
    <p:sldId id="572" r:id="rId17"/>
    <p:sldId id="577" r:id="rId18"/>
    <p:sldId id="517" r:id="rId19"/>
    <p:sldId id="579" r:id="rId20"/>
    <p:sldId id="581" r:id="rId21"/>
    <p:sldId id="587" r:id="rId22"/>
    <p:sldId id="588" r:id="rId23"/>
    <p:sldId id="580" r:id="rId24"/>
    <p:sldId id="586" r:id="rId25"/>
    <p:sldId id="573" r:id="rId26"/>
    <p:sldId id="522" r:id="rId27"/>
  </p:sldIdLst>
  <p:sldSz cx="12192000" cy="6858000"/>
  <p:notesSz cx="6858000" cy="9144000"/>
  <p:embeddedFontLst>
    <p:embeddedFont>
      <p:font typeface="Kanit" panose="020B0604020202020204" charset="-34"/>
      <p:regular r:id="rId30"/>
      <p:bold r:id="rId31"/>
      <p:italic r:id="rId32"/>
      <p:boldItalic r:id="rId33"/>
    </p:embeddedFont>
  </p:embeddedFont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Kanit" panose="020B0502040204020203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Kanit" panose="020B0502040204020203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Kanit" panose="020B0502040204020203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Kanit" panose="020B0502040204020203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Kanit" panose="020B0502040204020203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Kanit" panose="020B0502040204020203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Kanit" panose="020B0502040204020203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Kanit" panose="020B0502040204020203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Kanit" panose="020B0502040204020203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Author" initials="A" userId="Author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962B2"/>
    <a:srgbClr val="F2F6FC"/>
    <a:srgbClr val="F4867C"/>
    <a:srgbClr val="FFFFFF"/>
    <a:srgbClr val="FFD38F"/>
    <a:srgbClr val="E9E9EB"/>
    <a:srgbClr val="F5F5F5"/>
    <a:srgbClr val="F9CADB"/>
    <a:srgbClr val="B9B9B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37CE84F3-28C3-443E-9E96-99CF82512B78}" styleName="Dark Style 1 - Accent 2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wholeTbl>
    <a:band1H>
      <a:tcStyle>
        <a:tcBdr/>
        <a:fill>
          <a:solidFill>
            <a:schemeClr val="accent2">
              <a:shade val="60000"/>
            </a:schemeClr>
          </a:solidFill>
        </a:fill>
      </a:tcStyle>
    </a:band1H>
    <a:band1V>
      <a:tcStyle>
        <a:tcBdr/>
        <a:fill>
          <a:solidFill>
            <a:schemeClr val="accent2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2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2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2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8FD4443E-F989-4FC4-A0C8-D5A2AF1F390B}" styleName="Dark Style 1 - Accent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649" autoAdjust="0"/>
    <p:restoredTop sz="63317" autoAdjust="0"/>
  </p:normalViewPr>
  <p:slideViewPr>
    <p:cSldViewPr snapToGrid="0">
      <p:cViewPr>
        <p:scale>
          <a:sx n="50" d="100"/>
          <a:sy n="50" d="100"/>
        </p:scale>
        <p:origin x="1308" y="-14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-16152"/>
    </p:cViewPr>
  </p:sorterViewPr>
  <p:notesViewPr>
    <p:cSldViewPr snapToGrid="0">
      <p:cViewPr varScale="1">
        <p:scale>
          <a:sx n="81" d="100"/>
          <a:sy n="81" d="100"/>
        </p:scale>
        <p:origin x="3894" y="10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26" Type="http://schemas.openxmlformats.org/officeDocument/2006/relationships/slide" Target="slides/slide15.xml"/><Relationship Id="rId21" Type="http://schemas.openxmlformats.org/officeDocument/2006/relationships/slide" Target="slides/slide10.xml"/><Relationship Id="rId34" Type="http://schemas.openxmlformats.org/officeDocument/2006/relationships/presProps" Target="presProps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25" Type="http://schemas.openxmlformats.org/officeDocument/2006/relationships/slide" Target="slides/slide14.xml"/><Relationship Id="rId33" Type="http://schemas.openxmlformats.org/officeDocument/2006/relationships/font" Target="fonts/font4.fntdata"/><Relationship Id="rId38" Type="http://schemas.microsoft.com/office/2018/10/relationships/authors" Target="authors.xml"/><Relationship Id="rId2" Type="http://schemas.openxmlformats.org/officeDocument/2006/relationships/customXml" Target="../customXml/item2.xml"/><Relationship Id="rId16" Type="http://schemas.openxmlformats.org/officeDocument/2006/relationships/slide" Target="slides/slide5.xml"/><Relationship Id="rId20" Type="http://schemas.openxmlformats.org/officeDocument/2006/relationships/slide" Target="slides/slide9.xml"/><Relationship Id="rId29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Master" Target="slideMasters/slideMaster8.xml"/><Relationship Id="rId24" Type="http://schemas.openxmlformats.org/officeDocument/2006/relationships/slide" Target="slides/slide13.xml"/><Relationship Id="rId32" Type="http://schemas.openxmlformats.org/officeDocument/2006/relationships/font" Target="fonts/font3.fntdata"/><Relationship Id="rId37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4.xml"/><Relationship Id="rId23" Type="http://schemas.openxmlformats.org/officeDocument/2006/relationships/slide" Target="slides/slide12.xml"/><Relationship Id="rId28" Type="http://schemas.openxmlformats.org/officeDocument/2006/relationships/notesMaster" Target="notesMasters/notesMaster1.xml"/><Relationship Id="rId36" Type="http://schemas.openxmlformats.org/officeDocument/2006/relationships/theme" Target="theme/theme1.xml"/><Relationship Id="rId10" Type="http://schemas.openxmlformats.org/officeDocument/2006/relationships/slideMaster" Target="slideMasters/slideMaster7.xml"/><Relationship Id="rId19" Type="http://schemas.openxmlformats.org/officeDocument/2006/relationships/slide" Target="slides/slide8.xml"/><Relationship Id="rId31" Type="http://schemas.openxmlformats.org/officeDocument/2006/relationships/font" Target="fonts/font2.fntdata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3.xml"/><Relationship Id="rId22" Type="http://schemas.openxmlformats.org/officeDocument/2006/relationships/slide" Target="slides/slide11.xml"/><Relationship Id="rId27" Type="http://schemas.openxmlformats.org/officeDocument/2006/relationships/slide" Target="slides/slide16.xml"/><Relationship Id="rId30" Type="http://schemas.openxmlformats.org/officeDocument/2006/relationships/font" Target="fonts/font1.fntdata"/><Relationship Id="rId35" Type="http://schemas.openxmlformats.org/officeDocument/2006/relationships/viewProps" Target="viewProps.xml"/><Relationship Id="rId8" Type="http://schemas.openxmlformats.org/officeDocument/2006/relationships/slideMaster" Target="slideMasters/slideMaster5.xml"/><Relationship Id="rId3" Type="http://schemas.openxmlformats.org/officeDocument/2006/relationships/customXml" Target="../customXml/item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3A1E23A5-C634-4226-2AA6-3645DE74EC7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r>
              <a:rPr lang="en-US" dirty="0"/>
              <a:t>Youth Involvement Council</a:t>
            </a:r>
            <a:endParaRPr lang="en-AU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CEB7D73-9E99-D904-FF8B-2FC0624B9477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r>
              <a:rPr lang="en-AU" dirty="0"/>
              <a:t>11/11/2024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ED38932-FD9D-FAD1-B493-AB638ECD53A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r>
              <a:rPr lang="en-US" dirty="0"/>
              <a:t>WA Digital Inclusion Project – CRC Champion - Pilot - Training. digitalinclusion@wacoss.org.au</a:t>
            </a:r>
            <a:endParaRPr lang="en-A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3BA1A54-4AA7-6D21-57B1-CB0B3C925CBD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BD4AB9D1-D40E-4FE1-B3C6-3943EA2B9113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BBC45613-2B78-DE8A-7EB3-2BA5B3CB2C1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r>
              <a:rPr lang="en-US" dirty="0"/>
              <a:t>Youth Involvement Council</a:t>
            </a:r>
            <a:endParaRPr lang="en-AU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413E168-A53B-9C2F-FA05-EBBCCB06D53D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r>
              <a:rPr lang="en-AU" dirty="0"/>
              <a:t>11/11/2024	</a:t>
            </a:r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F2282288-45D2-D2DF-0B53-AD624DAEBFE5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AU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EC744FBF-1B2F-A88A-D326-4FBA9E19E04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AU" noProof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A6242C4-0024-4AC5-A7DF-7002D5F1BAE7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r>
              <a:rPr lang="en-US" dirty="0"/>
              <a:t>WA Digital Inclusion Project – Project CRC Champion - Pilot - Training</a:t>
            </a:r>
            <a:endParaRPr lang="en-AU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4C9484-8AD6-D3AA-5383-F8A388DEFB3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0D6E2039-60C8-43C7-8691-7B55BCC41598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dirty="0"/>
          </a:p>
        </p:txBody>
      </p:sp>
    </p:spTree>
    <p:extLst>
      <p:ext uri="{BB962C8B-B14F-4D97-AF65-F5344CB8AC3E}">
        <p14:creationId xmlns:p14="http://schemas.microsoft.com/office/powerpoint/2010/main" val="186125272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 algn="l" rtl="0">
              <a:buFont typeface="Arial" panose="020B0604020202020204" pitchFamily="34" charset="0"/>
              <a:buChar char="•"/>
            </a:pPr>
            <a:r>
              <a:rPr lang="zh-CN" sz="1400" b="0" i="0" u="none" baseline="0" dirty="0"/>
              <a:t>讨论屏幕上创建密码的方法。</a:t>
            </a:r>
          </a:p>
          <a:p>
            <a:pPr marL="171450" indent="-171450" algn="l" rtl="0">
              <a:buFont typeface="Arial" panose="020B0604020202020204" pitchFamily="34" charset="0"/>
              <a:buChar char="•"/>
            </a:pPr>
            <a:r>
              <a:rPr lang="zh-CN" sz="1400" b="0" i="0" u="none" baseline="0" dirty="0"/>
              <a:t>想出一系列别人猜不到的</a:t>
            </a:r>
            <a:r>
              <a:rPr lang="zh-CN" altLang="en-US" sz="1400" b="0" i="0" u="none" baseline="0" dirty="0"/>
              <a:t>、</a:t>
            </a:r>
            <a:r>
              <a:rPr lang="zh-CN" sz="1400" b="0" i="0" u="none" baseline="0" dirty="0"/>
              <a:t>可组成密码短语的单词</a:t>
            </a:r>
          </a:p>
          <a:p>
            <a:pPr marL="171450" indent="-171450" algn="l" rtl="0">
              <a:buFont typeface="Arial" panose="020B0604020202020204" pitchFamily="34" charset="0"/>
              <a:buChar char="•"/>
            </a:pPr>
            <a:r>
              <a:rPr lang="zh-CN" sz="1400" b="0" i="0" u="none" baseline="0" dirty="0"/>
              <a:t>密码/密码短语越长，破解起来就越困难。</a:t>
            </a:r>
            <a:endParaRPr lang="zh-CN" sz="1400" dirty="0"/>
          </a:p>
        </p:txBody>
      </p:sp>
    </p:spTree>
    <p:extLst>
      <p:ext uri="{BB962C8B-B14F-4D97-AF65-F5344CB8AC3E}">
        <p14:creationId xmlns:p14="http://schemas.microsoft.com/office/powerpoint/2010/main" val="271441359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 algn="l" rtl="0">
              <a:buFont typeface="Arial" panose="020B0604020202020204" pitchFamily="34" charset="0"/>
              <a:buChar char="•"/>
            </a:pPr>
            <a:r>
              <a:rPr lang="zh-CN" sz="1400" b="0" i="0" u="none" baseline="0" dirty="0">
                <a:effectLst/>
              </a:rPr>
              <a:t>双重验证是您登录在线帐户时密码之后的第二步。 </a:t>
            </a:r>
          </a:p>
          <a:p>
            <a:pPr marL="285750" indent="-285750" algn="l" rtl="0">
              <a:buFont typeface="Arial" panose="020B0604020202020204" pitchFamily="34" charset="0"/>
              <a:buChar char="•"/>
            </a:pPr>
            <a:r>
              <a:rPr lang="zh-CN" sz="1400" b="0" i="0" u="none" baseline="0" dirty="0">
                <a:effectLst/>
              </a:rPr>
              <a:t>它会检查是否确实是您正在尝试登录。将其用于您的银行账户，以帮助保护其免受犯罪分子的侵</a:t>
            </a:r>
            <a:r>
              <a:rPr lang="zh-CN" altLang="en-US" sz="1400" b="0" i="0" u="none" baseline="0" dirty="0">
                <a:effectLst/>
              </a:rPr>
              <a:t>入</a:t>
            </a:r>
            <a:r>
              <a:rPr lang="zh-CN" sz="1400" b="0" i="0" u="none" baseline="0" dirty="0">
                <a:effectLst/>
              </a:rPr>
              <a:t>。</a:t>
            </a:r>
          </a:p>
          <a:p>
            <a:pPr marL="285750" indent="-285750" algn="l" rtl="0">
              <a:buFont typeface="Arial" panose="020B0604020202020204" pitchFamily="34" charset="0"/>
              <a:buChar char="•"/>
            </a:pPr>
            <a:r>
              <a:rPr lang="zh-CN" sz="1400" b="0" i="0" u="none" baseline="0" dirty="0">
                <a:effectLst/>
              </a:rPr>
              <a:t>第二步可以是：</a:t>
            </a:r>
          </a:p>
          <a:p>
            <a:pPr marL="742950" lvl="1" indent="-285750" algn="l" rtl="0">
              <a:buFont typeface="Arial" panose="020B0604020202020204" pitchFamily="34" charset="0"/>
              <a:buChar char="•"/>
            </a:pPr>
            <a:r>
              <a:rPr lang="zh-CN" sz="1400" b="0" i="0" u="none" baseline="0" dirty="0">
                <a:effectLst/>
              </a:rPr>
              <a:t>一次性代码发送到您的手机或电子邮箱， </a:t>
            </a:r>
          </a:p>
          <a:p>
            <a:pPr marL="742950" lvl="1" indent="-285750" algn="l" rtl="0">
              <a:buFont typeface="Arial" panose="020B0604020202020204" pitchFamily="34" charset="0"/>
              <a:buChar char="•"/>
            </a:pPr>
            <a:r>
              <a:rPr lang="zh-CN" sz="1400" b="0" i="0" u="none" baseline="0" dirty="0">
                <a:effectLst/>
              </a:rPr>
              <a:t>一个密码，</a:t>
            </a:r>
            <a:endParaRPr lang="zh-CN" sz="1400" dirty="0"/>
          </a:p>
          <a:p>
            <a:pPr marL="742950" lvl="1" indent="-285750" algn="l" rtl="0">
              <a:buFont typeface="Arial" panose="020B0604020202020204" pitchFamily="34" charset="0"/>
              <a:buChar char="•"/>
            </a:pPr>
            <a:r>
              <a:rPr lang="zh-CN" sz="1400" b="0" i="0" u="none" baseline="0" dirty="0">
                <a:effectLst/>
              </a:rPr>
              <a:t>扫描您的指纹，或</a:t>
            </a:r>
          </a:p>
          <a:p>
            <a:pPr marL="742950" lvl="1" indent="-285750" algn="l" rtl="0">
              <a:buFont typeface="Arial" panose="020B0604020202020204" pitchFamily="34" charset="0"/>
              <a:buChar char="•"/>
            </a:pPr>
            <a:r>
              <a:rPr lang="zh-CN" sz="1400" b="0" i="0" u="none" baseline="0" dirty="0">
                <a:effectLst/>
              </a:rPr>
              <a:t>扫描您的脸部。</a:t>
            </a:r>
          </a:p>
          <a:p>
            <a:pPr marL="285750" indent="-285750" algn="l" rtl="0">
              <a:buFont typeface="Arial" panose="020B0604020202020204" pitchFamily="34" charset="0"/>
              <a:buChar char="•"/>
            </a:pPr>
            <a:r>
              <a:rPr lang="zh-CN" sz="1400" b="0" i="0" u="none" baseline="0" dirty="0">
                <a:effectLst/>
              </a:rPr>
              <a:t>提示：</a:t>
            </a:r>
            <a:r>
              <a:rPr lang="zh-CN" altLang="en-US" sz="1400" b="0" i="0" u="none" baseline="0" dirty="0">
                <a:effectLst/>
              </a:rPr>
              <a:t>为</a:t>
            </a:r>
            <a:r>
              <a:rPr lang="zh-CN" sz="1400" b="0" i="0" u="none" baseline="0" dirty="0">
                <a:effectLst/>
              </a:rPr>
              <a:t>所有重要的在线帐户设置双重验证。</a:t>
            </a:r>
          </a:p>
          <a:p>
            <a:pPr marL="285750" indent="-285750" algn="l" rtl="0">
              <a:buFont typeface="Arial" panose="020B0604020202020204" pitchFamily="34" charset="0"/>
              <a:buChar char="•"/>
            </a:pPr>
            <a:endParaRPr lang="zh-CN" sz="1400" dirty="0"/>
          </a:p>
        </p:txBody>
      </p:sp>
    </p:spTree>
    <p:extLst>
      <p:ext uri="{BB962C8B-B14F-4D97-AF65-F5344CB8AC3E}">
        <p14:creationId xmlns:p14="http://schemas.microsoft.com/office/powerpoint/2010/main" val="216182470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454025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3693226"/>
            <a:ext cx="5486400" cy="4307774"/>
          </a:xfrm>
        </p:spPr>
        <p:txBody>
          <a:bodyPr/>
          <a:lstStyle/>
          <a:p>
            <a:pPr algn="l" rtl="0">
              <a:spcBef>
                <a:spcPts val="0"/>
              </a:spcBef>
              <a:spcAft>
                <a:spcPts val="0"/>
              </a:spcAft>
            </a:pPr>
            <a:r>
              <a:rPr lang="zh-CN" b="1" i="0" u="none" baseline="0" dirty="0"/>
              <a:t>在谷歌 Google 上设置 2FA</a:t>
            </a:r>
          </a:p>
          <a:p>
            <a:pPr algn="l" rtl="0">
              <a:spcBef>
                <a:spcPts val="0"/>
              </a:spcBef>
              <a:spcAft>
                <a:spcPts val="0"/>
              </a:spcAft>
            </a:pPr>
            <a:endParaRPr lang="zh-CN" dirty="0"/>
          </a:p>
          <a:p>
            <a:pPr marL="228600" indent="-228600" algn="l" rtl="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zh-CN" b="1" i="0" u="none" baseline="0" dirty="0">
                <a:solidFill>
                  <a:srgbClr val="242424"/>
                </a:solidFill>
                <a:effectLst/>
              </a:rPr>
              <a:t>前往 Google 帐户设置：</a:t>
            </a:r>
          </a:p>
          <a:p>
            <a:pPr marL="685800" lvl="1" indent="-22860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zh-CN" b="0" i="0" u="none" baseline="0" dirty="0">
                <a:solidFill>
                  <a:srgbClr val="242424"/>
                </a:solidFill>
                <a:effectLst/>
              </a:rPr>
              <a:t>访问 myaccount.google.com。</a:t>
            </a:r>
          </a:p>
          <a:p>
            <a:pPr marL="685800" lvl="1" indent="-22860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zh-CN" b="0" i="0" u="none" baseline="0" dirty="0">
                <a:solidFill>
                  <a:srgbClr val="242424"/>
                </a:solidFill>
                <a:effectLst/>
              </a:rPr>
              <a:t>使用您的 Google 帐户登录。</a:t>
            </a:r>
          </a:p>
          <a:p>
            <a:pPr lvl="1" algn="l" rtl="0">
              <a:spcBef>
                <a:spcPts val="0"/>
              </a:spcBef>
              <a:spcAft>
                <a:spcPts val="0"/>
              </a:spcAft>
            </a:pPr>
            <a:endParaRPr lang="zh-CN" b="0" i="0" dirty="0">
              <a:solidFill>
                <a:srgbClr val="242424"/>
              </a:solidFill>
              <a:effectLst/>
            </a:endParaRPr>
          </a:p>
          <a:p>
            <a:pPr marL="228600" indent="-228600" algn="l" rtl="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zh-CN" b="1" i="0" u="none" baseline="0" dirty="0">
                <a:solidFill>
                  <a:srgbClr val="242424"/>
                </a:solidFill>
                <a:effectLst/>
              </a:rPr>
              <a:t>前往Security（安全）</a:t>
            </a:r>
            <a:r>
              <a:rPr lang="zh-CN" b="0" i="0" u="none" baseline="0" dirty="0">
                <a:solidFill>
                  <a:srgbClr val="242424"/>
                </a:solidFill>
                <a:effectLst/>
              </a:rPr>
              <a:t>：</a:t>
            </a:r>
          </a:p>
          <a:p>
            <a:pPr marL="685800" lvl="1" indent="-22860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zh-CN" b="0" i="0" u="none" baseline="0" dirty="0">
                <a:solidFill>
                  <a:srgbClr val="242424"/>
                </a:solidFill>
                <a:effectLst/>
              </a:rPr>
              <a:t>单击左侧的“安全”选项卡。</a:t>
            </a:r>
          </a:p>
          <a:p>
            <a:pPr lvl="1" algn="l" rtl="0">
              <a:spcBef>
                <a:spcPts val="0"/>
              </a:spcBef>
              <a:spcAft>
                <a:spcPts val="0"/>
              </a:spcAft>
            </a:pPr>
            <a:endParaRPr lang="zh-CN" b="0" i="0" dirty="0">
              <a:solidFill>
                <a:srgbClr val="242424"/>
              </a:solidFill>
              <a:effectLst/>
            </a:endParaRPr>
          </a:p>
          <a:p>
            <a:pPr marL="228600" indent="-228600" algn="l" rtl="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zh-CN" b="0" i="0" u="none" baseline="0" dirty="0">
                <a:solidFill>
                  <a:srgbClr val="242424"/>
                </a:solidFill>
                <a:effectLst/>
              </a:rPr>
              <a:t>设置两步验证：</a:t>
            </a:r>
          </a:p>
          <a:p>
            <a:pPr marL="685800" lvl="1" indent="-22860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zh-CN" b="0" i="0" u="none" baseline="0" dirty="0">
                <a:solidFill>
                  <a:srgbClr val="242424"/>
                </a:solidFill>
                <a:effectLst/>
              </a:rPr>
              <a:t>在“登录 Google”部分下，找到“两步验证”并点击它。</a:t>
            </a:r>
          </a:p>
          <a:p>
            <a:pPr marL="685800" lvl="1" indent="-22860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zh-CN" b="0" i="0" u="none" baseline="0" dirty="0">
                <a:solidFill>
                  <a:srgbClr val="242424"/>
                </a:solidFill>
                <a:effectLst/>
              </a:rPr>
              <a:t>单击“开始”并按照提示进行操作。</a:t>
            </a:r>
          </a:p>
          <a:p>
            <a:pPr lvl="1" algn="l" rtl="0">
              <a:spcBef>
                <a:spcPts val="0"/>
              </a:spcBef>
              <a:spcAft>
                <a:spcPts val="0"/>
              </a:spcAft>
            </a:pPr>
            <a:endParaRPr lang="zh-CN" b="0" i="0" dirty="0">
              <a:solidFill>
                <a:srgbClr val="242424"/>
              </a:solidFill>
              <a:effectLst/>
            </a:endParaRPr>
          </a:p>
          <a:p>
            <a:pPr marL="228600" indent="-228600" algn="l" rtl="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zh-CN" b="1" i="0" u="none" baseline="0" dirty="0">
                <a:solidFill>
                  <a:srgbClr val="242424"/>
                </a:solidFill>
                <a:effectLst/>
              </a:rPr>
              <a:t>选择您的验证方法：</a:t>
            </a:r>
          </a:p>
          <a:p>
            <a:pPr marL="685800" lvl="1" indent="-22860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zh-CN" b="0" i="0" u="none" baseline="0" dirty="0">
                <a:solidFill>
                  <a:srgbClr val="242424"/>
                </a:solidFill>
                <a:effectLst/>
              </a:rPr>
              <a:t>您可以选择通过短信或电话接收代码。您还可以使用像 Google Authenticator 这样的身份验证器应用程序。</a:t>
            </a:r>
          </a:p>
          <a:p>
            <a:pPr marL="685800" lvl="1" indent="-22860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zh-CN" b="0" i="0" u="none" baseline="0" dirty="0">
                <a:solidFill>
                  <a:srgbClr val="242424"/>
                </a:solidFill>
                <a:effectLst/>
              </a:rPr>
              <a:t>按照屏幕上的说明完成设置。</a:t>
            </a:r>
          </a:p>
          <a:p>
            <a:pPr algn="l" rtl="0">
              <a:spcBef>
                <a:spcPts val="0"/>
              </a:spcBef>
              <a:spcAft>
                <a:spcPts val="0"/>
              </a:spcAft>
            </a:pPr>
            <a:endParaRPr lang="zh-CN" dirty="0"/>
          </a:p>
          <a:p>
            <a:pPr algn="l" rtl="0">
              <a:spcBef>
                <a:spcPts val="0"/>
              </a:spcBef>
              <a:spcAft>
                <a:spcPts val="0"/>
              </a:spcAft>
            </a:pPr>
            <a:r>
              <a:rPr lang="zh-CN" b="0" i="0" u="none" baseline="0" dirty="0"/>
              <a:t>一些银行或其他服务对于某些事情强制要求使用 2FA。例如，第一次向某人转账，此前从未向此人转过帐。</a:t>
            </a:r>
            <a:endParaRPr lang="zh-CN" dirty="0"/>
          </a:p>
        </p:txBody>
      </p:sp>
    </p:spTree>
    <p:extLst>
      <p:ext uri="{BB962C8B-B14F-4D97-AF65-F5344CB8AC3E}">
        <p14:creationId xmlns:p14="http://schemas.microsoft.com/office/powerpoint/2010/main" val="132302593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/>
          </a:p>
        </p:txBody>
      </p:sp>
    </p:spTree>
    <p:extLst>
      <p:ext uri="{BB962C8B-B14F-4D97-AF65-F5344CB8AC3E}">
        <p14:creationId xmlns:p14="http://schemas.microsoft.com/office/powerpoint/2010/main" val="376910883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14DFBE-239E-5A10-A9DB-8FA56DE5DF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2A7D5B3-06A7-9E61-B69A-9DE78CFB1D3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4FD86DD-372A-FCFF-FA9B-532C159EA96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/>
            <a:r>
              <a:rPr lang="zh-CN" sz="1400" b="0" i="0" u="none" baseline="0" dirty="0"/>
              <a:t>利用幻灯片上的要点进行回顾，并回答学员可能提出的</a:t>
            </a:r>
            <a:r>
              <a:rPr lang="zh-CN" altLang="en-US" sz="1400" b="0" i="0" u="none" baseline="0" dirty="0"/>
              <a:t>任何</a:t>
            </a:r>
            <a:r>
              <a:rPr lang="zh-CN" sz="1400" b="0" i="0" u="none" baseline="0" dirty="0"/>
              <a:t>问题。</a:t>
            </a:r>
            <a:endParaRPr lang="zh-CN" sz="1400" dirty="0"/>
          </a:p>
        </p:txBody>
      </p:sp>
    </p:spTree>
    <p:extLst>
      <p:ext uri="{BB962C8B-B14F-4D97-AF65-F5344CB8AC3E}">
        <p14:creationId xmlns:p14="http://schemas.microsoft.com/office/powerpoint/2010/main" val="284319481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/>
          </a:p>
        </p:txBody>
      </p:sp>
    </p:spTree>
    <p:extLst>
      <p:ext uri="{BB962C8B-B14F-4D97-AF65-F5344CB8AC3E}">
        <p14:creationId xmlns:p14="http://schemas.microsoft.com/office/powerpoint/2010/main" val="214398010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CADCC4-DC85-3E52-F92B-C48C080F62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2E86B45-9CC0-9E36-4FF3-7F1A5D5362C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733BF5E-50AA-9165-7315-09041A51FA3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dirty="0"/>
          </a:p>
        </p:txBody>
      </p:sp>
    </p:spTree>
    <p:extLst>
      <p:ext uri="{BB962C8B-B14F-4D97-AF65-F5344CB8AC3E}">
        <p14:creationId xmlns:p14="http://schemas.microsoft.com/office/powerpoint/2010/main" val="22632293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dirty="0"/>
          </a:p>
        </p:txBody>
      </p:sp>
    </p:spTree>
    <p:extLst>
      <p:ext uri="{BB962C8B-B14F-4D97-AF65-F5344CB8AC3E}">
        <p14:creationId xmlns:p14="http://schemas.microsoft.com/office/powerpoint/2010/main" val="20199923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Image Placeholder 1">
            <a:extLst>
              <a:ext uri="{FF2B5EF4-FFF2-40B4-BE49-F238E27FC236}">
                <a16:creationId xmlns:a16="http://schemas.microsoft.com/office/drawing/2014/main" id="{E4B3C5EB-2EE6-8616-6FC8-5FA33F56996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651" name="Notes Placeholder 2">
            <a:extLst>
              <a:ext uri="{FF2B5EF4-FFF2-40B4-BE49-F238E27FC236}">
                <a16:creationId xmlns:a16="http://schemas.microsoft.com/office/drawing/2014/main" id="{89B7C18F-FC6F-4508-B9FF-631F60AF2B3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CN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/>
          </a:p>
        </p:txBody>
      </p:sp>
    </p:spTree>
    <p:extLst>
      <p:ext uri="{BB962C8B-B14F-4D97-AF65-F5344CB8AC3E}">
        <p14:creationId xmlns:p14="http://schemas.microsoft.com/office/powerpoint/2010/main" val="21976451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2801E1-0526-FBFE-CCFB-796F09E008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80EBBCF-28BD-00DD-D19D-37D0E8F9ABA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5D94B6E-35DE-17EB-0D50-3A043CC3897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/>
            <a:r>
              <a:rPr lang="zh-CN" sz="1400" b="0" i="0" u="none" baseline="0" dirty="0"/>
              <a:t>向大家问好，介绍自己以及您来这里的目的。</a:t>
            </a:r>
          </a:p>
          <a:p>
            <a:pPr algn="l" rtl="0"/>
            <a:r>
              <a:rPr lang="zh-CN" sz="1400" b="0" i="0" u="none" baseline="0" dirty="0"/>
              <a:t>解释讲座的目的。</a:t>
            </a:r>
            <a:r>
              <a:rPr lang="zh-CN" altLang="en-US" sz="1400" b="0" i="0" u="none" baseline="0" dirty="0"/>
              <a:t>概述</a:t>
            </a:r>
            <a:r>
              <a:rPr lang="zh-CN" sz="1400" b="0" i="0" u="none" baseline="0" dirty="0"/>
              <a:t>在线访问政府服务和身份双重验证。</a:t>
            </a:r>
          </a:p>
          <a:p>
            <a:pPr algn="l" rtl="0"/>
            <a:r>
              <a:rPr lang="zh-CN" sz="1400" b="0" i="0" u="none" baseline="0" dirty="0"/>
              <a:t>强调密码和 2FA 对于工作、学习和生活的重要性。讨论密码如何无处不在以及其用途的</a:t>
            </a:r>
            <a:r>
              <a:rPr lang="zh-CN" altLang="en-US" sz="1400" b="0" i="0" u="none" baseline="0" dirty="0"/>
              <a:t>广泛</a:t>
            </a:r>
            <a:r>
              <a:rPr lang="zh-CN" sz="1400" b="0" i="0" u="none" baseline="0" dirty="0"/>
              <a:t>性。</a:t>
            </a:r>
          </a:p>
          <a:p>
            <a:endParaRPr lang="zh-CN" sz="1400" dirty="0"/>
          </a:p>
        </p:txBody>
      </p:sp>
    </p:spTree>
    <p:extLst>
      <p:ext uri="{BB962C8B-B14F-4D97-AF65-F5344CB8AC3E}">
        <p14:creationId xmlns:p14="http://schemas.microsoft.com/office/powerpoint/2010/main" val="353074383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53CAD5-20F8-6DA6-5CA9-C4E5A13276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E960AF8-B049-3863-DFB7-CC57A921C4D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E84C6B6-927D-A61E-0AF7-1250F2EDF41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>
              <a:spcBef>
                <a:spcPts val="0"/>
              </a:spcBef>
            </a:pPr>
            <a:r>
              <a:rPr lang="zh-CN" sz="1400" b="1" i="0" u="none" baseline="0" dirty="0">
                <a:solidFill>
                  <a:srgbClr val="242424"/>
                </a:solidFill>
                <a:effectLst/>
              </a:rPr>
              <a:t>请每个学员进行自我介绍</a:t>
            </a:r>
            <a:r>
              <a:rPr lang="zh-CN" altLang="en-US" sz="1400" b="1" i="0" u="none" baseline="0" dirty="0">
                <a:solidFill>
                  <a:srgbClr val="242424"/>
                </a:solidFill>
                <a:effectLst/>
              </a:rPr>
              <a:t>，</a:t>
            </a:r>
            <a:r>
              <a:rPr lang="zh-CN" sz="1400" b="0" i="0" u="none" baseline="0" dirty="0">
                <a:solidFill>
                  <a:srgbClr val="242424"/>
                </a:solidFill>
                <a:effectLst/>
              </a:rPr>
              <a:t>他们应该讲出自己的姓名</a:t>
            </a:r>
            <a:r>
              <a:rPr lang="zh-CN" altLang="en-US" sz="1400" b="0" i="0" u="none" baseline="0" dirty="0">
                <a:solidFill>
                  <a:srgbClr val="242424"/>
                </a:solidFill>
                <a:effectLst/>
              </a:rPr>
              <a:t>，</a:t>
            </a:r>
            <a:r>
              <a:rPr lang="zh-CN" sz="1400" b="0" i="0" u="none" baseline="0" dirty="0">
                <a:solidFill>
                  <a:srgbClr val="242424"/>
                </a:solidFill>
                <a:effectLst/>
              </a:rPr>
              <a:t>以及关于他们自己的一件趣事。</a:t>
            </a:r>
          </a:p>
          <a:p>
            <a:pPr algn="l" rtl="0">
              <a:spcBef>
                <a:spcPts val="0"/>
              </a:spcBef>
            </a:pPr>
            <a:endParaRPr lang="zh-CN" sz="1400" b="0" i="0" dirty="0">
              <a:solidFill>
                <a:srgbClr val="242424"/>
              </a:solidFill>
              <a:effectLst/>
            </a:endParaRPr>
          </a:p>
          <a:p>
            <a:pPr algn="l" rtl="0">
              <a:spcBef>
                <a:spcPts val="0"/>
              </a:spcBef>
            </a:pPr>
            <a:r>
              <a:rPr lang="zh-CN" sz="1400" b="1" i="0" u="none" baseline="0" dirty="0">
                <a:solidFill>
                  <a:srgbClr val="242424"/>
                </a:solidFill>
                <a:effectLst/>
              </a:rPr>
              <a:t>每人的介绍限时 30 秒</a:t>
            </a:r>
            <a:r>
              <a:rPr lang="zh-CN" sz="1400" b="0" i="0" u="none" baseline="0" dirty="0">
                <a:solidFill>
                  <a:srgbClr val="242424"/>
                </a:solidFill>
                <a:effectLst/>
              </a:rPr>
              <a:t>，以保持简洁和吸引大家的注意力。</a:t>
            </a:r>
          </a:p>
          <a:p>
            <a:pPr algn="l" rtl="0">
              <a:spcBef>
                <a:spcPts val="0"/>
              </a:spcBef>
            </a:pPr>
            <a:endParaRPr lang="zh-CN" sz="1400" dirty="0"/>
          </a:p>
        </p:txBody>
      </p:sp>
    </p:spTree>
    <p:extLst>
      <p:ext uri="{BB962C8B-B14F-4D97-AF65-F5344CB8AC3E}">
        <p14:creationId xmlns:p14="http://schemas.microsoft.com/office/powerpoint/2010/main" val="287534543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zh-CN" sz="1400" b="1" i="0" u="none" baseline="0" dirty="0">
                <a:solidFill>
                  <a:srgbClr val="242424"/>
                </a:solidFill>
                <a:effectLst/>
              </a:rPr>
              <a:t>简介</a:t>
            </a:r>
            <a:r>
              <a:rPr lang="zh-CN" sz="1400" b="0" i="0" u="none" baseline="0" dirty="0">
                <a:solidFill>
                  <a:srgbClr val="242424"/>
                </a:solidFill>
              </a:rPr>
              <a:t>.</a:t>
            </a:r>
            <a:r>
              <a:rPr lang="zh-CN" sz="1400" b="0" i="0" u="none" baseline="0" dirty="0">
                <a:solidFill>
                  <a:srgbClr val="242424"/>
                </a:solidFill>
                <a:effectLst/>
              </a:rPr>
              <a:t> </a:t>
            </a:r>
          </a:p>
          <a:p>
            <a:pPr marL="742950" lvl="1" indent="-2857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zh-CN" sz="1400" b="0" i="0" u="none" baseline="0" dirty="0">
                <a:solidFill>
                  <a:srgbClr val="242424"/>
                </a:solidFill>
                <a:effectLst/>
              </a:rPr>
              <a:t>解释什么是密码</a:t>
            </a:r>
            <a:r>
              <a:rPr lang="zh-CN" altLang="en-US" sz="1400" b="0" i="0" u="none" baseline="0" dirty="0">
                <a:solidFill>
                  <a:srgbClr val="242424"/>
                </a:solidFill>
                <a:effectLst/>
              </a:rPr>
              <a:t>，</a:t>
            </a:r>
            <a:r>
              <a:rPr lang="zh-CN" sz="1400" b="0" i="0" u="none" baseline="0" dirty="0">
                <a:solidFill>
                  <a:srgbClr val="242424"/>
                </a:solidFill>
                <a:effectLst/>
              </a:rPr>
              <a:t>以及它对于保证安全的重要性。</a:t>
            </a:r>
          </a:p>
          <a:p>
            <a:pPr marL="742950" lvl="1" indent="-2857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zh-CN" sz="1400" b="0" i="0" u="none" baseline="0" dirty="0">
                <a:solidFill>
                  <a:srgbClr val="242424"/>
                </a:solidFill>
              </a:rPr>
              <a:t>解释密码不应共享。</a:t>
            </a:r>
            <a:endParaRPr lang="zh-CN" sz="1400" b="0" i="0" dirty="0">
              <a:solidFill>
                <a:srgbClr val="242424"/>
              </a:solidFill>
              <a:effectLst/>
            </a:endParaRPr>
          </a:p>
          <a:p>
            <a:pPr lvl="1" algn="l" rtl="0">
              <a:spcBef>
                <a:spcPts val="0"/>
              </a:spcBef>
              <a:spcAft>
                <a:spcPts val="0"/>
              </a:spcAft>
            </a:pPr>
            <a:endParaRPr lang="zh-CN" sz="1400" b="0" i="0" dirty="0">
              <a:solidFill>
                <a:srgbClr val="242424"/>
              </a:solidFill>
              <a:effectLst/>
            </a:endParaRPr>
          </a:p>
          <a:p>
            <a:pPr marL="285750" indent="-2857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zh-CN" sz="1400" b="1" i="0" u="none" baseline="0" dirty="0">
                <a:solidFill>
                  <a:srgbClr val="242424"/>
                </a:solidFill>
                <a:effectLst/>
              </a:rPr>
              <a:t>互动问题</a:t>
            </a:r>
            <a:r>
              <a:rPr lang="zh-CN" sz="1400" b="0" i="0" u="none" baseline="0" dirty="0">
                <a:solidFill>
                  <a:srgbClr val="242424"/>
                </a:solidFill>
              </a:rPr>
              <a:t>。</a:t>
            </a:r>
          </a:p>
          <a:p>
            <a:pPr marL="742950" lvl="1" indent="-2857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zh-CN" sz="1400" b="0" i="0" u="none" baseline="0" dirty="0">
                <a:solidFill>
                  <a:srgbClr val="242424"/>
                </a:solidFill>
                <a:effectLst/>
              </a:rPr>
              <a:t>询问学员，他们有多少个账户使用密码？</a:t>
            </a:r>
          </a:p>
          <a:p>
            <a:pPr marL="742950" lvl="1" indent="-2857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zh-CN" sz="1400" b="0" i="0" u="none" baseline="0" dirty="0">
                <a:solidFill>
                  <a:srgbClr val="242424"/>
                </a:solidFill>
                <a:effectLst/>
              </a:rPr>
              <a:t>询问他们是否对不同的帐户使用相同的密码。 </a:t>
            </a:r>
          </a:p>
          <a:p>
            <a:pPr lvl="1" algn="l" rtl="0">
              <a:spcBef>
                <a:spcPts val="0"/>
              </a:spcBef>
              <a:spcAft>
                <a:spcPts val="0"/>
              </a:spcAft>
            </a:pPr>
            <a:endParaRPr lang="zh-CN" sz="1400" b="0" i="0" dirty="0">
              <a:solidFill>
                <a:srgbClr val="242424"/>
              </a:solidFill>
              <a:effectLst/>
            </a:endParaRPr>
          </a:p>
          <a:p>
            <a:pPr marL="285750" indent="-2857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zh-CN" sz="1400" b="1" i="0" u="none" baseline="0" dirty="0">
                <a:solidFill>
                  <a:srgbClr val="242424"/>
                </a:solidFill>
                <a:effectLst/>
              </a:rPr>
              <a:t>例如：</a:t>
            </a:r>
          </a:p>
          <a:p>
            <a:pPr marL="742950" lvl="1" indent="-2857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zh-CN" sz="1400" b="0" i="0" u="none" baseline="0" dirty="0">
                <a:solidFill>
                  <a:srgbClr val="242424"/>
                </a:solidFill>
                <a:effectLst/>
              </a:rPr>
              <a:t>显示示例：</a:t>
            </a:r>
          </a:p>
          <a:p>
            <a:pPr marL="1200150" lvl="2" indent="-2857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zh-CN" sz="1400" b="0" i="0" u="none" baseline="0" dirty="0">
                <a:solidFill>
                  <a:srgbClr val="242424"/>
                </a:solidFill>
                <a:effectLst/>
              </a:rPr>
              <a:t>弱密码 - “password123”</a:t>
            </a:r>
          </a:p>
          <a:p>
            <a:pPr marL="1200150" lvl="2" indent="-2857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zh-CN" sz="1400" b="0" i="0" u="none" baseline="0" dirty="0">
                <a:solidFill>
                  <a:srgbClr val="242424"/>
                </a:solidFill>
                <a:effectLst/>
              </a:rPr>
              <a:t>高强度密码——“P@ssw0rd!2025”</a:t>
            </a:r>
          </a:p>
          <a:p>
            <a:pPr algn="l" rtl="0">
              <a:spcBef>
                <a:spcPts val="0"/>
              </a:spcBef>
              <a:spcAft>
                <a:spcPts val="0"/>
              </a:spcAft>
            </a:pPr>
            <a:endParaRPr lang="zh-CN" sz="1400" dirty="0"/>
          </a:p>
        </p:txBody>
      </p:sp>
    </p:spTree>
    <p:extLst>
      <p:ext uri="{BB962C8B-B14F-4D97-AF65-F5344CB8AC3E}">
        <p14:creationId xmlns:p14="http://schemas.microsoft.com/office/powerpoint/2010/main" val="161446469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/>
          </a:p>
        </p:txBody>
      </p:sp>
    </p:spTree>
    <p:extLst>
      <p:ext uri="{BB962C8B-B14F-4D97-AF65-F5344CB8AC3E}">
        <p14:creationId xmlns:p14="http://schemas.microsoft.com/office/powerpoint/2010/main" val="261775894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454025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3803651"/>
            <a:ext cx="5486400" cy="3600450"/>
          </a:xfrm>
        </p:spPr>
        <p:txBody>
          <a:bodyPr/>
          <a:lstStyle/>
          <a:p>
            <a:pPr marL="171450" indent="-1714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zh-CN" b="1" i="0" u="none" baseline="0" dirty="0">
                <a:solidFill>
                  <a:srgbClr val="242424"/>
                </a:solidFill>
                <a:effectLst/>
              </a:rPr>
              <a:t>解释</a:t>
            </a:r>
            <a:r>
              <a:rPr lang="zh-CN" b="0" i="0" u="none" baseline="0" dirty="0">
                <a:solidFill>
                  <a:srgbClr val="242424"/>
                </a:solidFill>
              </a:rPr>
              <a:t> </a:t>
            </a:r>
            <a:r>
              <a:rPr lang="zh-CN" altLang="en-US" b="0" i="0" u="none" baseline="0" dirty="0">
                <a:solidFill>
                  <a:srgbClr val="242424"/>
                </a:solidFill>
              </a:rPr>
              <a:t>：</a:t>
            </a:r>
            <a:endParaRPr lang="zh-CN" b="0" i="0" u="none" baseline="0" dirty="0">
              <a:solidFill>
                <a:srgbClr val="242424"/>
              </a:solidFill>
            </a:endParaRPr>
          </a:p>
          <a:p>
            <a:pPr marL="628650" lvl="1" indent="-1714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zh-CN" b="0" i="0" u="none" baseline="0" dirty="0">
                <a:solidFill>
                  <a:srgbClr val="242424"/>
                </a:solidFill>
                <a:effectLst/>
              </a:rPr>
              <a:t>解释使用混合字符</a:t>
            </a:r>
            <a:r>
              <a:rPr lang="zh-CN" altLang="en-US" b="0" i="0" u="none" baseline="0" dirty="0">
                <a:solidFill>
                  <a:srgbClr val="242424"/>
                </a:solidFill>
                <a:effectLst/>
              </a:rPr>
              <a:t>，</a:t>
            </a:r>
            <a:r>
              <a:rPr lang="zh-CN" b="0" i="0" u="none" baseline="0" dirty="0">
                <a:solidFill>
                  <a:srgbClr val="242424"/>
                </a:solidFill>
                <a:effectLst/>
              </a:rPr>
              <a:t>创建强密码的重要性。</a:t>
            </a:r>
          </a:p>
          <a:p>
            <a:pPr marL="628650" lvl="1" indent="-1714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zh-CN" b="0" i="0" dirty="0">
              <a:solidFill>
                <a:srgbClr val="242424"/>
              </a:solidFill>
              <a:effectLst/>
            </a:endParaRPr>
          </a:p>
          <a:p>
            <a:pPr marL="171450" indent="-1714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zh-CN" b="1" i="0" u="none" baseline="0" dirty="0">
                <a:solidFill>
                  <a:srgbClr val="242424"/>
                </a:solidFill>
                <a:effectLst/>
              </a:rPr>
              <a:t>密码短语</a:t>
            </a:r>
            <a:r>
              <a:rPr lang="zh-CN" b="0" i="0" u="none" baseline="0" dirty="0">
                <a:solidFill>
                  <a:srgbClr val="242424"/>
                </a:solidFill>
              </a:rPr>
              <a:t>。</a:t>
            </a:r>
          </a:p>
          <a:p>
            <a:pPr marL="628650" lvl="1" indent="-1714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zh-CN" b="0" i="0" u="none" baseline="0" dirty="0">
                <a:solidFill>
                  <a:srgbClr val="242424"/>
                </a:solidFill>
                <a:effectLst/>
              </a:rPr>
              <a:t>介绍密码短语的概念。 </a:t>
            </a:r>
          </a:p>
          <a:p>
            <a:pPr marL="628650" lvl="1" indent="-1714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zh-CN" b="0" i="0" u="none" baseline="0" dirty="0">
                <a:solidFill>
                  <a:srgbClr val="242424"/>
                </a:solidFill>
                <a:effectLst/>
              </a:rPr>
              <a:t>它是一个较长的单词序列或一个句子，易于记忆但仍然安全。</a:t>
            </a:r>
          </a:p>
          <a:p>
            <a:pPr marL="628650" lvl="1" indent="-1714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zh-CN" b="0" i="0" dirty="0">
              <a:solidFill>
                <a:srgbClr val="242424"/>
              </a:solidFill>
              <a:effectLst/>
            </a:endParaRPr>
          </a:p>
          <a:p>
            <a:pPr marL="171450" indent="-1714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zh-CN" b="1" i="0" u="none" baseline="0" dirty="0">
                <a:solidFill>
                  <a:srgbClr val="242424"/>
                </a:solidFill>
                <a:effectLst/>
              </a:rPr>
              <a:t>例如：</a:t>
            </a:r>
          </a:p>
          <a:p>
            <a:pPr marL="628650" lvl="1" indent="-1714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zh-CN" b="0" i="0" u="none" baseline="0" dirty="0">
                <a:solidFill>
                  <a:srgbClr val="242424"/>
                </a:solidFill>
                <a:effectLst/>
              </a:rPr>
              <a:t>显示类似“SunnyBeach2025！”的密码示例 </a:t>
            </a:r>
          </a:p>
          <a:p>
            <a:pPr marL="628650" lvl="1" indent="-1714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zh-CN" b="0" i="0" u="none" baseline="0" dirty="0">
                <a:solidFill>
                  <a:srgbClr val="242424"/>
                </a:solidFill>
                <a:effectLst/>
              </a:rPr>
              <a:t>解释一下它强度高</a:t>
            </a:r>
            <a:r>
              <a:rPr lang="zh-CN" altLang="en-US" b="0" i="0" u="none" baseline="0" dirty="0">
                <a:solidFill>
                  <a:srgbClr val="242424"/>
                </a:solidFill>
                <a:effectLst/>
              </a:rPr>
              <a:t>的原因</a:t>
            </a:r>
            <a:r>
              <a:rPr lang="zh-CN" b="0" i="0" u="none" baseline="0" dirty="0">
                <a:solidFill>
                  <a:srgbClr val="242424"/>
                </a:solidFill>
                <a:effectLst/>
              </a:rPr>
              <a:t>——它将单词和数字结合在一起，而且很容易记住。</a:t>
            </a:r>
            <a:endParaRPr lang="zh-CN" b="0" i="0" dirty="0">
              <a:solidFill>
                <a:srgbClr val="242424"/>
              </a:solidFill>
              <a:effectLst/>
            </a:endParaRPr>
          </a:p>
          <a:p>
            <a:pPr marL="171450" indent="-1714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zh-CN" b="1" i="0" dirty="0">
              <a:solidFill>
                <a:srgbClr val="242424"/>
              </a:solidFill>
              <a:effectLst/>
            </a:endParaRPr>
          </a:p>
          <a:p>
            <a:pPr marL="171450" indent="-1714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zh-CN" b="1" i="0" u="none" baseline="0" dirty="0">
                <a:solidFill>
                  <a:srgbClr val="242424"/>
                </a:solidFill>
                <a:effectLst/>
              </a:rPr>
              <a:t>创建密码短语</a:t>
            </a:r>
            <a:r>
              <a:rPr lang="zh-CN" b="0" i="0" u="none" baseline="0" dirty="0">
                <a:solidFill>
                  <a:srgbClr val="242424"/>
                </a:solidFill>
              </a:rPr>
              <a:t>。</a:t>
            </a:r>
            <a:endParaRPr lang="zh-CN" b="0" i="0" dirty="0">
              <a:solidFill>
                <a:srgbClr val="242424"/>
              </a:solidFill>
              <a:effectLst/>
            </a:endParaRPr>
          </a:p>
          <a:p>
            <a:pPr marL="628650" lvl="1" indent="-1714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zh-CN" b="0" i="0" u="none" baseline="0" dirty="0">
                <a:solidFill>
                  <a:srgbClr val="242424"/>
                </a:solidFill>
                <a:effectLst/>
              </a:rPr>
              <a:t>选择一些对您来说有意义的随机词语。</a:t>
            </a:r>
          </a:p>
          <a:p>
            <a:pPr marL="628650" lvl="1" indent="-1714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zh-CN" b="0" i="0" u="none" baseline="0" dirty="0">
                <a:solidFill>
                  <a:srgbClr val="242424"/>
                </a:solidFill>
                <a:effectLst/>
              </a:rPr>
              <a:t>将它们与数字或符号结合起来。</a:t>
            </a:r>
          </a:p>
          <a:p>
            <a:pPr marL="628650" lvl="1" indent="-1714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zh-CN" b="0" i="0" u="none" baseline="0" dirty="0">
                <a:solidFill>
                  <a:srgbClr val="242424"/>
                </a:solidFill>
                <a:effectLst/>
              </a:rPr>
              <a:t>确保它足够长</a:t>
            </a:r>
            <a:r>
              <a:rPr lang="zh-CN" altLang="en-US" b="0" i="0" u="none" baseline="0" dirty="0">
                <a:solidFill>
                  <a:srgbClr val="242424"/>
                </a:solidFill>
                <a:effectLst/>
              </a:rPr>
              <a:t>，</a:t>
            </a:r>
            <a:r>
              <a:rPr lang="zh-CN" b="0" i="0" u="none" baseline="0" dirty="0">
                <a:solidFill>
                  <a:srgbClr val="242424"/>
                </a:solidFill>
                <a:effectLst/>
              </a:rPr>
              <a:t>以确保安全但又容易记住。</a:t>
            </a:r>
          </a:p>
          <a:p>
            <a:pPr marL="171450" indent="-1714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zh-CN" b="1" i="0" dirty="0">
              <a:solidFill>
                <a:srgbClr val="242424"/>
              </a:solidFill>
              <a:effectLst/>
            </a:endParaRPr>
          </a:p>
          <a:p>
            <a:pPr marL="171450" indent="-1714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zh-CN" b="1" i="0" u="none" baseline="0" dirty="0">
                <a:solidFill>
                  <a:srgbClr val="242424"/>
                </a:solidFill>
                <a:effectLst/>
              </a:rPr>
              <a:t>活动</a:t>
            </a:r>
            <a:r>
              <a:rPr lang="zh-CN" b="0" i="0" u="none" baseline="0" dirty="0">
                <a:solidFill>
                  <a:srgbClr val="242424"/>
                </a:solidFill>
              </a:rPr>
              <a:t>。</a:t>
            </a:r>
            <a:endParaRPr lang="zh-CN" b="0" i="0" dirty="0">
              <a:solidFill>
                <a:srgbClr val="242424"/>
              </a:solidFill>
              <a:effectLst/>
            </a:endParaRPr>
          </a:p>
          <a:p>
            <a:pPr marL="628650" lvl="1" indent="-1714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zh-CN" b="0" i="0" u="none" baseline="0" dirty="0">
                <a:solidFill>
                  <a:srgbClr val="242424"/>
                </a:solidFill>
                <a:effectLst/>
              </a:rPr>
              <a:t>要求学员使用所述方法创建自己的密码。 </a:t>
            </a:r>
          </a:p>
          <a:p>
            <a:pPr marL="628650" lvl="1" indent="-1714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zh-CN" b="0" i="0" u="none" baseline="0" dirty="0">
                <a:solidFill>
                  <a:srgbClr val="242424"/>
                </a:solidFill>
                <a:effectLst/>
              </a:rPr>
              <a:t>鼓励人们不要分享他们的答案，除非他们不会使用它们！</a:t>
            </a:r>
          </a:p>
        </p:txBody>
      </p:sp>
    </p:spTree>
    <p:extLst>
      <p:ext uri="{BB962C8B-B14F-4D97-AF65-F5344CB8AC3E}">
        <p14:creationId xmlns:p14="http://schemas.microsoft.com/office/powerpoint/2010/main" val="289693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AU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71C1203F-F38C-7213-CDBF-1E33C3CAB1A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 dirty="0"/>
              <a:t>WA Digital Inclusion Project | Community Champions Program | Partner Training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17E52515-783A-60A1-AC69-40C9D28EDC9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FBAD88-BE51-4D38-9030-A5048BD821E0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1260216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1276865"/>
            <a:ext cx="6172200" cy="4584185"/>
          </a:xfrm>
        </p:spPr>
        <p:txBody>
          <a:bodyPr rtlCol="0">
            <a:no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AU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FC07E4-C3A4-BD59-8234-A5F74A0A847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ts val="600"/>
              </a:spcAft>
            </a:pPr>
            <a:r>
              <a:rPr lang="en-US" altLang="en-US" dirty="0">
                <a:solidFill>
                  <a:schemeClr val="tx1"/>
                </a:solidFill>
                <a:cs typeface="Arial" panose="020B0604020202020204" pitchFamily="34" charset="0"/>
              </a:rPr>
              <a:t>WA Digital Inclusion Project | </a:t>
            </a:r>
            <a:r>
              <a:rPr lang="en-AU" altLang="en-US" dirty="0">
                <a:solidFill>
                  <a:schemeClr val="tx1"/>
                </a:solidFill>
                <a:cs typeface="Arial" panose="020B0604020202020204" pitchFamily="34" charset="0"/>
              </a:rPr>
              <a:t>Community Champions Program | Partner Training</a:t>
            </a:r>
            <a:endParaRPr lang="en-US" altLang="en-US" dirty="0">
              <a:solidFill>
                <a:schemeClr val="tx1"/>
              </a:solidFill>
              <a:cs typeface="Arial" panose="020B0604020202020204" pitchFamily="34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62EAE5-7A85-2642-BC0D-DC7123215C7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097261-AB5A-4C34-B9F2-CE1C1D3F8165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28692575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1E22E099-A929-4223-877C-AB7A9C7C1C1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ts val="600"/>
              </a:spcAft>
            </a:pPr>
            <a:r>
              <a:rPr lang="en-US" altLang="en-US" dirty="0">
                <a:solidFill>
                  <a:schemeClr val="tx1"/>
                </a:solidFill>
                <a:cs typeface="Arial" panose="020B0604020202020204" pitchFamily="34" charset="0"/>
              </a:rPr>
              <a:t>WA Digital Inclusion Project | </a:t>
            </a:r>
            <a:r>
              <a:rPr lang="en-AU" altLang="en-US" dirty="0">
                <a:solidFill>
                  <a:schemeClr val="tx1"/>
                </a:solidFill>
                <a:cs typeface="Arial" panose="020B0604020202020204" pitchFamily="34" charset="0"/>
              </a:rPr>
              <a:t>Community Champions Program | Partner Training</a:t>
            </a:r>
            <a:endParaRPr lang="en-US" altLang="en-US" dirty="0">
              <a:solidFill>
                <a:schemeClr val="tx1"/>
              </a:solidFill>
              <a:cs typeface="Arial" panose="020B0604020202020204" pitchFamily="34" charset="0"/>
            </a:endParaRP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1E0F2A9F-9239-A9C6-09CA-09AEC0976A7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3B135C-95D8-49A5-B1B7-72A392E65814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29565456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00086" y="365125"/>
            <a:ext cx="2405449" cy="547361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6930081" cy="5473613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F8C5F973-A628-B774-A28B-1B63BE17100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38200" y="6275388"/>
            <a:ext cx="6854825" cy="236537"/>
          </a:xfr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ts val="600"/>
              </a:spcAft>
            </a:pPr>
            <a:r>
              <a:rPr lang="en-US" altLang="en-US" dirty="0">
                <a:solidFill>
                  <a:schemeClr val="tx1"/>
                </a:solidFill>
                <a:cs typeface="Arial" panose="020B0604020202020204" pitchFamily="34" charset="0"/>
              </a:rPr>
              <a:t>WA Digital Inclusion Project | </a:t>
            </a:r>
            <a:r>
              <a:rPr lang="en-AU" altLang="en-US" dirty="0">
                <a:solidFill>
                  <a:schemeClr val="tx1"/>
                </a:solidFill>
                <a:cs typeface="Arial" panose="020B0604020202020204" pitchFamily="34" charset="0"/>
              </a:rPr>
              <a:t>Community Champions Program | Partner Training</a:t>
            </a:r>
            <a:endParaRPr lang="en-US" altLang="en-US" dirty="0">
              <a:solidFill>
                <a:schemeClr val="tx1"/>
              </a:solidFill>
              <a:cs typeface="Arial" panose="020B0604020202020204" pitchFamily="34" charset="0"/>
            </a:endParaRP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FA530ADA-612A-5213-78B5-6B97E118E1E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7899400" y="6275388"/>
            <a:ext cx="2406650" cy="236537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7FC871-EA39-4CE8-B56A-B420E7636603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71266721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AU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5296D1FC-779E-EE88-C5A3-6B91D49023B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 dirty="0"/>
              <a:t>WA Digital Inclusion Project | Community Champions Program | Partner Training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54BFBC40-8F42-4DC6-BB17-F7273E7EC16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6E6E1D-8E7D-44ED-A4F5-C3BD169B5746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192281842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1B9AF5C3-C92C-F168-3F19-F6BA844F565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 dirty="0"/>
              <a:t>WA Digital Inclusion Project | Community Champions Program | Partner Training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B8124024-1A60-1CE9-3960-C9FED641F86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31E44B-B963-423F-8172-990928AF2B84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7558288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4F0A1E8B-AC3E-3291-F4EF-000ED97B5C5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 dirty="0"/>
              <a:t>WA Digital Inclusion Project | Community Champions Program | Partner Training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00143284-FCFD-F2D3-F165-5A5300E2A4D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EF17D5-A82E-47BA-A9A3-36F64F7ADD9A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46886856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Header with no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8328540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392922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392922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F1E2D9-5295-4A66-6916-6B40D470A32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 dirty="0"/>
              <a:t>WA Digital Inclusion Project | Community Champions Program | Partner Training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3E2EAB-9E8A-34BB-E3B1-138A75DF357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C9AF4E-62BB-46E2-9162-30650D4FD585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343986367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9243326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26655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26655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CC5268B8-7AD0-EB0C-EC0D-05F4EEB9A0B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 dirty="0"/>
              <a:t>WA Digital Inclusion Project | Community Champions Program | Partner Training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5686C75F-120C-3068-75BE-B0716431F4C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D564C0-AD6B-46FC-9DC4-29320E75609B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410865291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D690C9A8-BB7F-16DB-C3DB-37CE7136ED1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 dirty="0"/>
              <a:t>WA Digital Inclusion Project | Community Champions Program | Partner Training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3F196E8B-ADF1-312E-6ABD-1B6C0A97334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14D69A-02AB-4368-AF1C-6D7D24B735EA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16077705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522CAA0B-FC1B-BB22-0C65-06E4DAD268E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 dirty="0"/>
              <a:t>WA Digital Inclusion Project | Community Champions Program | Partner Training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6744EBE1-FDC4-28CE-5992-FF892E36891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D15210-6865-4F66-8164-C0556A8C2866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80910447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B3C4869D-EDA1-6285-46EC-368A63A8C05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 dirty="0"/>
              <a:t>WA Digital Inclusion Project | Community Champions Program | Partner Training</a:t>
            </a: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1892EC90-32CA-B4FD-A402-79730F55B18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4DFD16-4D30-4185-AAA8-6AB9346BE2DF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349652391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1186249"/>
            <a:ext cx="6172200" cy="4674801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283AC8-DA30-466F-2A71-5E7099C389E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 dirty="0"/>
              <a:t>WA Digital Inclusion Project | Community Champions Program | Partner Training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8DE7F6-FF0A-9FE6-37D8-6BCF63ACCA2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AB87A3-4801-4EEA-A002-A83EEFC249AF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287373184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1276865"/>
            <a:ext cx="6172200" cy="4584185"/>
          </a:xfrm>
        </p:spPr>
        <p:txBody>
          <a:bodyPr rtlCol="0">
            <a:no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AU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A2539F-1016-CCDE-0707-05AF0BED2D5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 dirty="0"/>
              <a:t>WA Digital Inclusion Project | Community Champions Program | Partner Training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361373-DEB0-B066-2806-D56C8A0C952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2B992E-7408-4498-B551-A3BF29110723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136859065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46BBD4D6-08B7-329A-BDCF-5A049E63B8C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 dirty="0"/>
              <a:t>WA Digital Inclusion Project | Community Champions Program | Partner Training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5CD6C18E-4528-CA42-9409-201B842AD95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D7FF75-CC46-45DF-9F63-037124CBCA8B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15582139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00086" y="365125"/>
            <a:ext cx="2405449" cy="547361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6930081" cy="5473613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45D0499D-FBD6-517B-1B32-0007CA0274C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38200" y="6275388"/>
            <a:ext cx="6854825" cy="236537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 dirty="0"/>
              <a:t>WA Digital Inclusion Project | Community Champions Program | Partner Training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3FEC50E9-B89A-7491-D427-04E035F9F93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7899400" y="6275388"/>
            <a:ext cx="2406650" cy="236537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314243-E650-4559-A462-A4C9647C4B0D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339067513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AU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096064AC-3F7A-B5DB-CC18-8E28E0C0052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 dirty="0"/>
              <a:t>WA Digital Inclusion Project | Community Champions Program | Partner Training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CBF89E4B-5A98-DFAE-DEA7-B9AD1E5FEF9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1EC164-9014-4366-96F3-8CDCF36BA6ED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369383281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EF873F54-0041-46FE-5E3B-074B6108E46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 dirty="0"/>
              <a:t>WA Digital Inclusion Project | Community Champions Program | Partner Training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EAC01493-7E1A-7911-91FC-8782A39CE58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F332DC-77CE-4432-8FEF-82D531AF0781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69187289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3BFDBD71-161B-EE8E-E394-A34AE3A0B16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 dirty="0"/>
              <a:t>WA Digital Inclusion Project | Community Champions Program | Partner Training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A1F27AD3-4732-8A00-F9CD-A06114F43A8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D732CF-05B5-44F6-8B3F-52A906295270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113666356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Header with no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3281232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392922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392922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AD7B87-2433-4A52-10B0-FCB5F7D2BB4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 dirty="0"/>
              <a:t>WA Digital Inclusion Project | Community Champions Program | Partner Training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60C09E-B24B-5A20-DE9B-ECAD4CEC5DE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F1AFEE-7C65-44DA-B85E-194D2AF0EB82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31102037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0AC59D59-D4E3-5C3D-2B07-EF05E9A1153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 dirty="0"/>
              <a:t>WA Digital Inclusion Project | Community Champions Program | Partner Training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C89F8B6D-801C-EAF4-CC35-2D8217664DA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8DB2E2-8C70-4A36-A6FE-DBB1E9CE1F68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283671450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9243326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26655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26655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FB74B894-A5CF-E7E4-C4C1-8D87C5FCF72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 dirty="0"/>
              <a:t>WA Digital Inclusion Project | Community Champions Program | Partner Training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92C0CF1F-87D1-A910-C5FA-8AAB15D5256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449407-9490-413C-9DB8-4A46AC5FDD0C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151474817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20684DE8-3A36-655E-A745-638174C8063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 dirty="0"/>
              <a:t>WA Digital Inclusion Project | Community Champions Program | Partner Training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5D0C3980-55B6-7B2E-89F0-190B5C67CA3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C0FC14-46E2-4FE7-9E7A-FC5FD30A318C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35394053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75965C17-9037-9747-9902-B6902072DDA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 dirty="0"/>
              <a:t>WA Digital Inclusion Project | Community Champions Program | Partner Training</a:t>
            </a: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5117D911-B5ED-1A94-E84F-B24C8933035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A886FD-A8B0-4419-A8DB-EAAD3F5523C2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256408177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1186249"/>
            <a:ext cx="6172200" cy="4674801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D2EFC1-BCBE-3C66-DE44-FFC00899325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 dirty="0"/>
              <a:t>WA Digital Inclusion Project | Community Champions Program | Partner Training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8EF1A0-86BF-040C-3242-628CA6BE729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C54F63-3537-416B-93EC-7EF5006F3BBC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85373729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1276865"/>
            <a:ext cx="6172200" cy="4584185"/>
          </a:xfrm>
        </p:spPr>
        <p:txBody>
          <a:bodyPr rtlCol="0">
            <a:no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AU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FAA2CC-7D25-7ECE-CC98-B38CC7CA085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 dirty="0"/>
              <a:t>WA Digital Inclusion Project | Community Champions Program | Partner Training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2001AF-C30E-E963-E098-3735CD0311C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E86B18-5835-4479-A9B5-6BDB8B017D28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132588328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760CEC6F-5C04-F898-CA14-24C5B0112E1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 dirty="0"/>
              <a:t>WA Digital Inclusion Project | Community Champions Program | Partner Training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2DE8F37F-3620-C618-7AB8-F7D549E6DB8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18C40F-4FCC-4AFF-A86C-B96DA062AEA2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151662193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00086" y="365125"/>
            <a:ext cx="2405449" cy="547361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6930081" cy="5473613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6CBEE7BE-4EDD-3B0C-A621-0D14EB10036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38200" y="6275388"/>
            <a:ext cx="6854825" cy="236537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 dirty="0"/>
              <a:t>WA Digital Inclusion Project | Community Champions Program | Partner Training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771F4F99-84EC-F892-0BCB-6D193789F4E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7899400" y="6275388"/>
            <a:ext cx="2406650" cy="236537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CBE679-98E8-440A-808A-49BE0FB27F84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248907908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AU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95F9D620-7F1E-6F0E-F31C-30ACC0919CF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 dirty="0"/>
              <a:t>WA Digital Inclusion Project | Community Champions Program | Partner Training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E1DEC565-0E02-000B-A6AA-D462020FDE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1A3FE7-1B1E-4643-93A5-4711ADB21D10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239590543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540094B9-A980-0DCA-0C9D-7312569ED84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 dirty="0"/>
              <a:t>WA Digital Inclusion Project | Community Champions Program | Partner Training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A4AE14FB-865B-28F0-6560-685A1D76A17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C6861F-6367-46FA-8F95-443315425D16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144369727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24B378F5-7EE8-C7EB-4C3A-4FD9AF1190E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 dirty="0"/>
              <a:t>WA Digital Inclusion Project | Community Champions Program | Partner Training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3483A677-4412-50BC-E73D-7C99C3330CC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979563-BAC4-43CF-AF63-937BB8B82500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10942139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Header with no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5975744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Header with no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6825622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392922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392922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F931C7-42C7-BDC5-EC63-1915EC9868E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 dirty="0"/>
              <a:t>WA Digital Inclusion Project | Community Champions Program | Partner Training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A1860C-2FED-8636-032D-BF325AAE46E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4CC99C-C983-48AF-AD54-7F0509E51DBE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129113424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9243326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26655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26655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F606FAD8-D1B9-5229-DDCC-0C8E6DDAA57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 dirty="0"/>
              <a:t>WA Digital Inclusion Project | Community Champions Program | Partner Training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2ADA78D5-7B59-50B3-2837-1CDEEF0D531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43DBB5-839D-48CE-9D8E-10CB3AD09227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405029948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754CBABF-95C0-1915-E22B-45B88D180C1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 dirty="0"/>
              <a:t>WA Digital Inclusion Project | Community Champions Program | Partner Training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62750A77-D781-9F9D-9705-DC63190D83A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BE88EA-9044-4FE8-BC6D-5D56C618BD9B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290541052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0CB4F4C7-D8CE-1DC9-590E-0CBF91D7C50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 dirty="0"/>
              <a:t>WA Digital Inclusion Project | Community Champions Program | Partner Training</a:t>
            </a: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A1796840-5347-5AC6-F572-7ED586FB4C8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013B9E-AA8D-4DF1-BF4B-4B18D887EDD5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148463021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1186249"/>
            <a:ext cx="6172200" cy="4674801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0E5123-AC7F-0EB3-3DD4-9F2765B2E97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 dirty="0"/>
              <a:t>WA Digital Inclusion Project | Community Champions Program | Partner Training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B439D4-B446-E115-B5EB-42E2788C0D8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9DB87B-244B-4F91-994C-EC601E1731CC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88150893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1276865"/>
            <a:ext cx="6172200" cy="4584185"/>
          </a:xfrm>
        </p:spPr>
        <p:txBody>
          <a:bodyPr rtlCol="0">
            <a:no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AU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D023FB-C35D-4CAC-EAB5-DFE68E51F13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 dirty="0"/>
              <a:t>WA Digital Inclusion Project | Community Champions Program | Partner Training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81AB48-65F5-84F7-FC83-74DD900D852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1AE439-E5DE-426B-A786-C248ECB12936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413944937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0FBCC49C-21A9-BC7E-76E5-627BE6C9C5D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 dirty="0"/>
              <a:t>WA Digital Inclusion Project | Community Champions Program | Partner Training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336223C9-F7C6-2CD9-9495-9299E3C8527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700286-EE1F-4895-92A3-E1070E4E22DC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281974899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00086" y="365125"/>
            <a:ext cx="2405449" cy="547361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6930081" cy="5473613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B9AE84D1-045D-E66A-0F34-E7D83FF0C93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38200" y="6461125"/>
            <a:ext cx="6854825" cy="236538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 dirty="0"/>
              <a:t>WA Digital Inclusion Project | Community Champions Program | Partner Training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8A127E89-33A8-5EF2-3A9F-92B187F58E7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7899400" y="6461125"/>
            <a:ext cx="2406650" cy="236538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D0F2DF-7E57-4C05-8A36-EB810733536A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201103024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AU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780D49A8-311B-80B2-C060-D4E4D26D01D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 dirty="0"/>
              <a:t>WA Digital Inclusion Project | Community Champions Program | Partner Training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E3C18FB0-7F0D-668D-8757-4AF63DDFFAB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7A2199-516D-4B78-B8A7-8065D1619F84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34354434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392922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392922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7EC41C-D749-914C-23D6-B29D49967A0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 dirty="0"/>
              <a:t>WA Digital Inclusion Project | Community Champions Program | Partner Training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969D9E-2741-F982-ABF1-13B64FFF39A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834F31-63CD-4BB0-9F9E-B240BA518BE4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274595677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5EE1B7DF-52EC-832E-2536-31E32595381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 dirty="0"/>
              <a:t>WA Digital Inclusion Project | Community Champions Program | Partner Training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E5AD6636-C7AE-B525-C90C-766EE8A2BAF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CAD3CB-A917-42DA-B109-8BB3138EC5A0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111471663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4A27FFAA-64F7-277F-7B83-5BE7090AF8C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 dirty="0"/>
              <a:t>WA Digital Inclusion Project | Community Champions Program | Partner Training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E902982C-095B-5BAC-E10C-673B33D5BCB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5FEC68-CACC-4F48-B5F5-E7FC72DA771E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109733733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Header with no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3103593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392922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392922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BA4C44-1D72-9EF0-920A-141DDAB72E9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 dirty="0"/>
              <a:t>WA Digital Inclusion Project | Community Champions Program | Partner Training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FB6CA0-750C-A48C-3A32-B11A6F9C507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8658D8-01DA-4081-BFE8-329E6740CCE9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391998626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9243326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26655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26655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CAC84F12-50A4-CC0D-CF7D-580671AD5CD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 dirty="0"/>
              <a:t>WA Digital Inclusion Project | Community Champions Program | Partner Training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4830291F-7157-A766-F525-6AE68D6FE4A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606D8F-024E-44E9-9ACD-51965AA581F0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407258257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3F76C19D-472A-1CDE-5C48-FFEB7A5FE93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 dirty="0"/>
              <a:t>WA Digital Inclusion Project | Community Champions Program | Partner Training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997E60AD-E4E0-6FF1-DC38-2B9E318732E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6E44CA-1C5E-4D0B-BF6D-7424DCC64712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284479916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8F100B4C-80BD-E6E7-336A-06E59F24C23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 dirty="0"/>
              <a:t>WA Digital Inclusion Project | Community Champions Program | Partner Training</a:t>
            </a: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2CE1BDFC-C723-5E39-C4DA-072C495C6E7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8DE8CF-B7BE-4A23-84DB-7F3C36AB460E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76782248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1186249"/>
            <a:ext cx="6172200" cy="4674801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A33B0E-4933-ADC6-5F32-C18BE75B2D8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 dirty="0"/>
              <a:t>WA Digital Inclusion Project | Community Champions Program | Partner Training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22456E-25C1-CE75-A2E5-3D61E028C6D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8016BD-11DC-40B9-AC11-BFEBA31540E1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264556245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1276865"/>
            <a:ext cx="6172200" cy="4584185"/>
          </a:xfrm>
        </p:spPr>
        <p:txBody>
          <a:bodyPr rtlCol="0">
            <a:no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AU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B6E46F-5128-9B55-FB71-4602DCFE933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 dirty="0"/>
              <a:t>WA Digital Inclusion Project | Community Champions Program | Partner Training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7CEDE-4BFB-35C0-A98B-CF16574C4DA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66B1C5-984C-4A70-9B6B-5AC5C4861D87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337348018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0ED59AFC-3244-38EB-0D59-FA646226B22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 dirty="0"/>
              <a:t>WA Digital Inclusion Project | Community Champions Program | Partner Training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FA0B5CD9-1F5E-2F69-BEB0-159C5510DA4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C8E4F4-5672-4D18-B486-53632CE6442B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2765603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9243326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26655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26655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4B45C6D4-4A38-D580-CAF6-38A6E33BF81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 dirty="0"/>
              <a:t>WA Digital Inclusion Project | Community Champions Program | Partner Training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C8B2D26D-2B0A-B873-B87D-59CF676E88B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4753C7-05C7-46FF-8453-DFDC43819469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218766730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00086" y="365125"/>
            <a:ext cx="2405449" cy="547361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6930081" cy="5473613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497B12AD-21BE-CB93-2DD7-625F9C5EE72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38200" y="6484938"/>
            <a:ext cx="6854825" cy="236537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 dirty="0"/>
              <a:t>WA Digital Inclusion Project | Community Champions Program | Partner Training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5F1BE689-EE3E-40A3-CA1F-93DE14EE327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7899400" y="6484938"/>
            <a:ext cx="2406650" cy="236537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6F975D-1C7D-4297-B5C7-237EB8BB0504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50415340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AU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0280CA9E-CF1C-9879-3BEE-92529C5879D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 dirty="0"/>
              <a:t>WA Digital Inclusion Project | Community Champions Program | Partner Training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010501C0-25DF-673B-C497-B3578AD41E5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039373-DC9E-4140-BD74-79677DCC11F4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32940590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EE3D3099-7375-52E2-0937-DC48179D159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 dirty="0"/>
              <a:t>WA Digital Inclusion Project | Community Champions Program | Partner Training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08DDCD0A-7339-3B75-43FF-79731C53712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236244-F2C7-4B34-912A-0A26187E9F6A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240568490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F4C83681-44DD-7280-1397-7B4AC6879D7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 dirty="0"/>
              <a:t>WA Digital Inclusion Project | Community Champions Program | Partner Training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76F06013-064F-28EB-7596-EFE29333C8A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F85A96-F80E-4F0F-8C23-855F96EBF1F8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59567423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Header with no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5161112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392922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392922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E56C58-59BA-45AD-6710-CF9564430B3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 dirty="0"/>
              <a:t>WA Digital Inclusion Project | Community Champions Program | Partner Training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62D372-8764-2B01-EB7A-0AD2F88F568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3A942F-804F-45C7-9F63-98334BFD577C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161020968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9243326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26655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26655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F8BF5A65-C9DE-5E83-1BE0-D435FCAC25B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 dirty="0"/>
              <a:t>WA Digital Inclusion Project | Community Champions Program | Partner Training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2FE503DB-A3E3-279E-D28A-E124142888E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CB0D8B-D00B-4ECC-A8D3-334E6A4365DF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239875197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58A9C128-B68F-5D39-75E2-0BDC1FAB6C6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 dirty="0"/>
              <a:t>WA Digital Inclusion Project | Community Champions Program | Partner Training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3D308EFE-C940-2130-46FD-96D333AE5D4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EEB8D0-E753-4489-BFF2-9280B7A36B3D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1161654955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1F3F4030-8999-1729-1E96-C8734134ED7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 dirty="0"/>
              <a:t>WA Digital Inclusion Project | Community Champions Program | Partner Training</a:t>
            </a: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FC2A559A-860C-03EA-3E89-F3D348B5D83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01F32D-1C82-4E2B-A3DE-1A3863E373B1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3639413543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1186249"/>
            <a:ext cx="6172200" cy="4674801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37A95B-7A2D-697C-13D3-2616F5C7B11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 dirty="0"/>
              <a:t>WA Digital Inclusion Project | Community Champions Program | Partner Training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F63840-3D94-48B2-E0A1-BF6C7AFBF27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A7D395-A8C5-4715-B34B-47689CEB283D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12987151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92296E1E-ED53-EA64-A382-E4FE14533C3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 dirty="0"/>
              <a:t>WA Digital Inclusion Project | Community Champions Program | Partner Training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7406801E-CA78-FFAD-3365-625547714A7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C527D1-A219-4ED2-A5FE-8036C7832E50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3359830082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1276865"/>
            <a:ext cx="6172200" cy="4584185"/>
          </a:xfrm>
        </p:spPr>
        <p:txBody>
          <a:bodyPr rtlCol="0">
            <a:no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AU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D0B38E-5170-ECD5-7131-E6D273A529D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 dirty="0"/>
              <a:t>WA Digital Inclusion Project | Community Champions Program | Partner Training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284EF6-4F5E-BC0F-C616-0E95D175700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CE2073-0755-4847-A1DE-BFB1F9B8402D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2426957862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A389DFB2-997E-B2BF-FA94-7E287108189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 dirty="0"/>
              <a:t>WA Digital Inclusion Project | Community Champions Program | Partner Training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1D19FB3D-2BB6-F4D8-8061-058EDFB6BEE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0BF771-92C2-4B55-B826-B7EC585D2DB3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798148168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00086" y="365125"/>
            <a:ext cx="2405449" cy="547361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6930081" cy="5473613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40444453-D57F-BEC1-BC27-26AD041C77D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38200" y="6484938"/>
            <a:ext cx="6854825" cy="236537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 dirty="0"/>
              <a:t>WA Digital Inclusion Project | Community Champions Program | Partner Training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C416E318-B4C6-C62C-6069-A65C973A9CB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7899400" y="6484938"/>
            <a:ext cx="2406650" cy="236537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2E3B33-18CF-4495-9E17-9013209668BA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3371865381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AU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ACEA3C19-8ACB-C73C-676B-FCDEACE252C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 dirty="0"/>
              <a:t>WA Digital Inclusion Project | Community Champions Program | Partner Training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DF2F69E7-F336-D881-1BFF-208EF66592A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A7C8A9-411A-4A02-8875-8A298F3C57BF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3791321401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12521B2D-ACA5-0F74-C30A-AAC90BB5923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 dirty="0"/>
              <a:t>WA Digital Inclusion Project | Community Champions Program | Partner Training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23708D68-704F-CD5F-979E-4FAF907BD11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19D2FA-2775-4BCC-B142-0D6FAE6A190D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1434691417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1377C01F-C0CF-369B-2E8E-390DC175155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 dirty="0"/>
              <a:t>WA Digital Inclusion Project | Community Champions Program | Partner Training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C55165FA-7DEF-8820-BBC1-A5E030496F8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806A0C-9A81-4164-BBD9-108E0B441BDE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1622347312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Header with no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05906609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392922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392922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D1F29B-921D-98F9-E12B-A6D7172C699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 dirty="0"/>
              <a:t>WA Digital Inclusion Project | Community Champions Program | Partner Training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40FFA2-D99B-54D2-A51E-1BF378479A8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A4D1A7-7217-47BF-969F-900A37AB9311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494194020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9243326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26655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26655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0AAA0B51-06A6-EA38-EDE0-5335B0BAEDD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 dirty="0"/>
              <a:t>WA Digital Inclusion Project | Community Champions Program | Partner Training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47E255E6-FEB9-CCFF-4B44-BED93CF0F70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596B2F-C324-4733-AADF-589841D96290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3304056740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3AAAAD07-19C6-59EB-5000-EE33F0B1CA2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 dirty="0"/>
              <a:t>WA Digital Inclusion Project | Community Champions Program | Partner Training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6C3FE920-FAAE-E769-B9FB-AC13EC9C36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22D752-311C-4718-A809-99DC7CB85D62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27233203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40E3F92C-90CC-1371-CEE4-7774ABDAE4E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ts val="600"/>
              </a:spcAft>
            </a:pPr>
            <a:r>
              <a:rPr lang="en-US" altLang="en-US" dirty="0">
                <a:solidFill>
                  <a:schemeClr val="tx1"/>
                </a:solidFill>
                <a:cs typeface="Arial" panose="020B0604020202020204" pitchFamily="34" charset="0"/>
              </a:rPr>
              <a:t>WA Digital Inclusion Project | </a:t>
            </a:r>
            <a:r>
              <a:rPr lang="en-AU" altLang="en-US" dirty="0">
                <a:solidFill>
                  <a:schemeClr val="tx1"/>
                </a:solidFill>
                <a:cs typeface="Arial" panose="020B0604020202020204" pitchFamily="34" charset="0"/>
              </a:rPr>
              <a:t>Community Champions Program | Partner Training</a:t>
            </a:r>
            <a:endParaRPr lang="en-US" altLang="en-US" dirty="0">
              <a:solidFill>
                <a:schemeClr val="tx1"/>
              </a:solidFill>
              <a:cs typeface="Arial" panose="020B0604020202020204" pitchFamily="34" charset="0"/>
            </a:endParaRP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FDFD925C-CC8B-D4E7-E9C9-5EFD68468D0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92F3CA-451B-4D05-9488-E945476C0D9B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3527342546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6132CC63-816B-985A-3CA7-FD748E53E1F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 dirty="0"/>
              <a:t>WA Digital Inclusion Project | Community Champions Program | Partner Training</a:t>
            </a: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78DE92BE-0185-C397-D4F2-81B8ECE23E7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EE0F26-61A1-40B5-8AAE-A66DC345B3A0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4047373123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1186249"/>
            <a:ext cx="6172200" cy="4674801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C177EC-627C-F808-62A7-90CA0B13353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 dirty="0"/>
              <a:t>WA Digital Inclusion Project | Community Champions Program | Partner Training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379153-37FD-E26A-F97F-4B445265C16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791578-3BFA-409D-82D7-7C18F4B3E5A7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4047357571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1276865"/>
            <a:ext cx="6172200" cy="4584185"/>
          </a:xfrm>
        </p:spPr>
        <p:txBody>
          <a:bodyPr rtlCol="0">
            <a:no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AU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802F19-11B6-1C8C-F77B-B5DDEDA5A20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 dirty="0"/>
              <a:t>WA Digital Inclusion Project | Community Champions Program | Partner Training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26A083-1F86-9961-465C-9EAF8FE0EC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482438-C6AA-435A-A5F7-935379DA2A91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733032875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7E4DD5D1-655B-A412-1FA4-956A4EFD92A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 dirty="0"/>
              <a:t>WA Digital Inclusion Project | Community Champions Program | Partner Training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AD708EDE-A39F-BFEC-ED32-60E5B0E0BA6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086880-0336-4114-8A0E-822D73BEC727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3353573309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00086" y="365125"/>
            <a:ext cx="2405449" cy="547361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6930081" cy="5473613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DB3EA660-CC1C-F30A-4BFF-B9CDBC737FD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38200" y="6275388"/>
            <a:ext cx="6854825" cy="236537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 dirty="0"/>
              <a:t>WA Digital Inclusion Project | Community Champions Program | Partner Training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8E306CA3-CC28-22EB-B79C-BBEFC323134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7899400" y="6275388"/>
            <a:ext cx="2406650" cy="236537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D93084-53EE-4DD2-910C-A5C2B108F1BA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1070169153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AU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71C1203F-F38C-7213-CDBF-1E33C3CAB1A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 dirty="0"/>
              <a:t>WA Digital Inclusion Project | Community Champions Program | Partner Training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17E52515-783A-60A1-AC69-40C9D28EDC9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FBAD88-BE51-4D38-9030-A5048BD821E0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3160429832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522CAA0B-FC1B-BB22-0C65-06E4DAD268E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 dirty="0"/>
              <a:t>WA Digital Inclusion Project | Community Champions Program | Partner Training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6744EBE1-FDC4-28CE-5992-FF892E36891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D15210-6865-4F66-8164-C0556A8C2866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2315503953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0AC59D59-D4E3-5C3D-2B07-EF05E9A1153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 dirty="0"/>
              <a:t>WA Digital Inclusion Project | Community Champions Program | Partner Training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C89F8B6D-801C-EAF4-CC35-2D8217664DA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8DB2E2-8C70-4A36-A6FE-DBB1E9CE1F68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2568395886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Header with no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63806953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392922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392922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7EC41C-D749-914C-23D6-B29D49967A0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 dirty="0"/>
              <a:t>WA Digital Inclusion Project | Community Champions Program | Partner Training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969D9E-2741-F982-ABF1-13B64FFF39A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834F31-63CD-4BB0-9F9E-B240BA518BE4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15450941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1186249"/>
            <a:ext cx="6172200" cy="4674801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30ED0C-9A6B-432E-934D-C9331E8B9A9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ts val="600"/>
              </a:spcAft>
            </a:pPr>
            <a:r>
              <a:rPr lang="en-US" altLang="en-US" dirty="0">
                <a:solidFill>
                  <a:schemeClr val="tx1"/>
                </a:solidFill>
                <a:cs typeface="Arial" panose="020B0604020202020204" pitchFamily="34" charset="0"/>
              </a:rPr>
              <a:t>WA Digital Inclusion Project | </a:t>
            </a:r>
            <a:r>
              <a:rPr lang="en-AU" altLang="en-US" dirty="0">
                <a:solidFill>
                  <a:schemeClr val="tx1"/>
                </a:solidFill>
                <a:cs typeface="Arial" panose="020B0604020202020204" pitchFamily="34" charset="0"/>
              </a:rPr>
              <a:t>Community Champions Program | Partner Training</a:t>
            </a:r>
            <a:endParaRPr lang="en-US" altLang="en-US" dirty="0">
              <a:solidFill>
                <a:schemeClr val="tx1"/>
              </a:solidFill>
              <a:cs typeface="Arial" panose="020B0604020202020204" pitchFamily="34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2C7F92-7DFE-B64E-4ACC-7AE81326424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1E3F05-CEF4-4D87-B638-1AE1855C9A6B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430846041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9243326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26655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26655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4B45C6D4-4A38-D580-CAF6-38A6E33BF81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 dirty="0"/>
              <a:t>WA Digital Inclusion Project | Community Champions Program | Partner Training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C8B2D26D-2B0A-B873-B87D-59CF676E88B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4753C7-05C7-46FF-8453-DFDC43819469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2597006487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92296E1E-ED53-EA64-A382-E4FE14533C3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 dirty="0"/>
              <a:t>WA Digital Inclusion Project | Community Champions Program | Partner Training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7406801E-CA78-FFAD-3365-625547714A7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C527D1-A219-4ED2-A5FE-8036C7832E50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949087816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40E3F92C-90CC-1371-CEE4-7774ABDAE4E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ts val="600"/>
              </a:spcAft>
            </a:pPr>
            <a:r>
              <a:rPr lang="en-US" altLang="en-US" dirty="0">
                <a:solidFill>
                  <a:schemeClr val="tx1"/>
                </a:solidFill>
                <a:cs typeface="Arial" panose="020B0604020202020204" pitchFamily="34" charset="0"/>
              </a:rPr>
              <a:t>WA Digital Inclusion Project | </a:t>
            </a:r>
            <a:r>
              <a:rPr lang="en-AU" altLang="en-US" dirty="0">
                <a:solidFill>
                  <a:schemeClr val="tx1"/>
                </a:solidFill>
                <a:cs typeface="Arial" panose="020B0604020202020204" pitchFamily="34" charset="0"/>
              </a:rPr>
              <a:t>Community Champions Program | Partner Training .</a:t>
            </a:r>
            <a:endParaRPr lang="en-US" altLang="en-US" dirty="0">
              <a:solidFill>
                <a:schemeClr val="tx1"/>
              </a:solidFill>
              <a:cs typeface="Arial" panose="020B0604020202020204" pitchFamily="34" charset="0"/>
            </a:endParaRP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FDFD925C-CC8B-D4E7-E9C9-5EFD68468D0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92F3CA-451B-4D05-9488-E945476C0D9B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2631218883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1186249"/>
            <a:ext cx="6172200" cy="4674801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30ED0C-9A6B-432E-934D-C9331E8B9A9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ts val="600"/>
              </a:spcAft>
            </a:pPr>
            <a:r>
              <a:rPr lang="en-US" altLang="en-US" dirty="0">
                <a:solidFill>
                  <a:schemeClr val="tx1"/>
                </a:solidFill>
                <a:cs typeface="Arial" panose="020B0604020202020204" pitchFamily="34" charset="0"/>
              </a:rPr>
              <a:t>WA Digital Inclusion Project | </a:t>
            </a:r>
            <a:r>
              <a:rPr lang="en-AU" altLang="en-US" dirty="0">
                <a:solidFill>
                  <a:schemeClr val="tx1"/>
                </a:solidFill>
                <a:cs typeface="Arial" panose="020B0604020202020204" pitchFamily="34" charset="0"/>
              </a:rPr>
              <a:t>Community Champions Program | Partner Training .</a:t>
            </a:r>
            <a:endParaRPr lang="en-US" altLang="en-US" dirty="0">
              <a:solidFill>
                <a:schemeClr val="tx1"/>
              </a:solidFill>
              <a:cs typeface="Arial" panose="020B0604020202020204" pitchFamily="34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2C7F92-7DFE-B64E-4ACC-7AE81326424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1E3F05-CEF4-4D87-B638-1AE1855C9A6B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1677795896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1276865"/>
            <a:ext cx="6172200" cy="4584185"/>
          </a:xfrm>
        </p:spPr>
        <p:txBody>
          <a:bodyPr rtlCol="0">
            <a:no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AU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FC07E4-C3A4-BD59-8234-A5F74A0A847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ts val="600"/>
              </a:spcAft>
            </a:pPr>
            <a:r>
              <a:rPr lang="en-US" altLang="en-US" dirty="0">
                <a:solidFill>
                  <a:schemeClr val="tx1"/>
                </a:solidFill>
                <a:cs typeface="Arial" panose="020B0604020202020204" pitchFamily="34" charset="0"/>
              </a:rPr>
              <a:t>WA Digital Inclusion Project | </a:t>
            </a:r>
            <a:r>
              <a:rPr lang="en-AU" altLang="en-US" dirty="0">
                <a:solidFill>
                  <a:schemeClr val="tx1"/>
                </a:solidFill>
                <a:cs typeface="Arial" panose="020B0604020202020204" pitchFamily="34" charset="0"/>
              </a:rPr>
              <a:t>Community Champions Program | Partner Training .</a:t>
            </a:r>
            <a:endParaRPr lang="en-US" altLang="en-US" dirty="0">
              <a:solidFill>
                <a:schemeClr val="tx1"/>
              </a:solidFill>
              <a:cs typeface="Arial" panose="020B0604020202020204" pitchFamily="34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62EAE5-7A85-2642-BC0D-DC7123215C7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097261-AB5A-4C34-B9F2-CE1C1D3F8165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1037128689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1E22E099-A929-4223-877C-AB7A9C7C1C1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ts val="600"/>
              </a:spcAft>
            </a:pPr>
            <a:r>
              <a:rPr lang="en-US" altLang="en-US" dirty="0">
                <a:solidFill>
                  <a:schemeClr val="tx1"/>
                </a:solidFill>
                <a:cs typeface="Arial" panose="020B0604020202020204" pitchFamily="34" charset="0"/>
              </a:rPr>
              <a:t>WA Digital Inclusion Project | </a:t>
            </a:r>
            <a:r>
              <a:rPr lang="en-AU" altLang="en-US" dirty="0">
                <a:solidFill>
                  <a:schemeClr val="tx1"/>
                </a:solidFill>
                <a:cs typeface="Arial" panose="020B0604020202020204" pitchFamily="34" charset="0"/>
              </a:rPr>
              <a:t>Community Champions Program | Partner Training .</a:t>
            </a:r>
            <a:endParaRPr lang="en-US" altLang="en-US" dirty="0">
              <a:solidFill>
                <a:schemeClr val="tx1"/>
              </a:solidFill>
              <a:cs typeface="Arial" panose="020B0604020202020204" pitchFamily="34" charset="0"/>
            </a:endParaRP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1E0F2A9F-9239-A9C6-09CA-09AEC0976A7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3B135C-95D8-49A5-B1B7-72A392E65814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4136194128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00086" y="365125"/>
            <a:ext cx="2405449" cy="547361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6930081" cy="5473613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F8C5F973-A628-B774-A28B-1B63BE17100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38200" y="6275388"/>
            <a:ext cx="6854825" cy="236537"/>
          </a:xfr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ts val="600"/>
              </a:spcAft>
            </a:pPr>
            <a:r>
              <a:rPr lang="en-US" altLang="en-US" dirty="0">
                <a:solidFill>
                  <a:schemeClr val="tx1"/>
                </a:solidFill>
                <a:cs typeface="Arial" panose="020B0604020202020204" pitchFamily="34" charset="0"/>
              </a:rPr>
              <a:t>WA Digital Inclusion Project | </a:t>
            </a:r>
            <a:r>
              <a:rPr lang="en-AU" altLang="en-US" dirty="0">
                <a:solidFill>
                  <a:schemeClr val="tx1"/>
                </a:solidFill>
                <a:cs typeface="Arial" panose="020B0604020202020204" pitchFamily="34" charset="0"/>
              </a:rPr>
              <a:t>Community Champions Program | Partner Training .</a:t>
            </a:r>
            <a:endParaRPr lang="en-US" altLang="en-US" dirty="0">
              <a:solidFill>
                <a:schemeClr val="tx1"/>
              </a:solidFill>
              <a:cs typeface="Arial" panose="020B0604020202020204" pitchFamily="34" charset="0"/>
            </a:endParaRP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FA530ADA-612A-5213-78B5-6B97E118E1E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7899400" y="6275388"/>
            <a:ext cx="2406650" cy="236537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7FC871-EA39-4CE8-B56A-B420E7636603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29401011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6" Type="http://schemas.openxmlformats.org/officeDocument/2006/relationships/image" Target="../media/image5.png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image" Target="../media/image2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2" Type="http://schemas.openxmlformats.org/officeDocument/2006/relationships/slideLayout" Target="../slideLayouts/slideLayout38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Relationship Id="rId14" Type="http://schemas.openxmlformats.org/officeDocument/2006/relationships/image" Target="../media/image2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slideLayout" Target="../slideLayouts/slideLayout60.xml"/><Relationship Id="rId2" Type="http://schemas.openxmlformats.org/officeDocument/2006/relationships/slideLayout" Target="../slideLayouts/slideLayout50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Relationship Id="rId14" Type="http://schemas.openxmlformats.org/officeDocument/2006/relationships/image" Target="../media/image1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12" Type="http://schemas.openxmlformats.org/officeDocument/2006/relationships/slideLayout" Target="../slideLayouts/slideLayout72.xml"/><Relationship Id="rId2" Type="http://schemas.openxmlformats.org/officeDocument/2006/relationships/slideLayout" Target="../slideLayouts/slideLayout62.xml"/><Relationship Id="rId16" Type="http://schemas.openxmlformats.org/officeDocument/2006/relationships/image" Target="../media/image5.png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5" Type="http://schemas.openxmlformats.org/officeDocument/2006/relationships/slideLayout" Target="../slideLayouts/slideLayout6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70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Relationship Id="rId14" Type="http://schemas.openxmlformats.org/officeDocument/2006/relationships/image" Target="../media/image2.pn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0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75.xml"/><Relationship Id="rId7" Type="http://schemas.openxmlformats.org/officeDocument/2006/relationships/slideLayout" Target="../slideLayouts/slideLayout79.xml"/><Relationship Id="rId12" Type="http://schemas.openxmlformats.org/officeDocument/2006/relationships/slideLayout" Target="../slideLayouts/slideLayout84.xml"/><Relationship Id="rId2" Type="http://schemas.openxmlformats.org/officeDocument/2006/relationships/slideLayout" Target="../slideLayouts/slideLayout74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73.xml"/><Relationship Id="rId6" Type="http://schemas.openxmlformats.org/officeDocument/2006/relationships/slideLayout" Target="../slideLayouts/slideLayout78.xml"/><Relationship Id="rId11" Type="http://schemas.openxmlformats.org/officeDocument/2006/relationships/slideLayout" Target="../slideLayouts/slideLayout83.xml"/><Relationship Id="rId5" Type="http://schemas.openxmlformats.org/officeDocument/2006/relationships/slideLayout" Target="../slideLayouts/slideLayout77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82.xml"/><Relationship Id="rId4" Type="http://schemas.openxmlformats.org/officeDocument/2006/relationships/slideLayout" Target="../slideLayouts/slideLayout76.xml"/><Relationship Id="rId9" Type="http://schemas.openxmlformats.org/officeDocument/2006/relationships/slideLayout" Target="../slideLayouts/slideLayout81.xml"/><Relationship Id="rId14" Type="http://schemas.openxmlformats.org/officeDocument/2006/relationships/image" Target="../media/image1.pn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2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87.xml"/><Relationship Id="rId7" Type="http://schemas.openxmlformats.org/officeDocument/2006/relationships/slideLayout" Target="../slideLayouts/slideLayout91.xml"/><Relationship Id="rId12" Type="http://schemas.openxmlformats.org/officeDocument/2006/relationships/slideLayout" Target="../slideLayouts/slideLayout96.xml"/><Relationship Id="rId2" Type="http://schemas.openxmlformats.org/officeDocument/2006/relationships/slideLayout" Target="../slideLayouts/slideLayout86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85.xml"/><Relationship Id="rId6" Type="http://schemas.openxmlformats.org/officeDocument/2006/relationships/slideLayout" Target="../slideLayouts/slideLayout90.xml"/><Relationship Id="rId11" Type="http://schemas.openxmlformats.org/officeDocument/2006/relationships/slideLayout" Target="../slideLayouts/slideLayout95.xml"/><Relationship Id="rId5" Type="http://schemas.openxmlformats.org/officeDocument/2006/relationships/slideLayout" Target="../slideLayouts/slideLayout89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94.xml"/><Relationship Id="rId4" Type="http://schemas.openxmlformats.org/officeDocument/2006/relationships/slideLayout" Target="../slideLayouts/slideLayout88.xml"/><Relationship Id="rId9" Type="http://schemas.openxmlformats.org/officeDocument/2006/relationships/slideLayout" Target="../slideLayouts/slideLayout93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859F746D-6C32-A2E1-9739-6D93F4E440A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365125"/>
            <a:ext cx="9228138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  <a:endParaRPr lang="en-AU" altLang="en-US"/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117C9A34-F6AB-D390-2FE5-64330312F57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825625"/>
            <a:ext cx="10515600" cy="328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  <a:endParaRPr lang="en-AU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EE54DD-286C-A08E-74B0-A1C7E2F2E5C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273800"/>
            <a:ext cx="7526338" cy="2444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0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en-AU" dirty="0"/>
              <a:t>WA Digital Inclusion Project | Community Champions Program | Partner Training</a:t>
            </a:r>
          </a:p>
        </p:txBody>
      </p:sp>
      <p:pic>
        <p:nvPicPr>
          <p:cNvPr id="1029" name="Picture 6">
            <a:extLst>
              <a:ext uri="{FF2B5EF4-FFF2-40B4-BE49-F238E27FC236}">
                <a16:creationId xmlns:a16="http://schemas.microsoft.com/office/drawing/2014/main" id="{9533864C-6C75-92BF-51FB-0ACF02B3323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61638" y="230188"/>
            <a:ext cx="1389062" cy="62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7">
            <a:extLst>
              <a:ext uri="{FF2B5EF4-FFF2-40B4-BE49-F238E27FC236}">
                <a16:creationId xmlns:a16="http://schemas.microsoft.com/office/drawing/2014/main" id="{9D5E5F31-F250-3258-6A00-2ED2E479F7B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66750" y="-2303463"/>
            <a:ext cx="2170113" cy="31559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8">
            <a:extLst>
              <a:ext uri="{FF2B5EF4-FFF2-40B4-BE49-F238E27FC236}">
                <a16:creationId xmlns:a16="http://schemas.microsoft.com/office/drawing/2014/main" id="{4165ED21-0A4B-DC1D-089C-8F1BA1C9BA7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5463" y="6005513"/>
            <a:ext cx="2170112" cy="3154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9485DB-5382-683C-6F23-4E89524E7DD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273800"/>
            <a:ext cx="2743200" cy="24447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000">
                <a:solidFill>
                  <a:srgbClr val="898989"/>
                </a:solidFill>
                <a:latin typeface="Kanit" charset="-34"/>
              </a:defRPr>
            </a:lvl1pPr>
          </a:lstStyle>
          <a:p>
            <a:pPr>
              <a:defRPr/>
            </a:pPr>
            <a:fld id="{F4418AFC-861C-4982-80A4-5A4606EFC09B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399" r:id="rId1"/>
    <p:sldLayoutId id="2147486400" r:id="rId2"/>
    <p:sldLayoutId id="2147486401" r:id="rId3"/>
    <p:sldLayoutId id="2147486469" r:id="rId4"/>
    <p:sldLayoutId id="2147486402" r:id="rId5"/>
    <p:sldLayoutId id="2147486403" r:id="rId6"/>
    <p:sldLayoutId id="2147486404" r:id="rId7"/>
    <p:sldLayoutId id="2147486405" r:id="rId8"/>
    <p:sldLayoutId id="2147486406" r:id="rId9"/>
    <p:sldLayoutId id="2147486407" r:id="rId10"/>
    <p:sldLayoutId id="2147486408" r:id="rId11"/>
    <p:sldLayoutId id="2147486470" r:id="rId12"/>
  </p:sldLayoutIdLst>
  <p:hf hd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Kanit" charset="-34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Kanit" charset="-34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Kanit" charset="-34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Kanit" charset="-34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Kanit" charset="-34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Kanit" charset="-34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Kanit" charset="-34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Kanit" charset="-34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rgbClr val="595959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rgbClr val="595959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rgbClr val="595959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600" kern="1200">
          <a:solidFill>
            <a:srgbClr val="595959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595959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>
            <a:extLst>
              <a:ext uri="{FF2B5EF4-FFF2-40B4-BE49-F238E27FC236}">
                <a16:creationId xmlns:a16="http://schemas.microsoft.com/office/drawing/2014/main" id="{EF335776-66E4-E248-335D-4AAD1E17CA2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365125"/>
            <a:ext cx="9228138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  <a:endParaRPr lang="en-AU" altLang="en-US"/>
          </a:p>
        </p:txBody>
      </p:sp>
      <p:sp>
        <p:nvSpPr>
          <p:cNvPr id="2051" name="Text Placeholder 2">
            <a:extLst>
              <a:ext uri="{FF2B5EF4-FFF2-40B4-BE49-F238E27FC236}">
                <a16:creationId xmlns:a16="http://schemas.microsoft.com/office/drawing/2014/main" id="{B5806A9B-4DB1-CCDD-30A3-9F892383213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825625"/>
            <a:ext cx="10515600" cy="328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  <a:endParaRPr lang="en-AU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7D0B10-0B0A-CC1F-B328-7159B1F0072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273800"/>
            <a:ext cx="7526338" cy="2444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000">
                <a:solidFill>
                  <a:srgbClr val="FFFFFF"/>
                </a:solidFill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ts val="600"/>
              </a:spcAft>
            </a:pPr>
            <a:r>
              <a:rPr lang="en-US" altLang="en-US" dirty="0">
                <a:cs typeface="Arial" panose="020B0604020202020204" pitchFamily="34" charset="0"/>
              </a:rPr>
              <a:t>WA Digital Inclusion Project | </a:t>
            </a:r>
            <a:r>
              <a:rPr lang="en-AU" altLang="en-US" dirty="0">
                <a:cs typeface="Arial" panose="020B0604020202020204" pitchFamily="34" charset="0"/>
              </a:rPr>
              <a:t>Community Champions Program | Partner Training</a:t>
            </a:r>
            <a:endParaRPr lang="en-US" altLang="en-US" dirty="0">
              <a:cs typeface="Arial" panose="020B0604020202020204" pitchFamily="34" charset="0"/>
            </a:endParaRPr>
          </a:p>
        </p:txBody>
      </p:sp>
      <p:pic>
        <p:nvPicPr>
          <p:cNvPr id="2053" name="Picture 7">
            <a:extLst>
              <a:ext uri="{FF2B5EF4-FFF2-40B4-BE49-F238E27FC236}">
                <a16:creationId xmlns:a16="http://schemas.microsoft.com/office/drawing/2014/main" id="{F151F2C9-2F2D-67E0-E89C-6A7306182C9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66750" y="-2303463"/>
            <a:ext cx="2170113" cy="31559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8">
            <a:extLst>
              <a:ext uri="{FF2B5EF4-FFF2-40B4-BE49-F238E27FC236}">
                <a16:creationId xmlns:a16="http://schemas.microsoft.com/office/drawing/2014/main" id="{6DAF97BC-3278-8E55-74B4-1B3DC20E39D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5463" y="6005513"/>
            <a:ext cx="2170112" cy="3154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307E9B-4C47-318E-6A76-338190D47B9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273800"/>
            <a:ext cx="2743200" cy="24447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000">
                <a:solidFill>
                  <a:srgbClr val="D9D9D9"/>
                </a:solidFill>
                <a:latin typeface="Kanit" charset="-34"/>
              </a:defRPr>
            </a:lvl1pPr>
          </a:lstStyle>
          <a:p>
            <a:pPr>
              <a:defRPr/>
            </a:pPr>
            <a:fld id="{1B304148-1175-4D79-8512-E82E1E2935DB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  <p:pic>
        <p:nvPicPr>
          <p:cNvPr id="2057" name="Picture 10">
            <a:extLst>
              <a:ext uri="{FF2B5EF4-FFF2-40B4-BE49-F238E27FC236}">
                <a16:creationId xmlns:a16="http://schemas.microsoft.com/office/drawing/2014/main" id="{D282926F-EAA9-80BF-972C-C63411F50D5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61638" y="231775"/>
            <a:ext cx="1385887" cy="617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6409" r:id="rId1"/>
    <p:sldLayoutId id="2147486410" r:id="rId2"/>
    <p:sldLayoutId id="2147486411" r:id="rId3"/>
    <p:sldLayoutId id="2147486471" r:id="rId4"/>
    <p:sldLayoutId id="2147486412" r:id="rId5"/>
    <p:sldLayoutId id="2147486413" r:id="rId6"/>
    <p:sldLayoutId id="2147486414" r:id="rId7"/>
    <p:sldLayoutId id="2147486415" r:id="rId8"/>
    <p:sldLayoutId id="2147486416" r:id="rId9"/>
    <p:sldLayoutId id="2147486417" r:id="rId10"/>
    <p:sldLayoutId id="2147486418" r:id="rId11"/>
    <p:sldLayoutId id="2147486472" r:id="rId12"/>
  </p:sldLayoutIdLst>
  <p:hf hd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 kern="1200">
          <a:solidFill>
            <a:srgbClr val="FFD38F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D38F"/>
          </a:solidFill>
          <a:latin typeface="Kanit" charset="-34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D38F"/>
          </a:solidFill>
          <a:latin typeface="Kanit" charset="-34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D38F"/>
          </a:solidFill>
          <a:latin typeface="Kanit" charset="-34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D38F"/>
          </a:solidFill>
          <a:latin typeface="Kanit" charset="-34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D38F"/>
          </a:solidFill>
          <a:latin typeface="Kanit" charset="-34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D38F"/>
          </a:solidFill>
          <a:latin typeface="Kanit" charset="-34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D38F"/>
          </a:solidFill>
          <a:latin typeface="Kanit" charset="-34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D38F"/>
          </a:solidFill>
          <a:latin typeface="Kanit" charset="-34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6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rotWithShape="0">
          <a:gsLst>
            <a:gs pos="0">
              <a:srgbClr val="F37A6F"/>
            </a:gs>
            <a:gs pos="52000">
              <a:srgbClr val="F8B0C9"/>
            </a:gs>
            <a:gs pos="100000">
              <a:srgbClr val="FFD38F"/>
            </a:gs>
          </a:gsLst>
          <a:lin ang="42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Placeholder 1">
            <a:extLst>
              <a:ext uri="{FF2B5EF4-FFF2-40B4-BE49-F238E27FC236}">
                <a16:creationId xmlns:a16="http://schemas.microsoft.com/office/drawing/2014/main" id="{094B6FEC-3EC4-ECD2-3228-95B0A23B4A4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365125"/>
            <a:ext cx="9228138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  <a:endParaRPr lang="en-AU" altLang="en-US"/>
          </a:p>
        </p:txBody>
      </p:sp>
      <p:sp>
        <p:nvSpPr>
          <p:cNvPr id="3075" name="Text Placeholder 2">
            <a:extLst>
              <a:ext uri="{FF2B5EF4-FFF2-40B4-BE49-F238E27FC236}">
                <a16:creationId xmlns:a16="http://schemas.microsoft.com/office/drawing/2014/main" id="{69F679E3-AE11-BFA7-062D-B6A7AA18F3E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825625"/>
            <a:ext cx="10515600" cy="328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  <a:endParaRPr lang="en-AU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576AA8-D2E0-0DC9-039B-4C0D616CF49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273800"/>
            <a:ext cx="7526338" cy="2444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000">
                <a:solidFill>
                  <a:schemeClr val="bg1"/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en-AU" dirty="0"/>
              <a:t>WA Digital Inclusion Project | Community Champions Program | Partner Training</a:t>
            </a:r>
          </a:p>
        </p:txBody>
      </p:sp>
      <p:pic>
        <p:nvPicPr>
          <p:cNvPr id="3077" name="Picture 7">
            <a:extLst>
              <a:ext uri="{FF2B5EF4-FFF2-40B4-BE49-F238E27FC236}">
                <a16:creationId xmlns:a16="http://schemas.microsoft.com/office/drawing/2014/main" id="{5CB56A92-3366-7807-C76A-3E7F59C556D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66750" y="-2303463"/>
            <a:ext cx="2170113" cy="31559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8">
            <a:extLst>
              <a:ext uri="{FF2B5EF4-FFF2-40B4-BE49-F238E27FC236}">
                <a16:creationId xmlns:a16="http://schemas.microsoft.com/office/drawing/2014/main" id="{BC0E7DA3-B623-F86C-19CA-1BE64878282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5463" y="6005513"/>
            <a:ext cx="2170112" cy="3154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67E034-AD45-9534-DC80-D0C5A46E355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273800"/>
            <a:ext cx="2743200" cy="24447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000">
                <a:solidFill>
                  <a:schemeClr val="bg1"/>
                </a:solidFill>
                <a:latin typeface="Kanit" charset="-34"/>
              </a:defRPr>
            </a:lvl1pPr>
          </a:lstStyle>
          <a:p>
            <a:pPr>
              <a:defRPr/>
            </a:pPr>
            <a:fld id="{53FA412E-38BE-4F79-B553-EDE76D44228E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  <p:pic>
        <p:nvPicPr>
          <p:cNvPr id="3081" name="Picture 11">
            <a:extLst>
              <a:ext uri="{FF2B5EF4-FFF2-40B4-BE49-F238E27FC236}">
                <a16:creationId xmlns:a16="http://schemas.microsoft.com/office/drawing/2014/main" id="{1AD27560-4A8C-0B5D-F73E-D80513178A0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8463" y="230188"/>
            <a:ext cx="1392237" cy="62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6419" r:id="rId1"/>
    <p:sldLayoutId id="2147486420" r:id="rId2"/>
    <p:sldLayoutId id="2147486421" r:id="rId3"/>
    <p:sldLayoutId id="2147486473" r:id="rId4"/>
    <p:sldLayoutId id="2147486422" r:id="rId5"/>
    <p:sldLayoutId id="2147486423" r:id="rId6"/>
    <p:sldLayoutId id="2147486424" r:id="rId7"/>
    <p:sldLayoutId id="2147486425" r:id="rId8"/>
    <p:sldLayoutId id="2147486426" r:id="rId9"/>
    <p:sldLayoutId id="2147486427" r:id="rId10"/>
    <p:sldLayoutId id="2147486428" r:id="rId11"/>
    <p:sldLayoutId id="2147486474" r:id="rId12"/>
  </p:sldLayoutIdLst>
  <p:hf hd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 kern="12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Kanit" charset="-34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Kanit" charset="-34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Kanit" charset="-34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Kanit" charset="-34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Kanit" charset="-34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Kanit" charset="-34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Kanit" charset="-34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Kanit" charset="-34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Placeholder 1">
            <a:extLst>
              <a:ext uri="{FF2B5EF4-FFF2-40B4-BE49-F238E27FC236}">
                <a16:creationId xmlns:a16="http://schemas.microsoft.com/office/drawing/2014/main" id="{19DAA380-C6C8-55EE-9CD6-4351CC370B3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365125"/>
            <a:ext cx="9228138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  <a:endParaRPr lang="en-AU" altLang="en-US"/>
          </a:p>
        </p:txBody>
      </p:sp>
      <p:sp>
        <p:nvSpPr>
          <p:cNvPr id="4099" name="Text Placeholder 2">
            <a:extLst>
              <a:ext uri="{FF2B5EF4-FFF2-40B4-BE49-F238E27FC236}">
                <a16:creationId xmlns:a16="http://schemas.microsoft.com/office/drawing/2014/main" id="{50A75EEA-97FA-5F14-F937-1871C5ACDCC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825625"/>
            <a:ext cx="10515600" cy="328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  <a:endParaRPr lang="en-AU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183DA5-1571-96CF-09EA-0DFE625E7E2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459538"/>
            <a:ext cx="7526338" cy="24606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000">
                <a:solidFill>
                  <a:schemeClr val="bg1">
                    <a:lumMod val="8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en-AU" dirty="0"/>
              <a:t>WA Digital Inclusion Project | Community Champions Program | Partner Training</a:t>
            </a:r>
          </a:p>
        </p:txBody>
      </p:sp>
      <p:pic>
        <p:nvPicPr>
          <p:cNvPr id="4101" name="Picture 7">
            <a:extLst>
              <a:ext uri="{FF2B5EF4-FFF2-40B4-BE49-F238E27FC236}">
                <a16:creationId xmlns:a16="http://schemas.microsoft.com/office/drawing/2014/main" id="{DF8A1D36-7380-639E-4F28-D3B6308A8BA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66750" y="-2303463"/>
            <a:ext cx="2170113" cy="31559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8">
            <a:extLst>
              <a:ext uri="{FF2B5EF4-FFF2-40B4-BE49-F238E27FC236}">
                <a16:creationId xmlns:a16="http://schemas.microsoft.com/office/drawing/2014/main" id="{FC100B84-0CE9-48E3-8D59-2E602EC4294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5463" y="6005513"/>
            <a:ext cx="2170112" cy="3154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41F970-3158-B4C8-78F7-D91EF512A0B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459538"/>
            <a:ext cx="2743200" cy="246062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000">
                <a:solidFill>
                  <a:srgbClr val="D9D9D9"/>
                </a:solidFill>
                <a:latin typeface="Kanit" charset="-34"/>
              </a:defRPr>
            </a:lvl1pPr>
          </a:lstStyle>
          <a:p>
            <a:pPr>
              <a:defRPr/>
            </a:pPr>
            <a:fld id="{BDE20F75-37B3-4CBD-9D09-91F29247B8C8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  <p:pic>
        <p:nvPicPr>
          <p:cNvPr id="4104" name="Picture 10">
            <a:extLst>
              <a:ext uri="{FF2B5EF4-FFF2-40B4-BE49-F238E27FC236}">
                <a16:creationId xmlns:a16="http://schemas.microsoft.com/office/drawing/2014/main" id="{AFA632AB-AD60-92F9-8B93-68FB83E7F9A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61638" y="231775"/>
            <a:ext cx="1385887" cy="617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6429" r:id="rId1"/>
    <p:sldLayoutId id="2147486430" r:id="rId2"/>
    <p:sldLayoutId id="2147486431" r:id="rId3"/>
    <p:sldLayoutId id="2147486475" r:id="rId4"/>
    <p:sldLayoutId id="2147486432" r:id="rId5"/>
    <p:sldLayoutId id="2147486433" r:id="rId6"/>
    <p:sldLayoutId id="2147486434" r:id="rId7"/>
    <p:sldLayoutId id="2147486435" r:id="rId8"/>
    <p:sldLayoutId id="2147486436" r:id="rId9"/>
    <p:sldLayoutId id="2147486437" r:id="rId10"/>
    <p:sldLayoutId id="2147486438" r:id="rId11"/>
    <p:sldLayoutId id="2147486476" r:id="rId12"/>
  </p:sldLayoutIdLst>
  <p:hf hd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 kern="1200">
          <a:solidFill>
            <a:srgbClr val="FFD38F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D38F"/>
          </a:solidFill>
          <a:latin typeface="Kanit" charset="-34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D38F"/>
          </a:solidFill>
          <a:latin typeface="Kanit" charset="-34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D38F"/>
          </a:solidFill>
          <a:latin typeface="Kanit" charset="-34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D38F"/>
          </a:solidFill>
          <a:latin typeface="Kanit" charset="-34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D38F"/>
          </a:solidFill>
          <a:latin typeface="Kanit" charset="-34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D38F"/>
          </a:solidFill>
          <a:latin typeface="Kanit" charset="-34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D38F"/>
          </a:solidFill>
          <a:latin typeface="Kanit" charset="-34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D38F"/>
          </a:solidFill>
          <a:latin typeface="Kanit" charset="-34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6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Placeholder 1">
            <a:extLst>
              <a:ext uri="{FF2B5EF4-FFF2-40B4-BE49-F238E27FC236}">
                <a16:creationId xmlns:a16="http://schemas.microsoft.com/office/drawing/2014/main" id="{F04BD1A0-F7DB-C59C-8249-0362CC85BC3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365125"/>
            <a:ext cx="9228138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  <a:endParaRPr lang="en-AU" altLang="en-US"/>
          </a:p>
        </p:txBody>
      </p:sp>
      <p:sp>
        <p:nvSpPr>
          <p:cNvPr id="5123" name="Text Placeholder 2">
            <a:extLst>
              <a:ext uri="{FF2B5EF4-FFF2-40B4-BE49-F238E27FC236}">
                <a16:creationId xmlns:a16="http://schemas.microsoft.com/office/drawing/2014/main" id="{84D4BFB0-402B-958E-E752-9345C1E54B5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825625"/>
            <a:ext cx="10515600" cy="328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  <a:endParaRPr lang="en-AU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0009F3-2631-8ACB-EC64-BC237BD7A93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477000"/>
            <a:ext cx="7526338" cy="2444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0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en-AU" dirty="0"/>
              <a:t>WA Digital Inclusion Project | Community Champions Program | Partner Training</a:t>
            </a:r>
          </a:p>
        </p:txBody>
      </p:sp>
      <p:pic>
        <p:nvPicPr>
          <p:cNvPr id="5125" name="Picture 6">
            <a:extLst>
              <a:ext uri="{FF2B5EF4-FFF2-40B4-BE49-F238E27FC236}">
                <a16:creationId xmlns:a16="http://schemas.microsoft.com/office/drawing/2014/main" id="{6790D7D6-334D-1347-0DC1-80BD3E6D354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61638" y="230188"/>
            <a:ext cx="1389062" cy="62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6" name="Picture 7">
            <a:extLst>
              <a:ext uri="{FF2B5EF4-FFF2-40B4-BE49-F238E27FC236}">
                <a16:creationId xmlns:a16="http://schemas.microsoft.com/office/drawing/2014/main" id="{7E3E8C84-DF10-EC86-D561-7189E6D6D1A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66750" y="-2303463"/>
            <a:ext cx="2170113" cy="31559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7" name="Picture 8">
            <a:extLst>
              <a:ext uri="{FF2B5EF4-FFF2-40B4-BE49-F238E27FC236}">
                <a16:creationId xmlns:a16="http://schemas.microsoft.com/office/drawing/2014/main" id="{68F4273E-0AC8-2725-29EE-C86E25769E9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5463" y="6005513"/>
            <a:ext cx="2170112" cy="3154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25AC56-2325-8F85-ADA6-9FEFD8EB5EF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477000"/>
            <a:ext cx="2743200" cy="24447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000">
                <a:solidFill>
                  <a:srgbClr val="898989"/>
                </a:solidFill>
                <a:latin typeface="Kanit" charset="-34"/>
              </a:defRPr>
            </a:lvl1pPr>
          </a:lstStyle>
          <a:p>
            <a:pPr>
              <a:defRPr/>
            </a:pPr>
            <a:fld id="{DA48D004-B801-4596-96B0-B7048528551C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439" r:id="rId1"/>
    <p:sldLayoutId id="2147486440" r:id="rId2"/>
    <p:sldLayoutId id="2147486441" r:id="rId3"/>
    <p:sldLayoutId id="2147486477" r:id="rId4"/>
    <p:sldLayoutId id="2147486442" r:id="rId5"/>
    <p:sldLayoutId id="2147486443" r:id="rId6"/>
    <p:sldLayoutId id="2147486444" r:id="rId7"/>
    <p:sldLayoutId id="2147486445" r:id="rId8"/>
    <p:sldLayoutId id="2147486446" r:id="rId9"/>
    <p:sldLayoutId id="2147486447" r:id="rId10"/>
    <p:sldLayoutId id="2147486448" r:id="rId11"/>
    <p:sldLayoutId id="2147486478" r:id="rId12"/>
  </p:sldLayoutIdLst>
  <p:hf hd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Kanit" charset="-34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Kanit" charset="-34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Kanit" charset="-34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Kanit" charset="-34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Kanit" charset="-34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Kanit" charset="-34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Kanit" charset="-34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Kanit" charset="-34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rgbClr val="595959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rgbClr val="595959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rgbClr val="595959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600" kern="1200">
          <a:solidFill>
            <a:srgbClr val="595959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595959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rotWithShape="0">
          <a:gsLst>
            <a:gs pos="0">
              <a:srgbClr val="F37A6F"/>
            </a:gs>
            <a:gs pos="52000">
              <a:srgbClr val="F8B0C9"/>
            </a:gs>
            <a:gs pos="100000">
              <a:srgbClr val="FFD38F"/>
            </a:gs>
          </a:gsLst>
          <a:lin ang="42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Placeholder 1">
            <a:extLst>
              <a:ext uri="{FF2B5EF4-FFF2-40B4-BE49-F238E27FC236}">
                <a16:creationId xmlns:a16="http://schemas.microsoft.com/office/drawing/2014/main" id="{8CEB4F63-DFC7-B552-DC17-E14C75AE4F6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365125"/>
            <a:ext cx="9228138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  <a:endParaRPr lang="en-AU" altLang="en-US"/>
          </a:p>
        </p:txBody>
      </p:sp>
      <p:sp>
        <p:nvSpPr>
          <p:cNvPr id="6147" name="Text Placeholder 2">
            <a:extLst>
              <a:ext uri="{FF2B5EF4-FFF2-40B4-BE49-F238E27FC236}">
                <a16:creationId xmlns:a16="http://schemas.microsoft.com/office/drawing/2014/main" id="{0584965F-CB7F-898F-1E7C-3C8E4564002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825625"/>
            <a:ext cx="10515600" cy="328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  <a:endParaRPr lang="en-AU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CA068B-8328-B7C9-5B5D-EB9CBC131D8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477000"/>
            <a:ext cx="7526338" cy="2444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000">
                <a:solidFill>
                  <a:schemeClr val="bg1"/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en-AU" dirty="0"/>
              <a:t>WA Digital Inclusion Project | Community Champions Program | Partner Training</a:t>
            </a:r>
          </a:p>
        </p:txBody>
      </p:sp>
      <p:pic>
        <p:nvPicPr>
          <p:cNvPr id="6149" name="Picture 7">
            <a:extLst>
              <a:ext uri="{FF2B5EF4-FFF2-40B4-BE49-F238E27FC236}">
                <a16:creationId xmlns:a16="http://schemas.microsoft.com/office/drawing/2014/main" id="{9663D53D-F494-F4D6-A347-C26B65B9697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66750" y="-2303463"/>
            <a:ext cx="2170113" cy="31559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0" name="Picture 8">
            <a:extLst>
              <a:ext uri="{FF2B5EF4-FFF2-40B4-BE49-F238E27FC236}">
                <a16:creationId xmlns:a16="http://schemas.microsoft.com/office/drawing/2014/main" id="{48CC8243-24C6-607A-92B6-78D7312CC2A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5463" y="6005513"/>
            <a:ext cx="2170112" cy="3154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632C92-C400-7CFA-3B73-768DD2A4DE0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477000"/>
            <a:ext cx="2743200" cy="24447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000">
                <a:solidFill>
                  <a:schemeClr val="bg1"/>
                </a:solidFill>
                <a:latin typeface="Kanit" charset="-34"/>
              </a:defRPr>
            </a:lvl1pPr>
          </a:lstStyle>
          <a:p>
            <a:pPr>
              <a:defRPr/>
            </a:pPr>
            <a:fld id="{3B871BD0-B33A-4332-BA47-A3EE7728D329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  <p:pic>
        <p:nvPicPr>
          <p:cNvPr id="6152" name="Picture 9">
            <a:extLst>
              <a:ext uri="{FF2B5EF4-FFF2-40B4-BE49-F238E27FC236}">
                <a16:creationId xmlns:a16="http://schemas.microsoft.com/office/drawing/2014/main" id="{76D07D94-07F3-23B2-AD5E-C95573284A7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8463" y="230188"/>
            <a:ext cx="1392237" cy="62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6449" r:id="rId1"/>
    <p:sldLayoutId id="2147486450" r:id="rId2"/>
    <p:sldLayoutId id="2147486451" r:id="rId3"/>
    <p:sldLayoutId id="2147486479" r:id="rId4"/>
    <p:sldLayoutId id="2147486452" r:id="rId5"/>
    <p:sldLayoutId id="2147486453" r:id="rId6"/>
    <p:sldLayoutId id="2147486454" r:id="rId7"/>
    <p:sldLayoutId id="2147486455" r:id="rId8"/>
    <p:sldLayoutId id="2147486456" r:id="rId9"/>
    <p:sldLayoutId id="2147486457" r:id="rId10"/>
    <p:sldLayoutId id="2147486458" r:id="rId11"/>
    <p:sldLayoutId id="2147486480" r:id="rId12"/>
  </p:sldLayoutIdLst>
  <p:hf hd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 kern="12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Kanit" charset="-34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Kanit" charset="-34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Kanit" charset="-34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Kanit" charset="-34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Kanit" charset="-34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Kanit" charset="-34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Kanit" charset="-34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Kanit" charset="-34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Placeholder 1">
            <a:extLst>
              <a:ext uri="{FF2B5EF4-FFF2-40B4-BE49-F238E27FC236}">
                <a16:creationId xmlns:a16="http://schemas.microsoft.com/office/drawing/2014/main" id="{350B2DFB-F921-A3BD-4166-633D4A62D48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365125"/>
            <a:ext cx="9228138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  <a:endParaRPr lang="en-AU" altLang="en-US"/>
          </a:p>
        </p:txBody>
      </p:sp>
      <p:sp>
        <p:nvSpPr>
          <p:cNvPr id="7171" name="Text Placeholder 2">
            <a:extLst>
              <a:ext uri="{FF2B5EF4-FFF2-40B4-BE49-F238E27FC236}">
                <a16:creationId xmlns:a16="http://schemas.microsoft.com/office/drawing/2014/main" id="{0E04E603-3F7E-A7E5-5095-3B056965A4D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825625"/>
            <a:ext cx="10515600" cy="328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  <a:endParaRPr lang="en-AU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9C2487-429A-61C6-09F5-683BA2C2DE1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273800"/>
            <a:ext cx="7526338" cy="2444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0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en-AU" dirty="0"/>
              <a:t>WA Digital Inclusion Project | Community Champions Program | Partner Training</a:t>
            </a:r>
          </a:p>
        </p:txBody>
      </p:sp>
      <p:pic>
        <p:nvPicPr>
          <p:cNvPr id="7173" name="Picture 6">
            <a:extLst>
              <a:ext uri="{FF2B5EF4-FFF2-40B4-BE49-F238E27FC236}">
                <a16:creationId xmlns:a16="http://schemas.microsoft.com/office/drawing/2014/main" id="{8E54DD4E-F98F-7A1D-EE23-84359343C33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61638" y="230188"/>
            <a:ext cx="1389062" cy="62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4" name="Picture 7">
            <a:extLst>
              <a:ext uri="{FF2B5EF4-FFF2-40B4-BE49-F238E27FC236}">
                <a16:creationId xmlns:a16="http://schemas.microsoft.com/office/drawing/2014/main" id="{EE1F7F68-A6CC-9E50-CD4B-58374156B81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66750" y="-2303463"/>
            <a:ext cx="2170113" cy="31559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5" name="Picture 8">
            <a:extLst>
              <a:ext uri="{FF2B5EF4-FFF2-40B4-BE49-F238E27FC236}">
                <a16:creationId xmlns:a16="http://schemas.microsoft.com/office/drawing/2014/main" id="{4A102C35-1351-E297-08DD-C0D2F3808BB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5463" y="6005513"/>
            <a:ext cx="2170112" cy="3154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17665E-EB2D-1F29-27DF-22C82403DE0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273800"/>
            <a:ext cx="2743200" cy="24447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000">
                <a:solidFill>
                  <a:srgbClr val="898989"/>
                </a:solidFill>
                <a:latin typeface="Kanit" charset="-34"/>
              </a:defRPr>
            </a:lvl1pPr>
          </a:lstStyle>
          <a:p>
            <a:pPr>
              <a:defRPr/>
            </a:pPr>
            <a:fld id="{DA8C01AA-87BC-4F26-A33B-759EEC5B56CF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459" r:id="rId1"/>
    <p:sldLayoutId id="2147486460" r:id="rId2"/>
    <p:sldLayoutId id="2147486461" r:id="rId3"/>
    <p:sldLayoutId id="2147486481" r:id="rId4"/>
    <p:sldLayoutId id="2147486462" r:id="rId5"/>
    <p:sldLayoutId id="2147486463" r:id="rId6"/>
    <p:sldLayoutId id="2147486464" r:id="rId7"/>
    <p:sldLayoutId id="2147486465" r:id="rId8"/>
    <p:sldLayoutId id="2147486466" r:id="rId9"/>
    <p:sldLayoutId id="2147486467" r:id="rId10"/>
    <p:sldLayoutId id="2147486468" r:id="rId11"/>
    <p:sldLayoutId id="2147486482" r:id="rId12"/>
  </p:sldLayoutIdLst>
  <p:hf hd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Kanit" charset="-34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Kanit" charset="-34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Kanit" charset="-34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Kanit" charset="-34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Kanit" charset="-34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Kanit" charset="-34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Kanit" charset="-34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Kanit" charset="-34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rgbClr val="595959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rgbClr val="595959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rgbClr val="595959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600" kern="1200">
          <a:solidFill>
            <a:srgbClr val="595959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595959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859F746D-6C32-A2E1-9739-6D93F4E440A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365125"/>
            <a:ext cx="9228138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  <a:endParaRPr lang="en-AU" altLang="en-US"/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117C9A34-F6AB-D390-2FE5-64330312F57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825625"/>
            <a:ext cx="10515600" cy="328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  <a:endParaRPr lang="en-AU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EE54DD-286C-A08E-74B0-A1C7E2F2E5C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273800"/>
            <a:ext cx="7526338" cy="2444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0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en-AU" dirty="0"/>
              <a:t>WA Digital Inclusion Project | Community Champions Program | Partner Training</a:t>
            </a:r>
          </a:p>
        </p:txBody>
      </p:sp>
      <p:pic>
        <p:nvPicPr>
          <p:cNvPr id="1029" name="Picture 6">
            <a:extLst>
              <a:ext uri="{FF2B5EF4-FFF2-40B4-BE49-F238E27FC236}">
                <a16:creationId xmlns:a16="http://schemas.microsoft.com/office/drawing/2014/main" id="{9533864C-6C75-92BF-51FB-0ACF02B3323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61638" y="230188"/>
            <a:ext cx="1389062" cy="62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7">
            <a:extLst>
              <a:ext uri="{FF2B5EF4-FFF2-40B4-BE49-F238E27FC236}">
                <a16:creationId xmlns:a16="http://schemas.microsoft.com/office/drawing/2014/main" id="{9D5E5F31-F250-3258-6A00-2ED2E479F7B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66750" y="-2303463"/>
            <a:ext cx="2170113" cy="31559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8">
            <a:extLst>
              <a:ext uri="{FF2B5EF4-FFF2-40B4-BE49-F238E27FC236}">
                <a16:creationId xmlns:a16="http://schemas.microsoft.com/office/drawing/2014/main" id="{4165ED21-0A4B-DC1D-089C-8F1BA1C9BA7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5463" y="6005513"/>
            <a:ext cx="2170112" cy="3154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9485DB-5382-683C-6F23-4E89524E7DD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273800"/>
            <a:ext cx="2743200" cy="24447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000">
                <a:solidFill>
                  <a:srgbClr val="898989"/>
                </a:solidFill>
                <a:latin typeface="Kanit" charset="-34"/>
              </a:defRPr>
            </a:lvl1pPr>
          </a:lstStyle>
          <a:p>
            <a:pPr>
              <a:defRPr/>
            </a:pPr>
            <a:fld id="{F4418AFC-861C-4982-80A4-5A4606EFC09B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19508617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484" r:id="rId1"/>
    <p:sldLayoutId id="2147486485" r:id="rId2"/>
    <p:sldLayoutId id="2147486486" r:id="rId3"/>
    <p:sldLayoutId id="2147486487" r:id="rId4"/>
    <p:sldLayoutId id="2147486488" r:id="rId5"/>
    <p:sldLayoutId id="2147486489" r:id="rId6"/>
    <p:sldLayoutId id="2147486490" r:id="rId7"/>
    <p:sldLayoutId id="2147486491" r:id="rId8"/>
    <p:sldLayoutId id="2147486492" r:id="rId9"/>
    <p:sldLayoutId id="2147486493" r:id="rId10"/>
    <p:sldLayoutId id="2147486494" r:id="rId11"/>
    <p:sldLayoutId id="2147486495" r:id="rId12"/>
  </p:sldLayoutIdLst>
  <p:hf hd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Kanit" charset="-34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Kanit" charset="-34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Kanit" charset="-34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Kanit" charset="-34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Kanit" charset="-34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Kanit" charset="-34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Kanit" charset="-34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Kanit" charset="-34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rgbClr val="595959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rgbClr val="595959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rgbClr val="595959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600" kern="1200">
          <a:solidFill>
            <a:srgbClr val="595959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595959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9.xml"/><Relationship Id="rId5" Type="http://schemas.openxmlformats.org/officeDocument/2006/relationships/hyperlink" Target="https://www.cyber.gov.au/protect-yourself/securing-your-accounts/passphrases" TargetMode="External"/><Relationship Id="rId4" Type="http://schemas.openxmlformats.org/officeDocument/2006/relationships/hyperlink" Target="https://goodthingsaustralia.org/wp-content/uploads/2024/05/smithfamily_strong_passwords.pdf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goodthingsaustralia.org/wp-content/uploads/2024/05/smithfamily_strong_passwords.pdf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hyperlink" Target="mailto:Elliot@wacoss.org.au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1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50.xml"/><Relationship Id="rId1" Type="http://schemas.openxmlformats.org/officeDocument/2006/relationships/video" Target="https://www.youtube.com/embed/aHaBH4LqGsI?start=55&amp;feature=oembed" TargetMode="External"/><Relationship Id="rId4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le 1">
            <a:extLst>
              <a:ext uri="{FF2B5EF4-FFF2-40B4-BE49-F238E27FC236}">
                <a16:creationId xmlns:a16="http://schemas.microsoft.com/office/drawing/2014/main" id="{0DFEDC6A-CB56-12C1-39C2-8E6D897A25D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680063" y="4161689"/>
            <a:ext cx="9204960" cy="1361354"/>
          </a:xfrm>
        </p:spPr>
        <p:txBody>
          <a:bodyPr/>
          <a:lstStyle/>
          <a:p>
            <a:pPr algn="l" rtl="0" eaLnBrk="1" hangingPunct="1"/>
            <a:r>
              <a:rPr lang="zh-CN" sz="4400" b="1" i="0" u="none" baseline="0">
                <a:solidFill>
                  <a:schemeClr val="bg1"/>
                </a:solidFill>
                <a:cs typeface="Arial" panose="020B0604020202020204" pitchFamily="34" charset="0"/>
              </a:rPr>
              <a:t>数字技能培训 – 密码和身份双重验证</a:t>
            </a:r>
            <a:br>
              <a:rPr lang="zh-CN" sz="4400">
                <a:solidFill>
                  <a:schemeClr val="bg1"/>
                </a:solidFill>
                <a:cs typeface="Arial" panose="020B0604020202020204" pitchFamily="34" charset="0"/>
              </a:rPr>
            </a:br>
            <a:r>
              <a:rPr lang="zh-CN" sz="4400" b="1" i="0" u="none" baseline="0">
                <a:cs typeface="Arial" panose="020B0604020202020204" pitchFamily="34" charset="0"/>
              </a:rPr>
              <a:t>社区倡导计划</a:t>
            </a:r>
            <a:r>
              <a:rPr lang="zh-CN" sz="4400" b="0" i="0" u="none" baseline="0">
                <a:cs typeface="Arial" panose="020B0604020202020204" pitchFamily="34" charset="0"/>
              </a:rPr>
              <a:t> </a:t>
            </a:r>
          </a:p>
        </p:txBody>
      </p:sp>
      <p:sp>
        <p:nvSpPr>
          <p:cNvPr id="24579" name="Subtitle 2">
            <a:extLst>
              <a:ext uri="{FF2B5EF4-FFF2-40B4-BE49-F238E27FC236}">
                <a16:creationId xmlns:a16="http://schemas.microsoft.com/office/drawing/2014/main" id="{C0E9410B-5ACC-66C1-6630-1BE6902C30D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695303" y="5499100"/>
            <a:ext cx="4987145" cy="555625"/>
          </a:xfrm>
        </p:spPr>
        <p:txBody>
          <a:bodyPr/>
          <a:lstStyle/>
          <a:p>
            <a:pPr algn="l" rtl="0" eaLnBrk="1" hangingPunct="1"/>
            <a:r>
              <a:rPr lang="zh-CN" b="0" i="1" u="none" baseline="0">
                <a:latin typeface="+mj-lt"/>
                <a:cs typeface="Arial" panose="020B0604020202020204" pitchFamily="34" charset="0"/>
              </a:rPr>
              <a:t>2025</a:t>
            </a:r>
          </a:p>
        </p:txBody>
      </p:sp>
      <p:pic>
        <p:nvPicPr>
          <p:cNvPr id="24580" name="Picture 4">
            <a:extLst>
              <a:ext uri="{FF2B5EF4-FFF2-40B4-BE49-F238E27FC236}">
                <a16:creationId xmlns:a16="http://schemas.microsoft.com/office/drawing/2014/main" id="{3AF11155-EE0D-59CE-D684-3124361398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388" y="644525"/>
            <a:ext cx="5408893" cy="24179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1" name="Picture 5">
            <a:extLst>
              <a:ext uri="{FF2B5EF4-FFF2-40B4-BE49-F238E27FC236}">
                <a16:creationId xmlns:a16="http://schemas.microsoft.com/office/drawing/2014/main" id="{0BBB8E80-B9DD-B42C-FBBE-C0ED0D60CF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85313" y="6054725"/>
            <a:ext cx="2198687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2" name="Picture 3">
            <a:extLst>
              <a:ext uri="{FF2B5EF4-FFF2-40B4-BE49-F238E27FC236}">
                <a16:creationId xmlns:a16="http://schemas.microsoft.com/office/drawing/2014/main" id="{AED33FA3-139A-890C-2B90-383038A3C7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850" y="6021388"/>
            <a:ext cx="1427163" cy="557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259E50-662F-E83D-00A6-6C23AE48FB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9228138" cy="1325563"/>
          </a:xfrm>
        </p:spPr>
        <p:txBody>
          <a:bodyPr wrap="square" anchor="ctr">
            <a:normAutofit/>
          </a:bodyPr>
          <a:lstStyle/>
          <a:p>
            <a:pPr algn="l" rtl="0"/>
            <a:r>
              <a:rPr lang="zh-CN" b="1" i="0" u="none" baseline="0"/>
              <a:t>记住密码的技巧</a:t>
            </a:r>
            <a:endParaRPr lang="zh-CN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5AD784D-AE0C-C956-A5D1-BCAD89859D3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464388"/>
            <a:ext cx="5619750" cy="3929223"/>
          </a:xfrm>
        </p:spPr>
        <p:txBody>
          <a:bodyPr wrap="square" anchor="t">
            <a:normAutofit/>
          </a:bodyPr>
          <a:lstStyle/>
          <a:p>
            <a:pPr algn="l" rtl="0">
              <a:lnSpc>
                <a:spcPct val="150000"/>
              </a:lnSpc>
              <a:spcBef>
                <a:spcPts val="750"/>
              </a:spcBef>
              <a:spcAft>
                <a:spcPts val="750"/>
              </a:spcAft>
              <a:buFont typeface="Arial" panose="020B0604020202020204" pitchFamily="34" charset="0"/>
              <a:buChar char="•"/>
            </a:pPr>
            <a:r>
              <a:rPr lang="zh-CN" b="0" i="0" u="none" baseline="0" dirty="0">
                <a:solidFill>
                  <a:schemeClr val="tx1"/>
                </a:solidFill>
                <a:effectLst/>
              </a:rPr>
              <a:t>创建一个故事或短语。 </a:t>
            </a:r>
          </a:p>
          <a:p>
            <a:pPr marL="261938" indent="0" algn="l" rtl="0">
              <a:lnSpc>
                <a:spcPct val="150000"/>
              </a:lnSpc>
              <a:spcBef>
                <a:spcPts val="750"/>
              </a:spcBef>
              <a:spcAft>
                <a:spcPts val="750"/>
              </a:spcAft>
              <a:buNone/>
            </a:pPr>
            <a:r>
              <a:rPr lang="zh-CN" b="0" i="0" u="none" baseline="0" dirty="0">
                <a:solidFill>
                  <a:schemeClr val="tx1"/>
                </a:solidFill>
                <a:effectLst/>
              </a:rPr>
              <a:t>例如，访问当地社区中心时得到灵感，“</a:t>
            </a:r>
            <a:r>
              <a:rPr lang="zh-CN" b="0" i="0" u="sng" baseline="0" dirty="0">
                <a:solidFill>
                  <a:schemeClr val="tx1"/>
                </a:solidFill>
                <a:effectLst/>
              </a:rPr>
              <a:t>Thecommunitycentrehasfreewifi</a:t>
            </a:r>
            <a:r>
              <a:rPr lang="zh-CN" b="0" i="0" u="none" baseline="0" dirty="0">
                <a:solidFill>
                  <a:schemeClr val="tx1"/>
                </a:solidFill>
                <a:effectLst/>
              </a:rPr>
              <a:t>" （“社区中心有免费无线网”）。</a:t>
            </a:r>
          </a:p>
          <a:p>
            <a:pPr algn="l" rtl="0">
              <a:lnSpc>
                <a:spcPct val="150000"/>
              </a:lnSpc>
              <a:spcBef>
                <a:spcPts val="750"/>
              </a:spcBef>
              <a:spcAft>
                <a:spcPts val="750"/>
              </a:spcAft>
              <a:buFont typeface="Arial" panose="020B0604020202020204" pitchFamily="34" charset="0"/>
              <a:buChar char="•"/>
            </a:pPr>
            <a:r>
              <a:rPr lang="zh-CN" b="0" i="0" u="none" baseline="0" dirty="0">
                <a:solidFill>
                  <a:schemeClr val="tx1"/>
                </a:solidFill>
                <a:effectLst/>
              </a:rPr>
              <a:t>强密码示例：“</a:t>
            </a:r>
            <a:r>
              <a:rPr lang="zh-CN" b="0" i="0" u="sng" baseline="0" dirty="0">
                <a:solidFill>
                  <a:schemeClr val="tx1"/>
                </a:solidFill>
                <a:effectLst/>
              </a:rPr>
              <a:t>C0mmun1tyC#ntr3h@sfreeWiFi</a:t>
            </a:r>
            <a:r>
              <a:rPr lang="zh-CN" b="0" i="0" u="none" baseline="0" dirty="0">
                <a:solidFill>
                  <a:schemeClr val="tx1"/>
                </a:solidFill>
                <a:effectLst/>
              </a:rPr>
              <a:t>”</a:t>
            </a:r>
            <a:endParaRPr lang="zh-CN" dirty="0">
              <a:solidFill>
                <a:schemeClr val="tx1"/>
              </a:solidFill>
            </a:endParaRPr>
          </a:p>
        </p:txBody>
      </p:sp>
      <p:pic>
        <p:nvPicPr>
          <p:cNvPr id="7" name="Content Placeholder 6" descr="Person holding credit card using laptop">
            <a:extLst>
              <a:ext uri="{FF2B5EF4-FFF2-40B4-BE49-F238E27FC236}">
                <a16:creationId xmlns:a16="http://schemas.microsoft.com/office/drawing/2014/main" id="{AEA9AA87-796D-B59F-F415-F779A13065B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-1"/>
          <a:stretch/>
        </p:blipFill>
        <p:spPr>
          <a:xfrm>
            <a:off x="6734628" y="1825625"/>
            <a:ext cx="4619171" cy="3502731"/>
          </a:xfrm>
          <a:prstGeom prst="rect">
            <a:avLst/>
          </a:prstGeom>
          <a:noFill/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B49518-4AB0-B127-1CCF-0C743334577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38200" y="6477000"/>
            <a:ext cx="7526338" cy="244475"/>
          </a:xfrm>
        </p:spPr>
        <p:txBody>
          <a:bodyPr anchor="ctr">
            <a:normAutofit/>
          </a:bodyPr>
          <a:lstStyle/>
          <a:p>
            <a:pPr algn="l" rtl="0">
              <a:spcAft>
                <a:spcPts val="600"/>
              </a:spcAft>
              <a:defRPr/>
            </a:pPr>
            <a:r>
              <a:rPr lang="zh-CN" b="0" i="0" u="none" baseline="0"/>
              <a:t>西澳数字参与项目 | 社区倡导课程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E7664B-D2A0-3C28-3452-579A5FCE60A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610600" y="6477000"/>
            <a:ext cx="2743200" cy="244475"/>
          </a:xfrm>
        </p:spPr>
        <p:txBody>
          <a:bodyPr wrap="square" anchor="ctr">
            <a:normAutofit/>
          </a:bodyPr>
          <a:lstStyle/>
          <a:p>
            <a:pPr algn="r" rtl="0">
              <a:spcAft>
                <a:spcPts val="600"/>
              </a:spcAft>
              <a:defRPr/>
            </a:pPr>
            <a:fld id="{8B8016BD-11DC-40B9-AC11-BFEBA31540E1}" type="slidenum">
              <a:rPr/>
              <a:pPr>
                <a:spcAft>
                  <a:spcPts val="600"/>
                </a:spcAft>
                <a:defRPr/>
              </a:pPr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0612754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AAEAB8-ADEA-195F-A3DE-9974200899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9228138" cy="1325563"/>
          </a:xfrm>
        </p:spPr>
        <p:txBody>
          <a:bodyPr wrap="square" anchor="ctr">
            <a:normAutofit/>
          </a:bodyPr>
          <a:lstStyle/>
          <a:p>
            <a:pPr algn="l" rtl="0"/>
            <a:r>
              <a:rPr lang="zh-CN" b="1" i="0" u="none" baseline="0"/>
              <a:t>身份双重验证（2FA）</a:t>
            </a:r>
          </a:p>
        </p:txBody>
      </p:sp>
      <p:pic>
        <p:nvPicPr>
          <p:cNvPr id="8" name="Content Placeholder 7" descr="A closeup of a key and a keyhole">
            <a:extLst>
              <a:ext uri="{FF2B5EF4-FFF2-40B4-BE49-F238E27FC236}">
                <a16:creationId xmlns:a16="http://schemas.microsoft.com/office/drawing/2014/main" id="{B26A9616-652E-D6D6-AE56-41040386EA34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8200" y="1825625"/>
            <a:ext cx="5181600" cy="3929223"/>
          </a:xfrm>
          <a:noFill/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99398C-E87B-2628-8055-94EC799F64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87886" y="2423886"/>
            <a:ext cx="5380264" cy="3330962"/>
          </a:xfrm>
        </p:spPr>
        <p:txBody>
          <a:bodyPr wrap="square" anchor="t">
            <a:normAutofit/>
          </a:bodyPr>
          <a:lstStyle/>
          <a:p>
            <a:pPr algn="l" rtl="0">
              <a:lnSpc>
                <a:spcPct val="150000"/>
              </a:lnSpc>
            </a:pPr>
            <a:r>
              <a:rPr lang="zh-CN" b="0" i="0" u="none" baseline="0" dirty="0">
                <a:solidFill>
                  <a:schemeClr val="tx1"/>
                </a:solidFill>
              </a:rPr>
              <a:t>2FA 为您的帐户添加了额外的保护。</a:t>
            </a:r>
          </a:p>
          <a:p>
            <a:pPr algn="l" rtl="0">
              <a:lnSpc>
                <a:spcPct val="150000"/>
              </a:lnSpc>
            </a:pPr>
            <a:r>
              <a:rPr lang="zh-CN" b="0" i="0" u="none" baseline="0" dirty="0">
                <a:solidFill>
                  <a:schemeClr val="tx1"/>
                </a:solidFill>
              </a:rPr>
              <a:t>输入密码后，它需要第二步，例如将代码发送到您的手机。</a:t>
            </a:r>
            <a:endParaRPr lang="zh-CN" dirty="0">
              <a:solidFill>
                <a:schemeClr val="tx1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E1F133-CD9A-40B8-16FA-0090B689A9A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38200" y="6273800"/>
            <a:ext cx="7526338" cy="244475"/>
          </a:xfrm>
        </p:spPr>
        <p:txBody>
          <a:bodyPr anchor="ctr">
            <a:normAutofit/>
          </a:bodyPr>
          <a:lstStyle/>
          <a:p>
            <a:pPr algn="l" rtl="0">
              <a:spcAft>
                <a:spcPts val="600"/>
              </a:spcAft>
              <a:defRPr/>
            </a:pPr>
            <a:r>
              <a:rPr lang="zh-CN" b="0" i="0" u="none" baseline="0"/>
              <a:t>西澳数字参与项目 | 社区倡导课程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692ECA-A272-DF15-B4CB-17FE642327B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610600" y="6273800"/>
            <a:ext cx="2743200" cy="244475"/>
          </a:xfrm>
        </p:spPr>
        <p:txBody>
          <a:bodyPr wrap="square" anchor="ctr">
            <a:normAutofit/>
          </a:bodyPr>
          <a:lstStyle/>
          <a:p>
            <a:pPr algn="r" rtl="0">
              <a:spcAft>
                <a:spcPts val="600"/>
              </a:spcAft>
              <a:defRPr/>
            </a:pPr>
            <a:fld id="{D9A4D1A7-7217-47BF-969F-900A37AB9311}" type="slidenum">
              <a:rPr/>
              <a:pPr>
                <a:spcAft>
                  <a:spcPts val="600"/>
                </a:spcAft>
                <a:defRPr/>
              </a:pPr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504377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495D09-8115-918A-4A49-C9BF31820D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9228138" cy="1325563"/>
          </a:xfrm>
        </p:spPr>
        <p:txBody>
          <a:bodyPr wrap="square" anchor="ctr">
            <a:normAutofit/>
          </a:bodyPr>
          <a:lstStyle/>
          <a:p>
            <a:pPr algn="l" rtl="0"/>
            <a:r>
              <a:rPr lang="zh-CN" b="1" i="0" u="none" baseline="0"/>
              <a:t>设置2FA</a:t>
            </a:r>
            <a:endParaRPr lang="zh-CN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F8E8285-F0AE-C77D-5817-CC27FE9A2DC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481943"/>
            <a:ext cx="5181600" cy="3272905"/>
          </a:xfrm>
        </p:spPr>
        <p:txBody>
          <a:bodyPr wrap="square" anchor="t">
            <a:normAutofit/>
          </a:bodyPr>
          <a:lstStyle/>
          <a:p>
            <a:pPr algn="l" rtl="0">
              <a:spcBef>
                <a:spcPts val="750"/>
              </a:spcBef>
              <a:spcAft>
                <a:spcPts val="750"/>
              </a:spcAft>
              <a:buFont typeface="Arial" panose="020B0604020202020204" pitchFamily="34" charset="0"/>
              <a:buChar char="•"/>
            </a:pPr>
            <a:r>
              <a:rPr lang="zh-CN" b="0" i="0" u="none" baseline="0">
                <a:solidFill>
                  <a:schemeClr val="tx1"/>
                </a:solidFill>
                <a:effectLst/>
              </a:rPr>
              <a:t>前往您的帐户设置。</a:t>
            </a:r>
          </a:p>
          <a:p>
            <a:pPr algn="l" rtl="0">
              <a:spcBef>
                <a:spcPts val="750"/>
              </a:spcBef>
              <a:spcAft>
                <a:spcPts val="750"/>
              </a:spcAft>
              <a:buFont typeface="Arial" panose="020B0604020202020204" pitchFamily="34" charset="0"/>
              <a:buChar char="•"/>
            </a:pPr>
            <a:r>
              <a:rPr lang="zh-CN" b="0" i="0" u="none" baseline="0">
                <a:solidFill>
                  <a:schemeClr val="tx1"/>
                </a:solidFill>
                <a:effectLst/>
              </a:rPr>
              <a:t>寻找安全或 2FA 选项。</a:t>
            </a:r>
          </a:p>
          <a:p>
            <a:pPr algn="l" rtl="0">
              <a:spcBef>
                <a:spcPts val="750"/>
              </a:spcBef>
              <a:spcAft>
                <a:spcPts val="750"/>
              </a:spcAft>
              <a:buFont typeface="Arial" panose="020B0604020202020204" pitchFamily="34" charset="0"/>
              <a:buChar char="•"/>
            </a:pPr>
            <a:r>
              <a:rPr lang="zh-CN" b="0" i="0" u="none" baseline="0">
                <a:solidFill>
                  <a:schemeClr val="tx1"/>
                </a:solidFill>
                <a:effectLst/>
              </a:rPr>
              <a:t>按照说明进行设置。</a:t>
            </a:r>
          </a:p>
        </p:txBody>
      </p:sp>
      <p:pic>
        <p:nvPicPr>
          <p:cNvPr id="8" name="Content Placeholder 7" descr="Padlock on computer motherboard">
            <a:extLst>
              <a:ext uri="{FF2B5EF4-FFF2-40B4-BE49-F238E27FC236}">
                <a16:creationId xmlns:a16="http://schemas.microsoft.com/office/drawing/2014/main" id="{362256F5-6CF0-AFD3-E9C4-7179C530EE8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1"/>
          <a:stretch/>
        </p:blipFill>
        <p:spPr>
          <a:xfrm>
            <a:off x="6172200" y="1825625"/>
            <a:ext cx="5181600" cy="3929223"/>
          </a:xfrm>
          <a:noFill/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2D9FBF-B068-E7DE-9B30-8BA1D3D3204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38200" y="6273800"/>
            <a:ext cx="7526338" cy="244475"/>
          </a:xfrm>
        </p:spPr>
        <p:txBody>
          <a:bodyPr anchor="ctr">
            <a:normAutofit/>
          </a:bodyPr>
          <a:lstStyle/>
          <a:p>
            <a:pPr algn="l" rtl="0">
              <a:spcAft>
                <a:spcPts val="600"/>
              </a:spcAft>
              <a:defRPr/>
            </a:pPr>
            <a:r>
              <a:rPr lang="zh-CN" b="0" i="0" u="none" baseline="0"/>
              <a:t>西澳数字参与项目 | 社区倡导课程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FA8F11-9BFD-9D67-102C-3F23769FD8E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610600" y="6273800"/>
            <a:ext cx="2743200" cy="244475"/>
          </a:xfrm>
        </p:spPr>
        <p:txBody>
          <a:bodyPr wrap="square" anchor="ctr">
            <a:normAutofit/>
          </a:bodyPr>
          <a:lstStyle/>
          <a:p>
            <a:pPr algn="r" rtl="0">
              <a:spcAft>
                <a:spcPts val="600"/>
              </a:spcAft>
              <a:defRPr/>
            </a:pPr>
            <a:fld id="{D9A4D1A7-7217-47BF-969F-900A37AB9311}" type="slidenum">
              <a:rPr/>
              <a:pPr>
                <a:spcAft>
                  <a:spcPts val="600"/>
                </a:spcAft>
                <a:defRPr/>
              </a:pPr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0797276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7E6EEB-62B2-A240-072C-D07AA6F7F2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9228138" cy="1325563"/>
          </a:xfrm>
        </p:spPr>
        <p:txBody>
          <a:bodyPr wrap="square" anchor="ctr">
            <a:normAutofit/>
          </a:bodyPr>
          <a:lstStyle/>
          <a:p>
            <a:pPr algn="l" rtl="0"/>
            <a:r>
              <a:rPr lang="zh-CN" b="1" i="0" u="none" baseline="0"/>
              <a:t>有用的资源</a:t>
            </a:r>
            <a:endParaRPr lang="zh-CN" dirty="0"/>
          </a:p>
        </p:txBody>
      </p:sp>
      <p:pic>
        <p:nvPicPr>
          <p:cNvPr id="11" name="Content Placeholder 10" descr="Person typing on laptop">
            <a:extLst>
              <a:ext uri="{FF2B5EF4-FFF2-40B4-BE49-F238E27FC236}">
                <a16:creationId xmlns:a16="http://schemas.microsoft.com/office/drawing/2014/main" id="{6778103A-B53B-2E3C-B819-24BF240F2EC5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332911"/>
            <a:ext cx="5181600" cy="2914650"/>
          </a:xfrm>
          <a:prstGeom prst="rect">
            <a:avLst/>
          </a:prstGeom>
          <a:noFill/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C535165-5E56-9963-C6EB-199EBBBDBC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448300" cy="3929223"/>
          </a:xfrm>
        </p:spPr>
        <p:txBody>
          <a:bodyPr wrap="square" anchor="t">
            <a:normAutofit/>
          </a:bodyPr>
          <a:lstStyle/>
          <a:p>
            <a:pPr marL="0" indent="0">
              <a:buNone/>
            </a:pPr>
            <a:r>
              <a:rPr lang="zh-CN" altLang="en-US" dirty="0">
                <a:solidFill>
                  <a:schemeClr val="tx1"/>
                </a:solidFill>
              </a:rPr>
              <a:t>有关设置高强度且安全的密码</a:t>
            </a:r>
            <a:r>
              <a:rPr lang="en-US" altLang="zh-CN" dirty="0">
                <a:solidFill>
                  <a:schemeClr val="tx1"/>
                </a:solidFill>
              </a:rPr>
              <a:t>/</a:t>
            </a:r>
            <a:r>
              <a:rPr lang="zh-CN" altLang="en-US" dirty="0">
                <a:solidFill>
                  <a:schemeClr val="tx1"/>
                </a:solidFill>
              </a:rPr>
              <a:t>密码短语的更多信息，</a:t>
            </a:r>
            <a:r>
              <a:rPr lang="zh-CN" b="0" i="0" u="none" baseline="0" dirty="0">
                <a:solidFill>
                  <a:schemeClr val="tx1"/>
                </a:solidFill>
              </a:rPr>
              <a:t>请参阅讲义或前往：</a:t>
            </a:r>
          </a:p>
          <a:p>
            <a:pPr algn="l" rtl="0"/>
            <a:r>
              <a:rPr lang="zh-CN" b="0" i="0" u="none" baseline="0" dirty="0">
                <a:hlinkClick r:id="rId4"/>
              </a:rPr>
              <a:t>https://goodthingsaustralia.org/wp-content/uploads/2024/05/smithfamily_strong_passwords.pdf</a:t>
            </a:r>
            <a:endParaRPr lang="zh-CN" dirty="0"/>
          </a:p>
          <a:p>
            <a:pPr algn="l" rtl="0"/>
            <a:r>
              <a:rPr lang="zh-CN" b="0" i="0" u="none" baseline="0" dirty="0">
                <a:hlinkClick r:id="rId5"/>
              </a:rPr>
              <a:t>https://www.cyber.gov.au/protect-yourself/securing-your-accounts/passphrases</a:t>
            </a:r>
            <a:r>
              <a:rPr lang="zh-CN" b="0" i="0" u="none" baseline="0" dirty="0"/>
              <a:t> 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0FD265-5065-62ED-5E9A-80852940E3F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38200" y="6273800"/>
            <a:ext cx="7526338" cy="244475"/>
          </a:xfrm>
        </p:spPr>
        <p:txBody>
          <a:bodyPr anchor="ctr">
            <a:normAutofit/>
          </a:bodyPr>
          <a:lstStyle/>
          <a:p>
            <a:pPr algn="l" rtl="0" fontAlgn="base">
              <a:spcBef>
                <a:spcPct val="0"/>
              </a:spcBef>
              <a:spcAft>
                <a:spcPts val="600"/>
              </a:spcAft>
            </a:pPr>
            <a:r>
              <a:rPr lang="zh-CN" b="0" i="0" u="none" baseline="0"/>
              <a:t>西澳数字包容项目 | 社区倡导计划 | 合作伙伴培训。</a:t>
            </a:r>
            <a:endParaRPr lang="zh-CN" alt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896F41-53D2-9AFC-F655-4F9A3738864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610600" y="6273800"/>
            <a:ext cx="2743200" cy="244475"/>
          </a:xfrm>
        </p:spPr>
        <p:txBody>
          <a:bodyPr wrap="square" anchor="ctr">
            <a:normAutofit/>
          </a:bodyPr>
          <a:lstStyle/>
          <a:p>
            <a:pPr algn="r" rtl="0">
              <a:spcAft>
                <a:spcPts val="600"/>
              </a:spcAft>
              <a:defRPr/>
            </a:pPr>
            <a:fld id="{511E3F05-CEF4-4D87-B638-1AE1855C9A6B}" type="slidenum">
              <a:rPr/>
              <a:pPr>
                <a:spcAft>
                  <a:spcPts val="600"/>
                </a:spcAft>
                <a:defRPr/>
              </a:pPr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8193569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4C081D-103A-F60A-3D83-8712A4CD57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18D836-2A09-2A87-252E-174AF9CDE9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9228138" cy="1325563"/>
          </a:xfrm>
        </p:spPr>
        <p:txBody>
          <a:bodyPr wrap="square" anchor="ctr">
            <a:normAutofit/>
          </a:bodyPr>
          <a:lstStyle/>
          <a:p>
            <a:pPr algn="l" rtl="0"/>
            <a:r>
              <a:rPr lang="zh-CN" b="1" i="0" u="none" baseline="0"/>
              <a:t>课程回顾</a:t>
            </a:r>
          </a:p>
        </p:txBody>
      </p:sp>
      <p:pic>
        <p:nvPicPr>
          <p:cNvPr id="6" name="Picture 5" descr="A padlock on a circuit board&#10;&#10;AI-generated content may be incorrect.">
            <a:extLst>
              <a:ext uri="{FF2B5EF4-FFF2-40B4-BE49-F238E27FC236}">
                <a16:creationId xmlns:a16="http://schemas.microsoft.com/office/drawing/2014/main" id="{74EDC8BE-13EE-7327-86C9-FB10024E9E6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2340" b="11830"/>
          <a:stretch/>
        </p:blipFill>
        <p:spPr>
          <a:xfrm>
            <a:off x="838200" y="1825625"/>
            <a:ext cx="5181600" cy="3929223"/>
          </a:xfrm>
          <a:prstGeom prst="rect">
            <a:avLst/>
          </a:prstGeom>
          <a:noFill/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DCCAF3-980F-B532-8E97-9CDA613AD29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73370" y="1825625"/>
            <a:ext cx="5181600" cy="3929223"/>
          </a:xfrm>
        </p:spPr>
        <p:txBody>
          <a:bodyPr wrap="square" anchor="t">
            <a:normAutofit/>
          </a:bodyPr>
          <a:lstStyle/>
          <a:p>
            <a:pPr marL="0" indent="0" algn="l" rtl="0">
              <a:spcBef>
                <a:spcPts val="750"/>
              </a:spcBef>
              <a:spcAft>
                <a:spcPts val="750"/>
              </a:spcAft>
              <a:buNone/>
            </a:pPr>
            <a:r>
              <a:rPr lang="zh-CN" b="0" i="0" u="none" baseline="0" dirty="0">
                <a:solidFill>
                  <a:schemeClr val="tx1"/>
                </a:solidFill>
                <a:effectLst/>
              </a:rPr>
              <a:t>本次讲座涵盖：</a:t>
            </a:r>
          </a:p>
          <a:p>
            <a:pPr algn="l" rtl="0"/>
            <a:r>
              <a:rPr lang="zh-CN" b="0" i="0" u="none" baseline="0" dirty="0">
                <a:solidFill>
                  <a:schemeClr val="tx1"/>
                </a:solidFill>
              </a:rPr>
              <a:t>高强度密码和 2FA 有助于保证您的帐户安全。</a:t>
            </a:r>
          </a:p>
          <a:p>
            <a:pPr algn="l" rtl="0"/>
            <a:r>
              <a:rPr lang="zh-CN" b="0" i="0" u="none" baseline="0" dirty="0">
                <a:solidFill>
                  <a:schemeClr val="tx1"/>
                </a:solidFill>
              </a:rPr>
              <a:t>切记不同的帐户使用不同的密码。</a:t>
            </a:r>
          </a:p>
          <a:p>
            <a:pPr algn="l" rtl="0"/>
            <a:r>
              <a:rPr lang="zh-CN" b="0" i="0" u="none" baseline="0" dirty="0">
                <a:solidFill>
                  <a:schemeClr val="tx1"/>
                </a:solidFill>
              </a:rPr>
              <a:t>尽可能启用 2FA。</a:t>
            </a:r>
          </a:p>
          <a:p>
            <a:pPr marL="0" indent="0" algn="l" rtl="0">
              <a:buNone/>
            </a:pPr>
            <a:endParaRPr lang="en-AU" altLang="zh-CN" b="0" i="0" u="none" baseline="0" dirty="0">
              <a:solidFill>
                <a:schemeClr val="tx1"/>
              </a:solidFill>
            </a:endParaRPr>
          </a:p>
          <a:p>
            <a:pPr marL="0" indent="0" algn="l" rtl="0">
              <a:buNone/>
            </a:pPr>
            <a:r>
              <a:rPr lang="zh-CN" b="0" i="0" u="none" baseline="0" dirty="0">
                <a:solidFill>
                  <a:schemeClr val="tx1"/>
                </a:solidFill>
              </a:rPr>
              <a:t>问题？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86D6F3D-5A76-3DA2-C97C-B2810426EC3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38200" y="6273800"/>
            <a:ext cx="7526338" cy="244475"/>
          </a:xfrm>
        </p:spPr>
        <p:txBody>
          <a:bodyPr anchor="ctr">
            <a:normAutofit/>
          </a:bodyPr>
          <a:lstStyle/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zh-CN" b="0" i="0" u="none" strike="noStrike" kern="1200" cap="none" spc="0" normalizeH="0" baseline="0">
                <a:ln>
                  <a:noFill/>
                </a:ln>
                <a:effectLst/>
                <a:uLnTx/>
                <a:uFillTx/>
              </a:rPr>
              <a:t>西澳数字包容项目 | 社区倡导计划 | 合作伙伴培训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0727FEE-E798-48C4-4CE9-1922B352192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610600" y="6273800"/>
            <a:ext cx="2743200" cy="244475"/>
          </a:xfrm>
        </p:spPr>
        <p:txBody>
          <a:bodyPr wrap="square" anchor="ctr">
            <a:normAutofit/>
          </a:bodyPr>
          <a:lstStyle/>
          <a:p>
            <a:pPr marL="0" marR="0" lvl="0" indent="0" algn="r" defTabSz="914400" rtl="0" eaLnBrk="1" fontAlgn="base" latinLnBrk="0" hangingPunct="1"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3BD15210-6865-4F66-8164-C0556A8C2866}" type="slidenum">
              <a:rPr kumimoji="0" b="0" i="0" u="none" strike="noStrike" kern="1200" cap="none" spc="0" normalizeH="0" baseline="0">
                <a:ln>
                  <a:noFill/>
                </a:ln>
                <a:effectLst/>
                <a:uLnTx/>
                <a:uFillTx/>
              </a:rPr>
              <a:pPr marL="0" marR="0" lvl="0" indent="0" defTabSz="914400" rtl="0" eaLnBrk="1" fontAlgn="base" latinLnBrk="0" hangingPunct="1">
                <a:spcBef>
                  <a:spcPct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b="0" i="0" u="none" strike="noStrike" kern="1200" cap="none" spc="0" normalizeH="0" baseline="0" noProof="0">
              <a:ln>
                <a:noFill/>
              </a:ln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59652676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A26861-403F-F9D9-D0D6-E406616DB9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092682-713F-6A30-10E9-F86BC5EB80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rtl="0"/>
            <a:r>
              <a:rPr lang="zh-CN" b="1" i="0" u="none" baseline="0" dirty="0"/>
              <a:t>感谢</a:t>
            </a:r>
            <a:r>
              <a:rPr lang="zh-CN" altLang="en-US" b="1" i="0" u="none" baseline="0" dirty="0"/>
              <a:t>您的出席</a:t>
            </a:r>
            <a:r>
              <a:rPr lang="zh-CN" b="1" i="0" u="none" baseline="0" dirty="0"/>
              <a:t>!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354ECFD-EE93-F432-2D04-AA1416813C2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/>
            <a:r>
              <a:rPr lang="zh-CN" b="0" i="0" u="none" baseline="0"/>
              <a:t>下一节课时间： 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D1C68CD-6077-DD68-EB19-B40EAD62956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sz="1000" b="0" i="0" u="none" strike="noStrike" kern="1200" cap="none" spc="0" normalizeH="0" baseline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Kanit"/>
                <a:ea typeface="+mn-ea"/>
                <a:cs typeface="+mn-cs"/>
              </a:rPr>
              <a:t>西澳数字包容项目 | 社区倡导计划 | 合作伙伴培训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CEC76BD-D6FE-B800-D940-B608044FD59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8979563-BAC4-43CF-AF63-937BB8B82500}" type="slidenum">
              <a:rPr kumimoji="0" sz="1000" b="0" i="0" u="none" strike="noStrike" kern="1200" cap="none" spc="0" normalizeH="0" baseline="0">
                <a:ln>
                  <a:noFill/>
                </a:ln>
                <a:solidFill>
                  <a:srgbClr val="D9D9D9"/>
                </a:solidFill>
                <a:effectLst/>
                <a:uLnTx/>
                <a:uFillTx/>
                <a:latin typeface="Kanit" charset="-34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000" b="0" i="0" u="none" strike="noStrike" kern="1200" cap="none" spc="0" normalizeH="0" baseline="0" noProof="0">
              <a:ln>
                <a:noFill/>
              </a:ln>
              <a:solidFill>
                <a:srgbClr val="D9D9D9"/>
              </a:solidFill>
              <a:effectLst/>
              <a:uLnTx/>
              <a:uFillTx/>
              <a:latin typeface="Kanit" charset="-3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6605010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5B109C-6277-7E09-3E28-85A9D27057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le 1">
            <a:extLst>
              <a:ext uri="{FF2B5EF4-FFF2-40B4-BE49-F238E27FC236}">
                <a16:creationId xmlns:a16="http://schemas.microsoft.com/office/drawing/2014/main" id="{CF877B9E-0EA7-63B9-64B7-A614C530585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26875" y="4156436"/>
            <a:ext cx="8389938" cy="1361354"/>
          </a:xfrm>
        </p:spPr>
        <p:txBody>
          <a:bodyPr/>
          <a:lstStyle/>
          <a:p>
            <a:pPr algn="ctr" rtl="0" eaLnBrk="1" hangingPunct="1"/>
            <a:r>
              <a:rPr lang="zh-CN" sz="4400" b="1" i="0" u="none" baseline="0">
                <a:solidFill>
                  <a:schemeClr val="bg1"/>
                </a:solidFill>
                <a:cs typeface="Arial" panose="020B0604020202020204" pitchFamily="34" charset="0"/>
              </a:rPr>
              <a:t>感谢</a:t>
            </a:r>
            <a:br>
              <a:rPr lang="zh-CN" sz="4400">
                <a:solidFill>
                  <a:schemeClr val="bg1"/>
                </a:solidFill>
                <a:cs typeface="Arial" panose="020B0604020202020204" pitchFamily="34" charset="0"/>
              </a:rPr>
            </a:br>
            <a:r>
              <a:rPr lang="zh-CN" sz="4400" b="1" i="0" u="none" baseline="0">
                <a:cs typeface="Arial" panose="020B0604020202020204" pitchFamily="34" charset="0"/>
              </a:rPr>
              <a:t>社区倡导计划</a:t>
            </a:r>
            <a:r>
              <a:rPr lang="zh-CN" sz="4400" b="0" i="0" u="none" baseline="0">
                <a:cs typeface="Arial" panose="020B0604020202020204" pitchFamily="34" charset="0"/>
              </a:rPr>
              <a:t> </a:t>
            </a:r>
          </a:p>
        </p:txBody>
      </p:sp>
      <p:sp>
        <p:nvSpPr>
          <p:cNvPr id="24579" name="Subtitle 2">
            <a:extLst>
              <a:ext uri="{FF2B5EF4-FFF2-40B4-BE49-F238E27FC236}">
                <a16:creationId xmlns:a16="http://schemas.microsoft.com/office/drawing/2014/main" id="{A56012CB-35F5-17BC-1EC1-46FC8627492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051790" y="5935662"/>
            <a:ext cx="5634037" cy="555625"/>
          </a:xfrm>
        </p:spPr>
        <p:txBody>
          <a:bodyPr/>
          <a:lstStyle/>
          <a:p>
            <a:pPr algn="ctr" rtl="0" eaLnBrk="1" hangingPunct="1"/>
            <a:endParaRPr lang="zh-CN" i="1" noProof="0" dirty="0">
              <a:latin typeface="+mj-lt"/>
              <a:cs typeface="Arial" panose="020B0604020202020204" pitchFamily="34" charset="0"/>
            </a:endParaRPr>
          </a:p>
        </p:txBody>
      </p:sp>
      <p:pic>
        <p:nvPicPr>
          <p:cNvPr id="24580" name="Picture 4">
            <a:extLst>
              <a:ext uri="{FF2B5EF4-FFF2-40B4-BE49-F238E27FC236}">
                <a16:creationId xmlns:a16="http://schemas.microsoft.com/office/drawing/2014/main" id="{696379E2-69A0-B4D2-20DB-C89701E727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388" y="644525"/>
            <a:ext cx="6729412" cy="3008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1" name="Picture 5">
            <a:extLst>
              <a:ext uri="{FF2B5EF4-FFF2-40B4-BE49-F238E27FC236}">
                <a16:creationId xmlns:a16="http://schemas.microsoft.com/office/drawing/2014/main" id="{1DA40B31-722B-9851-C453-9A6D4DBAE3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85313" y="6054725"/>
            <a:ext cx="2198687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2" name="Picture 3">
            <a:extLst>
              <a:ext uri="{FF2B5EF4-FFF2-40B4-BE49-F238E27FC236}">
                <a16:creationId xmlns:a16="http://schemas.microsoft.com/office/drawing/2014/main" id="{0CDD0F34-A38D-ADA8-7CA6-7DCABB355E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850" y="6021388"/>
            <a:ext cx="1427163" cy="557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258444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698F98-B834-442E-3AA2-9D84E5A953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79FD52-9F56-DD2A-4C50-8940DC81B6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rtl="0"/>
            <a:r>
              <a:rPr lang="zh-CN" b="1" i="0" u="none" baseline="0"/>
              <a:t>讲师笔记：密码和 2FA（身份双重验证）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B40F89-8E18-25F0-B06C-91DF5753F5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71062"/>
            <a:ext cx="10515600" cy="4802738"/>
          </a:xfrm>
        </p:spPr>
        <p:txBody>
          <a:bodyPr/>
          <a:lstStyle/>
          <a:p>
            <a:pPr algn="l" rtl="0"/>
            <a:r>
              <a:rPr lang="zh-CN" sz="2000" b="0" i="0" u="none" baseline="0">
                <a:solidFill>
                  <a:srgbClr val="242424"/>
                </a:solidFill>
                <a:effectLst/>
                <a:latin typeface="+mj-lt"/>
              </a:rPr>
              <a:t>为学员打印此讲义：   </a:t>
            </a:r>
          </a:p>
          <a:p>
            <a:pPr lvl="1" algn="l" rtl="0"/>
            <a:r>
              <a:rPr lang="zh-CN" sz="1800" b="0" i="0" u="none" baseline="0">
                <a:solidFill>
                  <a:srgbClr val="242424"/>
                </a:solidFill>
                <a:latin typeface="+mj-lt"/>
                <a:hlinkClick r:id="rId3"/>
              </a:rPr>
              <a:t>密码</a:t>
            </a:r>
            <a:endParaRPr lang="zh-CN" sz="1800" b="0" i="0" dirty="0">
              <a:solidFill>
                <a:srgbClr val="242424"/>
              </a:solidFill>
              <a:effectLst/>
              <a:latin typeface="+mj-lt"/>
            </a:endParaRPr>
          </a:p>
          <a:p>
            <a:pPr algn="l" rtl="0">
              <a:spcBef>
                <a:spcPts val="750"/>
              </a:spcBef>
              <a:spcAft>
                <a:spcPts val="750"/>
              </a:spcAft>
            </a:pPr>
            <a:r>
              <a:rPr lang="zh-CN" sz="2000" b="0" i="0" u="none" baseline="0">
                <a:solidFill>
                  <a:srgbClr val="242424"/>
                </a:solidFill>
                <a:latin typeface="+mj-lt"/>
              </a:rPr>
              <a:t>打印一份包含笔记部分的幻灯片，供您在讲课时使用</a:t>
            </a:r>
            <a:endParaRPr lang="zh-CN" sz="2000" b="0" i="0" dirty="0">
              <a:solidFill>
                <a:srgbClr val="242424"/>
              </a:solidFill>
              <a:effectLst/>
              <a:latin typeface="+mj-lt"/>
            </a:endParaRPr>
          </a:p>
          <a:p>
            <a:pPr algn="l" rtl="0">
              <a:spcBef>
                <a:spcPts val="750"/>
              </a:spcBef>
              <a:spcAft>
                <a:spcPts val="750"/>
              </a:spcAft>
              <a:buFont typeface="Arial" panose="020B0604020202020204" pitchFamily="34" charset="0"/>
              <a:buChar char="•"/>
            </a:pPr>
            <a:r>
              <a:rPr lang="zh-CN" sz="2000" b="0" i="0" u="none" baseline="0">
                <a:solidFill>
                  <a:srgbClr val="242424"/>
                </a:solidFill>
                <a:effectLst/>
                <a:latin typeface="+mj-lt"/>
              </a:rPr>
              <a:t>阅读资料：</a:t>
            </a:r>
          </a:p>
          <a:p>
            <a:pPr lvl="1" algn="l" rtl="0">
              <a:spcBef>
                <a:spcPts val="750"/>
              </a:spcBef>
              <a:spcAft>
                <a:spcPts val="750"/>
              </a:spcAft>
            </a:pPr>
            <a:r>
              <a:rPr lang="zh-CN" sz="1800" b="0" i="0" u="none" baseline="0">
                <a:solidFill>
                  <a:srgbClr val="242424"/>
                </a:solidFill>
                <a:effectLst/>
                <a:latin typeface="+mj-lt"/>
              </a:rPr>
              <a:t>浏览幻灯片，并确保您熟悉其内容。</a:t>
            </a:r>
          </a:p>
          <a:p>
            <a:pPr lvl="1" algn="l" rtl="0">
              <a:spcBef>
                <a:spcPts val="750"/>
              </a:spcBef>
              <a:spcAft>
                <a:spcPts val="750"/>
              </a:spcAft>
            </a:pPr>
            <a:r>
              <a:rPr lang="zh-CN" sz="1800" b="0" i="0" u="none" baseline="0">
                <a:solidFill>
                  <a:srgbClr val="242424"/>
                </a:solidFill>
                <a:latin typeface="+mj-lt"/>
              </a:rPr>
              <a:t>给学员的讲义。</a:t>
            </a:r>
          </a:p>
          <a:p>
            <a:pPr algn="l" rtl="0">
              <a:spcBef>
                <a:spcPts val="750"/>
              </a:spcBef>
              <a:spcAft>
                <a:spcPts val="750"/>
              </a:spcAft>
            </a:pPr>
            <a:r>
              <a:rPr lang="zh-CN" sz="2000" b="0" i="0" u="none" baseline="0">
                <a:solidFill>
                  <a:srgbClr val="242424"/>
                </a:solidFill>
                <a:effectLst/>
                <a:latin typeface="+mj-lt"/>
              </a:rPr>
              <a:t>如果您有任何疑问，请在课程开始前联系Elliot </a:t>
            </a:r>
            <a:r>
              <a:rPr lang="zh-CN" sz="2000" b="0" i="0" u="none" baseline="0">
                <a:solidFill>
                  <a:srgbClr val="242424"/>
                </a:solidFill>
                <a:effectLst/>
                <a:latin typeface="+mj-lt"/>
                <a:hlinkClick r:id="rId4"/>
              </a:rPr>
              <a:t>Elliot@wacoss.</a:t>
            </a:r>
            <a:r>
              <a:rPr lang="zh-CN" sz="2000" b="0" i="0" u="none" baseline="0">
                <a:solidFill>
                  <a:srgbClr val="242424"/>
                </a:solidFill>
                <a:latin typeface="+mj-lt"/>
                <a:hlinkClick r:id="rId4"/>
              </a:rPr>
              <a:t>org.au </a:t>
            </a:r>
          </a:p>
          <a:p>
            <a:pPr algn="l" rtl="0">
              <a:spcBef>
                <a:spcPts val="750"/>
              </a:spcBef>
              <a:spcAft>
                <a:spcPts val="750"/>
              </a:spcAft>
            </a:pPr>
            <a:r>
              <a:rPr lang="zh-CN" sz="2000" b="0" i="0" u="none" baseline="0">
                <a:solidFill>
                  <a:srgbClr val="242424"/>
                </a:solidFill>
                <a:effectLst/>
                <a:latin typeface="+mj-lt"/>
              </a:rPr>
              <a:t>讲课之前删除/隐藏此幻灯片，并在最后一张幻灯片上更新下一节课的时间/日期。 </a:t>
            </a:r>
          </a:p>
          <a:p>
            <a:pPr algn="l" rtl="0">
              <a:spcBef>
                <a:spcPts val="750"/>
              </a:spcBef>
              <a:spcAft>
                <a:spcPts val="750"/>
              </a:spcAft>
            </a:pPr>
            <a:r>
              <a:rPr lang="zh-CN" sz="2000" b="0" i="0" u="none" baseline="0">
                <a:solidFill>
                  <a:srgbClr val="242424"/>
                </a:solidFill>
                <a:latin typeface="+mj-lt"/>
              </a:rPr>
              <a:t>您可以在电脑或手机上将任何图片换成您的社群的图像。</a:t>
            </a:r>
            <a:endParaRPr lang="zh-CN" sz="2000" b="0" i="0" dirty="0">
              <a:solidFill>
                <a:srgbClr val="242424"/>
              </a:solidFill>
              <a:effectLst/>
              <a:latin typeface="+mj-lt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B4087CA-FE4F-AAD4-8DDA-B843D9477A2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sz="1000" b="0" i="0" u="none" strike="noStrike" kern="1200" cap="none" spc="0" normalizeH="0" baseline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Kanit"/>
                <a:ea typeface="+mn-ea"/>
                <a:cs typeface="+mn-cs"/>
              </a:rPr>
              <a:t>西澳数字参与项目 | 社区倡导课程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A99F18-E1EB-FA97-3B19-CCFCFD54C1E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BD15210-6865-4F66-8164-C0556A8C2866}" type="slidenum">
              <a:rPr kumimoji="0" sz="1000" b="0" i="0" u="none" strike="noStrike" kern="1200" cap="none" spc="0" normalizeH="0" baseline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Kanit" charset="-34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0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Kanit" charset="-3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89264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641" name="Rectangle 26640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zh-CN" noProof="0" dirty="0"/>
          </a:p>
        </p:txBody>
      </p:sp>
      <p:sp>
        <p:nvSpPr>
          <p:cNvPr id="26626" name="Title 1">
            <a:extLst>
              <a:ext uri="{FF2B5EF4-FFF2-40B4-BE49-F238E27FC236}">
                <a16:creationId xmlns:a16="http://schemas.microsoft.com/office/drawing/2014/main" id="{6D4D2F7F-AD9E-BF07-977B-1D817A81378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40080" y="325369"/>
            <a:ext cx="8737384" cy="1956841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l" rtl="0" eaLnBrk="1" hangingPunct="1"/>
            <a:r>
              <a:rPr lang="zh-CN" sz="4200" b="1" i="0" u="none" baseline="0">
                <a:solidFill>
                  <a:schemeClr val="tx1"/>
                </a:solidFill>
              </a:rPr>
              <a:t>对原住民的认可</a:t>
            </a:r>
          </a:p>
        </p:txBody>
      </p:sp>
      <p:sp>
        <p:nvSpPr>
          <p:cNvPr id="26643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zh-CN" noProof="0" dirty="0"/>
          </a:p>
        </p:txBody>
      </p:sp>
      <p:sp>
        <p:nvSpPr>
          <p:cNvPr id="2" name="TextBox 4">
            <a:extLst>
              <a:ext uri="{FF2B5EF4-FFF2-40B4-BE49-F238E27FC236}">
                <a16:creationId xmlns:a16="http://schemas.microsoft.com/office/drawing/2014/main" id="{E549533C-595A-240B-ACA9-4C86A4B9A1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0079" y="2910066"/>
            <a:ext cx="11406777" cy="2975616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>
            <a:normAutofit lnSpcReduction="10000"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>
                <a:solidFill>
                  <a:srgbClr val="595959"/>
                </a:solidFill>
                <a:latin typeface="Kanit" panose="020B0502040204020203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Kanit" panose="020B0502040204020203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rgbClr val="595959"/>
                </a:solidFill>
                <a:latin typeface="Kanit" panose="020B0502040204020203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595959"/>
                </a:solidFill>
                <a:latin typeface="Kanit" panose="020B0502040204020203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595959"/>
                </a:solidFill>
                <a:latin typeface="Kanit" panose="020B0502040204020203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595959"/>
                </a:solidFill>
                <a:latin typeface="Kanit" panose="020B0502040204020203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595959"/>
                </a:solidFill>
                <a:latin typeface="Kanit" panose="020B0502040204020203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595959"/>
                </a:solidFill>
                <a:latin typeface="Kanit" panose="020B0502040204020203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595959"/>
                </a:solidFill>
                <a:latin typeface="Kanit" panose="020B0502040204020203" charset="0"/>
              </a:defRPr>
            </a:lvl9pPr>
          </a:lstStyle>
          <a:p>
            <a:pPr algn="l" rtl="0" eaLnBrk="1" hangingPunct="1">
              <a:lnSpc>
                <a:spcPct val="150000"/>
              </a:lnSpc>
              <a:spcBef>
                <a:spcPct val="0"/>
              </a:spcBef>
              <a:spcAft>
                <a:spcPts val="600"/>
              </a:spcAft>
              <a:buNone/>
            </a:pPr>
            <a:r>
              <a:rPr lang="zh-CN" b="0" i="0" u="none" baseline="0" dirty="0">
                <a:solidFill>
                  <a:schemeClr val="tx1"/>
                </a:solidFill>
                <a:latin typeface="+mn-lt"/>
              </a:rPr>
              <a:t>我们知道</a:t>
            </a:r>
            <a:r>
              <a:rPr lang="zh-CN" altLang="en-US" b="0" i="0" u="none" baseline="0" dirty="0">
                <a:solidFill>
                  <a:schemeClr val="tx1"/>
                </a:solidFill>
                <a:latin typeface="+mn-lt"/>
              </a:rPr>
              <a:t>，</a:t>
            </a:r>
            <a:r>
              <a:rPr lang="zh-CN" b="0" i="0" u="none" baseline="0" dirty="0">
                <a:solidFill>
                  <a:schemeClr val="tx1"/>
                </a:solidFill>
                <a:latin typeface="+mn-lt"/>
              </a:rPr>
              <a:t>我们身处原住民的土地。我们尊重这片土地上的原住民。</a:t>
            </a:r>
          </a:p>
          <a:p>
            <a:pPr algn="l" rtl="0" eaLnBrk="1" hangingPunct="1">
              <a:lnSpc>
                <a:spcPct val="150000"/>
              </a:lnSpc>
              <a:spcBef>
                <a:spcPct val="0"/>
              </a:spcBef>
              <a:spcAft>
                <a:spcPts val="600"/>
              </a:spcAft>
              <a:buNone/>
            </a:pPr>
            <a:r>
              <a:rPr lang="zh-CN" b="0" i="0" u="none" baseline="0" dirty="0">
                <a:solidFill>
                  <a:schemeClr val="tx1"/>
                </a:solidFill>
                <a:latin typeface="+mn-lt"/>
              </a:rPr>
              <a:t>原住民在这片土地上生活了很多年。</a:t>
            </a:r>
          </a:p>
          <a:p>
            <a:pPr algn="l" rtl="0" eaLnBrk="1" hangingPunct="1">
              <a:lnSpc>
                <a:spcPct val="150000"/>
              </a:lnSpc>
              <a:spcBef>
                <a:spcPct val="0"/>
              </a:spcBef>
              <a:spcAft>
                <a:spcPts val="600"/>
              </a:spcAft>
              <a:buNone/>
            </a:pPr>
            <a:r>
              <a:rPr lang="zh-CN" b="0" i="0" u="none" baseline="0" dirty="0">
                <a:solidFill>
                  <a:schemeClr val="tx1"/>
                </a:solidFill>
                <a:latin typeface="+mn-lt"/>
              </a:rPr>
              <a:t>我们尊重所有原住民及其长者。</a:t>
            </a:r>
          </a:p>
          <a:p>
            <a:pPr algn="l" rtl="0" eaLnBrk="1" hangingPunct="1">
              <a:lnSpc>
                <a:spcPct val="150000"/>
              </a:lnSpc>
              <a:spcBef>
                <a:spcPct val="0"/>
              </a:spcBef>
              <a:spcAft>
                <a:spcPts val="600"/>
              </a:spcAft>
              <a:buNone/>
            </a:pPr>
            <a:r>
              <a:rPr lang="zh-CN" b="0" i="0" u="none" baseline="0" dirty="0">
                <a:solidFill>
                  <a:schemeClr val="tx1"/>
                </a:solidFill>
                <a:latin typeface="+mn-lt"/>
              </a:rPr>
              <a:t>我们可以从他们的故事中学到很多东西。</a:t>
            </a:r>
          </a:p>
          <a:p>
            <a:pPr algn="l" rtl="0" eaLnBrk="1" hangingPunct="1">
              <a:lnSpc>
                <a:spcPct val="150000"/>
              </a:lnSpc>
              <a:spcBef>
                <a:spcPct val="0"/>
              </a:spcBef>
              <a:spcAft>
                <a:spcPts val="600"/>
              </a:spcAft>
              <a:buNone/>
            </a:pPr>
            <a:r>
              <a:rPr lang="zh-CN" b="0" i="0" u="none" baseline="0" dirty="0">
                <a:solidFill>
                  <a:schemeClr val="tx1"/>
                </a:solidFill>
                <a:latin typeface="+mn-lt"/>
              </a:rPr>
              <a:t>这片土地过去是、将来也永远是原住民的土地。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26FF27-C188-5A80-FFE6-57C859FE23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7DEF6D-8BEE-A107-837E-D55E9A8D8E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wrap="square" anchor="b">
            <a:normAutofit/>
          </a:bodyPr>
          <a:lstStyle/>
          <a:p>
            <a:pPr algn="l" rtl="0"/>
            <a:r>
              <a:rPr lang="zh-CN" b="1" i="0" u="none" baseline="0">
                <a:solidFill>
                  <a:srgbClr val="1962B2"/>
                </a:solidFill>
              </a:rPr>
              <a:t>密码和身份双重验证</a:t>
            </a:r>
            <a:br>
              <a:rPr lang="zh-CN">
                <a:solidFill>
                  <a:srgbClr val="1962B2"/>
                </a:solidFill>
              </a:rPr>
            </a:br>
            <a:endParaRPr lang="zh-CN">
              <a:solidFill>
                <a:srgbClr val="1962B2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D045733-1DAA-1BF2-2666-4995A88584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 wrap="square" anchor="t">
            <a:normAutofit/>
          </a:bodyPr>
          <a:lstStyle/>
          <a:p>
            <a:pPr algn="l" rtl="0"/>
            <a:r>
              <a:rPr lang="zh-CN" b="0" i="0" u="none" baseline="0"/>
              <a:t>西澳数字参与项目</a:t>
            </a:r>
          </a:p>
        </p:txBody>
      </p:sp>
      <p:sp>
        <p:nvSpPr>
          <p:cNvPr id="8" name="Footer Placeholder 3">
            <a:extLst>
              <a:ext uri="{FF2B5EF4-FFF2-40B4-BE49-F238E27FC236}">
                <a16:creationId xmlns:a16="http://schemas.microsoft.com/office/drawing/2014/main" id="{6218E6A7-CFB5-F9D6-66D0-D370D818EA1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38200" y="6273800"/>
            <a:ext cx="7526338" cy="24447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zh-CN" sz="1000" b="0" i="0" u="none" strike="noStrike" kern="1200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Kanit"/>
                <a:ea typeface="+mn-ea"/>
                <a:cs typeface="+mn-cs"/>
              </a:rPr>
              <a:t>西澳数字参与项目 | 社区倡导课程</a:t>
            </a:r>
          </a:p>
        </p:txBody>
      </p:sp>
      <p:sp>
        <p:nvSpPr>
          <p:cNvPr id="10" name="Slide Number Placeholder 4">
            <a:extLst>
              <a:ext uri="{FF2B5EF4-FFF2-40B4-BE49-F238E27FC236}">
                <a16:creationId xmlns:a16="http://schemas.microsoft.com/office/drawing/2014/main" id="{85C51CDC-34A8-9402-5207-112EBB3A9A5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610600" y="6273800"/>
            <a:ext cx="2743200" cy="244475"/>
          </a:xfrm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ECD732CF-05B5-44F6-8B3F-52A906295270}" type="slidenum">
              <a:rPr kumimoji="0" sz="1000" b="0" i="0" u="none" strike="noStrike" kern="1200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Kanit" charset="-34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Kanit" charset="-3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53933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C3E7D5-F717-07A5-CCD9-B4DBA34AA1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206043-1EED-8864-34C4-3D353D9B72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9228138" cy="1325563"/>
          </a:xfrm>
        </p:spPr>
        <p:txBody>
          <a:bodyPr wrap="square" anchor="ctr">
            <a:normAutofit/>
          </a:bodyPr>
          <a:lstStyle/>
          <a:p>
            <a:pPr algn="l" rtl="0"/>
            <a:r>
              <a:rPr lang="zh-CN" b="1" i="0" u="none" baseline="0"/>
              <a:t>课程简介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DD9D0B-A310-9226-706F-15F0B3B1EE0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3929223"/>
          </a:xfrm>
        </p:spPr>
        <p:txBody>
          <a:bodyPr wrap="square" anchor="t">
            <a:normAutofit/>
          </a:bodyPr>
          <a:lstStyle/>
          <a:p>
            <a:pPr marL="0" indent="0" algn="l" rtl="0">
              <a:spcBef>
                <a:spcPts val="750"/>
              </a:spcBef>
              <a:spcAft>
                <a:spcPts val="750"/>
              </a:spcAft>
              <a:buNone/>
            </a:pPr>
            <a:r>
              <a:rPr lang="zh-CN" b="0" i="0" u="none" baseline="0" dirty="0">
                <a:solidFill>
                  <a:schemeClr val="tx1"/>
                </a:solidFill>
                <a:effectLst/>
              </a:rPr>
              <a:t>本次讲座将涵盖：</a:t>
            </a:r>
          </a:p>
          <a:p>
            <a:pPr algn="l" rtl="0">
              <a:spcBef>
                <a:spcPts val="750"/>
              </a:spcBef>
              <a:spcAft>
                <a:spcPts val="750"/>
              </a:spcAft>
            </a:pPr>
            <a:r>
              <a:rPr lang="zh-CN" b="0" i="0" u="none" baseline="0" dirty="0">
                <a:solidFill>
                  <a:schemeClr val="tx1"/>
                </a:solidFill>
              </a:rPr>
              <a:t>密码是什么。</a:t>
            </a:r>
          </a:p>
          <a:p>
            <a:pPr algn="l" rtl="0">
              <a:spcBef>
                <a:spcPts val="750"/>
              </a:spcBef>
              <a:spcAft>
                <a:spcPts val="750"/>
              </a:spcAft>
            </a:pPr>
            <a:r>
              <a:rPr lang="zh-CN" b="0" i="0" u="none" baseline="0" dirty="0">
                <a:solidFill>
                  <a:schemeClr val="tx1"/>
                </a:solidFill>
                <a:effectLst/>
              </a:rPr>
              <a:t>如何创建高强度的密码。</a:t>
            </a:r>
          </a:p>
          <a:p>
            <a:pPr algn="l" rtl="0">
              <a:spcBef>
                <a:spcPts val="750"/>
              </a:spcBef>
              <a:spcAft>
                <a:spcPts val="750"/>
              </a:spcAft>
            </a:pPr>
            <a:r>
              <a:rPr lang="zh-CN" b="0" i="0" u="none" baseline="0" dirty="0">
                <a:solidFill>
                  <a:schemeClr val="tx1"/>
                </a:solidFill>
              </a:rPr>
              <a:t>保证您的密码安全。</a:t>
            </a:r>
          </a:p>
          <a:p>
            <a:pPr>
              <a:spcBef>
                <a:spcPts val="750"/>
              </a:spcBef>
              <a:spcAft>
                <a:spcPts val="750"/>
              </a:spcAft>
            </a:pPr>
            <a:r>
              <a:rPr lang="zh-CN" altLang="en-US" dirty="0">
                <a:solidFill>
                  <a:schemeClr val="tx1"/>
                </a:solidFill>
              </a:rPr>
              <a:t>身份</a:t>
            </a:r>
            <a:r>
              <a:rPr lang="zh-CN" b="0" i="0" u="none" baseline="0" dirty="0">
                <a:solidFill>
                  <a:schemeClr val="tx1"/>
                </a:solidFill>
                <a:effectLst/>
              </a:rPr>
              <a:t>双</a:t>
            </a:r>
            <a:r>
              <a:rPr lang="zh-CN" altLang="en-US" b="0" i="0" u="none" baseline="0" dirty="0">
                <a:solidFill>
                  <a:schemeClr val="tx1"/>
                </a:solidFill>
                <a:effectLst/>
              </a:rPr>
              <a:t>重</a:t>
            </a:r>
            <a:r>
              <a:rPr lang="zh-CN" b="0" i="0" u="none" baseline="0" dirty="0">
                <a:solidFill>
                  <a:schemeClr val="tx1"/>
                </a:solidFill>
                <a:effectLst/>
              </a:rPr>
              <a:t>验证</a:t>
            </a:r>
          </a:p>
          <a:p>
            <a:pPr marL="0" indent="0" algn="l" rtl="0">
              <a:spcBef>
                <a:spcPts val="750"/>
              </a:spcBef>
              <a:spcAft>
                <a:spcPts val="750"/>
              </a:spcAft>
              <a:buNone/>
            </a:pPr>
            <a:endParaRPr lang="zh-CN" b="0" i="0" dirty="0">
              <a:solidFill>
                <a:schemeClr val="tx1"/>
              </a:solidFill>
              <a:effectLst/>
            </a:endParaRPr>
          </a:p>
        </p:txBody>
      </p:sp>
      <p:pic>
        <p:nvPicPr>
          <p:cNvPr id="7" name="Picture 6" descr="A padlock on a circuit board&#10;&#10;AI-generated content may be incorrect.">
            <a:extLst>
              <a:ext uri="{FF2B5EF4-FFF2-40B4-BE49-F238E27FC236}">
                <a16:creationId xmlns:a16="http://schemas.microsoft.com/office/drawing/2014/main" id="{F1E42CD8-FA9F-AF2C-8A6B-0A09EA94337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2340" b="11830"/>
          <a:stretch/>
        </p:blipFill>
        <p:spPr>
          <a:xfrm>
            <a:off x="6172200" y="1825625"/>
            <a:ext cx="5181600" cy="3929223"/>
          </a:xfrm>
          <a:prstGeom prst="rect">
            <a:avLst/>
          </a:prstGeom>
          <a:noFill/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9DBC682-3850-AD3E-8708-FB8A0ED37AF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38200" y="6273800"/>
            <a:ext cx="7526338" cy="244475"/>
          </a:xfrm>
        </p:spPr>
        <p:txBody>
          <a:bodyPr anchor="ctr">
            <a:normAutofit/>
          </a:bodyPr>
          <a:lstStyle/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zh-CN" b="0" i="0" u="none" strike="noStrike" kern="1200" cap="none" spc="0" normalizeH="0" baseline="0">
                <a:ln>
                  <a:noFill/>
                </a:ln>
                <a:effectLst/>
                <a:uLnTx/>
                <a:uFillTx/>
              </a:rPr>
              <a:t>西澳数字参与项目 | 社区倡导课程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BE471C1-E263-053E-882D-39051329823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610600" y="6273800"/>
            <a:ext cx="2743200" cy="244475"/>
          </a:xfrm>
        </p:spPr>
        <p:txBody>
          <a:bodyPr wrap="square" anchor="ctr">
            <a:normAutofit/>
          </a:bodyPr>
          <a:lstStyle/>
          <a:p>
            <a:pPr marL="0" marR="0" lvl="0" indent="0" algn="r" defTabSz="914400" rtl="0" eaLnBrk="1" fontAlgn="base" latinLnBrk="0" hangingPunct="1"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3BD15210-6865-4F66-8164-C0556A8C2866}" type="slidenum">
              <a:rPr kumimoji="0" b="0" i="0" u="none" strike="noStrike" kern="1200" cap="none" spc="0" normalizeH="0" baseline="0">
                <a:ln>
                  <a:noFill/>
                </a:ln>
                <a:effectLst/>
                <a:uLnTx/>
                <a:uFillTx/>
              </a:rPr>
              <a:pPr marL="0" marR="0" lvl="0" indent="0" defTabSz="914400" rtl="0" eaLnBrk="1" fontAlgn="base" latinLnBrk="0" hangingPunct="1">
                <a:spcBef>
                  <a:spcPct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b="0" i="0" u="none" strike="noStrike" kern="1200" cap="none" spc="0" normalizeH="0" baseline="0" noProof="0">
              <a:ln>
                <a:noFill/>
              </a:ln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04549682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4038B9-2659-A1F6-591B-BFEF735053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248214-E6BC-CAEB-991B-C1A99D868D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1821" y="2766218"/>
            <a:ext cx="9228138" cy="1325563"/>
          </a:xfrm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/>
          <a:p>
            <a:pPr algn="l" rtl="0"/>
            <a:r>
              <a:rPr lang="zh-CN" sz="5400" b="1" i="0" u="none" baseline="0"/>
              <a:t>简介</a:t>
            </a:r>
          </a:p>
        </p:txBody>
      </p:sp>
      <p:pic>
        <p:nvPicPr>
          <p:cNvPr id="8" name="Graphic 7" descr="Handshake">
            <a:extLst>
              <a:ext uri="{FF2B5EF4-FFF2-40B4-BE49-F238E27FC236}">
                <a16:creationId xmlns:a16="http://schemas.microsoft.com/office/drawing/2014/main" id="{CAC27AD1-C76D-6341-3D81-9DA8C2B567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798388" y="1825625"/>
            <a:ext cx="3929223" cy="3929223"/>
          </a:xfrm>
          <a:prstGeom prst="rect">
            <a:avLst/>
          </a:prstGeom>
        </p:spPr>
      </p:pic>
      <p:sp>
        <p:nvSpPr>
          <p:cNvPr id="27" name="Footer Placeholder 4">
            <a:extLst>
              <a:ext uri="{FF2B5EF4-FFF2-40B4-BE49-F238E27FC236}">
                <a16:creationId xmlns:a16="http://schemas.microsoft.com/office/drawing/2014/main" id="{DF75785C-6EDD-336B-EE12-5729891596D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38200" y="6273800"/>
            <a:ext cx="7526338" cy="24447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zh-CN" sz="1000" b="0" i="0" u="none" strike="noStrike" kern="1200" cap="none" spc="0" normalizeH="0" baseline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Kanit"/>
                <a:ea typeface="+mn-ea"/>
                <a:cs typeface="+mn-cs"/>
              </a:rPr>
              <a:t>西澳数字参与项目 | 社区倡导课程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7BE527F-027A-CFCC-9627-091FAE3DCB1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610600" y="6273800"/>
            <a:ext cx="2743200" cy="244475"/>
          </a:xfrm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C4C527D1-A219-4ED2-A5FE-8036C7832E50}" type="slidenum">
              <a:rPr kumimoji="0" sz="1000" b="0" i="0" u="none" strike="noStrike" kern="1200" cap="none" spc="0" normalizeH="0" baseline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Kanit" charset="-34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0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Kanit" charset="-3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0CB4D7-1995-2096-1298-EBB0380529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878663"/>
            <a:ext cx="6115050" cy="1778559"/>
          </a:xfrm>
        </p:spPr>
        <p:txBody>
          <a:bodyPr/>
          <a:lstStyle/>
          <a:p>
            <a:pPr algn="l" rtl="0"/>
            <a:r>
              <a:rPr lang="zh-CN" b="0" i="0" u="none" baseline="0" dirty="0">
                <a:solidFill>
                  <a:schemeClr val="tx1"/>
                </a:solidFill>
              </a:rPr>
              <a:t>向小组介绍您自己</a:t>
            </a:r>
          </a:p>
          <a:p>
            <a:pPr algn="l" rtl="0">
              <a:lnSpc>
                <a:spcPct val="100000"/>
              </a:lnSpc>
            </a:pPr>
            <a:r>
              <a:rPr lang="zh-CN" b="0" i="0" u="none" baseline="0" dirty="0">
                <a:solidFill>
                  <a:schemeClr val="tx1"/>
                </a:solidFill>
              </a:rPr>
              <a:t>分享您使用密码的经历——当您了解更多信息后，您的密码经历是否发生了改变？</a:t>
            </a:r>
          </a:p>
        </p:txBody>
      </p:sp>
    </p:spTree>
    <p:extLst>
      <p:ext uri="{BB962C8B-B14F-4D97-AF65-F5344CB8AC3E}">
        <p14:creationId xmlns:p14="http://schemas.microsoft.com/office/powerpoint/2010/main" val="27548472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1D6AA9-9285-4186-ABE0-AD01ABF83B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9228138" cy="1325563"/>
          </a:xfrm>
        </p:spPr>
        <p:txBody>
          <a:bodyPr wrap="square" anchor="ctr">
            <a:normAutofit/>
          </a:bodyPr>
          <a:lstStyle/>
          <a:p>
            <a:pPr algn="l" rtl="0"/>
            <a:r>
              <a:rPr lang="zh-CN" b="1" i="0" u="none" baseline="0"/>
              <a:t>密码是什么？</a:t>
            </a:r>
          </a:p>
        </p:txBody>
      </p:sp>
      <p:pic>
        <p:nvPicPr>
          <p:cNvPr id="17" name="Picture 16" descr="Teenagers using laptop in library">
            <a:extLst>
              <a:ext uri="{FF2B5EF4-FFF2-40B4-BE49-F238E27FC236}">
                <a16:creationId xmlns:a16="http://schemas.microsoft.com/office/drawing/2014/main" id="{2C803D55-3218-3919-11D8-148397FECA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1"/>
          <a:stretch/>
        </p:blipFill>
        <p:spPr>
          <a:xfrm>
            <a:off x="838200" y="1825625"/>
            <a:ext cx="5181600" cy="3929223"/>
          </a:xfrm>
          <a:prstGeom prst="rect">
            <a:avLst/>
          </a:prstGeom>
          <a:noFill/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9570630-12BD-CE5C-DD75-09118882D21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17342" y="2190069"/>
            <a:ext cx="5512707" cy="3200334"/>
          </a:xfrm>
        </p:spPr>
        <p:txBody>
          <a:bodyPr wrap="square" anchor="t">
            <a:normAutofit/>
          </a:bodyPr>
          <a:lstStyle/>
          <a:p>
            <a:pPr algn="l" rtl="0">
              <a:lnSpc>
                <a:spcPct val="100000"/>
              </a:lnSpc>
              <a:spcBef>
                <a:spcPts val="750"/>
              </a:spcBef>
              <a:spcAft>
                <a:spcPts val="750"/>
              </a:spcAft>
              <a:buFont typeface="Arial" panose="020B0604020202020204" pitchFamily="34" charset="0"/>
              <a:buChar char="•"/>
            </a:pPr>
            <a:r>
              <a:rPr lang="zh-CN" b="0" i="0" u="none" baseline="0" dirty="0">
                <a:solidFill>
                  <a:srgbClr val="242424"/>
                </a:solidFill>
                <a:effectLst/>
                <a:latin typeface="+mj-lt"/>
              </a:rPr>
              <a:t>密码是用于保护您的在线帐户的</a:t>
            </a:r>
            <a:r>
              <a:rPr lang="zh-CN" b="1" i="0" u="none" baseline="0" dirty="0">
                <a:solidFill>
                  <a:srgbClr val="242424"/>
                </a:solidFill>
                <a:effectLst/>
                <a:latin typeface="+mj-lt"/>
              </a:rPr>
              <a:t>秘密单词或短语</a:t>
            </a:r>
            <a:r>
              <a:rPr lang="zh-CN" b="0" i="0" u="none" baseline="0" dirty="0">
                <a:solidFill>
                  <a:srgbClr val="242424"/>
                </a:solidFill>
                <a:effectLst/>
                <a:latin typeface="+mj-lt"/>
              </a:rPr>
              <a:t>。</a:t>
            </a:r>
          </a:p>
          <a:p>
            <a:pPr algn="l" rtl="0">
              <a:lnSpc>
                <a:spcPct val="100000"/>
              </a:lnSpc>
              <a:spcBef>
                <a:spcPts val="750"/>
              </a:spcBef>
              <a:spcAft>
                <a:spcPts val="750"/>
              </a:spcAft>
              <a:buFont typeface="Arial" panose="020B0604020202020204" pitchFamily="34" charset="0"/>
              <a:buChar char="•"/>
            </a:pPr>
            <a:r>
              <a:rPr lang="zh-CN" b="0" i="0" u="none" baseline="0" dirty="0">
                <a:solidFill>
                  <a:srgbClr val="242424"/>
                </a:solidFill>
                <a:effectLst/>
                <a:latin typeface="+mj-lt"/>
              </a:rPr>
              <a:t>它能确保</a:t>
            </a:r>
            <a:r>
              <a:rPr lang="zh-CN" b="1" i="0" u="none" baseline="0" dirty="0">
                <a:solidFill>
                  <a:srgbClr val="242424"/>
                </a:solidFill>
                <a:effectLst/>
                <a:latin typeface="+mj-lt"/>
              </a:rPr>
              <a:t>您个人信息的安全</a:t>
            </a:r>
            <a:r>
              <a:rPr lang="zh-CN" b="0" i="0" u="none" baseline="0" dirty="0">
                <a:solidFill>
                  <a:srgbClr val="242424"/>
                </a:solidFill>
                <a:effectLst/>
                <a:latin typeface="+mj-lt"/>
              </a:rPr>
              <a:t>。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F92C7A-D9AB-3571-2E12-E20D7A8C911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38200" y="6477000"/>
            <a:ext cx="7526338" cy="244475"/>
          </a:xfrm>
        </p:spPr>
        <p:txBody>
          <a:bodyPr anchor="ctr">
            <a:normAutofit/>
          </a:bodyPr>
          <a:lstStyle/>
          <a:p>
            <a:pPr algn="l" rtl="0">
              <a:spcAft>
                <a:spcPts val="600"/>
              </a:spcAft>
              <a:defRPr/>
            </a:pPr>
            <a:r>
              <a:rPr lang="zh-CN" b="0" i="0" u="none" baseline="0"/>
              <a:t>西澳数字参与项目 | 社区倡导课程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A1A75C-0082-9633-0215-D7AB2B742DF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610600" y="6477000"/>
            <a:ext cx="2743200" cy="244475"/>
          </a:xfrm>
        </p:spPr>
        <p:txBody>
          <a:bodyPr wrap="square" anchor="ctr">
            <a:normAutofit/>
          </a:bodyPr>
          <a:lstStyle/>
          <a:p>
            <a:pPr algn="r" rtl="0">
              <a:spcAft>
                <a:spcPts val="600"/>
              </a:spcAft>
              <a:defRPr/>
            </a:pPr>
            <a:fld id="{8B8016BD-11DC-40B9-AC11-BFEBA31540E1}" type="slidenum">
              <a:rPr/>
              <a:pPr>
                <a:spcAft>
                  <a:spcPts val="600"/>
                </a:spcAft>
                <a:defRPr/>
              </a:pPr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516959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B594C9-9269-C02D-33F6-F501A3B727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9228138" cy="862336"/>
          </a:xfrm>
        </p:spPr>
        <p:txBody>
          <a:bodyPr/>
          <a:lstStyle/>
          <a:p>
            <a:pPr algn="l" rtl="0"/>
            <a:r>
              <a:rPr lang="zh-CN" b="1" i="0" u="none" baseline="0"/>
              <a:t>您的特殊词？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3F8EA04-49BA-2BC1-6E32-D8EC590AEC9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l" rtl="0">
              <a:defRPr/>
            </a:pPr>
            <a:r>
              <a:rPr lang="zh-CN" b="0" i="0" u="none" baseline="0"/>
              <a:t>西澳数字参与项目 | 社区倡导课程</a:t>
            </a:r>
            <a:endParaRPr lang="zh-CN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BFBBBED-FC92-89AB-77F8-376D5200697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 rtl="0">
              <a:defRPr/>
            </a:pPr>
            <a:fld id="{3BD15210-6865-4F66-8164-C0556A8C2866}" type="slidenum">
              <a:rPr/>
              <a:pPr>
                <a:defRPr/>
              </a:pPr>
              <a:t>8</a:t>
            </a:fld>
            <a:endParaRPr lang="zh-CN" alt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2C0165A-505A-8AD8-C337-0371E0AF9257}"/>
              </a:ext>
            </a:extLst>
          </p:cNvPr>
          <p:cNvSpPr txBox="1"/>
          <p:nvPr/>
        </p:nvSpPr>
        <p:spPr>
          <a:xfrm>
            <a:off x="4660341" y="6169709"/>
            <a:ext cx="669345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/>
            <a:r>
              <a:rPr lang="zh-CN" b="0" i="0" u="none" baseline="0">
                <a:latin typeface="+mj-lt"/>
              </a:rPr>
              <a:t>https://youtu.be/aHaBH4LqGsI?feature=shared&amp;t=55</a:t>
            </a:r>
            <a:endParaRPr lang="zh-CN" b="0" i="0" u="none" strike="noStrike" dirty="0">
              <a:effectLst/>
              <a:latin typeface="+mj-lt"/>
            </a:endParaRPr>
          </a:p>
          <a:p>
            <a:pPr algn="ctr" rtl="0"/>
            <a:r>
              <a:rPr lang="zh-CN" b="0" i="0" u="none" strike="noStrike" baseline="0">
                <a:effectLst/>
                <a:latin typeface="+mj-lt"/>
              </a:rPr>
              <a:t>观看 </a:t>
            </a:r>
            <a:r>
              <a:rPr lang="zh-CN" b="0" i="0" u="none" baseline="0">
                <a:latin typeface="+mj-lt"/>
              </a:rPr>
              <a:t>0:55</a:t>
            </a:r>
            <a:r>
              <a:rPr lang="zh-CN" b="0" i="0" u="none" strike="noStrike" baseline="0">
                <a:effectLst/>
                <a:latin typeface="+mj-lt"/>
              </a:rPr>
              <a:t> - 3:42  </a:t>
            </a:r>
            <a:endParaRPr lang="zh-CN" dirty="0">
              <a:latin typeface="+mj-lt"/>
            </a:endParaRPr>
          </a:p>
        </p:txBody>
      </p:sp>
      <p:pic>
        <p:nvPicPr>
          <p:cNvPr id="6" name="Online Media 5" title="You Should Probably Change Your Password! | Michael McIntyre Netflix Special">
            <a:hlinkClick r:id="" action="ppaction://media"/>
            <a:extLst>
              <a:ext uri="{FF2B5EF4-FFF2-40B4-BE49-F238E27FC236}">
                <a16:creationId xmlns:a16="http://schemas.microsoft.com/office/drawing/2014/main" id="{C50CB4BA-5D5C-73EC-6AD8-8B69ECE9E7C5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1718955" y="1227461"/>
            <a:ext cx="8754090" cy="4942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25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90B961-E02E-ABA4-3EDD-C2D7C9DE74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9228138" cy="1325563"/>
          </a:xfrm>
        </p:spPr>
        <p:txBody>
          <a:bodyPr wrap="square" anchor="ctr">
            <a:normAutofit/>
          </a:bodyPr>
          <a:lstStyle/>
          <a:p>
            <a:pPr algn="l" rtl="0"/>
            <a:r>
              <a:rPr lang="zh-CN" b="1" i="0" u="none" baseline="0"/>
              <a:t>创建高强度的密码</a:t>
            </a:r>
            <a:endParaRPr lang="zh-CN" dirty="0"/>
          </a:p>
        </p:txBody>
      </p:sp>
      <p:pic>
        <p:nvPicPr>
          <p:cNvPr id="13" name="Content Placeholder 12" descr="Pregnant woman at work">
            <a:extLst>
              <a:ext uri="{FF2B5EF4-FFF2-40B4-BE49-F238E27FC236}">
                <a16:creationId xmlns:a16="http://schemas.microsoft.com/office/drawing/2014/main" id="{48CCA804-B60D-5485-4148-BE246CA52D8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1"/>
          <a:stretch/>
        </p:blipFill>
        <p:spPr>
          <a:xfrm>
            <a:off x="649514" y="2070100"/>
            <a:ext cx="4540482" cy="3443061"/>
          </a:xfrm>
          <a:prstGeom prst="rect">
            <a:avLst/>
          </a:prstGeom>
          <a:noFill/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B93589A-940E-9CCE-6564-FD97A2C076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529942" y="1690688"/>
            <a:ext cx="6319157" cy="4289197"/>
          </a:xfrm>
        </p:spPr>
        <p:txBody>
          <a:bodyPr wrap="square" anchor="t">
            <a:normAutofit/>
          </a:bodyPr>
          <a:lstStyle/>
          <a:p>
            <a:pPr algn="l" rt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zh-CN" b="0" i="0" u="none" baseline="0" dirty="0">
                <a:solidFill>
                  <a:schemeClr val="tx1"/>
                </a:solidFill>
                <a:effectLst/>
                <a:latin typeface="+mj-lt"/>
              </a:rPr>
              <a:t>混合使用字母、数字和符号。</a:t>
            </a:r>
          </a:p>
          <a:p>
            <a:pPr algn="l" rt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zh-CN" b="0" i="0" u="none" baseline="0" dirty="0">
                <a:solidFill>
                  <a:schemeClr val="tx1"/>
                </a:solidFill>
                <a:effectLst/>
                <a:latin typeface="+mj-lt"/>
              </a:rPr>
              <a:t>避免使用容易猜到的信息，例如您的姓名或生日。</a:t>
            </a:r>
          </a:p>
          <a:p>
            <a:pPr algn="l" rt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zh-CN" b="1" i="0" u="none" baseline="0" dirty="0">
                <a:solidFill>
                  <a:schemeClr val="tx1"/>
                </a:solidFill>
                <a:effectLst/>
                <a:latin typeface="+mj-lt"/>
              </a:rPr>
              <a:t>密码短语：</a:t>
            </a:r>
            <a:r>
              <a:rPr lang="zh-CN" b="0" i="0" u="none" baseline="0" dirty="0">
                <a:solidFill>
                  <a:schemeClr val="tx1"/>
                </a:solidFill>
                <a:effectLst/>
                <a:latin typeface="+mj-lt"/>
              </a:rPr>
              <a:t>较长的单词序列，容易记住但难以猜测。</a:t>
            </a:r>
          </a:p>
          <a:p>
            <a:pPr algn="l" rt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zh-CN" b="0" i="0" u="none" baseline="0" dirty="0">
                <a:solidFill>
                  <a:schemeClr val="tx1"/>
                </a:solidFill>
                <a:effectLst/>
                <a:latin typeface="+mj-lt"/>
              </a:rPr>
              <a:t>高强度密码示例："Table1Shirt2Flower!"</a:t>
            </a:r>
          </a:p>
          <a:p>
            <a:pPr algn="l" rt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zh-CN" b="0" i="0" u="none" baseline="0" dirty="0">
                <a:solidFill>
                  <a:schemeClr val="tx1"/>
                </a:solidFill>
                <a:effectLst/>
                <a:latin typeface="+mj-lt"/>
              </a:rPr>
              <a:t>密码短语示例："SunnyBeach2025!“</a:t>
            </a:r>
          </a:p>
          <a:p>
            <a:pPr algn="l" rt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zh-CN" b="0" i="0" u="none" baseline="0" dirty="0">
                <a:solidFill>
                  <a:schemeClr val="tx1"/>
                </a:solidFill>
                <a:effectLst/>
                <a:latin typeface="+mj-lt"/>
              </a:rPr>
              <a:t>请勿使用这些示例密码作为您自己的密码。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921810-5349-6E21-8A29-A9960A83EF1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38200" y="6477000"/>
            <a:ext cx="7526338" cy="244475"/>
          </a:xfrm>
        </p:spPr>
        <p:txBody>
          <a:bodyPr anchor="ctr">
            <a:normAutofit/>
          </a:bodyPr>
          <a:lstStyle/>
          <a:p>
            <a:pPr algn="l" rtl="0">
              <a:spcAft>
                <a:spcPts val="600"/>
              </a:spcAft>
              <a:defRPr/>
            </a:pPr>
            <a:r>
              <a:rPr lang="zh-CN" b="0" i="0" u="none" baseline="0"/>
              <a:t>西澳数字参与项目 | 社区倡导课程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DCBDFF-BFE9-7628-D8E1-BE321682C6D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610600" y="6477000"/>
            <a:ext cx="2743200" cy="244475"/>
          </a:xfrm>
        </p:spPr>
        <p:txBody>
          <a:bodyPr wrap="square" anchor="ctr">
            <a:normAutofit/>
          </a:bodyPr>
          <a:lstStyle/>
          <a:p>
            <a:pPr algn="r" rtl="0">
              <a:spcAft>
                <a:spcPts val="600"/>
              </a:spcAft>
              <a:defRPr/>
            </a:pPr>
            <a:fld id="{8B8016BD-11DC-40B9-AC11-BFEBA31540E1}" type="slidenum">
              <a:rPr/>
              <a:pPr>
                <a:spcAft>
                  <a:spcPts val="600"/>
                </a:spcAft>
                <a:defRPr/>
              </a:pPr>
              <a:t>9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655870195"/>
      </p:ext>
    </p:extLst>
  </p:cSld>
  <p:clrMapOvr>
    <a:masterClrMapping/>
  </p:clrMapOvr>
</p:sld>
</file>

<file path=ppt/theme/theme1.xml><?xml version="1.0" encoding="utf-8"?>
<a:theme xmlns:a="http://schemas.openxmlformats.org/drawingml/2006/main" name="DIP_white">
  <a:themeElements>
    <a:clrScheme name="Digital Inclusion Project">
      <a:dk1>
        <a:sysClr val="windowText" lastClr="000000"/>
      </a:dk1>
      <a:lt1>
        <a:sysClr val="window" lastClr="FFFFFF"/>
      </a:lt1>
      <a:dk2>
        <a:srgbClr val="0E67B2"/>
      </a:dk2>
      <a:lt2>
        <a:srgbClr val="E7E6E6"/>
      </a:lt2>
      <a:accent1>
        <a:srgbClr val="F37A6F"/>
      </a:accent1>
      <a:accent2>
        <a:srgbClr val="F8B0C9"/>
      </a:accent2>
      <a:accent3>
        <a:srgbClr val="FFD38F"/>
      </a:accent3>
      <a:accent4>
        <a:srgbClr val="F37A6F"/>
      </a:accent4>
      <a:accent5>
        <a:srgbClr val="0E67B2"/>
      </a:accent5>
      <a:accent6>
        <a:srgbClr val="70AD47"/>
      </a:accent6>
      <a:hlink>
        <a:srgbClr val="0E67B2"/>
      </a:hlink>
      <a:folHlink>
        <a:srgbClr val="F37A6F"/>
      </a:folHlink>
    </a:clrScheme>
    <a:fontScheme name="Digital Inclusion Project">
      <a:majorFont>
        <a:latin typeface="Kanit"/>
        <a:ea typeface=""/>
        <a:cs typeface=""/>
      </a:majorFont>
      <a:minorFont>
        <a:latin typeface="Kani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DIP_blue">
  <a:themeElements>
    <a:clrScheme name="Digital Inclusion Project">
      <a:dk1>
        <a:sysClr val="windowText" lastClr="000000"/>
      </a:dk1>
      <a:lt1>
        <a:sysClr val="window" lastClr="FFFFFF"/>
      </a:lt1>
      <a:dk2>
        <a:srgbClr val="0E67B2"/>
      </a:dk2>
      <a:lt2>
        <a:srgbClr val="E7E6E6"/>
      </a:lt2>
      <a:accent1>
        <a:srgbClr val="F37A6F"/>
      </a:accent1>
      <a:accent2>
        <a:srgbClr val="F8B0C9"/>
      </a:accent2>
      <a:accent3>
        <a:srgbClr val="FFD38F"/>
      </a:accent3>
      <a:accent4>
        <a:srgbClr val="F37A6F"/>
      </a:accent4>
      <a:accent5>
        <a:srgbClr val="0E67B2"/>
      </a:accent5>
      <a:accent6>
        <a:srgbClr val="70AD47"/>
      </a:accent6>
      <a:hlink>
        <a:srgbClr val="0E67B2"/>
      </a:hlink>
      <a:folHlink>
        <a:srgbClr val="F37A6F"/>
      </a:folHlink>
    </a:clrScheme>
    <a:fontScheme name="Digital Inclusion Project">
      <a:majorFont>
        <a:latin typeface="Kanit"/>
        <a:ea typeface=""/>
        <a:cs typeface=""/>
      </a:majorFont>
      <a:minorFont>
        <a:latin typeface="Kani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DIP_gradient">
  <a:themeElements>
    <a:clrScheme name="Digital Inclusion Project">
      <a:dk1>
        <a:sysClr val="windowText" lastClr="000000"/>
      </a:dk1>
      <a:lt1>
        <a:sysClr val="window" lastClr="FFFFFF"/>
      </a:lt1>
      <a:dk2>
        <a:srgbClr val="0E67B2"/>
      </a:dk2>
      <a:lt2>
        <a:srgbClr val="E7E6E6"/>
      </a:lt2>
      <a:accent1>
        <a:srgbClr val="F37A6F"/>
      </a:accent1>
      <a:accent2>
        <a:srgbClr val="F8B0C9"/>
      </a:accent2>
      <a:accent3>
        <a:srgbClr val="FFD38F"/>
      </a:accent3>
      <a:accent4>
        <a:srgbClr val="F37A6F"/>
      </a:accent4>
      <a:accent5>
        <a:srgbClr val="0E67B2"/>
      </a:accent5>
      <a:accent6>
        <a:srgbClr val="70AD47"/>
      </a:accent6>
      <a:hlink>
        <a:srgbClr val="0E67B2"/>
      </a:hlink>
      <a:folHlink>
        <a:srgbClr val="F37A6F"/>
      </a:folHlink>
    </a:clrScheme>
    <a:fontScheme name="Digital Inclusion Project">
      <a:majorFont>
        <a:latin typeface="Kanit"/>
        <a:ea typeface=""/>
        <a:cs typeface=""/>
      </a:majorFont>
      <a:minorFont>
        <a:latin typeface="Kani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DIP_blue_noacknowledgment">
  <a:themeElements>
    <a:clrScheme name="Digital Inclusion Project">
      <a:dk1>
        <a:sysClr val="windowText" lastClr="000000"/>
      </a:dk1>
      <a:lt1>
        <a:sysClr val="window" lastClr="FFFFFF"/>
      </a:lt1>
      <a:dk2>
        <a:srgbClr val="0E67B2"/>
      </a:dk2>
      <a:lt2>
        <a:srgbClr val="E7E6E6"/>
      </a:lt2>
      <a:accent1>
        <a:srgbClr val="F37A6F"/>
      </a:accent1>
      <a:accent2>
        <a:srgbClr val="F8B0C9"/>
      </a:accent2>
      <a:accent3>
        <a:srgbClr val="FFD38F"/>
      </a:accent3>
      <a:accent4>
        <a:srgbClr val="F37A6F"/>
      </a:accent4>
      <a:accent5>
        <a:srgbClr val="0E67B2"/>
      </a:accent5>
      <a:accent6>
        <a:srgbClr val="70AD47"/>
      </a:accent6>
      <a:hlink>
        <a:srgbClr val="0E67B2"/>
      </a:hlink>
      <a:folHlink>
        <a:srgbClr val="F37A6F"/>
      </a:folHlink>
    </a:clrScheme>
    <a:fontScheme name="Digital Inclusion Project">
      <a:majorFont>
        <a:latin typeface="Kanit"/>
        <a:ea typeface=""/>
        <a:cs typeface=""/>
      </a:majorFont>
      <a:minorFont>
        <a:latin typeface="Kani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DIP_white_noacknowledgement">
  <a:themeElements>
    <a:clrScheme name="Digital Inclusion Project">
      <a:dk1>
        <a:sysClr val="windowText" lastClr="000000"/>
      </a:dk1>
      <a:lt1>
        <a:sysClr val="window" lastClr="FFFFFF"/>
      </a:lt1>
      <a:dk2>
        <a:srgbClr val="0E67B2"/>
      </a:dk2>
      <a:lt2>
        <a:srgbClr val="E7E6E6"/>
      </a:lt2>
      <a:accent1>
        <a:srgbClr val="F37A6F"/>
      </a:accent1>
      <a:accent2>
        <a:srgbClr val="F8B0C9"/>
      </a:accent2>
      <a:accent3>
        <a:srgbClr val="FFD38F"/>
      </a:accent3>
      <a:accent4>
        <a:srgbClr val="F37A6F"/>
      </a:accent4>
      <a:accent5>
        <a:srgbClr val="0E67B2"/>
      </a:accent5>
      <a:accent6>
        <a:srgbClr val="70AD47"/>
      </a:accent6>
      <a:hlink>
        <a:srgbClr val="0E67B2"/>
      </a:hlink>
      <a:folHlink>
        <a:srgbClr val="F37A6F"/>
      </a:folHlink>
    </a:clrScheme>
    <a:fontScheme name="Digital Inclusion Project">
      <a:majorFont>
        <a:latin typeface="Kanit"/>
        <a:ea typeface=""/>
        <a:cs typeface=""/>
      </a:majorFont>
      <a:minorFont>
        <a:latin typeface="Kani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_DIP_gradient_noacknowledgement">
  <a:themeElements>
    <a:clrScheme name="Digital Inclusion Project">
      <a:dk1>
        <a:sysClr val="windowText" lastClr="000000"/>
      </a:dk1>
      <a:lt1>
        <a:sysClr val="window" lastClr="FFFFFF"/>
      </a:lt1>
      <a:dk2>
        <a:srgbClr val="0E67B2"/>
      </a:dk2>
      <a:lt2>
        <a:srgbClr val="E7E6E6"/>
      </a:lt2>
      <a:accent1>
        <a:srgbClr val="F37A6F"/>
      </a:accent1>
      <a:accent2>
        <a:srgbClr val="F8B0C9"/>
      </a:accent2>
      <a:accent3>
        <a:srgbClr val="FFD38F"/>
      </a:accent3>
      <a:accent4>
        <a:srgbClr val="F37A6F"/>
      </a:accent4>
      <a:accent5>
        <a:srgbClr val="0E67B2"/>
      </a:accent5>
      <a:accent6>
        <a:srgbClr val="70AD47"/>
      </a:accent6>
      <a:hlink>
        <a:srgbClr val="0E67B2"/>
      </a:hlink>
      <a:folHlink>
        <a:srgbClr val="F37A6F"/>
      </a:folHlink>
    </a:clrScheme>
    <a:fontScheme name="Digital Inclusion Project">
      <a:majorFont>
        <a:latin typeface="Kanit"/>
        <a:ea typeface=""/>
        <a:cs typeface=""/>
      </a:majorFont>
      <a:minorFont>
        <a:latin typeface="Kani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DIP_white">
  <a:themeElements>
    <a:clrScheme name="Digital Inclusion Project">
      <a:dk1>
        <a:sysClr val="windowText" lastClr="000000"/>
      </a:dk1>
      <a:lt1>
        <a:sysClr val="window" lastClr="FFFFFF"/>
      </a:lt1>
      <a:dk2>
        <a:srgbClr val="0E67B2"/>
      </a:dk2>
      <a:lt2>
        <a:srgbClr val="E7E6E6"/>
      </a:lt2>
      <a:accent1>
        <a:srgbClr val="F37A6F"/>
      </a:accent1>
      <a:accent2>
        <a:srgbClr val="F8B0C9"/>
      </a:accent2>
      <a:accent3>
        <a:srgbClr val="FFD38F"/>
      </a:accent3>
      <a:accent4>
        <a:srgbClr val="F37A6F"/>
      </a:accent4>
      <a:accent5>
        <a:srgbClr val="0E67B2"/>
      </a:accent5>
      <a:accent6>
        <a:srgbClr val="70AD47"/>
      </a:accent6>
      <a:hlink>
        <a:srgbClr val="0E67B2"/>
      </a:hlink>
      <a:folHlink>
        <a:srgbClr val="F37A6F"/>
      </a:folHlink>
    </a:clrScheme>
    <a:fontScheme name="Digital Inclusion Project">
      <a:majorFont>
        <a:latin typeface="Kanit"/>
        <a:ea typeface=""/>
        <a:cs typeface=""/>
      </a:majorFont>
      <a:minorFont>
        <a:latin typeface="Kani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1_DIP_white">
  <a:themeElements>
    <a:clrScheme name="Digital Inclusion Project">
      <a:dk1>
        <a:sysClr val="windowText" lastClr="000000"/>
      </a:dk1>
      <a:lt1>
        <a:sysClr val="window" lastClr="FFFFFF"/>
      </a:lt1>
      <a:dk2>
        <a:srgbClr val="0E67B2"/>
      </a:dk2>
      <a:lt2>
        <a:srgbClr val="E7E6E6"/>
      </a:lt2>
      <a:accent1>
        <a:srgbClr val="F37A6F"/>
      </a:accent1>
      <a:accent2>
        <a:srgbClr val="F8B0C9"/>
      </a:accent2>
      <a:accent3>
        <a:srgbClr val="FFD38F"/>
      </a:accent3>
      <a:accent4>
        <a:srgbClr val="F37A6F"/>
      </a:accent4>
      <a:accent5>
        <a:srgbClr val="0E67B2"/>
      </a:accent5>
      <a:accent6>
        <a:srgbClr val="70AD47"/>
      </a:accent6>
      <a:hlink>
        <a:srgbClr val="0E67B2"/>
      </a:hlink>
      <a:folHlink>
        <a:srgbClr val="F37A6F"/>
      </a:folHlink>
    </a:clrScheme>
    <a:fontScheme name="Digital Inclusion Project">
      <a:majorFont>
        <a:latin typeface="Kanit"/>
        <a:ea typeface=""/>
        <a:cs typeface=""/>
      </a:majorFont>
      <a:minorFont>
        <a:latin typeface="Kani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2cc45243-29f6-4a1c-995b-35ed14ae441a" xsi:nil="true"/>
    <lcf76f155ced4ddcb4097134ff3c332f xmlns="5e5d6256-5200-4c34-82a9-8b0b259790ba">
      <Terms xmlns="http://schemas.microsoft.com/office/infopath/2007/PartnerControls"/>
    </lcf76f155ced4ddcb4097134ff3c332f>
    <_Flow_SignoffStatus xmlns="5e5d6256-5200-4c34-82a9-8b0b259790ba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1F0F04F5F537047B9E859B809FC98B2" ma:contentTypeVersion="18" ma:contentTypeDescription="Create a new document." ma:contentTypeScope="" ma:versionID="02c8d07715d2272605e295f54e772d67">
  <xsd:schema xmlns:xsd="http://www.w3.org/2001/XMLSchema" xmlns:xs="http://www.w3.org/2001/XMLSchema" xmlns:p="http://schemas.microsoft.com/office/2006/metadata/properties" xmlns:ns2="5e5d6256-5200-4c34-82a9-8b0b259790ba" xmlns:ns3="2cc45243-29f6-4a1c-995b-35ed14ae441a" targetNamespace="http://schemas.microsoft.com/office/2006/metadata/properties" ma:root="true" ma:fieldsID="b51ffc1035a5bdef39916f06e29bf83c" ns2:_="" ns3:_="">
    <xsd:import namespace="5e5d6256-5200-4c34-82a9-8b0b259790ba"/>
    <xsd:import namespace="2cc45243-29f6-4a1c-995b-35ed14ae441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_Flow_SignoffStatu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3:SharedWithUsers" minOccurs="0"/>
                <xsd:element ref="ns3:SharedWithDetails" minOccurs="0"/>
                <xsd:element ref="ns2:MediaServiceObjectDetectorVersions" minOccurs="0"/>
                <xsd:element ref="ns2:MediaServiceSearchProperties" minOccurs="0"/>
                <xsd:element ref="ns2:MediaLengthInSecond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e5d6256-5200-4c34-82a9-8b0b259790b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_Flow_SignoffStatus" ma:index="12" nillable="true" ma:displayName="Sign-off status" ma:internalName="Sign_x002d_off_x0020_status">
      <xsd:simpleType>
        <xsd:restriction base="dms:Text"/>
      </xsd:simpleType>
    </xsd:element>
    <xsd:element name="lcf76f155ced4ddcb4097134ff3c332f" ma:index="14" nillable="true" ma:taxonomy="true" ma:internalName="lcf76f155ced4ddcb4097134ff3c332f" ma:taxonomyFieldName="MediaServiceImageTags" ma:displayName="Image Tags" ma:readOnly="false" ma:fieldId="{5cf76f15-5ced-4ddc-b409-7134ff3c332f}" ma:taxonomyMulti="true" ma:sspId="9ccae8d7-56e3-403a-a6d6-462ef12788c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9" nillable="true" ma:displayName="MediaServiceDateTaken" ma:hidden="true" ma:internalName="MediaServiceDateTaken" ma:readOnly="true">
      <xsd:simpleType>
        <xsd:restriction base="dms:Text"/>
      </xsd:simpleType>
    </xsd:element>
    <xsd:element name="MediaServiceObjectDetectorVersions" ma:index="2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LengthInSeconds" ma:index="24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5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cc45243-29f6-4a1c-995b-35ed14ae441a" elementFormDefault="qualified">
    <xsd:import namespace="http://schemas.microsoft.com/office/2006/documentManagement/types"/>
    <xsd:import namespace="http://schemas.microsoft.com/office/infopath/2007/PartnerControls"/>
    <xsd:element name="TaxCatchAll" ma:index="15" nillable="true" ma:displayName="Taxonomy Catch All Column" ma:hidden="true" ma:list="{40f9f4e8-ea84-464f-93d8-2b64c6f0791b}" ma:internalName="TaxCatchAll" ma:showField="CatchAllData" ma:web="2cc45243-29f6-4a1c-995b-35ed14ae441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6B3BF523-0B1C-45DF-82CF-9A2421E53C6B}">
  <ds:schemaRefs>
    <ds:schemaRef ds:uri="http://schemas.microsoft.com/office/2006/documentManagement/types"/>
    <ds:schemaRef ds:uri="http://purl.org/dc/terms/"/>
    <ds:schemaRef ds:uri="5e5d6256-5200-4c34-82a9-8b0b259790ba"/>
    <ds:schemaRef ds:uri="2cc45243-29f6-4a1c-995b-35ed14ae441a"/>
    <ds:schemaRef ds:uri="http://schemas.openxmlformats.org/package/2006/metadata/core-properties"/>
    <ds:schemaRef ds:uri="http://schemas.microsoft.com/office/2006/metadata/properties"/>
    <ds:schemaRef ds:uri="http://purl.org/dc/elements/1.1/"/>
    <ds:schemaRef ds:uri="http://schemas.microsoft.com/office/infopath/2007/PartnerControls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B9DBB304-69E1-40DD-9813-A5789A3DF29A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7E192BC9-895D-49C4-8CC0-6B2CCDD454B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e5d6256-5200-4c34-82a9-8b0b259790ba"/>
    <ds:schemaRef ds:uri="2cc45243-29f6-4a1c-995b-35ed14ae441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1340</Words>
  <Application>Microsoft Office PowerPoint</Application>
  <PresentationFormat>Widescreen</PresentationFormat>
  <Paragraphs>160</Paragraphs>
  <Slides>16</Slides>
  <Notes>16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16</vt:i4>
      </vt:variant>
    </vt:vector>
  </HeadingPairs>
  <TitlesOfParts>
    <vt:vector size="27" baseType="lpstr">
      <vt:lpstr>Calibri</vt:lpstr>
      <vt:lpstr>Arial</vt:lpstr>
      <vt:lpstr>Kanit</vt:lpstr>
      <vt:lpstr>DIP_white</vt:lpstr>
      <vt:lpstr>1_DIP_blue</vt:lpstr>
      <vt:lpstr>3_DIP_gradient</vt:lpstr>
      <vt:lpstr>2_DIP_blue_noacknowledgment</vt:lpstr>
      <vt:lpstr>1_DIP_white_noacknowledgement</vt:lpstr>
      <vt:lpstr>2_DIP_gradient_noacknowledgement</vt:lpstr>
      <vt:lpstr>DIP_white</vt:lpstr>
      <vt:lpstr>1_DIP_white</vt:lpstr>
      <vt:lpstr>数字技能培训 – 密码和身份双重验证 社区倡导计划 </vt:lpstr>
      <vt:lpstr>讲师笔记：密码和 2FA（身份双重验证）</vt:lpstr>
      <vt:lpstr>对原住民的认可</vt:lpstr>
      <vt:lpstr>密码和身份双重验证 </vt:lpstr>
      <vt:lpstr>课程简介</vt:lpstr>
      <vt:lpstr>简介</vt:lpstr>
      <vt:lpstr>密码是什么？</vt:lpstr>
      <vt:lpstr>您的特殊词？</vt:lpstr>
      <vt:lpstr>创建高强度的密码</vt:lpstr>
      <vt:lpstr>记住密码的技巧</vt:lpstr>
      <vt:lpstr>身份双重验证（2FA）</vt:lpstr>
      <vt:lpstr>设置2FA</vt:lpstr>
      <vt:lpstr>有用的资源</vt:lpstr>
      <vt:lpstr>课程回顾</vt:lpstr>
      <vt:lpstr>感谢您的出席!</vt:lpstr>
      <vt:lpstr>感谢 社区倡导计划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2025-04-28T07:20:17Z</dcterms:created>
  <dcterms:modified xsi:type="dcterms:W3CDTF">2025-09-22T12:02:52Z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0x01010071F0F04F5F537047B9E859B809FC98B2</vt:lpwstr>
  </property>
  <property fmtid="{D5CDD505-2E9C-101B-9397-08002B2CF9AE}" pid="3" name="MediaServiceImageTags">
    <vt:lpwstr/>
  </property>
</Properties>
</file>