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570" r:id="rId13"/>
    <p:sldId id="307" r:id="rId14"/>
    <p:sldId id="569" r:id="rId15"/>
    <p:sldId id="572" r:id="rId16"/>
    <p:sldId id="571" r:id="rId17"/>
    <p:sldId id="577" r:id="rId18"/>
    <p:sldId id="593" r:id="rId19"/>
    <p:sldId id="579" r:id="rId20"/>
    <p:sldId id="581" r:id="rId21"/>
    <p:sldId id="591" r:id="rId22"/>
    <p:sldId id="589" r:id="rId23"/>
    <p:sldId id="592" r:id="rId24"/>
    <p:sldId id="590" r:id="rId25"/>
    <p:sldId id="594" r:id="rId26"/>
    <p:sldId id="595" r:id="rId27"/>
    <p:sldId id="596" r:id="rId28"/>
    <p:sldId id="597" r:id="rId29"/>
    <p:sldId id="599" r:id="rId30"/>
    <p:sldId id="600" r:id="rId31"/>
    <p:sldId id="601" r:id="rId32"/>
    <p:sldId id="602" r:id="rId33"/>
    <p:sldId id="603" r:id="rId34"/>
    <p:sldId id="580" r:id="rId35"/>
    <p:sldId id="586" r:id="rId36"/>
    <p:sldId id="573" r:id="rId37"/>
    <p:sldId id="522" r:id="rId38"/>
  </p:sldIdLst>
  <p:sldSz cx="12192000" cy="6858000"/>
  <p:notesSz cx="6858000" cy="9144000"/>
  <p:embeddedFontLst>
    <p:embeddedFont>
      <p:font typeface="Kanit" panose="020B0604020202020204" charset="-34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3317" autoAdjust="0"/>
  </p:normalViewPr>
  <p:slideViewPr>
    <p:cSldViewPr snapToGrid="0">
      <p:cViewPr>
        <p:scale>
          <a:sx n="50" d="100"/>
          <a:sy n="50" d="100"/>
        </p:scale>
        <p:origin x="1500" y="-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6.fntdata"/><Relationship Id="rId20" Type="http://schemas.openxmlformats.org/officeDocument/2006/relationships/slide" Target="slides/slide9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digital-id" TargetMode="External"/><Relationship Id="rId3" Type="http://schemas.openxmlformats.org/officeDocument/2006/relationships/hyperlink" Target="https://my.gov.au/en/about/help/mygov-website/link-services-to-your-account/use-a-linking-code" TargetMode="External"/><Relationship Id="rId7" Type="http://schemas.openxmlformats.org/officeDocument/2006/relationships/hyperlink" Target="https://www.servicesaustralia.gov.au/centrelink-customer-reference-number-crn?context=6410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ervicesaustralia.gov.au/mygov-help-link-centrelink-to-mygov-using-linking-code" TargetMode="External"/><Relationship Id="rId5" Type="http://schemas.openxmlformats.org/officeDocument/2006/relationships/hyperlink" Target="https://www.servicesaustralia.gov.au/mygov-help-link-centrelink-to-mygov-if-you-have-customer-reference-number" TargetMode="External"/><Relationship Id="rId4" Type="http://schemas.openxmlformats.org/officeDocument/2006/relationships/hyperlink" Target="https://my.gov.au/en/myaccount/dashboard" TargetMode="External"/><Relationship Id="rId9" Type="http://schemas.openxmlformats.org/officeDocument/2006/relationships/hyperlink" Target="https://www.servicesaustralia.gov.au/mygov-help-link-centrelink-to-mygov-using-centrelink-identity-verificatio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/myaccount/dashboar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to.gov.au/myGov_linktotheato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id.gov.au/help/verifying-your-id#i-cant-achieve-a-standard-identity-strength" TargetMode="External"/><Relationship Id="rId3" Type="http://schemas.openxmlformats.org/officeDocument/2006/relationships/hyperlink" Target="https://www.myid.gov.au/existinguser" TargetMode="External"/><Relationship Id="rId7" Type="http://schemas.openxmlformats.org/officeDocument/2006/relationships/hyperlink" Target="https://www.myid.gov.au/verifying-your-id-myi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yid.gov.au/verifying-a-change-in-name-marriage-certificate" TargetMode="External"/><Relationship Id="rId5" Type="http://schemas.openxmlformats.org/officeDocument/2006/relationships/hyperlink" Target="https://www.myid.gov.au/how-use-myid" TargetMode="External"/><Relationship Id="rId4" Type="http://schemas.openxmlformats.org/officeDocument/2006/relationships/hyperlink" Target="https://www.myid.gov.au/online-services" TargetMode="External"/><Relationship Id="rId9" Type="http://schemas.openxmlformats.org/officeDocument/2006/relationships/hyperlink" Target="https://www.myid.gov.au/help/verifying-your-id#i-cant-achieve-a-strong-identity-strength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在 myGov 中使用您的 Centrelink CRN</a:t>
            </a:r>
            <a:r>
              <a:rPr lang="zh-CN" altLang="en-US" b="1" i="0" u="none" baseline="0" dirty="0">
                <a:effectLst/>
              </a:rPr>
              <a:t>号</a:t>
            </a:r>
            <a:r>
              <a:rPr lang="zh-CN" b="1" i="0" u="none" baseline="0" dirty="0"/>
              <a:t>：</a:t>
            </a:r>
            <a:endParaRPr lang="zh-CN" b="1" i="0" dirty="0">
              <a:effectLst/>
            </a:endParaRP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要将 Centrelink 与 myGov 结合使用，您需要拥有所谓的</a:t>
            </a:r>
            <a:r>
              <a:rPr lang="zh-CN" b="1" i="0" u="none" baseline="0" dirty="0">
                <a:effectLst/>
              </a:rPr>
              <a:t>客户参考编号</a:t>
            </a:r>
            <a:r>
              <a:rPr lang="zh-CN" b="0" i="0" u="none" baseline="0" dirty="0">
                <a:effectLst/>
              </a:rPr>
              <a:t>（简称 </a:t>
            </a:r>
            <a:r>
              <a:rPr lang="zh-CN" b="1" i="0" u="none" baseline="0" dirty="0">
                <a:effectLst/>
              </a:rPr>
              <a:t>CRN</a:t>
            </a:r>
            <a:r>
              <a:rPr lang="zh-CN" b="0" i="0" u="none" baseline="0" dirty="0">
                <a:effectLst/>
              </a:rPr>
              <a:t>）。 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如果您已经收到任何 </a:t>
            </a:r>
            <a:r>
              <a:rPr lang="zh-CN" altLang="en-US" b="0" i="0" u="none" baseline="0" dirty="0">
                <a:effectLst/>
              </a:rPr>
              <a:t>福利部</a:t>
            </a:r>
            <a:r>
              <a:rPr lang="zh-CN" b="0" i="0" u="none" baseline="0" dirty="0">
                <a:effectLst/>
              </a:rPr>
              <a:t>Centrelink </a:t>
            </a:r>
            <a:r>
              <a:rPr lang="zh-CN" altLang="en-US" b="0" i="0" u="none" baseline="0" dirty="0">
                <a:effectLst/>
              </a:rPr>
              <a:t>的付款</a:t>
            </a:r>
            <a:r>
              <a:rPr lang="zh-CN" b="0" i="0" u="none" baseline="0" dirty="0">
                <a:effectLst/>
              </a:rPr>
              <a:t>，那么您很可能已经有 CRN号。 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您可以</a:t>
            </a:r>
            <a:r>
              <a:rPr lang="zh-CN" altLang="en-US" b="0" i="0" u="none" baseline="0" dirty="0">
                <a:effectLst/>
              </a:rPr>
              <a:t>从</a:t>
            </a:r>
            <a:r>
              <a:rPr lang="zh-CN" b="0" i="0" u="none" baseline="0" dirty="0">
                <a:effectLst/>
              </a:rPr>
              <a:t>最近收到的信件或通知</a:t>
            </a:r>
            <a:r>
              <a:rPr lang="zh-CN" altLang="en-US" b="0" i="0" u="none" baseline="0" dirty="0">
                <a:effectLst/>
              </a:rPr>
              <a:t>中查找此号</a:t>
            </a:r>
            <a:r>
              <a:rPr lang="zh-CN" b="0" i="0" u="none" baseline="0" dirty="0">
                <a:effectLst/>
              </a:rPr>
              <a:t>。它通常</a:t>
            </a:r>
            <a:r>
              <a:rPr lang="zh-CN" altLang="en-US" b="0" i="0" u="none" baseline="0" dirty="0">
                <a:effectLst/>
              </a:rPr>
              <a:t>出现在显眼</a:t>
            </a:r>
            <a:r>
              <a:rPr lang="zh-CN" b="0" i="0" u="none" baseline="0" dirty="0">
                <a:effectLst/>
              </a:rPr>
              <a:t>的地方。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如果您还没有 CRN，您可能需要先前往 Services Australia 办公室进行设置或让他们帮助您找到您的 CRN。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endParaRPr lang="zh-CN" b="1" i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如果您有客户参考编号：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如果您有 Centrelink CRN，您可以通过以下方式连接 Centrelink：</a:t>
            </a:r>
          </a:p>
          <a:p>
            <a:pPr marL="449263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回答一些</a:t>
            </a:r>
            <a:r>
              <a:rPr lang="zh-CN" altLang="en-US" b="0" i="0" u="none" baseline="0" dirty="0">
                <a:effectLst/>
              </a:rPr>
              <a:t>有关</a:t>
            </a:r>
            <a:r>
              <a:rPr lang="zh-CN" b="0" i="0" u="none" baseline="0" dirty="0">
                <a:effectLst/>
              </a:rPr>
              <a:t>您的具体问题；或</a:t>
            </a:r>
          </a:p>
          <a:p>
            <a:pPr marL="449263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使用发给您的</a:t>
            </a:r>
            <a:r>
              <a:rPr lang="zh-CN" altLang="en-US" b="0" i="0" u="none" baseline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连</a:t>
            </a:r>
            <a:r>
              <a:rPr lang="zh-CN" b="0" i="0" u="none" baseline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接代码。</a:t>
            </a:r>
            <a:endParaRPr lang="zh-CN" dirty="0"/>
          </a:p>
          <a:p>
            <a:pPr marL="449263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dirty="0">
              <a:effectLst/>
            </a:endParaRP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如果您之前已经申请过福利金，您会有CRN号。您可以在 Centrelink 信件、低收入人士优惠卡或 Centrelink 在线帐户中找到您的 CRN。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请按照以下步骤将 Centrelink 连接到 myGov：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登录</a:t>
            </a:r>
            <a:r>
              <a:rPr lang="zh-CN" b="0" i="0" u="none" baseline="0" dirty="0">
                <a:effectLst/>
              </a:rPr>
              <a:t> myGov。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选择</a:t>
            </a:r>
            <a:r>
              <a:rPr lang="zh-CN" b="1" i="0" u="none" baseline="0" dirty="0">
                <a:effectLst/>
              </a:rPr>
              <a:t>View and Link Services（查看和连接服务）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在 Centrelink 图块上选择</a:t>
            </a:r>
            <a:r>
              <a:rPr lang="zh-CN" b="1" i="0" u="none" baseline="0" dirty="0">
                <a:effectLst/>
              </a:rPr>
              <a:t>Link（连接）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对于“您是否拥有或知道您的 Centrelink 客户参考编号？”，请选择</a:t>
            </a:r>
            <a:r>
              <a:rPr lang="zh-CN" b="1" i="0" u="none" baseline="0" dirty="0">
                <a:effectLst/>
              </a:rPr>
              <a:t>Yes（是）</a:t>
            </a:r>
            <a:r>
              <a:rPr lang="zh-CN" b="0" i="0" u="none" baseline="0" dirty="0">
                <a:effectLst/>
              </a:rPr>
              <a:t>。选择您是否有</a:t>
            </a:r>
            <a:r>
              <a:rPr lang="zh-CN" altLang="en-US" b="0" i="0" u="none" baseline="0" dirty="0">
                <a:effectLst/>
              </a:rPr>
              <a:t>连</a:t>
            </a:r>
            <a:r>
              <a:rPr lang="zh-CN" b="0" i="0" u="none" baseline="0" dirty="0">
                <a:effectLst/>
              </a:rPr>
              <a:t>接代码。选择</a:t>
            </a:r>
            <a:r>
              <a:rPr lang="zh-CN" b="1" i="0" u="none" baseline="0" dirty="0">
                <a:effectLst/>
              </a:rPr>
              <a:t>Next</a:t>
            </a:r>
            <a:r>
              <a:rPr lang="zh-CN" b="0" i="0" u="none" baseline="0" dirty="0">
                <a:effectLst/>
              </a:rPr>
              <a:t>（下一步）。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输入您的 CRN 和您的个人信息。选择</a:t>
            </a:r>
            <a:r>
              <a:rPr lang="zh-CN" b="1" i="0" u="none" baseline="0" dirty="0">
                <a:effectLst/>
              </a:rPr>
              <a:t>Next</a:t>
            </a:r>
            <a:r>
              <a:rPr lang="zh-CN" b="0" i="0" u="none" baseline="0" dirty="0">
                <a:effectLst/>
              </a:rPr>
              <a:t>（下一步）。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输入您的福利金详情和与 Centrelink 的互动。选择</a:t>
            </a:r>
            <a:r>
              <a:rPr lang="zh-CN" b="1" i="0" u="none" baseline="0" dirty="0">
                <a:effectLst/>
              </a:rPr>
              <a:t>Continue（继续）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b="0" i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effectLst/>
              </a:rPr>
              <a:t>如果您需要更多帮助，请访问</a:t>
            </a:r>
            <a:r>
              <a:rPr lang="en-US" altLang="zh-CN" b="0" i="0" u="none" baseline="0" dirty="0">
                <a:effectLst/>
              </a:rPr>
              <a:t>Services Australia </a:t>
            </a:r>
            <a:r>
              <a:rPr lang="zh-CN" altLang="en-US" b="0" i="0" u="none" baseline="0" dirty="0">
                <a:effectLst/>
              </a:rPr>
              <a:t>的网站</a:t>
            </a:r>
            <a:r>
              <a:rPr lang="zh-CN" b="0" i="0" u="none" baseline="0" dirty="0">
                <a:effectLst/>
              </a:rPr>
              <a:t>：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使用Centrelink CRN进行连接</a:t>
            </a:r>
            <a:r>
              <a:rPr lang="zh-CN" b="0" i="0" u="none" baseline="0" dirty="0">
                <a:effectLst/>
              </a:rPr>
              <a:t> ，或者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 </a:t>
            </a:r>
            <a:r>
              <a:rPr lang="zh-CN" b="0" i="0" u="none" baseline="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使用连接代码连接 Centrelink </a:t>
            </a:r>
            <a:r>
              <a:rPr lang="zh-CN" b="0" i="0" u="none" baseline="0" dirty="0">
                <a:effectLst/>
              </a:rPr>
              <a:t> 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zh-CN" b="0" i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如果您没有客户参考编号</a:t>
            </a:r>
            <a:r>
              <a:rPr lang="zh-CN" altLang="en-US" b="1" i="0" u="none" baseline="0" dirty="0">
                <a:effectLst/>
              </a:rPr>
              <a:t>：</a:t>
            </a:r>
            <a:endParaRPr lang="zh-CN" b="1" i="0" u="none" baseline="0" dirty="0">
              <a:effectLst/>
            </a:endParaRP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如果您想申请福利金或优惠，您需要一个 Centrelink </a:t>
            </a:r>
            <a:r>
              <a:rPr lang="zh-CN" b="0" i="0" u="none" baseline="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客户参考号码 (CRN)</a:t>
            </a:r>
            <a:r>
              <a:rPr lang="zh-CN" b="0" i="0" u="none" baseline="0" dirty="0"/>
              <a:t>。 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您需要此信息才能连接 Centrelink。  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您可以通过向 Centrelink 证明您的身份来获取 CRN。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要向 Centrelink 在线证明您的身份，您需要：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输入您的身份证件上的详细信息；或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拥有高安全度的</a:t>
            </a:r>
            <a:r>
              <a:rPr lang="zh-CN" b="1" i="0" u="none" baseline="0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ID（数字身份）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要输入您的身份证件详细信息，您需要一张公费医疗卡（Medicare） 和两个可接受的身份证件。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这些身份证明文件包括您的：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澳大利亚护照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澳大利亚出生证明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澳大利亚公民证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有效的澳大利亚签证</a:t>
            </a: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澳大利亚驾驶执照</a:t>
            </a:r>
            <a:endParaRPr lang="zh-CN" b="0" i="0" dirty="0">
              <a:effectLst/>
            </a:endParaRPr>
          </a:p>
          <a:p>
            <a:pPr marL="1085850" lvl="2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内政部签发的 ImmiCard。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如果您没有 CRN，请按照以下步骤连接 Centrelink：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登录</a:t>
            </a:r>
            <a:r>
              <a:rPr lang="zh-CN" b="0" i="0" u="none" baseline="0" dirty="0">
                <a:effectLst/>
              </a:rPr>
              <a:t> myGov。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选择</a:t>
            </a:r>
            <a:r>
              <a:rPr lang="zh-CN" b="1" i="0" u="none" baseline="0" dirty="0">
                <a:effectLst/>
              </a:rPr>
              <a:t>View and Link Services（查看和连接服务）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在 Centrelink 图块上选择</a:t>
            </a:r>
            <a:r>
              <a:rPr lang="zh-CN" b="1" i="0" u="none" baseline="0" dirty="0">
                <a:effectLst/>
              </a:rPr>
              <a:t>Link（连接）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对于“您是否拥有或知道您的 Centrelink 客户参考号码”，请选择</a:t>
            </a:r>
            <a:r>
              <a:rPr lang="zh-CN" b="1" i="0" u="none" baseline="0" dirty="0">
                <a:effectLst/>
              </a:rPr>
              <a:t>No(否)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在 Centrelink 身份验证一栏，选择</a:t>
            </a:r>
            <a:r>
              <a:rPr lang="zh-CN" b="1" i="0" u="none" baseline="0" dirty="0">
                <a:effectLst/>
              </a:rPr>
              <a:t>Get started（开始）</a:t>
            </a:r>
            <a:r>
              <a:rPr lang="zh-CN" b="0" i="0" u="none" baseline="0" dirty="0">
                <a:effectLst/>
              </a:rPr>
              <a:t>。查看可接受的身份证件列表，然后选择</a:t>
            </a:r>
            <a:r>
              <a:rPr lang="zh-CN" b="1" i="0" u="none" baseline="0" dirty="0">
                <a:effectLst/>
              </a:rPr>
              <a:t>Next（下一步）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阅读分享个人信息。选择</a:t>
            </a:r>
            <a:r>
              <a:rPr lang="zh-CN" b="1" i="0" u="none" baseline="0" dirty="0">
                <a:effectLst/>
              </a:rPr>
              <a:t>I understand and agree to the above terms（</a:t>
            </a:r>
            <a:r>
              <a:rPr lang="zh-CN" b="0" i="0" u="none" baseline="0" dirty="0">
                <a:effectLst/>
              </a:rPr>
              <a:t>我理解并同意上述条款），然后选择</a:t>
            </a:r>
            <a:r>
              <a:rPr lang="zh-CN" b="1" i="0" u="none" baseline="0" dirty="0">
                <a:effectLst/>
              </a:rPr>
              <a:t>Next（下一步）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输入您可接受的身份证件的详细信息，并选择</a:t>
            </a:r>
            <a:r>
              <a:rPr lang="zh-CN" b="1" i="0" u="none" baseline="0" dirty="0">
                <a:effectLst/>
              </a:rPr>
              <a:t>Verify（验证</a:t>
            </a:r>
            <a:r>
              <a:rPr lang="zh-CN" b="0" i="0" u="none" baseline="0" dirty="0">
                <a:effectLst/>
              </a:rPr>
              <a:t>）。验证身份后，选择</a:t>
            </a:r>
            <a:r>
              <a:rPr lang="zh-CN" b="1" i="0" u="none" baseline="0" dirty="0">
                <a:effectLst/>
              </a:rPr>
              <a:t>Next（下一步）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输入您的公费医疗（Medicare）卡详细资料和个人信息。选择</a:t>
            </a:r>
            <a:r>
              <a:rPr lang="zh-CN" b="1" i="0" u="none" baseline="0" dirty="0">
                <a:effectLst/>
              </a:rPr>
              <a:t>Continue（继续）</a:t>
            </a:r>
            <a:r>
              <a:rPr lang="zh-CN" b="0" i="0" u="none" baseline="0" dirty="0">
                <a:effectLst/>
              </a:rPr>
              <a:t>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effectLst/>
              </a:rPr>
              <a:t>如果您需要更多帮助，请访问 Services Australia 网站上的</a:t>
            </a:r>
            <a:r>
              <a:rPr lang="zh-CN" b="0" i="0" u="none" baseline="0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使用身份验证连接 Centrelink</a:t>
            </a:r>
            <a:r>
              <a:rPr lang="zh-CN" b="0" i="0" u="none" baseline="0" dirty="0">
                <a:effectLst/>
              </a:rPr>
              <a:t>。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330E-3FBE-8AF0-6448-A060FE07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D3984-E0E9-F2DD-3E48-AACBF14BF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7D9D3-D150-0DC3-7310-1DA8172E3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要求人们分享他们可以做</a:t>
            </a:r>
            <a:r>
              <a:rPr lang="zh-CN" altLang="en-US" sz="1400" b="0" i="0" u="none" baseline="0" dirty="0"/>
              <a:t>的</a:t>
            </a:r>
            <a:r>
              <a:rPr lang="zh-CN" sz="1400" b="0" i="0" u="none" baseline="0" dirty="0"/>
              <a:t>或已经做过的任何其他 Centrelink 事宜。</a:t>
            </a:r>
          </a:p>
        </p:txBody>
      </p:sp>
    </p:spTree>
    <p:extLst>
      <p:ext uri="{BB962C8B-B14F-4D97-AF65-F5344CB8AC3E}">
        <p14:creationId xmlns:p14="http://schemas.microsoft.com/office/powerpoint/2010/main" val="52738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6815-9C06-CA26-4B87-36E5DCA5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9EB0B-DFB5-9756-10A7-60132F4F2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0E5CD-FFB9-1B30-310F-A7AB72BF6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0"/>
              </a:spcBef>
              <a:buNone/>
            </a:pPr>
            <a:r>
              <a:rPr lang="zh-CN" sz="1400" b="1" i="0" u="none" baseline="0" dirty="0">
                <a:solidFill>
                  <a:srgbClr val="000000"/>
                </a:solidFill>
                <a:effectLst/>
              </a:rPr>
              <a:t>如何将澳大利亚税务局连接到您的 myGov 帐户</a:t>
            </a:r>
          </a:p>
          <a:p>
            <a:pPr algn="l" rtl="0">
              <a:spcBef>
                <a:spcPts val="0"/>
              </a:spcBef>
              <a:buNone/>
            </a:pPr>
            <a:endParaRPr lang="zh-CN" sz="1400" b="1" i="0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请按照以下步骤将 ATO 连接到您的 myGov 帐户：</a:t>
            </a:r>
            <a:br>
              <a:rPr lang="zh-CN" sz="1400" b="0" i="0" dirty="0">
                <a:solidFill>
                  <a:srgbClr val="000000"/>
                </a:solidFill>
                <a:effectLst/>
              </a:rPr>
            </a:br>
            <a:endParaRPr lang="zh-CN" sz="1400" b="0" i="0" dirty="0">
              <a:solidFill>
                <a:srgbClr val="000000"/>
              </a:solidFill>
              <a:effectLst/>
            </a:endParaRPr>
          </a:p>
          <a:p>
            <a:pPr marL="342900" indent="-342900" algn="l" rtl="0">
              <a:spcBef>
                <a:spcPts val="0"/>
              </a:spcBef>
              <a:buFont typeface="+mj-lt"/>
              <a:buAutoNum type="arabicPeriod"/>
            </a:pPr>
            <a:r>
              <a:rPr lang="zh-CN" sz="1400" b="0" i="0" u="none" baseline="0" dirty="0">
                <a:solidFill>
                  <a:srgbClr val="1B365D"/>
                </a:solidFill>
                <a:effectLst/>
                <a:hlinkClick r:id="rId3"/>
              </a:rPr>
              <a:t>登录</a:t>
            </a: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 myGov。</a:t>
            </a:r>
          </a:p>
          <a:p>
            <a:pPr marL="342900" indent="-342900" algn="l" rtl="0">
              <a:spcBef>
                <a:spcPts val="0"/>
              </a:spcBef>
              <a:buFont typeface="+mj-lt"/>
              <a:buAutoNum type="arabicPeriod"/>
            </a:pP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登录后，前往</a:t>
            </a:r>
            <a:r>
              <a:rPr lang="zh-CN" sz="1400" b="1" i="0" u="none" baseline="0" dirty="0">
                <a:solidFill>
                  <a:srgbClr val="000000"/>
                </a:solidFill>
                <a:effectLst/>
              </a:rPr>
              <a:t>View and Link Services（查看和连接服务）</a:t>
            </a: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。</a:t>
            </a:r>
          </a:p>
          <a:p>
            <a:pPr marL="342900" indent="-342900" algn="l" rtl="0">
              <a:spcBef>
                <a:spcPts val="0"/>
              </a:spcBef>
              <a:buFont typeface="+mj-lt"/>
              <a:buAutoNum type="arabicPeriod"/>
            </a:pP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选择澳大利亚税务局旁边的</a:t>
            </a:r>
            <a:r>
              <a:rPr lang="zh-CN" sz="1400" b="1" i="0" u="none" baseline="0" dirty="0">
                <a:solidFill>
                  <a:srgbClr val="000000"/>
                </a:solidFill>
                <a:effectLst/>
              </a:rPr>
              <a:t>Link（连接）</a:t>
            </a: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。</a:t>
            </a:r>
          </a:p>
          <a:p>
            <a:pPr marL="342900" indent="-342900" algn="l" rtl="0">
              <a:spcBef>
                <a:spcPts val="0"/>
              </a:spcBef>
              <a:buFont typeface="+mj-lt"/>
              <a:buAutoNum type="arabicPeriod"/>
            </a:pP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输入或确认您的个人信息。</a:t>
            </a:r>
          </a:p>
          <a:p>
            <a:pPr marL="342900" indent="-342900" algn="l" rtl="0">
              <a:spcBef>
                <a:spcPts val="0"/>
              </a:spcBef>
              <a:buFont typeface="+mj-lt"/>
              <a:buAutoNum type="arabicPeriod"/>
            </a:pP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请回答 2 个问题以验证您的税务记录。</a:t>
            </a:r>
          </a:p>
          <a:p>
            <a:pPr algn="l" rtl="0">
              <a:spcBef>
                <a:spcPts val="0"/>
              </a:spcBef>
            </a:pPr>
            <a:endParaRPr lang="zh-CN" sz="1400" b="0" i="0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</a:pP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在 ATO 网站上查找有关</a:t>
            </a:r>
            <a:r>
              <a:rPr lang="zh-CN" sz="1400" b="0" i="0" u="none" baseline="0" dirty="0">
                <a:solidFill>
                  <a:srgbClr val="1B365D"/>
                </a:solidFill>
                <a:effectLst/>
                <a:hlinkClick r:id="rId4"/>
              </a:rPr>
              <a:t>将 ATO 连接到您的 myGov 帐户</a:t>
            </a:r>
            <a:r>
              <a:rPr lang="zh-CN" sz="1400" b="0" i="0" u="none" baseline="0" dirty="0">
                <a:solidFill>
                  <a:srgbClr val="000000"/>
                </a:solidFill>
                <a:effectLst/>
              </a:rPr>
              <a:t>的更多信息。 </a:t>
            </a:r>
          </a:p>
        </p:txBody>
      </p:sp>
    </p:spTree>
    <p:extLst>
      <p:ext uri="{BB962C8B-B14F-4D97-AF65-F5344CB8AC3E}">
        <p14:creationId xmlns:p14="http://schemas.microsoft.com/office/powerpoint/2010/main" val="221122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4D49-6F1A-F087-8D49-01C0E485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81BA8-4535-C5A8-8E6C-430E1E3A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A3B9F-6624-8374-4454-35B35765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5A47-773F-CAD7-4AB4-FBCE7F77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B9D38-66AF-35D7-B6F8-9933BB5CC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75E7-0C1D-912F-12E7-7BB26C3F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2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7B33-4488-060E-711E-F29CF5F0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C790C-5C5F-EF12-7F87-2E1D00BDA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96379-C1EB-1849-7CB4-AC191F25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9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000F-29F9-4930-819B-50F6E77F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2283B-4774-DF00-FF50-67438E018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326DD-4F53-EFDC-A0ED-32618D65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85A-24A1-A0D3-6639-1C1CFCDB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D5A44-40D0-424D-317D-0CCD1FB75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1C809-3786-EAD2-B5FB-0C3C9BD92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A47A-D967-8A4A-43D7-AA535C35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6D1A4-5A20-3801-7D5C-14AFD90F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7B17-C120-F71C-B349-E508120E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C621-E3E4-5F6B-AA4A-5590C129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C3EE8-A061-F6DC-B912-5C6B0848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F543-7135-88AD-351B-8FB19B1B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37157-5C3C-E75E-7592-29A9E7F9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E7FCC-EEB9-4B11-EB93-F4CC3CC76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04900-F435-8CF7-29AD-B8074B98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endParaRPr lang="zh-C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讨论一下，要拥有 myID – 您需要拥有自己的智能设备，并且不应共享。如果您共用一</a:t>
            </a:r>
            <a:r>
              <a:rPr lang="zh-CN" altLang="en-US" sz="1400" b="0" i="0" u="none" baseline="0" dirty="0"/>
              <a:t>台</a:t>
            </a:r>
            <a:r>
              <a:rPr lang="zh-CN" sz="1400" b="0" i="0" u="none" baseline="0" dirty="0"/>
              <a:t>电话，您可能需要考虑另一种登录 mygov</a:t>
            </a:r>
            <a:r>
              <a:rPr lang="zh-CN" altLang="en-US" sz="1400" b="0" i="0" u="none" baseline="0" dirty="0"/>
              <a:t>的方式</a:t>
            </a:r>
            <a:r>
              <a:rPr lang="zh-CN" sz="1400" b="0" i="0" u="none" baseline="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396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635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55719"/>
            <a:ext cx="5486400" cy="5688281"/>
          </a:xfrm>
        </p:spPr>
        <p:txBody>
          <a:bodyPr/>
          <a:lstStyle/>
          <a:p>
            <a:pPr algn="l" rtl="0">
              <a:spcBef>
                <a:spcPts val="0"/>
              </a:spcBef>
              <a:buNone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设置 myID 的三个步骤</a:t>
            </a:r>
            <a:endParaRPr lang="zh-CN" b="1" i="0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buNone/>
            </a:pPr>
            <a:endParaRPr lang="zh-CN" b="1" i="0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1.在您的智能设备上下载 myID 应用程序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仅从上面列出的官方应用商店下载 myID 应用程序。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如果您：</a:t>
            </a:r>
          </a:p>
          <a:p>
            <a:pPr marL="812800" lvl="1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首次设置 myID，请继续执行步骤 2</a:t>
            </a:r>
          </a:p>
          <a:p>
            <a:pPr marL="812800" lvl="1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如果您之前已经设置过 myID，请选择I am an existing user（我是现有用户），并按照提示操作。请参阅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3"/>
              </a:rPr>
              <a:t>再次设置您的 myID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。 </a:t>
            </a:r>
          </a:p>
          <a:p>
            <a:pPr marL="635000" lvl="1" algn="l" rtl="0">
              <a:spcBef>
                <a:spcPts val="0"/>
              </a:spcBef>
            </a:pPr>
            <a:endParaRPr lang="zh-CN" b="0" i="0" dirty="0">
              <a:solidFill>
                <a:srgbClr val="141414"/>
              </a:solidFill>
              <a:effectLst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2.输入您的详细信息。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在您的智能设备上打开 myID 应用程序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并按照提示操作：</a:t>
            </a:r>
          </a:p>
          <a:p>
            <a:pPr marL="812800" lvl="1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输入您的电子邮箱 - 选择您可以持续访问的个人电子邮件，</a:t>
            </a:r>
          </a:p>
          <a:p>
            <a:pPr marL="812800" lvl="1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创建密码，并</a:t>
            </a:r>
          </a:p>
          <a:p>
            <a:pPr marL="812800" lvl="1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输入您的全名和出生日期。</a:t>
            </a:r>
          </a:p>
          <a:p>
            <a:pPr marL="635000" lvl="1" algn="l" rtl="0">
              <a:spcBef>
                <a:spcPts val="0"/>
              </a:spcBef>
            </a:pPr>
            <a:endParaRPr lang="zh-CN" b="0" i="0" dirty="0">
              <a:solidFill>
                <a:srgbClr val="141414"/>
              </a:solidFill>
              <a:effectLst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3.选择您的身份安全度。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您可以设置基本、标准或高强度的myID。 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输入您的详细信息后，您将拥有基本身份强度。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增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加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您的身份强度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将更好地保护您的数字身份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并允许您访问更多服务。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每项在线服务都有最低的访问身份强度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要求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。</a:t>
            </a:r>
            <a:r>
              <a:rPr lang="zh-CN" b="0" i="0" u="none" baseline="0" dirty="0">
                <a:solidFill>
                  <a:srgbClr val="00698F"/>
                </a:solidFill>
                <a:effectLst/>
                <a:hlinkClick r:id="rId4" tooltip="Online services"/>
              </a:rPr>
              <a:t>检查您要使用的在线服务所需的最低身份强度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。 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该应用程序可能会要求您验证澳大利亚护照或其他文件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以增强您的身份强度。如果您已经达到想要访问的在线服务的最低身份强度，则无需执行此操作。</a:t>
            </a:r>
          </a:p>
          <a:p>
            <a:pPr marL="355600" indent="-1778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设置完成后，您可以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5" tooltip="How to use myID"/>
              </a:rPr>
              <a:t>使用 myID</a:t>
            </a:r>
            <a:r>
              <a:rPr lang="zh-CN" b="0" i="0" u="none" baseline="0" dirty="0">
                <a:solidFill>
                  <a:srgbClr val="00698F"/>
                </a:solidFill>
                <a:effectLst/>
                <a:hlinkClick r:id="rId5" tooltip="How to use myID"/>
              </a:rPr>
              <a:t> 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作为您的数字身份证明，在访问政府在线服务时证明您的身份。 </a:t>
            </a:r>
          </a:p>
          <a:p>
            <a:pPr marL="177800" algn="l" rtl="0">
              <a:spcBef>
                <a:spcPts val="0"/>
              </a:spcBef>
            </a:pPr>
            <a:endParaRPr lang="zh-CN" b="0" i="0" dirty="0">
              <a:solidFill>
                <a:srgbClr val="141414"/>
              </a:solidFill>
              <a:effectLst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身份强度</a:t>
            </a:r>
          </a:p>
          <a:p>
            <a:pPr marL="17145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基本身份强度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基本 myID 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允许访问</a:t>
            </a:r>
            <a:r>
              <a:rPr lang="zh-CN" b="1" i="0" u="none" baseline="0" dirty="0">
                <a:solidFill>
                  <a:srgbClr val="141414"/>
                </a:solidFill>
                <a:effectLst/>
              </a:rPr>
              <a:t>有限的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政府在线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参与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服务。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要获得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基本身份强度，您只需输入您的个人信息。 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系统将提示您验证您的身份证件。如果您选择不验证您的身份证件，或者您只验证一份证件，您的身份强度将保持在基本水平。</a:t>
            </a:r>
          </a:p>
          <a:p>
            <a:pPr marL="17145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标准身份强度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标准 myID 允许访问</a:t>
            </a:r>
            <a:r>
              <a:rPr lang="zh-CN" b="1" i="0" u="none" baseline="0" dirty="0">
                <a:solidFill>
                  <a:srgbClr val="141414"/>
                </a:solidFill>
                <a:effectLst/>
              </a:rPr>
              <a:t>大多数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政府在线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参与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服务。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为了获得标准身份强度，您需要使用以下任意</a:t>
            </a:r>
            <a:r>
              <a:rPr lang="zh-CN" b="1" i="0" u="none" baseline="0" dirty="0">
                <a:solidFill>
                  <a:srgbClr val="141414"/>
                </a:solidFill>
                <a:effectLst/>
              </a:rPr>
              <a:t>两份澳大利亚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证件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来验证您的身份：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护照（澳大利亚护照，当前有效或过期不超过3年的护照），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驾驶执照或驾驶学员许可证，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出生证明，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签证（使用您的外国护照），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移民卡（ImmiCard），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公民证，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公费医疗卡（验证上述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其中一份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文件后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会出现此选项）。 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一般来说，您在两份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证件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上的姓名必须一致。如果您更改了姓名，您可以使用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6" tooltip="Verifying a change in name – marriage certificate"/>
              </a:rPr>
              <a:t>结婚证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来验证。 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您可以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获取的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帮助：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帮助您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7" tooltip="Verifying your ID in myID"/>
              </a:rPr>
              <a:t>验证您的身份</a:t>
            </a:r>
            <a:endParaRPr lang="zh-CN" b="0" i="0" dirty="0">
              <a:solidFill>
                <a:srgbClr val="141414"/>
              </a:solidFill>
              <a:effectLst/>
            </a:endParaRP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如果您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8" tooltip="Verifying your ID"/>
              </a:rPr>
              <a:t>无法获得标准的myID 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。</a:t>
            </a:r>
          </a:p>
          <a:p>
            <a:pPr marL="17145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000000"/>
                </a:solidFill>
                <a:effectLst/>
              </a:rPr>
              <a:t>高身份强度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高强度的 myID 可以访问</a:t>
            </a:r>
            <a:r>
              <a:rPr lang="zh-CN" b="1" i="0" u="none" baseline="0" dirty="0">
                <a:solidFill>
                  <a:srgbClr val="141414"/>
                </a:solidFill>
                <a:effectLst/>
              </a:rPr>
              <a:t>所有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参与的政府在线服务。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为了获得高身份强度，您需要：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验证您的澳大利亚护照（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还在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有效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期内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或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过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期不超过 3 年的护照），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验证以下澳大利亚文件之</a:t>
            </a:r>
            <a:r>
              <a:rPr lang="zh-CN" b="1" i="0" u="none" baseline="0" dirty="0">
                <a:solidFill>
                  <a:srgbClr val="141414"/>
                </a:solidFill>
                <a:effectLst/>
              </a:rPr>
              <a:t>一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：</a:t>
            </a:r>
          </a:p>
          <a:p>
            <a:pPr marL="1543050" lvl="3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公民证，</a:t>
            </a:r>
          </a:p>
          <a:p>
            <a:pPr marL="1543050" lvl="3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驾驶执照或驾驶学员证，</a:t>
            </a:r>
          </a:p>
          <a:p>
            <a:pPr marL="1543050" lvl="3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公费医疗卡（验证护照后会出现此选项）。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进行人脸验证检查。这就像将自拍照，用它与护照上的照片进行比较。该应用程序将提示您如何操作。这是一个一次性的过程，用于检查您是否是个真人、正确的人，并进行实时验证。 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一般来说，您在两份文件上的姓名必须一致。如果您更改了姓名，您可以使用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6" tooltip="Verifying a change in name – marriage certificate"/>
              </a:rPr>
              <a:t>结婚证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来验证。 </a:t>
            </a:r>
          </a:p>
          <a:p>
            <a:pPr marL="628650" lvl="1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您可以</a:t>
            </a:r>
            <a:r>
              <a:rPr lang="zh-CN" altLang="en-US" b="0" i="0" u="none" baseline="0" dirty="0">
                <a:solidFill>
                  <a:srgbClr val="141414"/>
                </a:solidFill>
                <a:effectLst/>
              </a:rPr>
              <a:t>寻求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以下帮助：</a:t>
            </a: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帮助您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7" tooltip="Verifying your ID in myID"/>
              </a:rPr>
              <a:t>验证身份</a:t>
            </a:r>
            <a:endParaRPr lang="zh-CN" b="0" i="0" dirty="0">
              <a:solidFill>
                <a:srgbClr val="141414"/>
              </a:solidFill>
              <a:effectLst/>
            </a:endParaRPr>
          </a:p>
          <a:p>
            <a:pPr marL="1085850" lvl="2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141414"/>
                </a:solidFill>
                <a:effectLst/>
              </a:rPr>
              <a:t>如果您</a:t>
            </a:r>
            <a:r>
              <a:rPr lang="zh-CN" b="0" i="0" u="sng" baseline="0" dirty="0">
                <a:solidFill>
                  <a:srgbClr val="00698F"/>
                </a:solidFill>
                <a:effectLst/>
                <a:hlinkClick r:id="rId9" tooltip="Verifying your ID"/>
              </a:rPr>
              <a:t>无法获得高强度的myID </a:t>
            </a:r>
            <a:r>
              <a:rPr lang="zh-CN" b="0" i="0" u="none" baseline="0" dirty="0">
                <a:solidFill>
                  <a:srgbClr val="141414"/>
                </a:solidFill>
                <a:effectLst/>
              </a:rPr>
              <a:t>。</a:t>
            </a:r>
          </a:p>
          <a:p>
            <a:pPr algn="l" rtl="0">
              <a:spcBef>
                <a:spcPts val="0"/>
              </a:spcBef>
            </a:pP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9900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9084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请每个学员进行自我介绍</a:t>
            </a:r>
            <a:r>
              <a:rPr lang="zh-CN" altLang="en-US" sz="1400" b="1" i="0" u="none" baseline="0" dirty="0">
                <a:solidFill>
                  <a:srgbClr val="242424"/>
                </a:solidFill>
                <a:effectLst/>
              </a:rPr>
              <a:t>：</a:t>
            </a:r>
            <a:r>
              <a:rPr lang="zh-CN" sz="1400" b="0" i="0" u="none" baseline="0" dirty="0">
                <a:solidFill>
                  <a:srgbClr val="242424"/>
                </a:solidFill>
              </a:rPr>
              <a:t>他们应该讲出自己的姓名以及关于他们自己的一件趣事。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每人的介绍限时 30 秒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，以保持简洁和吸引大家的注意力。</a:t>
            </a: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向大家问好，介绍自己以及您来这里的原因。</a:t>
            </a:r>
          </a:p>
          <a:p>
            <a:pPr algn="l" rtl="0"/>
            <a:r>
              <a:rPr lang="zh-CN" sz="1400" b="0" i="0" u="none" baseline="0" dirty="0"/>
              <a:t>解释讲座的目的。</a:t>
            </a:r>
            <a:r>
              <a:rPr lang="zh-CN" altLang="en-US" sz="1400" b="0" i="0" u="none" baseline="0" dirty="0"/>
              <a:t>概述</a:t>
            </a:r>
            <a:r>
              <a:rPr lang="zh-CN" sz="1400" b="0" i="0" u="none" baseline="0" dirty="0"/>
              <a:t>在线访问政府服务和</a:t>
            </a:r>
            <a:r>
              <a:rPr lang="zh-CN" altLang="en-US" sz="1400" b="0" i="0" u="none" baseline="0" dirty="0"/>
              <a:t>身份</a:t>
            </a:r>
            <a:r>
              <a:rPr lang="zh-CN" sz="1400" b="0" i="0" u="none" baseline="0" dirty="0"/>
              <a:t>双</a:t>
            </a:r>
            <a:r>
              <a:rPr lang="zh-CN" altLang="en-US" sz="1400" b="0" i="0" u="none" baseline="0" dirty="0"/>
              <a:t>重</a:t>
            </a:r>
            <a:r>
              <a:rPr lang="zh-CN" sz="1400" b="0" i="0" u="none" baseline="0" dirty="0"/>
              <a:t>验证。</a:t>
            </a:r>
          </a:p>
          <a:p>
            <a:pPr algn="l" rtl="0"/>
            <a:r>
              <a:rPr lang="zh-CN" sz="1400" b="0" i="0" u="none" baseline="0" dirty="0"/>
              <a:t>突出网上政务服务对工作、学习、生活的重要性。</a:t>
            </a: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zh-CN" sz="1400" b="0" i="0" u="none" baseline="0" dirty="0">
                <a:effectLst/>
              </a:rPr>
              <a:t>myGov 是一种在线访问政府服务的安全方式。它允许您将福利部Centrelink、公费医疗Medicare 和 税局ATO 等服务链接到您的 myGov 帐户。然后，您可以通过 myGov 登录，在同一个地方访问这些服务。 </a:t>
            </a:r>
          </a:p>
          <a:p>
            <a:pPr algn="l" rtl="0">
              <a:buNone/>
            </a:pPr>
            <a:r>
              <a:rPr lang="zh-CN" sz="1400" b="0" i="0" u="none" baseline="0" dirty="0">
                <a:effectLst/>
              </a:rPr>
              <a:t>使用 myGov 可以更轻松地管理您与不同政府服务部门的互动。您无需记住多个登录信息，只需一个帐户即可完成所有操作。这节省时间，并使事情变得更简</a:t>
            </a:r>
            <a:r>
              <a:rPr lang="zh-CN" altLang="en-US" sz="1400" b="0" i="0" u="none" baseline="0" dirty="0">
                <a:effectLst/>
              </a:rPr>
              <a:t>易</a:t>
            </a:r>
            <a:r>
              <a:rPr lang="zh-CN" sz="1400" b="0" i="0" u="none" baseline="0" dirty="0">
                <a:effectLst/>
              </a:rPr>
              <a:t>。</a:t>
            </a:r>
          </a:p>
          <a:p>
            <a:pPr algn="l" rtl="0">
              <a:buNone/>
            </a:pPr>
            <a:r>
              <a:rPr lang="zh-CN" sz="1400" b="0" i="0" u="none" baseline="0" dirty="0">
                <a:effectLst/>
              </a:rPr>
              <a:t>myGov 还会保证您的个人信息安全。只需一次登录，您的数据就会受到强大的安全措施的保护。在处理敏感信息时，这一点很重要。</a:t>
            </a:r>
          </a:p>
          <a:p>
            <a:pPr algn="l" rtl="0"/>
            <a:r>
              <a:rPr lang="zh-CN" sz="1400" b="0" i="0" u="none" baseline="0" dirty="0">
                <a:effectLst/>
              </a:rPr>
              <a:t>现在，让我们思考一下：</a:t>
            </a:r>
            <a:r>
              <a:rPr lang="zh-CN" sz="1400" b="1" i="0" u="none" baseline="0" dirty="0">
                <a:effectLst/>
              </a:rPr>
              <a:t>您之前听说过 myGov 吗？如果有的话，您用它来做了什么？</a:t>
            </a:r>
            <a:endParaRPr lang="zh-CN" sz="1400" b="0" i="0" dirty="0">
              <a:effectLst/>
            </a:endParaRP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D6D1-7370-A3D6-F48B-5CE5922E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D60BF-7091-107F-467B-43C8F6DD2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5877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C941-3D6C-56BE-5964-BC120A9E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6777"/>
            <a:ext cx="5486400" cy="5168447"/>
          </a:xfr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您需要一个电子邮箱以及手机来创建 myGov 帐户。以下是需要遵循的步骤：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前往myGov并选择创建帐户。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这是您开始该过程的第一步。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选择继续使用电子邮件。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您将使用您的电子邮件来设置帐户。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阅读隐私声明和使用条款。如果您理解并同意使用条款，请选择下一步。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在继续之前阅读并理解这些条款，非常重要。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输入电子邮箱，并选择下一步。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确保使用您可以访问的电子邮箱。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输入发送到您电子邮箱的代码，然后选择下一步。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检查发到您的电子邮箱的代码，并输入该代码以验证您的电子邮箱。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输入您的手机号码（可选）并选择下一步。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您可以添加您的手机号码以提高安全性。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输入发送到您手机的代码，并选择下一步。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如果您提供了手机号码，您将收到一个代码来验证它。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输入密码，然后重新输入密码。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选择一个安全性高的密码并确认。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创建您的 3 个秘密问题和答案。从列表中选择这些问题，或创建您自己的问题。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这些问题将有助于保护您的帐户安全。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欲了解更多详细信息，您可以访问 myGov 帮助页面：myGov Help。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0259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28654"/>
            <a:ext cx="5486400" cy="4494068"/>
          </a:xfr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提供连接服务的介绍。解释建立 myGov 帐户并将所有账户连接到该帐户的重要性。</a:t>
            </a:r>
            <a:endParaRPr lang="zh-CN" dirty="0">
              <a:solidFill>
                <a:srgbClr val="242424"/>
              </a:solidFill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为何将服务连接到 myGov？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便于使用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 </a:t>
            </a:r>
            <a:r>
              <a:rPr lang="zh-CN" b="0" i="0" u="none" baseline="0" dirty="0">
                <a:solidFill>
                  <a:srgbClr val="242424"/>
                </a:solidFill>
              </a:rPr>
              <a:t>。 </a:t>
            </a: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将服务连接到您的 myGov 帐户，意味着您可以在一个地方访问所有服务。无需记住不同的登录名或网站。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安全可靠。</a:t>
            </a: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myGov 使用强大的安全措施来保证您的个人信息安全。 </a:t>
            </a: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一站登录，您可以确保您的数据受到保护。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节省时间。</a:t>
            </a: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可以更快地管理您与政府服务部门的互动。 </a:t>
            </a: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您可：</a:t>
            </a: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更新您的详细信息， </a:t>
            </a: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在您的 myGov 收件箱中接收消息，并且 </a:t>
            </a: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从任何地方访问您的帐户，即使人在海外。</a:t>
            </a:r>
          </a:p>
          <a:p>
            <a:pPr marL="22860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一站式服务</a:t>
            </a:r>
            <a:r>
              <a:rPr lang="zh-CN" b="0" i="0" u="none" baseline="0" dirty="0">
                <a:solidFill>
                  <a:srgbClr val="242424"/>
                </a:solidFill>
              </a:rPr>
              <a:t>。</a:t>
            </a: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所有与连接服务相关的重要信息都会发送到您的 myGov 收件箱，因此您不会错过任何最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新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信息。</a:t>
            </a:r>
            <a:r>
              <a:rPr lang="zh-CN" b="0" i="0" u="none" baseline="0" dirty="0">
                <a:solidFill>
                  <a:srgbClr val="242424"/>
                </a:solidFill>
              </a:rPr>
              <a:t>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将服务连接到您的 myGov 帐户可以更轻松、更安全地管理您的信息并获得所需的帮助。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您的 myGov 登录详细信息应该保密。</a:t>
            </a:r>
          </a:p>
          <a:p>
            <a:pPr marL="17145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讨论屏幕上的每项服务或人们可能使用的任何其他服务。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my.gov.au/en/about/help/mygov-website/link-services-to-your-account/link-centre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lliot@wacoss.org.au" TargetMode="External"/><Relationship Id="rId3" Type="http://schemas.openxmlformats.org/officeDocument/2006/relationships/hyperlink" Target="https://goodthingsaustralia.org/wp-content/uploads/2024/05/smithfamily_mygov.pdf" TargetMode="External"/><Relationship Id="rId7" Type="http://schemas.openxmlformats.org/officeDocument/2006/relationships/hyperlink" Target="https://my.gov.au/en/about/help/mygov-website/link-services-to-your-account/link-my-health-record#how-to-link-my-health-record-to-my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hyperlink" Target="https://my.gov.au/en/about/help/mygov-website/link-services-to-your-account/link-the-australian-taxation-office" TargetMode="External"/><Relationship Id="rId4" Type="http://schemas.openxmlformats.org/officeDocument/2006/relationships/hyperlink" Target="https://my.gov.au/en/about/help/mygov-website/link-services-to-your-account/link-centrelink#how-to-link-centrelink-to-my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mygov-website/link-services-to-your-account/link-my-health-record#how-to-link-my-health-record-to-mygov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s://my.gov.au/en/about/help/mygov-website/link-services-to-your-account/link-medicar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hyperlink" Target="https://my.gov.au/en/about/help/mygov-website/link-services-to-your-account/link-centrelink#how-to-link-centrelink-to-mygov" TargetMode="External"/><Relationship Id="rId4" Type="http://schemas.openxmlformats.org/officeDocument/2006/relationships/hyperlink" Target="https://goodthingsaustralia.org/wp-content/uploads/2024/05/smithfamily_mygov.pdf" TargetMode="External"/><Relationship Id="rId9" Type="http://schemas.openxmlformats.org/officeDocument/2006/relationships/hyperlink" Target="https://my.gov.au/en/about/help/mygov-website/link-services-to-your-accou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hyperlink" Target="https://my.gov.au/en/about/help/mygov-website/create-mygov-account" TargetMode="External"/><Relationship Id="rId4" Type="http://schemas.openxmlformats.org/officeDocument/2006/relationships/hyperlink" Target="https://my.gov.au/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algn="l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数字技能培训——政府在线服务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cs typeface="Arial" panose="020B0604020202020204" pitchFamily="34" charset="0"/>
              </a:rPr>
              <a:t>社区倡导计划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algn="l" rtl="0" eaLnBrk="1" hangingPunct="1"/>
            <a:r>
              <a:rPr lang="zh-CN" b="0" i="1" u="none" baseline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将 Centrelink 连接到 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10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68502F9C-2E4E-3562-FB75-0EC3347E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350F556-BCDE-CE7D-80CB-44BD8CC0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015" y="4139719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FBF4226-D5CA-77C9-3581-74AAF6780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65A5CF-A63F-EFBA-C997-23E768344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如何连接 Centrelink 取决于您是否有客户参考编号。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有关如何连接这些服务的信息，请参阅讲义或访问：</a:t>
            </a:r>
          </a:p>
          <a:p>
            <a:pPr marL="0" indent="0" algn="l" rtl="0">
              <a:buNone/>
            </a:pPr>
            <a:r>
              <a:rPr lang="zh-CN" b="0" i="0" u="none" baseline="0">
                <a:hlinkClick r:id="rId7"/>
              </a:rPr>
              <a:t>https://my.gov.au/en/about/help/mygov-website/link-services-to-your-account/link-centrelink</a:t>
            </a:r>
            <a:r>
              <a:rPr lang="zh-CN" b="0" i="0" u="none" baseline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24A2-BD30-2EA4-7AB5-D6ED5D2F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2068-9E73-6FE4-1FB3-21A83127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将 Centrelink 连接到 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333F-C92B-41D9-92AF-8678C4B42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594A-1621-E808-2ED9-D52449F42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11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95F1D8DC-E4C3-27D4-A352-30989BCA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59752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DBC3C607-9621-41C4-4F15-5F4A2BD8D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3786" y="3973846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841DB81-1EE0-3BFD-1D3D-8B1441F64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9199826" y="3161539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F418CCB-C203-D47B-B477-8B5CD6FD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07" y="1798184"/>
            <a:ext cx="6531429" cy="3929223"/>
          </a:xfrm>
        </p:spPr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当您将 Centrelink 连接到您的 myGov 帐户时，您可以：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找到您的 Centrelink 参考编号 (CRN)，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申请福利，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追踪您的申请进度，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上传文件，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报告您的收入，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+mj-lt"/>
              </a:rPr>
              <a:t>管理您的</a:t>
            </a: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Centrelink </a:t>
            </a:r>
            <a:r>
              <a:rPr lang="zh-CN" altLang="en-US" b="0" i="0" u="none" baseline="0" dirty="0">
                <a:solidFill>
                  <a:srgbClr val="000000"/>
                </a:solidFill>
                <a:effectLst/>
                <a:latin typeface="+mj-lt"/>
              </a:rPr>
              <a:t>个人信息</a:t>
            </a: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169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19E4-CC85-B351-F2AF-3B5038D6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6BC5-E1A8-9662-BA9A-0F800D24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将税局连接到您的 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A2EC-68A9-8322-1379-0E94B6D5E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8132-C9C5-A491-9A39-F3BF3FF3C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12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F953CEA7-46AA-100D-8C6D-270C92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108AA90F-D916-31FB-82B5-BE8A4A62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30D925-61E4-C0D2-4AE7-BE56D822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7461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>
                <a:solidFill>
                  <a:schemeClr val="tx1"/>
                </a:solidFill>
              </a:rPr>
              <a:t>登录 myGov。</a:t>
            </a:r>
            <a:endParaRPr lang="zh-CN" dirty="0">
              <a:solidFill>
                <a:schemeClr val="tx1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>
                <a:solidFill>
                  <a:schemeClr val="tx1"/>
                </a:solidFill>
              </a:rPr>
              <a:t>选择</a:t>
            </a:r>
            <a:r>
              <a:rPr lang="zh-CN" b="1" i="0" u="none" baseline="0">
                <a:solidFill>
                  <a:schemeClr val="tx1"/>
                </a:solidFill>
              </a:rPr>
              <a:t>View and Link Services（查看和连接服务）</a:t>
            </a:r>
            <a:r>
              <a:rPr lang="zh-CN" b="0" i="0" u="none" baseline="0">
                <a:solidFill>
                  <a:schemeClr val="tx1"/>
                </a:solidFill>
              </a:rPr>
              <a:t>。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>
                <a:solidFill>
                  <a:schemeClr val="tx1"/>
                </a:solidFill>
              </a:rPr>
              <a:t>选择税局ATO 旁边的连接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>
                <a:solidFill>
                  <a:schemeClr val="tx1"/>
                </a:solidFill>
              </a:rPr>
              <a:t>输入个人信息——您可能需要税务评估通知单和您的税号</a:t>
            </a:r>
          </a:p>
          <a:p>
            <a:pPr marL="0" indent="0" algn="l" rtl="0">
              <a:buNone/>
            </a:pPr>
            <a:r>
              <a:rPr lang="zh-CN" b="0" i="0" u="none" baseline="0">
                <a:solidFill>
                  <a:schemeClr val="tx1"/>
                </a:solidFill>
              </a:rPr>
              <a:t>更多信息：</a:t>
            </a:r>
          </a:p>
          <a:p>
            <a:pPr marL="0" indent="0" algn="l" rtl="0">
              <a:buNone/>
            </a:pPr>
            <a:r>
              <a:rPr lang="zh-CN" b="0" i="0" u="none" baseline="0">
                <a:solidFill>
                  <a:schemeClr val="tx1"/>
                </a:solidFill>
                <a:hlinkClick r:id="rId6"/>
              </a:rPr>
              <a:t>https://my.gov.au/en/about/help/mygov-website/link-services-to-your-account/link-the-australian-taxation-office</a:t>
            </a:r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0EA3C6AB-0FFC-9BE5-3592-E68C9B9D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038" y="4439387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9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38EAC-698A-AC24-6B1F-825D1C27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ED5F-CF98-8348-8BBD-D970527B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将税局连接到您的 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5DCE-1378-ECE1-4453-3A6BA67EC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9D18-611F-36AD-6258-3F8A2A16F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13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F7347EC-307F-059A-BBC5-63446E9C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A93277B-5A5A-557C-58C4-8705E633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DDC9002-90B4-2674-CF9F-768D4605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912710"/>
            <a:ext cx="6840004" cy="3929223"/>
          </a:xfrm>
        </p:spPr>
        <p:txBody>
          <a:bodyPr/>
          <a:lstStyle/>
          <a:p>
            <a:pPr algn="l" rtl="0">
              <a:buNone/>
            </a:pP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当您将 myGov 帐户连接到 ATO 时，您可以：</a:t>
            </a:r>
          </a:p>
          <a:p>
            <a:pPr algn="l" rtl="0">
              <a:buNone/>
            </a:pPr>
            <a:endParaRPr lang="zh-CN" b="0" i="0" u="none" baseline="0" dirty="0">
              <a:solidFill>
                <a:srgbClr val="000000"/>
              </a:solidFill>
              <a:effectLst/>
              <a:latin typeface="+mj-lt"/>
            </a:endParaRPr>
          </a:p>
          <a:p>
            <a:pPr marL="623888"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管理您的个人和就业详细信息，</a:t>
            </a:r>
          </a:p>
          <a:p>
            <a:pPr marL="623888"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查看您的税务信息，</a:t>
            </a:r>
          </a:p>
          <a:p>
            <a:pPr marL="623888"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申报并缴纳税款，</a:t>
            </a:r>
          </a:p>
          <a:p>
            <a:pPr marL="623888"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查看、管理和获取您的养老金，</a:t>
            </a:r>
          </a:p>
          <a:p>
            <a:pPr marL="623888"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查看您的学生贷款余额，</a:t>
            </a:r>
          </a:p>
          <a:p>
            <a:pPr marL="623888"/>
            <a:r>
              <a:rPr lang="zh-CN" altLang="en-US" dirty="0">
                <a:solidFill>
                  <a:srgbClr val="000000"/>
                </a:solidFill>
                <a:latin typeface="+mj-lt"/>
              </a:rPr>
              <a:t>管理</a:t>
            </a: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个体经营者的申报。</a:t>
            </a: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F90146A-2648-BF20-A543-DA3571A3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8809" y="430445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6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CF868-BDA1-D698-EFA0-0ECC3962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0127-607B-90D4-B15C-FA727E3A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将公费医疗连接到您的 myGov 账户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D625-5ADF-1DEA-E9E2-888CC35A8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FE3C-ACEA-3566-67D7-78586717B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14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9C80EAF-D7CC-7FD3-D247-CE37B37B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41A6EC87-3AA7-8CA6-A517-73AC0DE2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86F6CAC-9924-0B2F-106E-13EDFC94B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您需要您的公费医疗 （Medicare）卡号。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您需要回答一些关于您本人的特定问题，才能将 Medicare 与 myGov 连接起来。</a:t>
            </a:r>
            <a:endParaRPr lang="zh-CN" dirty="0">
              <a:solidFill>
                <a:schemeClr val="tx1"/>
              </a:solidFill>
            </a:endParaRP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更多信息：</a:t>
            </a:r>
          </a:p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  <a:hlinkClick r:id="rId6"/>
              </a:rPr>
              <a:t>https://my.gov.au/en/about/help/mygov-website/link-services-to-your-account/link-medicare</a:t>
            </a:r>
            <a:endParaRPr lang="zh-CN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E1A42B53-D011-4695-A48C-8E736CFE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4795" y="4735935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1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DA162-0EBC-5285-E135-0E1FCBE3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BFB6-EC58-9204-99F1-5FE23622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将公费医疗连接到您的 myGov 账户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124A-F9D4-3634-3D16-56D301F1B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40D3-5D29-9653-69AF-06A69D313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15</a:t>
            </a:fld>
            <a:endParaRPr lang="zh-CN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0471942-E6E6-7C27-5650-2DCE9193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64388"/>
            <a:ext cx="9228138" cy="3929223"/>
          </a:xfrm>
        </p:spPr>
        <p:txBody>
          <a:bodyPr/>
          <a:lstStyle/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登录 myGov。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选择View and Link Services（查看和连接服务）。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在Medicare图块上选择Link（连接）。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如果您的详细信息已记录在 myGov 中，则它们需要与您的 Medicare 记录相匹配。选择Continue（继续）。如果您是第一次连接 Medicare，则需要同意 myGov 存储您的个人信息。选择I agree（我同意）。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您可以使用您的 Medicare 卡详细信息或连接代码来连接 Medicare。选择最适合您的选项，然后选择</a:t>
            </a:r>
            <a:r>
              <a:rPr lang="zh-CN" b="1" i="0" u="none" baseline="0" dirty="0">
                <a:solidFill>
                  <a:schemeClr val="tx1"/>
                </a:solidFill>
              </a:rPr>
              <a:t>Next（下一步）</a:t>
            </a:r>
            <a:r>
              <a:rPr lang="zh-CN" b="0" i="0" u="none" baseline="0" dirty="0">
                <a:solidFill>
                  <a:schemeClr val="tx1"/>
                </a:solidFill>
              </a:rPr>
              <a:t>。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输入您的 Medicare 卡号和个人信息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，</a:t>
            </a:r>
            <a:r>
              <a:rPr lang="zh-CN" b="0" i="0" u="none" baseline="0" dirty="0">
                <a:solidFill>
                  <a:schemeClr val="tx1"/>
                </a:solidFill>
              </a:rPr>
              <a:t>或您的连接代码。选择Next（下一步）。</a:t>
            </a:r>
            <a:endParaRPr lang="zh-CN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4D6B0A-095A-A2D8-FE1C-E7C14AEE0194}"/>
              </a:ext>
            </a:extLst>
          </p:cNvPr>
          <p:cNvGrpSpPr/>
          <p:nvPr/>
        </p:nvGrpSpPr>
        <p:grpSpPr>
          <a:xfrm>
            <a:off x="9793777" y="1464388"/>
            <a:ext cx="2165996" cy="2113600"/>
            <a:chOff x="12391833" y="1500457"/>
            <a:chExt cx="3846139" cy="38931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C19D6CD8-5658-DC0C-66D8-046F7171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833" y="1500457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D6F52C07-75D8-DD54-BD1B-B3DC673C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14083998" y="3002244"/>
              <a:ext cx="914400" cy="914400"/>
            </a:xfrm>
            <a:prstGeom prst="rect">
              <a:avLst/>
            </a:prstGeom>
          </p:spPr>
        </p:pic>
        <p:pic>
          <p:nvPicPr>
            <p:cNvPr id="4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CC069D23-D898-065E-BE43-9882B50510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992738" y="4410767"/>
              <a:ext cx="3096919" cy="98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04F3-1514-0485-6680-318E538C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BF1B-9EA3-532F-012B-49F60F4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 dirty="0"/>
              <a:t>Medicare与myGov连接后</a:t>
            </a:r>
            <a:r>
              <a:rPr lang="zh-CN" altLang="en-US" b="1" i="0" u="none" baseline="0" dirty="0"/>
              <a:t>，</a:t>
            </a:r>
            <a:r>
              <a:rPr lang="zh-CN" b="1" i="0" u="none" baseline="0" dirty="0"/>
              <a:t>您可以做些什么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E658F-F58F-1A0C-518D-EBB0A108D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00BF-0A06-9BEA-7272-718734DEE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16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440388B6-8FEF-78FF-4B24-CC4006D1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F23AEC2-7D40-8AE0-56A9-DA5F7B5BE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D3389D-1820-D84D-69BE-0CB4C74E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6628" y="2119232"/>
            <a:ext cx="5789809" cy="3929223"/>
          </a:xfrm>
        </p:spPr>
        <p:txBody>
          <a:bodyPr/>
          <a:lstStyle/>
          <a:p>
            <a:pPr algn="l" rtl="0">
              <a:buNone/>
            </a:pP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当您将Medicare连接到您的 myGov 帐户时，您可以：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申请报销，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获得Medicare卡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从您的 Medicare 卡中添加或删除某人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更新您的个人信息</a:t>
            </a:r>
          </a:p>
          <a:p>
            <a:pPr algn="l" rtl="0"/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查看您的报销历史和</a:t>
            </a:r>
            <a:r>
              <a:rPr lang="zh-CN" altLang="en-US" dirty="0">
                <a:solidFill>
                  <a:srgbClr val="000000"/>
                </a:solidFill>
                <a:latin typeface="+mj-lt"/>
              </a:rPr>
              <a:t>收费</a:t>
            </a:r>
            <a:r>
              <a:rPr lang="zh-CN" b="0" i="0" u="none" baseline="0" dirty="0">
                <a:solidFill>
                  <a:srgbClr val="000000"/>
                </a:solidFill>
                <a:effectLst/>
                <a:latin typeface="+mj-lt"/>
              </a:rPr>
              <a:t>结单。 </a:t>
            </a: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6B4294E3-ED6F-DE8A-4BEF-204F944E2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8566" y="4403783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02DD-2235-F392-DE18-001832FA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952B-6D96-4B80-854F-52476A6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 dirty="0"/>
              <a:t>将My Health Record（我的健康记录）连接到myGov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113C-090A-6192-BB42-FC980E59E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754E-DA90-AF3E-D7C5-0A68E5FCD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17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2F3AD6DD-A78A-832C-590C-050EE84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B287A4D-8ADD-9249-6F62-25D67874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18C796-07D8-5F17-E06A-B8A986AD6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/>
              <a:t>我的健康记录可让您访问关键的健康信息，例如：</a:t>
            </a:r>
          </a:p>
          <a:p>
            <a:pPr algn="l" rtl="0"/>
            <a:r>
              <a:rPr lang="zh-CN" b="0" i="0" u="none" baseline="0" dirty="0"/>
              <a:t>您的新冠信息（包括疫苗接种和病理信息）集中在一</a:t>
            </a:r>
            <a:r>
              <a:rPr lang="zh-CN" altLang="en-US" b="0" i="0" u="none" baseline="0" dirty="0"/>
              <a:t>起</a:t>
            </a:r>
            <a:endParaRPr lang="en-AU" altLang="zh-CN" b="0" i="0" u="none" baseline="0" dirty="0"/>
          </a:p>
          <a:p>
            <a:pPr algn="l" rtl="0"/>
            <a:r>
              <a:rPr lang="zh-CN" b="0" i="0" u="none" baseline="0" dirty="0"/>
              <a:t>病理学和诊断影像报告</a:t>
            </a:r>
          </a:p>
          <a:p>
            <a:pPr algn="l" rtl="0"/>
            <a:r>
              <a:rPr lang="zh-CN" b="0" i="0" u="none" baseline="0" dirty="0"/>
              <a:t>处方和配药信息</a:t>
            </a:r>
          </a:p>
          <a:p>
            <a:pPr algn="l" rtl="0"/>
            <a:r>
              <a:rPr lang="zh-CN" b="0" i="0" u="none" baseline="0" dirty="0"/>
              <a:t>出院小结</a:t>
            </a:r>
            <a:endParaRPr lang="zh-CN" dirty="0"/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9C758B12-D742-A239-3252-378D718D0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2694-2440-95A9-37F1-465761F1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F624-7442-350E-A625-2BF4DF6C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 dirty="0"/>
              <a:t>使用公费医疗详细信息</a:t>
            </a:r>
            <a:r>
              <a:rPr lang="zh-CN" altLang="en-US" b="1" i="0" u="none" baseline="0" dirty="0"/>
              <a:t>，</a:t>
            </a:r>
            <a:r>
              <a:rPr lang="zh-CN" b="1" i="0" u="none" baseline="0" dirty="0"/>
              <a:t>将“我的健康记录”连接到 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377-2D4A-A4A7-7823-EA2BB2EA9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E7FF-9E38-7EF7-A3AE-4136CBB6D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18</a:t>
            </a:fld>
            <a:endParaRPr lang="zh-CN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1332F5-8B4E-1C19-660C-70D3B176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049" y="1690688"/>
            <a:ext cx="8697686" cy="4651375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登录 myGov。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选择View and Link Services（查看和连接服务）。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在My Health Record图块上选择Link（连接）。 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如果您已经连接了 Medicare，我们将使用您的 Medicare 详细信息来关联“我的健康记录”。选择Continue（继续）并按照提示连接我的健康记录。 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如果您尚未关联 Medicare，则需要确认您的身份才能关联“我的健康记录”。 </a:t>
            </a:r>
          </a:p>
          <a:p>
            <a:pPr lvl="1" algn="l" rtl="0"/>
            <a:r>
              <a:rPr lang="zh-CN" b="0" i="0" u="none" baseline="0" dirty="0">
                <a:solidFill>
                  <a:schemeClr val="tx1"/>
                </a:solidFill>
              </a:rPr>
              <a:t>继续以下步骤：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选择Use my Medicare record（使用我的公费医疗记录），然后选择Continue（继续）。您需要您的 Medicare 卡号并回答一些针对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有关</a:t>
            </a:r>
            <a:r>
              <a:rPr lang="zh-CN" b="0" i="0" u="none" baseline="0" dirty="0">
                <a:solidFill>
                  <a:schemeClr val="tx1"/>
                </a:solidFill>
              </a:rPr>
              <a:t>您的具体问题。选择Next（下一步）。</a:t>
            </a:r>
            <a:endParaRPr lang="zh-CN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07D0C-5E68-DA62-D944-4D4D0FB0BB60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BE554D1F-7FC5-42B0-4556-F6BA593A6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EE641175-2B12-3C4C-468D-C6DD06DD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E514B7AF-89F4-AD24-A1AC-EB987CAE8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14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9C4D-CF74-FA57-6284-1BC4438D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68B8-3AC7-8B71-5493-889221F2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 dirty="0"/>
              <a:t>使用身份验证码</a:t>
            </a:r>
            <a:r>
              <a:rPr lang="zh-CN" altLang="en-US" b="1" i="0" u="none" baseline="0" dirty="0"/>
              <a:t>，</a:t>
            </a:r>
            <a:r>
              <a:rPr lang="zh-CN" b="1" i="0" u="none" baseline="0" dirty="0"/>
              <a:t>将“我的健康记录”连接到 myGov 帐户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D79B-D720-0957-FB91-A9B1EFD4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410A-CD77-CDB5-9734-0EEBFEE0E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19</a:t>
            </a:fld>
            <a:endParaRPr lang="zh-CN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E93373-126A-365C-63D9-630F666B9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5147"/>
            <a:ext cx="8553450" cy="3929223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如果您没有资格享受公费医疗，或者您想通过电话验证您的身份，您可以使用身份验证码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，</a:t>
            </a:r>
            <a:r>
              <a:rPr lang="zh-CN" b="0" i="0" u="none" baseline="0" dirty="0">
                <a:solidFill>
                  <a:schemeClr val="tx1"/>
                </a:solidFill>
              </a:rPr>
              <a:t>将我的健康记录连接到myGov 帐户。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要获取代码，请拨打“我的健康记录”帮助热线 1800 723 471。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当您拥有身份验证码时，请按照以下步骤操作：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登录 myGov。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选择View and Link Services（查看和连接服务）。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在My Health Record图块上选择Link（连接）。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选择Use my access code（使用我的访问代码），然后继续。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输入您的身份验证码、姓和出生日期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，然后</a:t>
            </a:r>
            <a:r>
              <a:rPr lang="zh-CN" b="0" i="0" u="none" baseline="0" dirty="0">
                <a:solidFill>
                  <a:schemeClr val="tx1"/>
                </a:solidFill>
              </a:rPr>
              <a:t>选择Next（下一步）。</a:t>
            </a:r>
            <a:endParaRPr lang="zh-CN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2CE6BF-5C13-8AAB-8537-69BE63644959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6584E640-F546-4868-EA69-071CC781D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94E54788-50F2-5962-4508-06E8B141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3E000898-DC44-775E-463A-578558840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480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641481"/>
          </a:xfrm>
        </p:spPr>
        <p:txBody>
          <a:bodyPr/>
          <a:lstStyle/>
          <a:p>
            <a:pPr algn="l" rtl="0"/>
            <a:r>
              <a:rPr lang="zh-CN" b="1" i="0" u="none" baseline="0" dirty="0"/>
              <a:t>讲师笔记：政府服务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606"/>
            <a:ext cx="10686143" cy="5034966"/>
          </a:xfrm>
        </p:spPr>
        <p:txBody>
          <a:bodyPr/>
          <a:lstStyle/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为学员打印这些讲义：   </a:t>
            </a: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  <a:hlinkClick r:id="rId3"/>
              </a:rPr>
              <a:t>MyGov</a:t>
            </a: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讲义</a:t>
            </a: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  <a:hlinkClick r:id="rId4"/>
              </a:rPr>
              <a:t>将 Centrelink 连接至 myGov</a:t>
            </a:r>
            <a:endParaRPr lang="zh-CN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  <a:hlinkClick r:id="rId5"/>
              </a:rPr>
              <a:t>将</a:t>
            </a: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  <a:hlinkClick r:id="rId5"/>
              </a:rPr>
              <a:t>税局ATO</a:t>
            </a:r>
            <a:r>
              <a:rPr lang="zh-CN" b="0" i="0" u="none" baseline="0" dirty="0">
                <a:solidFill>
                  <a:srgbClr val="242424"/>
                </a:solidFill>
                <a:latin typeface="+mj-lt"/>
                <a:hlinkClick r:id="rId5"/>
              </a:rPr>
              <a:t>连接到myGov</a:t>
            </a:r>
            <a:endParaRPr lang="zh-CN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  <a:hlinkClick r:id="rId6"/>
              </a:rPr>
              <a:t>将公费医疗Medicare 连接至 myGov</a:t>
            </a:r>
            <a:endParaRPr lang="zh-CN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  <a:hlinkClick r:id="rId7"/>
              </a:rPr>
              <a:t>将“我的健康记录”连接到 myGov</a:t>
            </a:r>
            <a:endParaRPr lang="zh-CN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此网页提供的任何其他您可能需要的</a:t>
            </a: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链接服务</a:t>
            </a: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 </a:t>
            </a:r>
            <a:endParaRPr lang="zh-CN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latin typeface="+mj-lt"/>
              </a:rPr>
              <a:t>打印一份包含笔记部分的幻灯片，供您在讲课时使用</a:t>
            </a:r>
            <a:endParaRPr lang="zh-CN" sz="20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阅读资料：</a:t>
            </a: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  <a:latin typeface="+mj-lt"/>
              </a:rPr>
              <a:t>浏览幻灯片，并确保您熟悉其内容</a:t>
            </a: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b="0" i="0" u="none" baseline="0" dirty="0">
                <a:solidFill>
                  <a:srgbClr val="242424"/>
                </a:solidFill>
                <a:latin typeface="+mj-lt"/>
              </a:rPr>
              <a:t>给学员的讲义</a:t>
            </a: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如果您有任何疑问，请在课程开始前联系Elliot </a:t>
            </a: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  <a:hlinkClick r:id="rId8"/>
              </a:rPr>
              <a:t>Elliot@wacoss.</a:t>
            </a:r>
            <a:r>
              <a:rPr lang="zh-CN" sz="2000" b="0" i="0" u="none" baseline="0" dirty="0">
                <a:solidFill>
                  <a:srgbClr val="242424"/>
                </a:solidFill>
                <a:latin typeface="+mj-lt"/>
                <a:hlinkClick r:id="rId8"/>
              </a:rPr>
              <a:t>org.au </a:t>
            </a: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演示前删除/隐藏此幻灯片</a:t>
            </a: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latin typeface="+mj-lt"/>
              </a:rPr>
              <a:t>在最后一张幻灯片上更新下一场讲座的时间/日期。  </a:t>
            </a: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latin typeface="+mj-lt"/>
              </a:rPr>
              <a:t>您可以在</a:t>
            </a:r>
            <a:r>
              <a:rPr lang="zh-CN" altLang="en-US" sz="2000" b="0" i="0" u="none" baseline="0" dirty="0">
                <a:solidFill>
                  <a:srgbClr val="242424"/>
                </a:solidFill>
                <a:latin typeface="+mj-lt"/>
              </a:rPr>
              <a:t>电脑</a:t>
            </a:r>
            <a:r>
              <a:rPr lang="zh-CN" sz="2000" b="0" i="0" u="none" baseline="0" dirty="0">
                <a:solidFill>
                  <a:srgbClr val="242424"/>
                </a:solidFill>
                <a:latin typeface="+mj-lt"/>
              </a:rPr>
              <a:t>或手机上将任何图片换成您社群的图像。</a:t>
            </a:r>
          </a:p>
          <a:p>
            <a:pPr mar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您了解您的受众，可能</a:t>
            </a:r>
            <a:r>
              <a:rPr lang="zh-CN" altLang="en-US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想</a:t>
            </a:r>
            <a:r>
              <a:rPr lang="zh-CN" sz="2000" b="0" i="0" u="none" baseline="0" dirty="0">
                <a:solidFill>
                  <a:srgbClr val="242424"/>
                </a:solidFill>
                <a:effectLst/>
                <a:latin typeface="+mj-lt"/>
              </a:rPr>
              <a:t>删除 myID 部分。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7DBF-AB0C-0D2C-4FCD-08B78195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5AAD-A1D6-D1AF-2596-9E2B4EAC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使用我的健康记录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585D9-C3B5-7B44-CF61-8DEA600DD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AF04-FED3-50DB-B6DF-97C6C6EFE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20</a:t>
            </a:fld>
            <a:endParaRPr lang="zh-CN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AAC6B649-DBBB-2585-C835-A280E306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3A76DD70-91FD-802D-E7F4-8302D010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9EF68E-C78B-E17C-633D-AE0C5CCF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620" y="1464388"/>
            <a:ext cx="6372637" cy="5012612"/>
          </a:xfrm>
        </p:spPr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您和您的医疗保健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服务</a:t>
            </a:r>
            <a:r>
              <a:rPr lang="zh-CN" b="0" i="0" u="none" baseline="0" dirty="0">
                <a:solidFill>
                  <a:schemeClr val="tx1"/>
                </a:solidFill>
              </a:rPr>
              <a:t>提供者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，</a:t>
            </a:r>
            <a:r>
              <a:rPr lang="zh-CN" b="0" i="0" u="none" baseline="0" dirty="0">
                <a:solidFill>
                  <a:schemeClr val="tx1"/>
                </a:solidFill>
              </a:rPr>
              <a:t>可以在线使用“我的健康记录”来：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查看您的药物，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管理您的记录中的医疗信息，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获取您完整的免疫接种记录，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查看您的病理和诊断成像报告，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添加或更新您的个人信息，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追踪孩子的成长情况，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在您的 myGov 收件箱中接收消息。</a:t>
            </a:r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E2FB702-A53A-67B6-3E49-D7FA2435F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900C-FAD2-117C-1391-2F377BE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1042762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 dirty="0"/>
              <a:t>myID</a:t>
            </a:r>
            <a:endParaRPr lang="zh-C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43CA-8AC6-094F-D08E-ED052BCEA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7887"/>
            <a:ext cx="6042253" cy="4865914"/>
          </a:xfrm>
        </p:spPr>
        <p:txBody>
          <a:bodyPr wrap="square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使用</a:t>
            </a:r>
            <a:r>
              <a:rPr lang="zh-CN" altLang="en-US" dirty="0">
                <a:solidFill>
                  <a:schemeClr val="tx1"/>
                </a:solidFill>
              </a:rPr>
              <a:t>身份</a:t>
            </a:r>
            <a:r>
              <a:rPr lang="zh-CN" b="0" i="0" u="none" baseline="0" dirty="0">
                <a:solidFill>
                  <a:schemeClr val="tx1"/>
                </a:solidFill>
              </a:rPr>
              <a:t>双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重</a:t>
            </a:r>
            <a:r>
              <a:rPr lang="zh-CN" b="0" i="0" u="none" baseline="0" dirty="0">
                <a:solidFill>
                  <a:schemeClr val="tx1"/>
                </a:solidFill>
              </a:rPr>
              <a:t>验证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，是</a:t>
            </a:r>
            <a:r>
              <a:rPr lang="zh-CN" b="0" i="0" u="none" baseline="0" dirty="0">
                <a:solidFill>
                  <a:schemeClr val="tx1"/>
                </a:solidFill>
              </a:rPr>
              <a:t>安全访问 myGov的一种方式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要设置您的 myID，您需要：</a:t>
            </a:r>
          </a:p>
          <a:p>
            <a:pPr algn="l" rtl="0">
              <a:lnSpc>
                <a:spcPct val="110000"/>
              </a:lnSpc>
            </a:pPr>
            <a:r>
              <a:rPr lang="zh-CN" b="1" i="0" u="none" baseline="0" dirty="0">
                <a:solidFill>
                  <a:schemeClr val="tx1"/>
                </a:solidFill>
              </a:rPr>
              <a:t>一台个人智能设备。</a:t>
            </a:r>
            <a:r>
              <a:rPr lang="zh-CN" b="0" i="0" u="none" baseline="0" dirty="0">
                <a:solidFill>
                  <a:schemeClr val="tx1"/>
                </a:solidFill>
              </a:rPr>
              <a:t>myID 应用程序与大多数智能设备兼容，例如智能手机。该应用程序仅可从 Apple App Store 或 Google Play 获取</a:t>
            </a:r>
          </a:p>
          <a:p>
            <a:pPr algn="l" rtl="0">
              <a:lnSpc>
                <a:spcPct val="110000"/>
              </a:lnSpc>
            </a:pPr>
            <a:r>
              <a:rPr lang="zh-CN" b="1" i="0" u="none" baseline="0" dirty="0">
                <a:solidFill>
                  <a:schemeClr val="tx1"/>
                </a:solidFill>
              </a:rPr>
              <a:t>一个个人电子邮箱。</a:t>
            </a:r>
            <a:r>
              <a:rPr lang="zh-CN" b="0" i="0" u="none" baseline="0" dirty="0">
                <a:solidFill>
                  <a:schemeClr val="tx1"/>
                </a:solidFill>
              </a:rPr>
              <a:t>由于这是您的个人数字身份证，您的身份证件将连接到您选择的电子邮箱。它不应该是共享或工作</a:t>
            </a:r>
            <a:r>
              <a:rPr lang="zh-CN" altLang="en-US" dirty="0">
                <a:solidFill>
                  <a:schemeClr val="tx1"/>
                </a:solidFill>
              </a:rPr>
              <a:t>的</a:t>
            </a:r>
            <a:r>
              <a:rPr lang="zh-CN" b="0" i="0" u="none" baseline="0" dirty="0">
                <a:solidFill>
                  <a:schemeClr val="tx1"/>
                </a:solidFill>
              </a:rPr>
              <a:t>电子邮箱</a:t>
            </a:r>
          </a:p>
          <a:p>
            <a:pPr algn="l" rtl="0">
              <a:lnSpc>
                <a:spcPct val="110000"/>
              </a:lnSpc>
            </a:pPr>
            <a:r>
              <a:rPr lang="zh-CN" b="1" i="0" u="none" baseline="0" dirty="0">
                <a:solidFill>
                  <a:schemeClr val="tx1"/>
                </a:solidFill>
              </a:rPr>
              <a:t>年满15岁。</a:t>
            </a:r>
            <a:r>
              <a:rPr lang="zh-CN" b="0" i="0" u="none" baseline="0" dirty="0">
                <a:solidFill>
                  <a:schemeClr val="tx1"/>
                </a:solidFill>
              </a:rPr>
              <a:t>某些政府在线服务也可能</a:t>
            </a:r>
            <a:r>
              <a:rPr lang="zh-CN" altLang="en-US" dirty="0">
                <a:solidFill>
                  <a:schemeClr val="tx1"/>
                </a:solidFill>
              </a:rPr>
              <a:t>设有</a:t>
            </a:r>
            <a:r>
              <a:rPr lang="zh-CN" b="0" i="0" u="none" baseline="0" dirty="0">
                <a:solidFill>
                  <a:schemeClr val="tx1"/>
                </a:solidFill>
              </a:rPr>
              <a:t>年龄限制。</a:t>
            </a:r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CD994B39-168A-F30E-96A5-31AEF980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514" y="2178183"/>
            <a:ext cx="4227286" cy="2630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9361-600E-D217-64D1-3A64A9479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algn="l" rtl="0" fontAlgn="base">
              <a:spcBef>
                <a:spcPct val="0"/>
              </a:spcBef>
              <a:spcAft>
                <a:spcPts val="600"/>
              </a:spcAft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2D09-1FE2-D9BF-6A33-84180A4F7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5B097261-AB5A-4C34-B9F2-CE1C1D3F8165}" type="slidenum">
              <a:rPr/>
              <a:pPr>
                <a:spcAft>
                  <a:spcPts val="600"/>
                </a:spcAft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5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4946-86DC-D4BF-85F2-02FD2C61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设置 myID</a:t>
            </a:r>
            <a:endParaRPr lang="zh-C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71898-B713-6F25-A02B-29B40223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34000" cy="3929223"/>
          </a:xfrm>
        </p:spPr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3个步骤：</a:t>
            </a:r>
          </a:p>
          <a:p>
            <a:pPr marL="457200" indent="-457200" algn="l" rtl="0"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在您的智能设备上，从 App Store（苹果）或 Google Play Store（安卓）下载 myID 应用程序。不要从其他地方下载。</a:t>
            </a:r>
          </a:p>
          <a:p>
            <a:pPr marL="457200" indent="-457200" algn="l" rtl="0"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输入您的详细信息。</a:t>
            </a:r>
          </a:p>
          <a:p>
            <a:pPr marL="457200" indent="-457200" algn="l" rtl="0">
              <a:buAutoNum type="arabicPeriod"/>
            </a:pPr>
            <a:r>
              <a:rPr lang="zh-CN" b="0" i="0" u="none" baseline="0" dirty="0">
                <a:solidFill>
                  <a:schemeClr val="tx1"/>
                </a:solidFill>
              </a:rPr>
              <a:t>选择您的身份安全度。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7DD5-42E0-E394-D1D8-463847313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23B8-AC2E-57B9-1ED3-052E5FB18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D834F31-63CD-4BB0-9F9E-B240BA518BE4}" type="slidenum">
              <a:rPr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20CA87C6-7816-1042-4BA2-1BBECB90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78183"/>
            <a:ext cx="5181600" cy="32241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793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B63-E592-7446-EA53-05927A67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使用 myID</a:t>
            </a:r>
            <a:endParaRPr lang="zh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B64-9277-BD75-FA8D-6FF55B862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myID 和myGov 帐户不同。</a:t>
            </a:r>
          </a:p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您的 myGov 帐户可让您连接并访问 Medicare 和 ATO 等政府服务。</a:t>
            </a:r>
          </a:p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myID 是澳大利亚政府的数字身份应用程序。您可以使用它登录一系列参与的政府在线服务，例如 myGov。</a:t>
            </a:r>
          </a:p>
          <a:p>
            <a:pPr marL="0" indent="0" algn="l" rtl="0">
              <a:buNone/>
            </a:pP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74A63-4596-4B34-39E7-26F081589A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您无法在 myID 应用程序中查看您的 myGov 帐户或收件箱。</a:t>
            </a:r>
          </a:p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当您使用 myID 应用程序登录 myGov 时，您将在 myID 应用程序中输入或接受一个 4 位数的代码。这不需要使用您的 myGov 用户名、密码和安全代码。</a:t>
            </a:r>
          </a:p>
          <a:p>
            <a:pPr marL="0" indent="0" algn="l" rtl="0"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您可以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通过</a:t>
            </a:r>
            <a:r>
              <a:rPr lang="zh-CN" b="0" i="0" u="none" baseline="0" dirty="0">
                <a:solidFill>
                  <a:schemeClr val="tx1"/>
                </a:solidFill>
              </a:rPr>
              <a:t> myID 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登入</a:t>
            </a:r>
            <a:r>
              <a:rPr lang="zh-CN" b="0" i="0" u="none" baseline="0" dirty="0">
                <a:solidFill>
                  <a:schemeClr val="tx1"/>
                </a:solidFill>
              </a:rPr>
              <a:t> myGov，然后使用连接服务</a:t>
            </a:r>
          </a:p>
          <a:p>
            <a:pPr marL="0" indent="0" algn="l" rtl="0">
              <a:buNone/>
            </a:pP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5F5C-4D67-3500-5530-DA416606A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F6BA-AEDE-1DB4-0845-4C1005E55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D834F31-63CD-4BB0-9F9E-B240BA518BE4}" type="slidenum">
              <a:rPr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B1CCCE2-99CC-E202-DC37-1426E8A9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767" y="76185"/>
            <a:ext cx="1977571" cy="1230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754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有用的资源和更多帮助</a:t>
            </a:r>
            <a:endParaRPr lang="zh-CN" dirty="0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911"/>
            <a:ext cx="5181600" cy="291465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 i="0" u="none" baseline="0">
                <a:solidFill>
                  <a:srgbClr val="242424"/>
                </a:solidFill>
                <a:latin typeface="+mj-lt"/>
                <a:hlinkClick r:id="rId4"/>
              </a:rPr>
              <a:t>MyGov</a:t>
            </a:r>
            <a:r>
              <a:rPr lang="zh-CN" sz="2400" b="0" i="0" u="none" baseline="0">
                <a:solidFill>
                  <a:srgbClr val="242424"/>
                </a:solidFill>
                <a:latin typeface="+mj-lt"/>
              </a:rPr>
              <a:t>讲义</a:t>
            </a: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 i="0" u="none" baseline="0">
                <a:solidFill>
                  <a:srgbClr val="242424"/>
                </a:solidFill>
                <a:latin typeface="+mj-lt"/>
                <a:hlinkClick r:id="rId5"/>
              </a:rPr>
              <a:t>将 Centrelink 连接至 myGov</a:t>
            </a:r>
            <a:endParaRPr lang="zh-CN" sz="2400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 i="0" u="none" baseline="0">
                <a:solidFill>
                  <a:srgbClr val="242424"/>
                </a:solidFill>
                <a:effectLst/>
                <a:latin typeface="+mj-lt"/>
                <a:hlinkClick r:id="rId6"/>
              </a:rPr>
              <a:t>将 ato 连接到 myGov</a:t>
            </a:r>
            <a:endParaRPr lang="zh-CN" sz="2400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 i="0" u="none" baseline="0">
                <a:solidFill>
                  <a:srgbClr val="242424"/>
                </a:solidFill>
                <a:latin typeface="+mj-lt"/>
                <a:hlinkClick r:id="rId7"/>
              </a:rPr>
              <a:t>将公费医疗Medicare 连接至 myGov</a:t>
            </a:r>
            <a:endParaRPr lang="zh-CN" sz="2400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 i="0" u="none" baseline="0">
                <a:solidFill>
                  <a:srgbClr val="242424"/>
                </a:solidFill>
                <a:latin typeface="+mj-lt"/>
                <a:hlinkClick r:id="rId8"/>
              </a:rPr>
              <a:t>将“我的健康记录”连接到 myGov</a:t>
            </a:r>
            <a:endParaRPr lang="zh-CN" sz="2400" dirty="0">
              <a:solidFill>
                <a:srgbClr val="242424"/>
              </a:solidFill>
              <a:latin typeface="+mj-lt"/>
            </a:endParaRPr>
          </a:p>
          <a:p>
            <a:pPr marL="45720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0" i="0" u="none" baseline="0">
                <a:solidFill>
                  <a:srgbClr val="242424"/>
                </a:solidFill>
                <a:effectLst/>
                <a:latin typeface="+mj-lt"/>
              </a:rPr>
              <a:t>此网页提供的任何其他</a:t>
            </a:r>
            <a:r>
              <a:rPr lang="zh-CN" sz="2400" b="0" i="0" u="none" baseline="0">
                <a:solidFill>
                  <a:srgbClr val="242424"/>
                </a:solidFill>
                <a:effectLst/>
                <a:latin typeface="+mj-lt"/>
                <a:hlinkClick r:id="rId9"/>
              </a:rPr>
              <a:t>您可能需要的连接服务</a:t>
            </a:r>
            <a:r>
              <a:rPr lang="zh-CN" sz="2400" b="0" i="0" u="none" baseline="0">
                <a:solidFill>
                  <a:srgbClr val="242424"/>
                </a:solidFill>
                <a:latin typeface="+mj-lt"/>
              </a:rPr>
              <a:t> </a:t>
            </a:r>
            <a:endParaRPr lang="zh-CN" sz="20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algn="l" rtl="0" fontAlgn="base">
              <a:spcBef>
                <a:spcPct val="0"/>
              </a:spcBef>
              <a:spcAft>
                <a:spcPts val="600"/>
              </a:spcAft>
            </a:pPr>
            <a:r>
              <a:rPr lang="zh-CN" b="0" i="0" u="none" baseline="0"/>
              <a:t>西澳数字参与项目 | 社区倡导课程</a:t>
            </a:r>
            <a:endParaRPr lang="zh-CN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511E3F05-CEF4-4D87-B638-1AE1855C9A6B}" type="slidenum">
              <a:rPr/>
              <a:pPr>
                <a:spcAft>
                  <a:spcPts val="600"/>
                </a:spcAft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课程回顾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3929223"/>
          </a:xfrm>
        </p:spPr>
        <p:txBody>
          <a:bodyPr wrap="square" anchor="t">
            <a:normAutofit/>
          </a:bodyPr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myGov、My Health Record 和 myID 可帮助您在线管理政府服务和健康信息。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请记住保证您的登录详细信息的安全。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</a:rPr>
              <a:t>如果您使用 myID，请确保您的手机设有一个别人不知道的密码。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A45622C-A69F-083A-605F-47222E7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73" y="4656743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DBD9371-3AB5-FF4D-5EB2-1181078A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662" y="1690688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0CF9B2DF-1658-3A77-E9F1-37374250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5" y="1951767"/>
            <a:ext cx="2239536" cy="7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 dirty="0"/>
              <a:t>感谢</a:t>
            </a:r>
            <a:r>
              <a:rPr lang="zh-CN" altLang="en-US" b="1" i="0" u="none" baseline="0" dirty="0"/>
              <a:t>您的出席</a:t>
            </a:r>
            <a:r>
              <a:rPr lang="zh-CN" b="1" i="0" u="none" baseline="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下一节课时间：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262493"/>
            <a:ext cx="8389938" cy="1361354"/>
          </a:xfrm>
        </p:spPr>
        <p:txBody>
          <a:bodyPr/>
          <a:lstStyle/>
          <a:p>
            <a:pPr algn="ctr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感谢！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cs typeface="Arial" panose="020B0604020202020204" pitchFamily="34" charset="0"/>
              </a:rPr>
              <a:t>社区倡导计划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781" y="5935662"/>
            <a:ext cx="5634037" cy="555625"/>
          </a:xfrm>
        </p:spPr>
        <p:txBody>
          <a:bodyPr/>
          <a:lstStyle/>
          <a:p>
            <a:pPr algn="ctr" rtl="0" eaLnBrk="1" hangingPunct="1"/>
            <a:endParaRPr lang="zh-CN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 eaLnBrk="1" hangingPunct="1"/>
            <a:r>
              <a:rPr lang="zh-CN" sz="4200" b="1" i="0" u="none" baseline="0">
                <a:solidFill>
                  <a:schemeClr val="tx1"/>
                </a:solidFill>
              </a:rPr>
              <a:t>对原住民的认可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99BC89-6DA8-D67C-6DC0-72C60E51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我们知道</a:t>
            </a:r>
            <a:r>
              <a:rPr lang="zh-CN" altLang="en-US" b="0" i="0" u="none" baseline="0" dirty="0">
                <a:solidFill>
                  <a:schemeClr val="tx1"/>
                </a:solidFill>
                <a:latin typeface="+mn-lt"/>
              </a:rPr>
              <a:t>，</a:t>
            </a: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我们身处原住民的土地。我们尊重这片土地上的原住民。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原住民在这片土地上生活了很多年。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我们尊重所有原住民及其长者。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我们可以从他们的故事中学到很多东西。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这片土地过去是、将来也永远是原住民的土地。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l" rtl="0"/>
            <a:r>
              <a:rPr lang="zh-CN" b="1" i="0" u="none" baseline="0">
                <a:solidFill>
                  <a:srgbClr val="1962B2"/>
                </a:solidFill>
              </a:rPr>
              <a:t>政府在线服务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l" rtl="0"/>
            <a:r>
              <a:rPr lang="zh-CN" b="0" i="0" u="none" baseline="0"/>
              <a:t>西澳数字参与项目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rtl="0"/>
            <a:r>
              <a:rPr lang="zh-CN" sz="5400" b="1" i="0" u="none" baseline="0"/>
              <a:t>简介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向小组介绍您自己</a:t>
            </a:r>
          </a:p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分享您使用政府在线服务的经验。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课程简介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62600" cy="3929223"/>
          </a:xfrm>
        </p:spPr>
        <p:txBody>
          <a:bodyPr wrap="square" anchor="t">
            <a:normAutofit/>
          </a:bodyPr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本次讲座将涵盖：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</a:rPr>
              <a:t>什么是在线政府服务，包括 myGov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</a:rPr>
              <a:t>如何创建 myGov 账户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</a:rPr>
              <a:t>将服务</a:t>
            </a:r>
            <a:r>
              <a:rPr lang="zh-CN" altLang="en-US" b="0" i="0" u="none" baseline="0" dirty="0">
                <a:solidFill>
                  <a:schemeClr val="tx1"/>
                </a:solidFill>
              </a:rPr>
              <a:t>连</a:t>
            </a:r>
            <a:r>
              <a:rPr lang="zh-CN" b="0" i="0" u="none" baseline="0" dirty="0">
                <a:solidFill>
                  <a:schemeClr val="tx1"/>
                </a:solidFill>
              </a:rPr>
              <a:t>接到 myGov，以及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如果需要的话</a:t>
            </a:r>
            <a:r>
              <a:rPr lang="zh-CN" altLang="en-US" b="0" i="0" u="none" baseline="0" dirty="0">
                <a:solidFill>
                  <a:schemeClr val="tx1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chemeClr val="tx1"/>
                </a:solidFill>
                <a:effectLst/>
              </a:rPr>
              <a:t>可以</a:t>
            </a:r>
            <a:r>
              <a:rPr lang="zh-CN" altLang="en-US" b="0" i="0" u="none" baseline="0" dirty="0">
                <a:solidFill>
                  <a:schemeClr val="tx1"/>
                </a:solidFill>
                <a:effectLst/>
              </a:rPr>
              <a:t>从</a:t>
            </a:r>
            <a:r>
              <a:rPr lang="zh-CN" b="0" i="0" u="none" baseline="0" dirty="0">
                <a:solidFill>
                  <a:schemeClr val="tx1"/>
                </a:solidFill>
                <a:effectLst/>
              </a:rPr>
              <a:t>哪里获得帮助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222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A6143B46-775E-0779-FDE5-553B3F23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1" y="4530601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FE8C0E47-E0A0-22D1-B629-3BB33EE3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5970" y="1564546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yGov Home | myGov">
            <a:extLst>
              <a:ext uri="{FF2B5EF4-FFF2-40B4-BE49-F238E27FC236}">
                <a16:creationId xmlns:a16="http://schemas.microsoft.com/office/drawing/2014/main" id="{BE23917A-6E52-BE7F-A3B3-FA69DB1DB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13" y="1825625"/>
            <a:ext cx="2239536" cy="7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什么是 myGov？</a:t>
            </a:r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70D62B91-3489-E48C-79DD-00F59C9B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97914"/>
            <a:ext cx="4357914" cy="1501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myGov 是一种在线访问政府服务的安全方式。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它允许您将福利部Centrelink、公费医疗Medicare 和 税局ATO 等服务</a:t>
            </a:r>
            <a:r>
              <a:rPr lang="zh-CN" altLang="en-US" b="0" i="0" u="none" baseline="0" dirty="0">
                <a:solidFill>
                  <a:schemeClr val="tx1"/>
                </a:solidFill>
                <a:effectLst/>
              </a:rPr>
              <a:t>连</a:t>
            </a:r>
            <a:r>
              <a:rPr lang="zh-CN" b="0" i="0" u="none" baseline="0" dirty="0">
                <a:solidFill>
                  <a:schemeClr val="tx1"/>
                </a:solidFill>
                <a:effectLst/>
              </a:rPr>
              <a:t>接到您的 myGov 帐户。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</a:rPr>
              <a:t>然后，您可以通过 myGov 登录，在同一个地方访问这些服务。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6EA28-508A-935C-C5AD-2DD13DA6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FB90-6BE5-D3AB-9DA7-801A98B8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109764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创建 myGov 帐户</a:t>
            </a:r>
            <a:endParaRPr lang="zh-CN" dirty="0"/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2914B12C-7022-C2DE-99AD-7F57C0D2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223" y="136525"/>
            <a:ext cx="2656115" cy="9154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9ADCD-DBDF-B04F-86BE-B20B7015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71" y="1221469"/>
            <a:ext cx="11059886" cy="5255532"/>
          </a:xfrm>
        </p:spPr>
        <p:txBody>
          <a:bodyPr wrap="square" anchor="t">
            <a:noAutofit/>
          </a:bodyPr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sz="2000" b="0" i="0" u="none" baseline="0" dirty="0">
                <a:solidFill>
                  <a:schemeClr val="tx1"/>
                </a:solidFill>
              </a:rPr>
              <a:t>您需要一个电子邮箱以及手机来创建 myGov 帐户。</a:t>
            </a:r>
          </a:p>
          <a:p>
            <a:pPr algn="l" rtl="0">
              <a:buNone/>
            </a:pPr>
            <a:r>
              <a:rPr lang="zh-CN" sz="2000" b="0" i="0" u="none" baseline="0" dirty="0">
                <a:solidFill>
                  <a:schemeClr val="tx1"/>
                </a:solidFill>
              </a:rPr>
              <a:t>创建 myGov 帐户的步骤如下：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前往</a:t>
            </a:r>
            <a:r>
              <a:rPr lang="zh-CN" sz="2000" b="0" i="0" u="none" baseline="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myGov</a:t>
            </a:r>
            <a:r>
              <a:rPr lang="zh-CN" sz="2000" b="0" i="0" u="none" baseline="0" dirty="0">
                <a:solidFill>
                  <a:schemeClr val="tx1"/>
                </a:solidFill>
              </a:rPr>
              <a:t>并选择创建帐户。 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选择继续使用电子邮件。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阅读隐私声明和使用条款。如果您理解并同意使用条款，请选择下一步。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输入电子邮箱并选择下一步。 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输入发送到您电子邮箱的代码，然后选择下一步。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输入您的手机号码（可选）并选择下一步。 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输入发送到您</a:t>
            </a:r>
            <a:r>
              <a:rPr lang="zh-CN" altLang="en-US" sz="2000" b="0" i="0" u="none" baseline="0" dirty="0">
                <a:solidFill>
                  <a:schemeClr val="tx1"/>
                </a:solidFill>
              </a:rPr>
              <a:t>手机</a:t>
            </a:r>
            <a:r>
              <a:rPr lang="zh-CN" sz="2000" b="0" i="0" u="none" baseline="0" dirty="0">
                <a:solidFill>
                  <a:schemeClr val="tx1"/>
                </a:solidFill>
              </a:rPr>
              <a:t>的代码，然后选择下一步。 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输入密码，然后重新输入密码。 </a:t>
            </a:r>
          </a:p>
          <a:p>
            <a:pPr marL="623888" indent="-361950" algn="l" rtl="0">
              <a:buFont typeface="+mj-lt"/>
              <a:buAutoNum type="arabicPeriod"/>
            </a:pPr>
            <a:r>
              <a:rPr lang="zh-CN" sz="2000" b="0" i="0" u="none" baseline="0" dirty="0">
                <a:solidFill>
                  <a:schemeClr val="tx1"/>
                </a:solidFill>
              </a:rPr>
              <a:t>创建您的 3 个</a:t>
            </a:r>
            <a:r>
              <a:rPr lang="zh-CN" altLang="en-US" sz="2000" b="0" i="0" u="none" baseline="0" dirty="0">
                <a:solidFill>
                  <a:schemeClr val="tx1"/>
                </a:solidFill>
              </a:rPr>
              <a:t>私密</a:t>
            </a:r>
            <a:r>
              <a:rPr lang="zh-CN" sz="2000" b="0" i="0" u="none" baseline="0" dirty="0">
                <a:solidFill>
                  <a:schemeClr val="tx1"/>
                </a:solidFill>
              </a:rPr>
              <a:t>问题和答案。从列表中选择这些问题，或创建您自己的问题。</a:t>
            </a:r>
            <a:endParaRPr lang="zh-CN" sz="800" dirty="0">
              <a:solidFill>
                <a:schemeClr val="tx1"/>
              </a:solidFill>
            </a:endParaRP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2000" b="0" i="0" u="none" baseline="0" dirty="0">
                <a:solidFill>
                  <a:schemeClr val="tx1"/>
                </a:solidFill>
              </a:rPr>
              <a:t>更多信息请访问：</a:t>
            </a:r>
            <a:r>
              <a:rPr lang="zh-CN" sz="2000" b="0" i="0" u="none" baseline="0" dirty="0">
                <a:solidFill>
                  <a:schemeClr val="tx1"/>
                </a:solidFill>
                <a:hlinkClick r:id="rId5"/>
              </a:rPr>
              <a:t>https://my.gov.au/en/about/help/mygov-website/create-mygov-account </a:t>
            </a:r>
            <a:endParaRPr lang="zh-CN" sz="2000" dirty="0">
              <a:solidFill>
                <a:schemeClr val="tx1"/>
              </a:solidFill>
            </a:endParaRP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lang="zh-CN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001F-CC5D-3C43-75FB-98F06A4E9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3299-3EE7-790D-CA34-A3F2E61D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4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连接服务</a:t>
            </a:r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9</a:t>
            </a:fld>
            <a:endParaRPr lang="zh-CN" altLang="en-US"/>
          </a:p>
        </p:txBody>
      </p:sp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E7A2078-9B1A-4559-9FAA-D46C7F7DC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49" y="4074978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B633F78B-3BE2-D709-1863-36A20A06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0" y="1960756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D00AF10-1E5E-7531-4CBB-26928F44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4371" y="5176344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7A07293E-A037-27EC-C42A-A45DCE22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907" y="3934781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ACF65783-53A0-4BA7-3C61-23A7F447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0280" y="469692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F77CD7AB-BAB3-4B84-F5EA-83EFA7653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854314" y="3363057"/>
            <a:ext cx="914400" cy="914400"/>
          </a:xfrm>
          <a:prstGeom prst="rect">
            <a:avLst/>
          </a:prstGeom>
        </p:spPr>
      </p:pic>
      <p:pic>
        <p:nvPicPr>
          <p:cNvPr id="16" name="Graphic 15" descr="Link with solid fill">
            <a:extLst>
              <a:ext uri="{FF2B5EF4-FFF2-40B4-BE49-F238E27FC236}">
                <a16:creationId xmlns:a16="http://schemas.microsoft.com/office/drawing/2014/main" id="{AD1548A2-26F2-EAD0-470A-0C56ABC5E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77553">
            <a:off x="4771483" y="3786694"/>
            <a:ext cx="914400" cy="914400"/>
          </a:xfrm>
          <a:prstGeom prst="rect">
            <a:avLst/>
          </a:prstGeom>
        </p:spPr>
      </p:pic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0139A8BE-B36D-D576-E5A3-E4DD90216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3939">
            <a:off x="7062344" y="3534419"/>
            <a:ext cx="914400" cy="914400"/>
          </a:xfrm>
          <a:prstGeom prst="rect">
            <a:avLst/>
          </a:prstGeom>
        </p:spPr>
      </p:pic>
      <p:pic>
        <p:nvPicPr>
          <p:cNvPr id="18" name="Graphic 17" descr="Link with solid fill">
            <a:extLst>
              <a:ext uri="{FF2B5EF4-FFF2-40B4-BE49-F238E27FC236}">
                <a16:creationId xmlns:a16="http://schemas.microsoft.com/office/drawing/2014/main" id="{D7DA220B-6327-3E3B-CD73-24CDF913C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9656" y="3255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7152920A-F2FC-4812-BE43-ACB8A9B8C6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56F9F-6C9C-43B7-81EB-738DEF5A2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E0377B-B447-44BB-B649-354B2451D41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e5d6256-5200-4c34-82a9-8b0b259790ba"/>
    <ds:schemaRef ds:uri="http://purl.org/dc/terms/"/>
    <ds:schemaRef ds:uri="http://schemas.microsoft.com/office/2006/metadata/properties"/>
    <ds:schemaRef ds:uri="2cc45243-29f6-4a1c-995b-35ed14ae441a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4256</Words>
  <Application>Microsoft Office PowerPoint</Application>
  <PresentationFormat>Widescreen</PresentationFormat>
  <Paragraphs>381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Calibri</vt:lpstr>
      <vt:lpstr>Arial</vt:lpstr>
      <vt:lpstr>Roboto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数字技能培训——政府在线服务 社区倡导计划 </vt:lpstr>
      <vt:lpstr>讲师笔记：政府服务</vt:lpstr>
      <vt:lpstr>对原住民的认可</vt:lpstr>
      <vt:lpstr>政府在线服务</vt:lpstr>
      <vt:lpstr>简介</vt:lpstr>
      <vt:lpstr>课程简介</vt:lpstr>
      <vt:lpstr>什么是 myGov？</vt:lpstr>
      <vt:lpstr>创建 myGov 帐户</vt:lpstr>
      <vt:lpstr>连接服务</vt:lpstr>
      <vt:lpstr>将 Centrelink 连接到 myGov 帐户</vt:lpstr>
      <vt:lpstr>将 Centrelink 连接到 myGov 帐户</vt:lpstr>
      <vt:lpstr>将税局连接到您的 myGov 帐户</vt:lpstr>
      <vt:lpstr>将税局连接到您的 myGov 帐户</vt:lpstr>
      <vt:lpstr>将公费医疗连接到您的 myGov 账户</vt:lpstr>
      <vt:lpstr>将公费医疗连接到您的 myGov 账户</vt:lpstr>
      <vt:lpstr>Medicare与myGov连接后，您可以做些什么</vt:lpstr>
      <vt:lpstr>将My Health Record（我的健康记录）连接到myGov 帐户</vt:lpstr>
      <vt:lpstr>使用公费医疗详细信息，将“我的健康记录”连接到 myGov 帐户</vt:lpstr>
      <vt:lpstr>使用身份验证码，将“我的健康记录”连接到 myGov 帐户</vt:lpstr>
      <vt:lpstr>使用我的健康记录</vt:lpstr>
      <vt:lpstr>myID</vt:lpstr>
      <vt:lpstr>设置 myID</vt:lpstr>
      <vt:lpstr>使用 myID</vt:lpstr>
      <vt:lpstr>有用的资源和更多帮助</vt:lpstr>
      <vt:lpstr>课程回顾</vt:lpstr>
      <vt:lpstr>感谢您的出席!</vt:lpstr>
      <vt:lpstr>感谢！ 社区倡导计划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Dongmei Chen</dc:creator>
  <cp:lastModifiedBy>Dongmei Chen</cp:lastModifiedBy>
  <cp:revision>4</cp:revision>
  <dcterms:created xsi:type="dcterms:W3CDTF">2025-04-28T06:41:55Z</dcterms:created>
  <dcterms:modified xsi:type="dcterms:W3CDTF">2025-09-22T11:49:04Z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