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570" r:id="rId13"/>
    <p:sldId id="307" r:id="rId14"/>
    <p:sldId id="569" r:id="rId15"/>
    <p:sldId id="571" r:id="rId16"/>
    <p:sldId id="572" r:id="rId17"/>
    <p:sldId id="577" r:id="rId18"/>
    <p:sldId id="578" r:id="rId19"/>
    <p:sldId id="582" r:id="rId20"/>
    <p:sldId id="585" r:id="rId21"/>
    <p:sldId id="579" r:id="rId22"/>
    <p:sldId id="581" r:id="rId23"/>
    <p:sldId id="580" r:id="rId24"/>
    <p:sldId id="586" r:id="rId25"/>
    <p:sldId id="573" r:id="rId26"/>
    <p:sldId id="522" r:id="rId27"/>
  </p:sldIdLst>
  <p:sldSz cx="12192000" cy="6858000"/>
  <p:notesSz cx="6858000" cy="9144000"/>
  <p:embeddedFontLst>
    <p:embeddedFont>
      <p:font typeface="Kanit" panose="020B0604020202020204" charset="-34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9" autoAdjust="0"/>
    <p:restoredTop sz="63317" autoAdjust="0"/>
  </p:normalViewPr>
  <p:slideViewPr>
    <p:cSldViewPr snapToGrid="0">
      <p:cViewPr>
        <p:scale>
          <a:sx n="80" d="100"/>
          <a:sy n="80" d="100"/>
        </p:scale>
        <p:origin x="192" y="-17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5921F-32AE-1A1A-C527-CE7AEE88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DF2F7-799C-15AD-406D-19846EE63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21CCC-40CC-2D6C-831B-F2942E68A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下拉列表允许用户从预定义的选项列表中选择一个选项。它们有助于保持表格的简洁、有序。</a:t>
            </a:r>
          </a:p>
          <a:p>
            <a:pPr marL="285750" indent="-28575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1400" b="1" i="0" u="none" baseline="0" dirty="0">
                <a:solidFill>
                  <a:srgbClr val="242424"/>
                </a:solidFill>
                <a:effectLst/>
              </a:rPr>
              <a:t>如何使用：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单击下拉列表旁边的箭头查看可用选项。单击一个选项来选择它。如果您使用屏幕阅读器，它将宣布下拉列表和每个选项。</a:t>
            </a:r>
            <a:br>
              <a:rPr lang="zh-CN" sz="1400" dirty="0"/>
            </a:br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273789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提供提示并解释每个要点。</a:t>
            </a:r>
          </a:p>
          <a:p>
            <a:pPr marL="285750" indent="-28575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标有星号 (*) 的方框是必填项。这意味着您必须填写该部分才能提交表格。</a:t>
            </a:r>
          </a:p>
          <a:p>
            <a:pPr marL="285750" indent="-28575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有时，当您在文本框中输入内容时，您的</a:t>
            </a:r>
            <a:r>
              <a:rPr lang="zh-CN" altLang="en-US" sz="1400" b="0" i="0" u="none" baseline="0" dirty="0">
                <a:solidFill>
                  <a:srgbClr val="242424"/>
                </a:solidFill>
                <a:effectLst/>
              </a:rPr>
              <a:t>电脑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或智能手机可能会</a:t>
            </a:r>
            <a:r>
              <a:rPr lang="zh-CN" altLang="en-US" sz="1400" b="0" i="0" u="none" baseline="0" dirty="0">
                <a:solidFill>
                  <a:srgbClr val="242424"/>
                </a:solidFill>
                <a:effectLst/>
              </a:rPr>
              <a:t>就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您输入的内容</a:t>
            </a:r>
            <a:r>
              <a:rPr lang="zh-CN" altLang="en-US" sz="1400" b="0" i="0" u="none" baseline="0" dirty="0">
                <a:solidFill>
                  <a:srgbClr val="242424"/>
                </a:solidFill>
                <a:effectLst/>
              </a:rPr>
              <a:t>提出建议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。这称为“自动完成”。在接受其建议之前，请确保它是正确的。</a:t>
            </a:r>
          </a:p>
          <a:p>
            <a:pPr marL="285750" indent="-28575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可能有时间限制。开始之前准备好所有的材料。</a:t>
            </a:r>
          </a:p>
          <a:p>
            <a:pPr marL="285750" indent="-28575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有些表格会要求您上传文件，例如您的简历。表格中通常会有说明，您可以根据说明操作。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/>
              <a:t>要求学员分享自己的技巧</a:t>
            </a:r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sz="1400" b="0" i="0" u="none" baseline="0">
                <a:solidFill>
                  <a:srgbClr val="242424"/>
                </a:solidFill>
                <a:effectLst/>
              </a:rPr>
              <a:t>解释提交和更正在线表格的过程。</a:t>
            </a:r>
          </a:p>
          <a:p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400" b="0" i="0" u="none" baseline="0" dirty="0"/>
              <a:t>利用这些问题进行回顾，并</a:t>
            </a:r>
            <a:r>
              <a:rPr lang="zh-CN" altLang="en-US" sz="1400" b="0" i="0" u="none" baseline="0" dirty="0"/>
              <a:t>解</a:t>
            </a:r>
            <a:r>
              <a:rPr lang="zh-CN" sz="1400" b="0" i="0" u="none" baseline="0" dirty="0"/>
              <a:t>答学员可能提出的</a:t>
            </a:r>
            <a:r>
              <a:rPr lang="zh-CN" altLang="en-US" sz="1400" b="0" i="0" u="none" baseline="0" dirty="0"/>
              <a:t>任何</a:t>
            </a:r>
            <a:r>
              <a:rPr lang="zh-CN" sz="1400" b="0" i="0" u="none" baseline="0" dirty="0"/>
              <a:t>问题。</a:t>
            </a:r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1999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sz="1400" b="0" i="0" u="none" baseline="0" dirty="0"/>
              <a:t>向大家问好，介绍自己</a:t>
            </a:r>
          </a:p>
          <a:p>
            <a:pPr algn="l" rtl="0"/>
            <a:r>
              <a:rPr lang="zh-CN" sz="1400" b="0" i="0" u="none" baseline="0" dirty="0"/>
              <a:t>解释课程的目的。概述课程将涵盖的内容。</a:t>
            </a:r>
          </a:p>
          <a:p>
            <a:pPr algn="l" rtl="0"/>
            <a:r>
              <a:rPr lang="zh-CN" sz="1400" b="0" i="0" u="none" baseline="0" dirty="0"/>
              <a:t>强调表格对于工作、学习和生活的重要性。 </a:t>
            </a:r>
          </a:p>
          <a:p>
            <a:pPr algn="l" rtl="0"/>
            <a:r>
              <a:rPr lang="zh-CN" sz="1400" b="0" i="0" u="none" baseline="0" dirty="0"/>
              <a:t>讨论在线表格如何无处不在</a:t>
            </a:r>
            <a:r>
              <a:rPr lang="zh-CN" altLang="en-US" sz="1400" b="0" i="0" u="none" baseline="0" dirty="0"/>
              <a:t>，</a:t>
            </a:r>
            <a:r>
              <a:rPr lang="zh-CN" sz="1400" b="0" i="0" u="none" baseline="0" dirty="0"/>
              <a:t>并用</a:t>
            </a:r>
            <a:r>
              <a:rPr lang="zh-CN" altLang="en-US" sz="1400" b="0" i="0" u="none" baseline="0" dirty="0"/>
              <a:t>在生活的各个方面</a:t>
            </a:r>
            <a:r>
              <a:rPr lang="zh-CN" sz="1400" b="0" i="0" u="none" baseline="0" dirty="0"/>
              <a:t>。</a:t>
            </a:r>
          </a:p>
          <a:p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1" i="0" u="none" baseline="0">
                <a:solidFill>
                  <a:srgbClr val="242424"/>
                </a:solidFill>
                <a:effectLst/>
              </a:rPr>
              <a:t>要求每个学员进行自我介绍</a:t>
            </a:r>
            <a:r>
              <a:rPr lang="zh-CN" sz="1400" b="0" i="0" u="none" baseline="0">
                <a:solidFill>
                  <a:srgbClr val="242424"/>
                </a:solidFill>
                <a:effectLst/>
              </a:rPr>
              <a:t>：他们应该讲出自己的姓名以及关于他们自己的一件趣事。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1" i="0" u="none" baseline="0">
                <a:solidFill>
                  <a:srgbClr val="242424"/>
                </a:solidFill>
                <a:effectLst/>
              </a:rPr>
              <a:t>每人的介绍限时 30 秒</a:t>
            </a:r>
            <a:r>
              <a:rPr lang="zh-CN" sz="1400" b="0" i="0" u="none" baseline="0">
                <a:solidFill>
                  <a:srgbClr val="242424"/>
                </a:solidFill>
                <a:effectLst/>
              </a:rPr>
              <a:t>，以保持简洁和吸引大家的注意力。</a:t>
            </a:r>
          </a:p>
          <a:p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064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16977"/>
            <a:ext cx="5486400" cy="4284023"/>
          </a:xfrm>
        </p:spPr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在线表格是纸质表格的数字版。它们用于：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申请服务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网上购物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填写调查问卷，或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zh-CN" altLang="en-US" sz="1400" b="0" i="0" u="none" baseline="0" dirty="0">
                <a:solidFill>
                  <a:srgbClr val="242424"/>
                </a:solidFill>
                <a:effectLst/>
              </a:rPr>
              <a:t>媒体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订阅需</a:t>
            </a:r>
            <a:r>
              <a:rPr lang="zh-CN" altLang="en-US" sz="1400" b="0" i="0" u="none" baseline="0" dirty="0">
                <a:solidFill>
                  <a:srgbClr val="242424"/>
                </a:solidFill>
                <a:effectLst/>
              </a:rPr>
              <a:t>要提供自己的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信息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这些表格有助于在线收集信息，例如联系方式或订单。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与纸质表格相比，它们更易于访问和跟踪。然而，对于不熟悉使用互联网的人来说，在线表格可能具有挑战性。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随着越来越多的服务上线，了解如何使用这些表格来与服务提供方互动</a:t>
            </a:r>
            <a:r>
              <a:rPr lang="zh-CN" altLang="en-US" sz="1400" b="0" i="0" u="none" baseline="0" dirty="0">
                <a:solidFill>
                  <a:srgbClr val="242424"/>
                </a:solidFill>
                <a:effectLst/>
              </a:rPr>
              <a:t>，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非常重要。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这对于以下情况尤其有用：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申请政府服务，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</a:rPr>
              <a:t>网上购物， 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或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填写调查问卷。 </a:t>
            </a:r>
            <a:endParaRPr lang="zh-CN" sz="1400" dirty="0">
              <a:solidFill>
                <a:srgbClr val="242424"/>
              </a:solidFill>
            </a:endParaRPr>
          </a:p>
          <a:p>
            <a:pPr marL="285750" lvl="1" indent="-285750" algn="l" rtl="0"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我们将一起完成这些步骤，</a:t>
            </a:r>
            <a:r>
              <a:rPr lang="zh-CN" altLang="en-US" sz="1400" b="0" i="0" u="none" baseline="0" dirty="0">
                <a:solidFill>
                  <a:srgbClr val="242424"/>
                </a:solidFill>
                <a:effectLst/>
              </a:rPr>
              <a:t>让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每个人都能更轻松地掌握。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 rtl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文本框用于输入自由格式的文字。 </a:t>
            </a:r>
          </a:p>
          <a:p>
            <a:pPr marL="342900" lvl="0" indent="-342900" algn="l" rtl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sz="1400" b="0" i="0" u="none" kern="100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单行框用于显示姓名等简短信息。 </a:t>
            </a:r>
          </a:p>
          <a:p>
            <a:pPr marL="342900" lvl="0" indent="-342900" algn="l" rtl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sz="1400" b="0" i="0" u="none" kern="100" baseline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多行框用于显示较长的信息，例如评论。</a:t>
            </a:r>
          </a:p>
          <a:p>
            <a:pPr marL="285750" indent="-28575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1400" b="1" i="0" u="none" baseline="0" dirty="0">
                <a:solidFill>
                  <a:srgbClr val="242424"/>
                </a:solidFill>
                <a:effectLst/>
              </a:rPr>
              <a:t>如何使用：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单击文本框内以放置光标，然后输入您的信息。如果您使用屏幕阅读器，它将播报文本框和任何相关标签。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338182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3B2C-E3E7-FF08-6817-1604A777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5E480-40FF-A093-A6C4-45366F1F4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72C2A-255D-AE7E-A2DE-69DA269A2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单选按钮允许用户从预定义的选项清单中选择一个选项。</a:t>
            </a:r>
          </a:p>
          <a:p>
            <a:pPr marL="285750" indent="-28575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1400" b="1" i="0" u="none" baseline="0" dirty="0">
                <a:solidFill>
                  <a:srgbClr val="242424"/>
                </a:solidFill>
                <a:effectLst/>
              </a:rPr>
              <a:t>如何使用：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单击要选择的选项旁边的圆圈。每次只能选择一个选项。如果您使用屏幕阅读器，它将播报单选按钮组和每个选项。</a:t>
            </a:r>
          </a:p>
          <a:p>
            <a:pPr marL="285750" indent="-28575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复选框允许用户从清单中选择一个或多个选项。它们通常用于多项选择题或同意条款。</a:t>
            </a:r>
          </a:p>
          <a:p>
            <a:pPr marL="285750" indent="-28575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1400" b="1" i="0" u="none" baseline="0" dirty="0">
                <a:solidFill>
                  <a:srgbClr val="242424"/>
                </a:solidFill>
                <a:effectLst/>
              </a:rPr>
              <a:t>如何使用：</a:t>
            </a:r>
            <a:r>
              <a:rPr lang="zh-CN" sz="1400" b="0" i="0" u="none" baseline="0" dirty="0">
                <a:solidFill>
                  <a:srgbClr val="242424"/>
                </a:solidFill>
                <a:effectLst/>
              </a:rPr>
              <a:t>单击小方框内部即可选择一个选项。如果需要，您可以选择多个复选框。如果您使用屏幕阅读器，它将读出复选框及其标签。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zh-CN" sz="1400" dirty="0"/>
          </a:p>
        </p:txBody>
      </p:sp>
    </p:spTree>
    <p:extLst>
      <p:ext uri="{BB962C8B-B14F-4D97-AF65-F5344CB8AC3E}">
        <p14:creationId xmlns:p14="http://schemas.microsoft.com/office/powerpoint/2010/main" val="37053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thingsaustralia.org/learn-resource/smith-family-online-form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thingsaustralia.org/wp-content/themes/hello-child/download.php?file_url=https://goodthingsaustralia.org/wp-content/uploads/2024/05/smithfamily_online_form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lliot@wacoss.org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algn="l" rtl="0" eaLnBrk="1" hangingPunct="1"/>
            <a:r>
              <a:rPr lang="zh-CN" sz="4400" b="1" i="0" u="none" baseline="0">
                <a:solidFill>
                  <a:schemeClr val="bg1"/>
                </a:solidFill>
                <a:cs typeface="Arial" panose="020B0604020202020204" pitchFamily="34" charset="0"/>
              </a:rPr>
              <a:t>数字技能培训——在线表格</a:t>
            </a:r>
            <a:br>
              <a:rPr lang="zh-CN" sz="44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zh-CN" sz="4400" b="1" i="0" u="none" baseline="0">
                <a:solidFill>
                  <a:schemeClr val="bg1"/>
                </a:solidFill>
                <a:cs typeface="Arial" panose="020B0604020202020204" pitchFamily="34" charset="0"/>
              </a:rPr>
              <a:t>社区倡导课程</a:t>
            </a:r>
            <a:r>
              <a:rPr lang="zh-CN" sz="4400" b="0" i="0" u="none" baseline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algn="l" rtl="0" eaLnBrk="1" hangingPunct="1"/>
            <a:r>
              <a:rPr lang="zh-CN" b="0" i="1" u="none" baseline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5535612" cy="24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7CEAB-6AF0-8926-9D4E-A88E4489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0825-B5BF-2DCC-6CFC-4DF54046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pPr algn="l" rtl="0"/>
            <a:r>
              <a:rPr lang="zh-CN" b="1" i="0" u="none" baseline="0"/>
              <a:t>下拉列表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EC4B1-5A08-AFDC-730F-9D3B88D27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FF4D9-A2F0-2B89-1188-AF6AE267D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85791578-3BFA-409D-82D7-7C18F4B3E5A7}" type="slidenum">
              <a:rPr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BFD456-7354-CBDA-DFB2-0B7E61ECDFE0}"/>
              </a:ext>
            </a:extLst>
          </p:cNvPr>
          <p:cNvSpPr txBox="1">
            <a:spLocks/>
          </p:cNvSpPr>
          <p:nvPr/>
        </p:nvSpPr>
        <p:spPr bwMode="auto">
          <a:xfrm>
            <a:off x="3295005" y="5133372"/>
            <a:ext cx="5601989" cy="3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zh-CN" b="0" i="0" u="none" baseline="0">
                <a:solidFill>
                  <a:schemeClr val="tx1"/>
                </a:solidFill>
              </a:rPr>
              <a:t>当您只能在清单中选择一个项目时</a:t>
            </a:r>
            <a:endParaRPr lang="zh-CN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D69A2-FBF7-04B5-66FB-9C80A90F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20"/>
          <a:stretch/>
        </p:blipFill>
        <p:spPr>
          <a:xfrm>
            <a:off x="2117239" y="1773435"/>
            <a:ext cx="7957522" cy="33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实用提示</a:t>
            </a:r>
            <a:endParaRPr lang="zh-CN" dirty="0"/>
          </a:p>
        </p:txBody>
      </p:sp>
      <p:pic>
        <p:nvPicPr>
          <p:cNvPr id="13" name="Content Placeholder 12" descr="Pregnant woman at work">
            <a:extLst>
              <a:ext uri="{FF2B5EF4-FFF2-40B4-BE49-F238E27FC236}">
                <a16:creationId xmlns:a16="http://schemas.microsoft.com/office/drawing/2014/main" id="{48CCA804-B60D-5485-4148-BE246CA52D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3589A-940E-9CCE-6564-FD97A2C07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2840"/>
            <a:ext cx="5181600" cy="3342008"/>
          </a:xfrm>
        </p:spPr>
        <p:txBody>
          <a:bodyPr wrap="square" anchor="t">
            <a:norm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b="0" i="0" u="none" baseline="0">
                <a:solidFill>
                  <a:schemeClr val="tx1"/>
                </a:solidFill>
              </a:rPr>
              <a:t>星号 (*) = 必填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b="0" i="0" u="none" baseline="0">
                <a:solidFill>
                  <a:schemeClr val="tx1"/>
                </a:solidFill>
              </a:rPr>
              <a:t>建议文本和自动完成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b="0" i="0" u="none" baseline="0">
                <a:solidFill>
                  <a:schemeClr val="tx1"/>
                </a:solidFill>
              </a:rPr>
              <a:t>有些表格有时间限制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b="0" i="0" u="none" baseline="0">
                <a:solidFill>
                  <a:schemeClr val="tx1"/>
                </a:solidFill>
              </a:rPr>
              <a:t>上传文件</a:t>
            </a:r>
            <a:endParaRPr lang="zh-CN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完成并提交</a:t>
            </a:r>
            <a:endParaRPr lang="zh-C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D784D-AE0C-C956-A5D1-BCAD89859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89914" cy="4371975"/>
          </a:xfrm>
        </p:spPr>
        <p:txBody>
          <a:bodyPr wrap="square" anchor="t">
            <a:normAutofit lnSpcReduction="10000"/>
          </a:bodyPr>
          <a:lstStyle/>
          <a:p>
            <a:pPr algn="l" rtl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1" i="0" u="none" baseline="0">
                <a:solidFill>
                  <a:schemeClr val="tx1"/>
                </a:solidFill>
                <a:effectLst/>
              </a:rPr>
              <a:t>提交并确认：</a:t>
            </a:r>
            <a:r>
              <a:rPr lang="zh-CN" b="0" i="0" u="none" baseline="0">
                <a:solidFill>
                  <a:schemeClr val="tx1"/>
                </a:solidFill>
                <a:effectLst/>
              </a:rPr>
              <a:t>完成表格后，请不要忘记单击“提交”和“确认”按钮。</a:t>
            </a:r>
          </a:p>
          <a:p>
            <a:pPr algn="l" rtl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1" i="0" u="none" baseline="0">
                <a:solidFill>
                  <a:schemeClr val="tx1"/>
                </a:solidFill>
                <a:effectLst/>
              </a:rPr>
              <a:t>保存副本：</a:t>
            </a:r>
            <a:r>
              <a:rPr lang="zh-CN" b="0" i="0" u="none" baseline="0">
                <a:solidFill>
                  <a:schemeClr val="tx1"/>
                </a:solidFill>
                <a:effectLst/>
              </a:rPr>
              <a:t>有些表格允许您打印或保存副本以留存记录。</a:t>
            </a:r>
          </a:p>
          <a:p>
            <a:pPr algn="l" rtl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1" i="0" u="none" baseline="0">
                <a:solidFill>
                  <a:schemeClr val="tx1"/>
                </a:solidFill>
                <a:effectLst/>
              </a:rPr>
              <a:t>更正：</a:t>
            </a:r>
            <a:r>
              <a:rPr lang="zh-CN" b="0" i="0" u="none" baseline="0">
                <a:solidFill>
                  <a:schemeClr val="tx1"/>
                </a:solidFill>
                <a:effectLst/>
              </a:rPr>
              <a:t>如果您填错信息，许多表格都会突出显示错误，并要求您在再次提交之前进行更正。</a:t>
            </a:r>
          </a:p>
          <a:p>
            <a:pPr algn="l" rtl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1" i="0" u="none" baseline="0">
                <a:solidFill>
                  <a:schemeClr val="tx1"/>
                </a:solidFill>
                <a:effectLst/>
              </a:rPr>
              <a:t>返回按钮：</a:t>
            </a:r>
            <a:r>
              <a:rPr lang="zh-CN" b="0" i="0" u="none" baseline="0">
                <a:solidFill>
                  <a:schemeClr val="tx1"/>
                </a:solidFill>
                <a:effectLst/>
              </a:rPr>
              <a:t>使用表格的“返回”按钮返回上一页，而不是浏览器的“返回”按钮。</a:t>
            </a:r>
          </a:p>
        </p:txBody>
      </p:sp>
      <p:pic>
        <p:nvPicPr>
          <p:cNvPr id="7" name="Content Placeholder 6" descr="Person holding credit card using laptop">
            <a:extLst>
              <a:ext uri="{FF2B5EF4-FFF2-40B4-BE49-F238E27FC236}">
                <a16:creationId xmlns:a16="http://schemas.microsoft.com/office/drawing/2014/main" id="{AEA9AA87-796D-B59F-F415-F779A1306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7516078" y="2059215"/>
            <a:ext cx="4215093" cy="3196318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30325"/>
          </a:xfrm>
        </p:spPr>
        <p:txBody>
          <a:bodyPr/>
          <a:lstStyle/>
          <a:p>
            <a:pPr algn="l" rtl="0"/>
            <a:r>
              <a:rPr lang="zh-CN" b="1" i="0" u="none" baseline="0"/>
              <a:t>有用的资源</a:t>
            </a:r>
            <a:endParaRPr lang="zh-C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35165-5E56-9963-C6EB-199EBBBD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53126" cy="3811588"/>
          </a:xfrm>
        </p:spPr>
        <p:txBody>
          <a:bodyPr/>
          <a:lstStyle/>
          <a:p>
            <a:r>
              <a:rPr lang="zh-CN" altLang="en-US" sz="2400" dirty="0">
                <a:solidFill>
                  <a:schemeClr val="tx1"/>
                </a:solidFill>
              </a:rPr>
              <a:t>有关如何填写在线表格的更多信息，</a:t>
            </a:r>
            <a:r>
              <a:rPr lang="zh-CN" sz="2400" b="0" i="0" u="none" baseline="0" dirty="0">
                <a:solidFill>
                  <a:schemeClr val="tx1"/>
                </a:solidFill>
              </a:rPr>
              <a:t>请参阅讲义或前往 </a:t>
            </a:r>
          </a:p>
          <a:p>
            <a:pPr algn="l" rtl="0"/>
            <a:r>
              <a:rPr lang="zh-CN" sz="2400" b="0" i="0" u="none" baseline="0" dirty="0">
                <a:hlinkClick r:id="rId3"/>
              </a:rPr>
              <a:t>https://goodthingsaustralia.org/learn-resource/smith-family-online-forms/</a:t>
            </a:r>
            <a:endParaRPr lang="zh-CN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ts val="600"/>
              </a:spcAft>
            </a:pPr>
            <a:r>
              <a:rPr lang="zh-CN" b="0" i="0" u="none" baseline="0">
                <a:solidFill>
                  <a:schemeClr val="tx1"/>
                </a:solidFill>
                <a:cs typeface="Arial" panose="020B0604020202020204" pitchFamily="34" charset="0"/>
              </a:rPr>
              <a:t>西澳数字参与项目 | 社区倡导课程</a:t>
            </a:r>
            <a:endParaRPr lang="zh-CN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511E3F05-CEF4-4D87-B638-1AE1855C9A6B}" type="slidenum">
              <a:rPr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id="{6778103A-B53B-2E3C-B819-24BF240F2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57400"/>
            <a:ext cx="6172200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课程回顾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CAF3-980F-B532-8E97-9CDA613A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zh-CN" sz="2800" b="0" i="0" u="none" baseline="0">
                <a:solidFill>
                  <a:srgbClr val="242424"/>
                </a:solidFill>
              </a:rPr>
              <a:t>您还有什么问题吗？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sz="2800" b="0" i="0" u="none" baseline="0">
                <a:solidFill>
                  <a:srgbClr val="242424"/>
                </a:solidFill>
              </a:rPr>
              <a:t>您了解什么是在线表格吗？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sz="2800" b="0" i="0" u="none" baseline="0">
                <a:solidFill>
                  <a:srgbClr val="242424"/>
                </a:solidFill>
              </a:rPr>
              <a:t>您可以在哪里找到在线表格？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sz="2800" b="0" i="0" u="none" baseline="0">
                <a:solidFill>
                  <a:srgbClr val="242424"/>
                </a:solidFill>
              </a:rPr>
              <a:t>您知道如何填写在线表格吗？</a:t>
            </a:r>
          </a:p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endParaRPr lang="zh-CN" sz="28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D6F3D-5A76-3DA2-C97C-B2810426E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西澳数字参与项目 | 社区倡导课程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 dirty="0"/>
              <a:t>感谢</a:t>
            </a:r>
            <a:r>
              <a:rPr lang="zh-CN" altLang="en-US" b="1" i="0" u="none" baseline="0" dirty="0"/>
              <a:t>您的出席</a:t>
            </a:r>
            <a:r>
              <a:rPr lang="zh-CN" b="1" i="0" u="none" baseline="0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zh-CN" b="0" i="0" u="none" baseline="0"/>
              <a:t>下一节课时间：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西澳数字参与项目 | 社区倡导课程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9495" y="4309485"/>
            <a:ext cx="8389938" cy="1361354"/>
          </a:xfrm>
        </p:spPr>
        <p:txBody>
          <a:bodyPr/>
          <a:lstStyle/>
          <a:p>
            <a:pPr algn="ctr" rtl="0" eaLnBrk="1" hangingPunct="1"/>
            <a:r>
              <a:rPr lang="zh-CN" sz="4400" b="1" i="0" u="none" baseline="0">
                <a:solidFill>
                  <a:schemeClr val="bg1"/>
                </a:solidFill>
                <a:cs typeface="Arial" panose="020B0604020202020204" pitchFamily="34" charset="0"/>
              </a:rPr>
              <a:t>感谢</a:t>
            </a:r>
            <a:br>
              <a:rPr lang="zh-CN" sz="44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zh-CN" sz="4400" b="1" i="0" u="none" baseline="0">
                <a:cs typeface="Arial" panose="020B0604020202020204" pitchFamily="34" charset="0"/>
              </a:rPr>
              <a:t>社区倡导计划</a:t>
            </a:r>
            <a:r>
              <a:rPr lang="zh-CN" sz="4400" b="0" i="0" u="none" baseline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2850" y="5771861"/>
            <a:ext cx="5634037" cy="555625"/>
          </a:xfrm>
        </p:spPr>
        <p:txBody>
          <a:bodyPr/>
          <a:lstStyle/>
          <a:p>
            <a:pPr algn="ctr" rtl="0" eaLnBrk="1" hangingPunct="1"/>
            <a:endParaRPr lang="zh-CN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讲师笔记：填写在线表格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062"/>
            <a:ext cx="10515600" cy="4802738"/>
          </a:xfrm>
        </p:spPr>
        <p:txBody>
          <a:bodyPr/>
          <a:lstStyle/>
          <a:p>
            <a:pPr algn="l" rtl="0"/>
            <a:r>
              <a:rPr lang="zh-CN" sz="2000" b="0" i="0" u="none" baseline="0" dirty="0">
                <a:solidFill>
                  <a:srgbClr val="242424"/>
                </a:solidFill>
                <a:effectLst/>
              </a:rPr>
              <a:t>为学员打印此讲义：   </a:t>
            </a:r>
          </a:p>
          <a:p>
            <a:pPr lvl="1" algn="l" rtl="0"/>
            <a:r>
              <a:rPr lang="zh-CN" sz="1600" b="0" i="0" u="none" baseline="0" dirty="0">
                <a:solidFill>
                  <a:srgbClr val="242424"/>
                </a:solidFill>
                <a:hlinkClick r:id="rId3"/>
              </a:rPr>
              <a:t>在线表格</a:t>
            </a:r>
            <a:endParaRPr lang="zh-CN" sz="1600" b="0" i="0" dirty="0">
              <a:solidFill>
                <a:srgbClr val="242424"/>
              </a:solidFill>
              <a:effectLst/>
            </a:endParaRP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sz="2000" b="0" i="0" u="none" baseline="0" dirty="0">
                <a:solidFill>
                  <a:srgbClr val="242424"/>
                </a:solidFill>
              </a:rPr>
              <a:t>打印一份包含笔记部分的幻灯片，供您在讲课时使用</a:t>
            </a:r>
            <a:endParaRPr lang="zh-CN" sz="2000" b="0" i="0" dirty="0">
              <a:solidFill>
                <a:srgbClr val="242424"/>
              </a:solidFill>
              <a:effectLst/>
            </a:endParaRPr>
          </a:p>
          <a:p>
            <a:pPr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</a:rPr>
              <a:t>阅读资料：</a:t>
            </a:r>
          </a:p>
          <a:p>
            <a:pPr lvl="1" algn="l" rtl="0">
              <a:spcBef>
                <a:spcPts val="750"/>
              </a:spcBef>
              <a:spcAft>
                <a:spcPts val="750"/>
              </a:spcAft>
            </a:pPr>
            <a:r>
              <a:rPr lang="zh-CN" sz="1800" b="0" i="0" u="none" baseline="0" dirty="0">
                <a:solidFill>
                  <a:srgbClr val="242424"/>
                </a:solidFill>
                <a:effectLst/>
              </a:rPr>
              <a:t>浏览幻灯片，并确保您熟悉其内容。</a:t>
            </a:r>
          </a:p>
          <a:p>
            <a:pPr lvl="1" algn="l" rtl="0">
              <a:spcBef>
                <a:spcPts val="750"/>
              </a:spcBef>
              <a:spcAft>
                <a:spcPts val="750"/>
              </a:spcAft>
            </a:pPr>
            <a:r>
              <a:rPr lang="zh-CN" sz="1800" b="0" i="0" u="none" baseline="0" dirty="0">
                <a:solidFill>
                  <a:srgbClr val="242424"/>
                </a:solidFill>
              </a:rPr>
              <a:t>给学员的讲义。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</a:rPr>
              <a:t>如果您有任何疑问，请在课程开始前联系Elliot </a:t>
            </a:r>
            <a:r>
              <a:rPr lang="zh-CN" sz="2000" b="0" i="0" u="none" baseline="0" dirty="0">
                <a:solidFill>
                  <a:srgbClr val="242424"/>
                </a:solidFill>
                <a:effectLst/>
                <a:hlinkClick r:id="rId4"/>
              </a:rPr>
              <a:t>Elliot@wacoss.</a:t>
            </a:r>
            <a:r>
              <a:rPr lang="zh-CN" sz="2000" b="0" i="0" u="none" baseline="0" dirty="0">
                <a:solidFill>
                  <a:srgbClr val="242424"/>
                </a:solidFill>
                <a:hlinkClick r:id="rId4"/>
              </a:rPr>
              <a:t>org.au 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sz="2000" b="0" i="0" u="none" baseline="0" dirty="0">
                <a:solidFill>
                  <a:srgbClr val="242424"/>
                </a:solidFill>
                <a:effectLst/>
              </a:rPr>
              <a:t>讲课之前删除/隐藏此幻灯片，并在最后一张幻灯片上更新下一节课的时间/日期。 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sz="2000" b="0" i="0" u="none" baseline="0" dirty="0">
                <a:solidFill>
                  <a:srgbClr val="242424"/>
                </a:solidFill>
              </a:rPr>
              <a:t>您可以在</a:t>
            </a:r>
            <a:r>
              <a:rPr lang="zh-CN" altLang="en-US" sz="2000" b="0" i="0" u="none" baseline="0" dirty="0">
                <a:solidFill>
                  <a:srgbClr val="242424"/>
                </a:solidFill>
              </a:rPr>
              <a:t>电脑</a:t>
            </a:r>
            <a:r>
              <a:rPr lang="zh-CN" sz="2000" b="0" i="0" u="none" baseline="0" dirty="0">
                <a:solidFill>
                  <a:srgbClr val="242424"/>
                </a:solidFill>
              </a:rPr>
              <a:t>或手机上用您社群的图像替代任何图片。</a:t>
            </a:r>
            <a:endParaRPr lang="zh-CN" sz="2000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西澳数字参与项目 | 社区倡导课程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 eaLnBrk="1" hangingPunct="1"/>
            <a:r>
              <a:rPr lang="zh-CN" sz="4200" b="1" i="0" u="none" baseline="0">
                <a:solidFill>
                  <a:schemeClr val="tx1"/>
                </a:solidFill>
              </a:rPr>
              <a:t>对原住民的认可</a:t>
            </a: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438501F-22B3-3BCB-473A-7C969290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我们知道</a:t>
            </a:r>
            <a:r>
              <a:rPr lang="zh-CN" altLang="en-US" b="0" i="0" u="none" baseline="0" dirty="0">
                <a:solidFill>
                  <a:schemeClr val="tx1"/>
                </a:solidFill>
                <a:latin typeface="+mn-lt"/>
              </a:rPr>
              <a:t>，</a:t>
            </a: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我们身处原住民的土地。我们尊重这片土地上的原住民。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原住民在这片土地上生活了很多年。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我们尊重所有原住民及其长者。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我们可以从他们的故事中学到很多东西。</a:t>
            </a:r>
          </a:p>
          <a:p>
            <a:pPr algn="l" rtl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b="0" i="0" u="none" baseline="0" dirty="0">
                <a:solidFill>
                  <a:schemeClr val="tx1"/>
                </a:solidFill>
                <a:latin typeface="+mn-lt"/>
              </a:rPr>
              <a:t>这片土地过去是、将来也永远是原住民的土地。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pPr algn="l" rtl="0"/>
            <a:r>
              <a:rPr lang="zh-CN" b="1" i="0" u="none" baseline="0">
                <a:solidFill>
                  <a:srgbClr val="1962B2"/>
                </a:solidFill>
              </a:rPr>
              <a:t>在线表格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pPr algn="l" rtl="0"/>
            <a:r>
              <a:rPr lang="zh-CN" b="0" i="0" u="none" baseline="0"/>
              <a:t>西澳数字参与项目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西澳数字参与项目 | 社区倡导课程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zh-CN" b="1" i="0" u="none" baseline="0"/>
              <a:t>课程简介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r>
              <a:rPr lang="zh-CN" b="0" i="0" u="none" baseline="0">
                <a:solidFill>
                  <a:srgbClr val="242424"/>
                </a:solidFill>
              </a:rPr>
              <a:t>在本课程结束时，您将能够理解：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>
                <a:solidFill>
                  <a:srgbClr val="242424"/>
                </a:solidFill>
              </a:rPr>
              <a:t>什么是在线表格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>
                <a:solidFill>
                  <a:srgbClr val="242424"/>
                </a:solidFill>
              </a:rPr>
              <a:t>在哪里可以找到在线表格，以及</a:t>
            </a:r>
          </a:p>
          <a:p>
            <a:pPr algn="l" rtl="0">
              <a:spcBef>
                <a:spcPts val="750"/>
              </a:spcBef>
              <a:spcAft>
                <a:spcPts val="750"/>
              </a:spcAft>
            </a:pPr>
            <a:r>
              <a:rPr lang="zh-CN" b="0" i="0" u="none" baseline="0">
                <a:solidFill>
                  <a:srgbClr val="242424"/>
                </a:solidFill>
              </a:rPr>
              <a:t>如何填写在线表格。</a:t>
            </a:r>
          </a:p>
          <a:p>
            <a:pPr marL="0" indent="0" algn="l" rtl="0">
              <a:spcBef>
                <a:spcPts val="750"/>
              </a:spcBef>
              <a:spcAft>
                <a:spcPts val="750"/>
              </a:spcAft>
              <a:buNone/>
            </a:pPr>
            <a:endParaRPr lang="zh-CN" b="0" i="0" dirty="0">
              <a:solidFill>
                <a:srgbClr val="242424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西澳数字参与项目 | 社区倡导课程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rtl="0"/>
            <a:r>
              <a:rPr lang="zh-CN" sz="5400" b="1" i="0" u="none" baseline="0"/>
              <a:t>简介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kern="1200" cap="none" spc="0" normalizeH="0" baseline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西澳数字参与项目 | 社区倡导课程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8663"/>
            <a:ext cx="5960188" cy="1778559"/>
          </a:xfrm>
        </p:spPr>
        <p:txBody>
          <a:bodyPr/>
          <a:lstStyle/>
          <a:p>
            <a:pPr algn="l" rtl="0"/>
            <a:r>
              <a:rPr lang="zh-CN" b="0" i="0" u="none" baseline="0" dirty="0">
                <a:solidFill>
                  <a:schemeClr val="tx1"/>
                </a:solidFill>
              </a:rPr>
              <a:t>向小组介绍您自己</a:t>
            </a:r>
          </a:p>
          <a:p>
            <a:pPr algn="dist" rtl="0">
              <a:lnSpc>
                <a:spcPct val="150000"/>
              </a:lnSpc>
            </a:pPr>
            <a:r>
              <a:rPr lang="zh-CN" b="0" i="0" u="none" baseline="0" dirty="0">
                <a:solidFill>
                  <a:schemeClr val="tx1"/>
                </a:solidFill>
              </a:rPr>
              <a:t>分享您使用在线表格的经验——您以前在哪里见过它们以及您用它们来做什么？</a:t>
            </a: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l" rtl="0"/>
            <a:r>
              <a:rPr lang="zh-CN" b="1" i="0" u="none" baseline="0"/>
              <a:t>在线表格</a:t>
            </a:r>
          </a:p>
        </p:txBody>
      </p:sp>
      <p:pic>
        <p:nvPicPr>
          <p:cNvPr id="17" name="Picture 16" descr="Teenagers using laptop in library">
            <a:extLst>
              <a:ext uri="{FF2B5EF4-FFF2-40B4-BE49-F238E27FC236}">
                <a16:creationId xmlns:a16="http://schemas.microsoft.com/office/drawing/2014/main" id="{2C803D55-3218-3919-11D8-148397FEC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7343" y="2190069"/>
            <a:ext cx="5181600" cy="3200334"/>
          </a:xfrm>
        </p:spPr>
        <p:txBody>
          <a:bodyPr wrap="square" anchor="t">
            <a:normAutofit/>
          </a:bodyPr>
          <a:lstStyle/>
          <a:p>
            <a:pPr marL="571500" indent="-57150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纸质表格的电子版</a:t>
            </a:r>
          </a:p>
          <a:p>
            <a:pPr marL="571500" indent="-57150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申请或使用服务</a:t>
            </a:r>
          </a:p>
          <a:p>
            <a:pPr marL="571500" indent="-57150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在线购物</a:t>
            </a:r>
          </a:p>
          <a:p>
            <a:pPr marL="571500" indent="-571500" algn="l" rtl="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zh-CN" b="0" i="0" u="none" baseline="0" dirty="0">
                <a:solidFill>
                  <a:schemeClr val="tx1"/>
                </a:solidFill>
                <a:effectLst/>
              </a:rPr>
              <a:t>填写调查问卷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</a:pPr>
            <a:r>
              <a:rPr lang="zh-CN" altLang="en-US" b="0" i="0" u="none" baseline="0" dirty="0">
                <a:solidFill>
                  <a:schemeClr val="tx1"/>
                </a:solidFill>
                <a:effectLst/>
              </a:rPr>
              <a:t>媒体</a:t>
            </a:r>
            <a:r>
              <a:rPr lang="zh-CN" b="0" i="0" u="none" baseline="0" dirty="0">
                <a:solidFill>
                  <a:schemeClr val="tx1"/>
                </a:solidFill>
                <a:effectLst/>
              </a:rPr>
              <a:t>订阅</a:t>
            </a:r>
            <a:r>
              <a:rPr lang="zh-CN" altLang="en-US" b="0" i="0" u="none" baseline="0" dirty="0">
                <a:solidFill>
                  <a:schemeClr val="tx1"/>
                </a:solidFill>
                <a:effectLst/>
              </a:rPr>
              <a:t>需要</a:t>
            </a:r>
            <a:r>
              <a:rPr lang="zh-CN" altLang="en-US" dirty="0">
                <a:solidFill>
                  <a:schemeClr val="tx1"/>
                </a:solidFill>
              </a:rPr>
              <a:t>提供自己的</a:t>
            </a:r>
            <a:r>
              <a:rPr lang="zh-CN" b="0" i="0" u="none" baseline="0" dirty="0">
                <a:solidFill>
                  <a:schemeClr val="tx1"/>
                </a:solidFill>
                <a:effectLst/>
              </a:rPr>
              <a:t>信息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8B8016BD-11DC-40B9-AC11-BFEBA31540E1}" type="slidenum">
              <a:rPr/>
              <a:pPr>
                <a:spcAft>
                  <a:spcPts val="600"/>
                </a:spcAft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F37-5E1F-F77F-9F60-0A0E9082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pPr algn="l" rtl="0"/>
            <a:r>
              <a:rPr lang="zh-CN" b="1" i="0" u="none" baseline="0"/>
              <a:t>在线表格的组成部分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D8BE9-D822-B132-A260-504D1CC96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6156" y="2359310"/>
            <a:ext cx="3932237" cy="514197"/>
          </a:xfrm>
        </p:spPr>
        <p:txBody>
          <a:bodyPr/>
          <a:lstStyle/>
          <a:p>
            <a:pPr algn="l" rtl="0"/>
            <a:r>
              <a:rPr lang="zh-CN" sz="2800" b="0" i="0" u="none" baseline="0">
                <a:solidFill>
                  <a:schemeClr val="tx1"/>
                </a:solidFill>
              </a:rPr>
              <a:t>文本框：</a:t>
            </a:r>
            <a:endParaRPr lang="zh-CN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75F9-6C2D-DF10-F7D6-3095D6F951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1077-91C3-9203-0D8C-86ABCD578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85791578-3BFA-409D-82D7-7C18F4B3E5A7}" type="slidenum">
              <a:rPr/>
              <a:pPr>
                <a:defRPr/>
              </a:pPr>
              <a:t>8</a:t>
            </a:fld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70FB5F-126D-8F07-5783-B053FEDC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80" y="2873507"/>
            <a:ext cx="3932237" cy="1730793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36C055D-25BD-7E04-A29B-8068E4AB0D34}"/>
              </a:ext>
            </a:extLst>
          </p:cNvPr>
          <p:cNvSpPr txBox="1">
            <a:spLocks/>
          </p:cNvSpPr>
          <p:nvPr/>
        </p:nvSpPr>
        <p:spPr bwMode="auto">
          <a:xfrm>
            <a:off x="4062979" y="4735798"/>
            <a:ext cx="4066041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b="0" i="0" u="none" baseline="0"/>
              <a:t>诸如姓名、地址等信息。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92348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19AFA-E8FE-1146-9308-239F4148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C229-FE5F-52BA-2EBE-74D1935D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pPr algn="l" rtl="0"/>
            <a:r>
              <a:rPr lang="zh-CN" b="1" i="0" u="none" baseline="0"/>
              <a:t>单选按钮和复选框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43131-02B4-6501-BD8B-8C079A0FD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22313"/>
            <a:ext cx="3932237" cy="514197"/>
          </a:xfrm>
        </p:spPr>
        <p:txBody>
          <a:bodyPr/>
          <a:lstStyle/>
          <a:p>
            <a:pPr algn="l" rtl="0"/>
            <a:r>
              <a:rPr lang="zh-CN" sz="2800" b="0" i="0" u="none" baseline="0">
                <a:solidFill>
                  <a:schemeClr val="tx1"/>
                </a:solidFill>
              </a:rPr>
              <a:t>单选按钮</a:t>
            </a:r>
            <a:endParaRPr lang="zh-CN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7AA67-DE06-A9EC-91BB-AFA147C5F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lang="zh-CN" b="0" i="0" u="none" baseline="0"/>
              <a:t>西澳数字参与项目 | 社区倡导课程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3D99-36AE-09BD-4001-62EFE7C12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85791578-3BFA-409D-82D7-7C18F4B3E5A7}" type="slidenum">
              <a:rPr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9932F8-3709-7A59-753A-B4BC20E52316}"/>
              </a:ext>
            </a:extLst>
          </p:cNvPr>
          <p:cNvSpPr txBox="1">
            <a:spLocks/>
          </p:cNvSpPr>
          <p:nvPr/>
        </p:nvSpPr>
        <p:spPr bwMode="auto">
          <a:xfrm>
            <a:off x="8382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b="0" i="0" u="none" baseline="0">
                <a:solidFill>
                  <a:schemeClr val="tx1"/>
                </a:solidFill>
              </a:rPr>
              <a:t>当您只能在列表中选择一个项目时</a:t>
            </a:r>
            <a:endParaRPr lang="zh-CN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E9C571-FA19-E1B2-AEA6-DD578CA7120E}"/>
              </a:ext>
            </a:extLst>
          </p:cNvPr>
          <p:cNvSpPr txBox="1">
            <a:spLocks/>
          </p:cNvSpPr>
          <p:nvPr/>
        </p:nvSpPr>
        <p:spPr bwMode="auto">
          <a:xfrm>
            <a:off x="6096000" y="2027681"/>
            <a:ext cx="3932237" cy="5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2800" b="0" i="0" u="none" baseline="0">
                <a:solidFill>
                  <a:schemeClr val="tx1"/>
                </a:solidFill>
              </a:rPr>
              <a:t>复选框</a:t>
            </a:r>
            <a:endParaRPr lang="zh-CN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EA11B45-8013-0CB3-3E3A-1DB6005FCF98}"/>
              </a:ext>
            </a:extLst>
          </p:cNvPr>
          <p:cNvSpPr txBox="1">
            <a:spLocks/>
          </p:cNvSpPr>
          <p:nvPr/>
        </p:nvSpPr>
        <p:spPr bwMode="auto">
          <a:xfrm>
            <a:off x="60960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b="0" i="0" u="none" baseline="0">
                <a:solidFill>
                  <a:schemeClr val="tx1"/>
                </a:solidFill>
              </a:rPr>
              <a:t>当您可以选择多个选项时</a:t>
            </a:r>
            <a:endParaRPr lang="zh-CN" dirty="0">
              <a:solidFill>
                <a:schemeClr val="tx1"/>
              </a:solidFill>
            </a:endParaRPr>
          </a:p>
        </p:txBody>
      </p:sp>
      <p:pic>
        <p:nvPicPr>
          <p:cNvPr id="4098" name="Picture 2" descr="The history of a radio-button">
            <a:extLst>
              <a:ext uri="{FF2B5EF4-FFF2-40B4-BE49-F238E27FC236}">
                <a16:creationId xmlns:a16="http://schemas.microsoft.com/office/drawing/2014/main" id="{E629CC91-B2FC-B07B-4AFA-30457869D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5" t="15986" r="27099" b="16595"/>
          <a:stretch/>
        </p:blipFill>
        <p:spPr bwMode="auto">
          <a:xfrm>
            <a:off x="838200" y="2536509"/>
            <a:ext cx="2601686" cy="29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AE146-0B46-D3AB-9B3E-BC90902A4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49135"/>
            <a:ext cx="6042086" cy="27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9913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3FA50D-FB96-4DFA-9A90-AD90DFDDFDB1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2cc45243-29f6-4a1c-995b-35ed14ae441a"/>
    <ds:schemaRef ds:uri="5e5d6256-5200-4c34-82a9-8b0b259790b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2EB3C1-2897-4EFD-9226-269121A9E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3D8112-37A6-4A0E-8613-D776122A0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1243</Words>
  <Application>Microsoft Office PowerPoint</Application>
  <PresentationFormat>Widescreen</PresentationFormat>
  <Paragraphs>128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Aptos</vt:lpstr>
      <vt:lpstr>Kanit</vt:lpstr>
      <vt:lpstr>Calibri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数字技能培训——在线表格 社区倡导课程 </vt:lpstr>
      <vt:lpstr>讲师笔记：填写在线表格</vt:lpstr>
      <vt:lpstr>对原住民的认可</vt:lpstr>
      <vt:lpstr>在线表格</vt:lpstr>
      <vt:lpstr>课程简介</vt:lpstr>
      <vt:lpstr>简介</vt:lpstr>
      <vt:lpstr>在线表格</vt:lpstr>
      <vt:lpstr>在线表格的组成部分</vt:lpstr>
      <vt:lpstr>单选按钮和复选框</vt:lpstr>
      <vt:lpstr>下拉列表</vt:lpstr>
      <vt:lpstr>实用提示</vt:lpstr>
      <vt:lpstr>完成并提交</vt:lpstr>
      <vt:lpstr>有用的资源</vt:lpstr>
      <vt:lpstr>课程回顾</vt:lpstr>
      <vt:lpstr>感谢您的出席!</vt:lpstr>
      <vt:lpstr>感谢 社区倡导计划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Dongmei Chen</cp:lastModifiedBy>
  <cp:revision>2</cp:revision>
  <dcterms:created xsi:type="dcterms:W3CDTF">2025-04-28T05:19:33Z</dcterms:created>
  <dcterms:modified xsi:type="dcterms:W3CDTF">2025-09-22T10:31:32Z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