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76" r:id="rId4"/>
    <p:sldMasterId id="2147483732" r:id="rId5"/>
    <p:sldMasterId id="2147483771" r:id="rId6"/>
    <p:sldMasterId id="2147483745" r:id="rId7"/>
    <p:sldMasterId id="2147483693" r:id="rId8"/>
    <p:sldMasterId id="2147483758" r:id="rId9"/>
    <p:sldMasterId id="2147483784" r:id="rId10"/>
    <p:sldMasterId id="2147486483" r:id="rId11"/>
  </p:sldMasterIdLst>
  <p:notesMasterIdLst>
    <p:notesMasterId r:id="rId28"/>
  </p:notesMasterIdLst>
  <p:handoutMasterIdLst>
    <p:handoutMasterId r:id="rId29"/>
  </p:handoutMasterIdLst>
  <p:sldIdLst>
    <p:sldId id="256" r:id="rId12"/>
    <p:sldId id="570" r:id="rId13"/>
    <p:sldId id="307" r:id="rId14"/>
    <p:sldId id="569" r:id="rId15"/>
    <p:sldId id="571" r:id="rId16"/>
    <p:sldId id="572" r:id="rId17"/>
    <p:sldId id="577" r:id="rId18"/>
    <p:sldId id="574" r:id="rId19"/>
    <p:sldId id="575" r:id="rId20"/>
    <p:sldId id="578" r:id="rId21"/>
    <p:sldId id="579" r:id="rId22"/>
    <p:sldId id="498" r:id="rId23"/>
    <p:sldId id="492" r:id="rId24"/>
    <p:sldId id="581" r:id="rId25"/>
    <p:sldId id="573" r:id="rId26"/>
    <p:sldId id="522" r:id="rId27"/>
  </p:sldIdLst>
  <p:sldSz cx="12192000" cy="6858000"/>
  <p:notesSz cx="6858000" cy="9144000"/>
  <p:embeddedFontLst>
    <p:embeddedFont>
      <p:font typeface="Kanit" panose="020B0604020202020204" charset="-34"/>
      <p:regular r:id="rId30"/>
      <p:bold r:id="rId31"/>
      <p:italic r:id="rId32"/>
      <p:boldItalic r:id="rId3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62B2"/>
    <a:srgbClr val="F2F6FC"/>
    <a:srgbClr val="F4867C"/>
    <a:srgbClr val="FFFFFF"/>
    <a:srgbClr val="FFD38F"/>
    <a:srgbClr val="E9E9EB"/>
    <a:srgbClr val="F5F5F5"/>
    <a:srgbClr val="F9CADB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33" autoAdjust="0"/>
    <p:restoredTop sz="63317" autoAdjust="0"/>
  </p:normalViewPr>
  <p:slideViewPr>
    <p:cSldViewPr snapToGrid="0">
      <p:cViewPr>
        <p:scale>
          <a:sx n="70" d="100"/>
          <a:sy n="70" d="100"/>
        </p:scale>
        <p:origin x="516" y="-8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6152"/>
    </p:cViewPr>
  </p:sorter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font" Target="fonts/font4.fntdata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notesMaster" Target="notesMasters/notesMaster1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font" Target="fonts/font1.fntdata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1E23A5-C634-4226-2AA6-3645DE74EC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Youth Involvement Council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EB7D73-9E99-D904-FF8B-2FC0624B94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11/11/2024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D38932-FD9D-FAD1-B493-AB638ECD53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WA Digital Inclusion Project – CRC Champions - Pilot - Training. digitalinclusion@wacoss.org.au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BA1A54-4AA7-6D21-57B1-CB0B3C925C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D4AB9D1-D40E-4FE1-B3C6-3943EA2B911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C45613-2B78-DE8A-7EB3-2BA5B3CB2C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Youth Involvement Council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13E168-A53B-9C2F-FA05-EBBCCB06D53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11/11/2024	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2282288-45D2-D2DF-0B53-AD624DAEBF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C744FBF-1B2F-A88A-D326-4FBA9E19E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6242C4-0024-4AC5-A7DF-7002D5F1BA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WA Digital Inclusion Project – Project CRC Champions - Pilot - Training</a:t>
            </a:r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4C9484-8AD6-D3AA-5383-F8A388DEFB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D6E2039-60C8-43C7-8691-7B55BCC4159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1861252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b="1" i="0" u="none" baseline="0" dirty="0">
                <a:effectLst/>
              </a:rPr>
              <a:t>myGov:一种安全的在线访问服务方式。</a:t>
            </a:r>
          </a:p>
          <a:p>
            <a:pPr marL="171450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effectLst/>
              </a:rPr>
              <a:t>我们需要理清很多政府服务——医疗、税收、养老金等等。 </a:t>
            </a:r>
          </a:p>
          <a:p>
            <a:pPr marL="171450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effectLst/>
              </a:rPr>
              <a:t>在成堆的纸张中很容易忘记某些东西。</a:t>
            </a:r>
          </a:p>
          <a:p>
            <a:pPr marL="171450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effectLst/>
              </a:rPr>
              <a:t>MyGov 为您提供了一种可安全在线整合所有这些信息的方法，只需一个登录名和一个密码。</a:t>
            </a:r>
          </a:p>
          <a:p>
            <a:pPr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zh-CN" b="0" i="0" dirty="0">
              <a:effectLst/>
            </a:endParaRPr>
          </a:p>
          <a:p>
            <a:pPr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b="1" i="0" u="none" baseline="0" dirty="0">
                <a:effectLst/>
              </a:rPr>
              <a:t>myGov 保证通信安全。</a:t>
            </a:r>
          </a:p>
          <a:p>
            <a:pPr marL="171450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effectLst/>
              </a:rPr>
              <a:t>当谈到政府服务时，有很多重要的信息需要阅读。</a:t>
            </a:r>
          </a:p>
          <a:p>
            <a:pPr marL="171450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effectLst/>
              </a:rPr>
              <a:t>myGov 网站将所有这些记录安全地保存在您的 myGov 收件箱中。</a:t>
            </a:r>
            <a:r>
              <a:rPr lang="zh-CN" b="0" i="0" u="none" baseline="0" dirty="0"/>
              <a:t> </a:t>
            </a:r>
          </a:p>
          <a:p>
            <a:pPr marL="171450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/>
              <a:t>当收到新信件或消息时，他们会通知您，这样您就不会错过任何内容。 </a:t>
            </a:r>
          </a:p>
          <a:p>
            <a:pPr marL="171450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zh-CN" b="0" i="0" dirty="0">
              <a:effectLst/>
            </a:endParaRPr>
          </a:p>
          <a:p>
            <a:pPr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b="1" i="0" u="none" baseline="0" dirty="0">
                <a:effectLst/>
              </a:rPr>
              <a:t>myGov 是免费的。</a:t>
            </a:r>
            <a:endParaRPr lang="zh-CN" b="1" i="0" dirty="0">
              <a:effectLst/>
            </a:endParaRPr>
          </a:p>
          <a:p>
            <a:pPr marL="171450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effectLst/>
              </a:rPr>
              <a:t>要使用 myGov，您只需设置一个免费的 </a:t>
            </a:r>
            <a:r>
              <a:rPr lang="zh-CN" b="1" i="0" u="none" baseline="0" dirty="0">
                <a:effectLst/>
              </a:rPr>
              <a:t>myGov 帐户</a:t>
            </a:r>
            <a:r>
              <a:rPr lang="zh-CN" b="0" i="0" u="none" baseline="0" dirty="0">
                <a:effectLst/>
              </a:rPr>
              <a:t>。 </a:t>
            </a:r>
            <a:endParaRPr lang="zh-CN" dirty="0"/>
          </a:p>
          <a:p>
            <a:pPr marL="171450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effectLst/>
              </a:rPr>
              <a:t>然后，您可以将不同的服务</a:t>
            </a:r>
            <a:r>
              <a:rPr lang="zh-CN" b="1" i="0" u="none" baseline="0" dirty="0">
                <a:effectLst/>
              </a:rPr>
              <a:t>连接</a:t>
            </a:r>
            <a:r>
              <a:rPr lang="zh-CN" b="0" i="0" u="none" baseline="0" dirty="0">
                <a:effectLst/>
              </a:rPr>
              <a:t>到新创建的 myGov 帐户。 </a:t>
            </a:r>
          </a:p>
          <a:p>
            <a:pPr marL="171450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effectLst/>
              </a:rPr>
              <a:t>我们将解释如何做到这一点，但它非常简单且安全。</a:t>
            </a:r>
          </a:p>
          <a:p>
            <a:pPr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zh-CN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45446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网络钓鱼是指有人向您发送虚假电子邮件，试图窃取您的个人信息。这些电子邮件通常看起来很真实，可能像是来自银行、公司甚至是朋友，但它们</a:t>
            </a:r>
            <a:r>
              <a:rPr lang="zh-CN" altLang="en-US" b="0" i="0" u="none" baseline="0" dirty="0">
                <a:solidFill>
                  <a:srgbClr val="242424"/>
                </a:solidFill>
                <a:effectLst/>
              </a:rPr>
              <a:t>实属</a:t>
            </a:r>
            <a:r>
              <a:rPr lang="zh-CN" b="0" i="0" u="none" baseline="0" dirty="0">
                <a:solidFill>
                  <a:srgbClr val="242424"/>
                </a:solidFill>
                <a:effectLst/>
              </a:rPr>
              <a:t>骗局。</a:t>
            </a:r>
          </a:p>
          <a:p>
            <a:pPr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b="0" i="0" dirty="0">
              <a:solidFill>
                <a:srgbClr val="242424"/>
              </a:solidFill>
              <a:effectLst/>
            </a:endParaRPr>
          </a:p>
          <a:p>
            <a:pPr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以下是一些保护自己免遭网络钓鱼攻击的提示：</a:t>
            </a:r>
          </a:p>
          <a:p>
            <a:pPr marL="171450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1" i="0" u="none" baseline="0" dirty="0">
                <a:solidFill>
                  <a:srgbClr val="242424"/>
                </a:solidFill>
                <a:effectLst/>
              </a:rPr>
              <a:t>不要点击可疑的链接。</a:t>
            </a:r>
            <a:r>
              <a:rPr lang="zh-CN" b="0" i="0" u="none" baseline="0" dirty="0">
                <a:solidFill>
                  <a:srgbClr val="242424"/>
                </a:solidFill>
                <a:effectLst/>
              </a:rPr>
              <a:t>如果电子邮件看起来很奇怪或要求您点击链接，请小心。它可能会将您带到一个看似真实的虚假网站。 </a:t>
            </a:r>
          </a:p>
          <a:p>
            <a:pPr marL="171450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1" i="0" u="none" baseline="0" dirty="0">
                <a:solidFill>
                  <a:srgbClr val="242424"/>
                </a:solidFill>
                <a:effectLst/>
              </a:rPr>
              <a:t>不要分享个人信息</a:t>
            </a:r>
            <a:r>
              <a:rPr lang="zh-CN" b="0" i="0" u="none" baseline="0" dirty="0">
                <a:solidFill>
                  <a:srgbClr val="242424"/>
                </a:solidFill>
              </a:rPr>
              <a:t>。</a:t>
            </a:r>
            <a:r>
              <a:rPr lang="zh-CN" b="0" i="0" u="none" baseline="0" dirty="0">
                <a:solidFill>
                  <a:srgbClr val="242424"/>
                </a:solidFill>
                <a:effectLst/>
              </a:rPr>
              <a:t>切勿在回复电子邮件时泄露您的密码、银行详细信息或其他个人信息。 </a:t>
            </a:r>
          </a:p>
          <a:p>
            <a:pPr marL="171450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1" i="0" u="none" baseline="0" dirty="0">
                <a:solidFill>
                  <a:srgbClr val="242424"/>
                </a:solidFill>
                <a:effectLst/>
              </a:rPr>
              <a:t>寻找网络钓鱼的迹象。</a:t>
            </a:r>
            <a:r>
              <a:rPr lang="zh-CN" b="0" i="0" u="none" baseline="0" dirty="0">
                <a:solidFill>
                  <a:srgbClr val="242424"/>
                </a:solidFill>
                <a:effectLst/>
              </a:rPr>
              <a:t>网络钓鱼电子邮件通常具有： </a:t>
            </a:r>
          </a:p>
          <a:p>
            <a:pPr marL="628650" lvl="1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拼写错误，</a:t>
            </a:r>
          </a:p>
          <a:p>
            <a:pPr marL="628650" lvl="1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像“亲爱的顾客”这样的普通问候语，以及 </a:t>
            </a:r>
          </a:p>
          <a:p>
            <a:pPr marL="628650" lvl="1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b="0" i="0" u="none" baseline="0" dirty="0">
                <a:solidFill>
                  <a:srgbClr val="242424"/>
                </a:solidFill>
                <a:effectLst/>
              </a:rPr>
              <a:t>消息</a:t>
            </a:r>
            <a:r>
              <a:rPr lang="zh-CN" b="0" i="0" u="none" baseline="0" dirty="0">
                <a:solidFill>
                  <a:srgbClr val="242424"/>
                </a:solidFill>
                <a:effectLst/>
              </a:rPr>
              <a:t>紧急</a:t>
            </a:r>
            <a:r>
              <a:rPr lang="zh-CN" altLang="en-US" b="0" i="0" u="none" baseline="0" dirty="0">
                <a:solidFill>
                  <a:srgbClr val="242424"/>
                </a:solidFill>
                <a:effectLst/>
              </a:rPr>
              <a:t>，</a:t>
            </a:r>
            <a:r>
              <a:rPr lang="zh-CN" b="0" i="0" u="none" baseline="0" dirty="0">
                <a:solidFill>
                  <a:srgbClr val="242424"/>
                </a:solidFill>
                <a:effectLst/>
              </a:rPr>
              <a:t>试图促使您迅速采取行动。</a:t>
            </a:r>
          </a:p>
          <a:p>
            <a:pPr marL="171450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举报钓鱼邮件</a:t>
            </a:r>
            <a:r>
              <a:rPr lang="zh-CN" altLang="en-US" b="0" i="0" u="none" baseline="0" dirty="0">
                <a:solidFill>
                  <a:srgbClr val="242424"/>
                </a:solidFill>
                <a:effectLst/>
              </a:rPr>
              <a:t>：</a:t>
            </a:r>
            <a:r>
              <a:rPr lang="zh-CN" b="0" i="0" u="none" baseline="0" dirty="0">
                <a:solidFill>
                  <a:srgbClr val="242424"/>
                </a:solidFill>
                <a:effectLst/>
              </a:rPr>
              <a:t>如果您收到网络钓鱼电子邮件，请向您的电子邮件提供商或相关部门报告。</a:t>
            </a:r>
          </a:p>
          <a:p>
            <a:pPr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zh-CN" b="0" i="0" dirty="0">
              <a:solidFill>
                <a:srgbClr val="242424"/>
              </a:solidFill>
              <a:effectLst/>
            </a:endParaRPr>
          </a:p>
          <a:p>
            <a:pPr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警惕网络钓鱼，您可以避免</a:t>
            </a:r>
            <a:r>
              <a:rPr lang="zh-CN" altLang="en-US" b="0" i="0" u="none" baseline="0" dirty="0">
                <a:solidFill>
                  <a:srgbClr val="242424"/>
                </a:solidFill>
                <a:effectLst/>
              </a:rPr>
              <a:t>落</a:t>
            </a:r>
            <a:r>
              <a:rPr lang="zh-CN" b="0" i="0" u="none" baseline="0" dirty="0">
                <a:solidFill>
                  <a:srgbClr val="242424"/>
                </a:solidFill>
                <a:effectLst/>
              </a:rPr>
              <a:t>入诈骗陷阱。</a:t>
            </a:r>
          </a:p>
        </p:txBody>
      </p:sp>
    </p:spTree>
    <p:extLst>
      <p:ext uri="{BB962C8B-B14F-4D97-AF65-F5344CB8AC3E}">
        <p14:creationId xmlns:p14="http://schemas.microsoft.com/office/powerpoint/2010/main" val="666109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07CEA-833E-4A81-D1CC-05B89FD8A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95B575-FF2E-96ED-7BED-F9D78F59F3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A7BD05-D750-34B6-F287-DEC62D103B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zh-CN" sz="1400" b="0" i="0" u="none" baseline="0" dirty="0"/>
              <a:t>查看屏幕上的电子邮件，看看您是否能找到这封电子邮件的危险信号？</a:t>
            </a:r>
          </a:p>
          <a:p>
            <a:pPr algn="l" rtl="0"/>
            <a:br>
              <a:rPr lang="zh-CN" sz="1400" dirty="0"/>
            </a:br>
            <a:r>
              <a:rPr lang="zh-CN" sz="1400" b="0" i="0" u="none" baseline="0" dirty="0"/>
              <a:t>下一张幻灯片有答案，但看看在展示之前</a:t>
            </a:r>
            <a:r>
              <a:rPr lang="zh-CN" altLang="en-US" sz="1400" b="0" i="0" u="none" baseline="0" dirty="0"/>
              <a:t>，</a:t>
            </a:r>
            <a:r>
              <a:rPr lang="zh-CN" sz="1400" b="0" i="0" u="none" baseline="0" dirty="0"/>
              <a:t>学员是否能找到一些</a:t>
            </a:r>
            <a:r>
              <a:rPr lang="zh-CN" altLang="en-US" sz="1400" b="0" i="0" u="none" baseline="0" dirty="0"/>
              <a:t>蛛丝马迹</a:t>
            </a:r>
            <a:r>
              <a:rPr lang="zh-CN" sz="1400" b="0" i="0" u="none" baseline="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0528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390525"/>
            <a:ext cx="5756275" cy="3238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1" y="3844779"/>
            <a:ext cx="5852160" cy="4556271"/>
          </a:xfrm>
        </p:spPr>
        <p:txBody>
          <a:bodyPr/>
          <a:lstStyle/>
          <a:p>
            <a:pPr marL="228600" indent="-228600" algn="l" rtl="0">
              <a:buAutoNum type="arabicPeriod"/>
            </a:pPr>
            <a:r>
              <a:rPr lang="zh-CN" sz="1400" b="0" i="0" u="none" baseline="0" dirty="0">
                <a:cs typeface="Arial" panose="020B0604020202020204" pitchFamily="34" charset="0"/>
              </a:rPr>
              <a:t>该电子邮件箱并不是政府合法的电子邮箱。</a:t>
            </a:r>
          </a:p>
          <a:p>
            <a:pPr marL="228600" indent="-228600" algn="l" rtl="0">
              <a:buAutoNum type="arabicPeriod"/>
            </a:pPr>
            <a:r>
              <a:rPr lang="zh-CN" sz="1400" b="0" i="0" u="none" baseline="0" dirty="0">
                <a:cs typeface="Arial" panose="020B0604020202020204" pitchFamily="34" charset="0"/>
              </a:rPr>
              <a:t>他们使用令人困惑的语言和复杂的词汇。</a:t>
            </a:r>
          </a:p>
          <a:p>
            <a:pPr marL="228600" indent="-228600" algn="l" rtl="0">
              <a:buAutoNum type="arabicPeriod"/>
            </a:pPr>
            <a:r>
              <a:rPr lang="zh-CN" sz="1400" b="0" i="0" u="none" baseline="0" dirty="0">
                <a:cs typeface="Arial" panose="020B0604020202020204" pitchFamily="34" charset="0"/>
              </a:rPr>
              <a:t>这听起来好得令人难以置信——他们说别</a:t>
            </a:r>
            <a:r>
              <a:rPr lang="zh-CN" altLang="en-US" sz="1400" b="0" i="0" u="none" baseline="0" dirty="0">
                <a:cs typeface="Arial" panose="020B0604020202020204" pitchFamily="34" charset="0"/>
              </a:rPr>
              <a:t>有</a:t>
            </a:r>
            <a:r>
              <a:rPr lang="zh-CN" sz="1400" b="0" i="0" u="none" baseline="0" dirty="0">
                <a:cs typeface="Arial" panose="020B0604020202020204" pitchFamily="34" charset="0"/>
              </a:rPr>
              <a:t>人欠您 520.64 澳元</a:t>
            </a:r>
          </a:p>
          <a:p>
            <a:pPr marL="228600" indent="-228600" algn="l" rtl="0">
              <a:buAutoNum type="arabicPeriod"/>
            </a:pPr>
            <a:r>
              <a:rPr lang="zh-CN" sz="1400" b="0" i="0" u="none" baseline="0" dirty="0">
                <a:cs typeface="Arial" panose="020B0604020202020204" pitchFamily="34" charset="0"/>
              </a:rPr>
              <a:t>他们正试图催促您在 10 个工作日内采取行动。如果政府欠您钱，就没有这样的时间限制。</a:t>
            </a:r>
          </a:p>
          <a:p>
            <a:pPr marL="228600" indent="-228600" algn="l" rtl="0">
              <a:buAutoNum type="arabicPeriod"/>
            </a:pPr>
            <a:r>
              <a:rPr lang="zh-CN" sz="1400" b="0" i="0" u="none" baseline="0" dirty="0">
                <a:cs typeface="Arial" panose="020B0604020202020204" pitchFamily="34" charset="0"/>
              </a:rPr>
              <a:t>他们要求您发送 IBAN（国际银行账号）。这也是另一个看起来不合法的电子邮箱。</a:t>
            </a:r>
          </a:p>
          <a:p>
            <a:pPr marL="228600" indent="-228600" algn="l" rtl="0">
              <a:buAutoNum type="arabicPeriod"/>
            </a:pPr>
            <a:r>
              <a:rPr lang="zh-CN" sz="1400" b="0" i="0" u="none" baseline="0" dirty="0">
                <a:cs typeface="Arial" panose="020B0604020202020204" pitchFamily="34" charset="0"/>
              </a:rPr>
              <a:t>他们要求您发送 100 分的身份证件（公费医疗卡和驾照）。通过这些信息，他们可以窃取您的身份。</a:t>
            </a:r>
          </a:p>
          <a:p>
            <a:pPr marL="228600" indent="-228600" algn="l" rtl="0">
              <a:buAutoNum type="arabicPeriod"/>
            </a:pPr>
            <a:endParaRPr lang="zh-CN" sz="1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2776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zh-CN" sz="1400" b="0" i="0" u="none" baseline="0" dirty="0"/>
              <a:t>回顾今天</a:t>
            </a:r>
            <a:r>
              <a:rPr lang="zh-CN" altLang="en-US" sz="1400" b="0" i="0" u="none" baseline="0" dirty="0"/>
              <a:t>讲座</a:t>
            </a:r>
            <a:r>
              <a:rPr lang="zh-CN" sz="1400" b="0" i="0" u="none" baseline="0" dirty="0"/>
              <a:t>的要点</a:t>
            </a:r>
            <a:r>
              <a:rPr lang="zh-CN" altLang="en-US" sz="1400" b="0" i="0" u="none" baseline="0" dirty="0"/>
              <a:t>，</a:t>
            </a:r>
            <a:r>
              <a:rPr lang="zh-CN" sz="1400" b="0" i="0" u="none" baseline="0" dirty="0"/>
              <a:t>并询问</a:t>
            </a:r>
            <a:r>
              <a:rPr lang="zh-CN" altLang="en-US" sz="1400" b="0" i="0" u="none" baseline="0" dirty="0"/>
              <a:t>学员</a:t>
            </a:r>
            <a:r>
              <a:rPr lang="zh-CN" sz="1400" b="0" i="0" u="none" baseline="0" dirty="0"/>
              <a:t>是否有任何问题。</a:t>
            </a:r>
          </a:p>
          <a:p>
            <a:endParaRPr lang="zh-CN" sz="1400" dirty="0"/>
          </a:p>
          <a:p>
            <a:pPr algn="l" rtl="0"/>
            <a:r>
              <a:rPr lang="zh-CN" sz="1400" b="0" i="0" u="none" baseline="0" dirty="0"/>
              <a:t>分享一些人们使用电子邮件的经验。</a:t>
            </a:r>
          </a:p>
        </p:txBody>
      </p:sp>
    </p:spTree>
    <p:extLst>
      <p:ext uri="{BB962C8B-B14F-4D97-AF65-F5344CB8AC3E}">
        <p14:creationId xmlns:p14="http://schemas.microsoft.com/office/powerpoint/2010/main" val="25906322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5655991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ADCC4-DC85-3E52-F92B-C48C080F6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E86B45-9CC0-9E36-4FF3-7F1A5D5362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33BF5E-50AA-9165-7315-09041A51FA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2263229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854674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E4B3C5EB-2EE6-8616-6FC8-5FA33F5699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89B7C18F-FC6F-4508-B9FF-631F60AF2B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591272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801E1-0526-FBFE-CCFB-796F09E00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0EBBCF-28BD-00DD-D19D-37D0E8F9AB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D94B6E-35DE-17EB-0D50-3A043CC389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zh-CN" sz="1400" b="0" i="0" u="none" baseline="0" dirty="0"/>
              <a:t>向大家问好，介绍自己</a:t>
            </a:r>
          </a:p>
          <a:p>
            <a:pPr algn="l" rtl="0"/>
            <a:r>
              <a:rPr lang="zh-CN" sz="1400" b="0" i="0" u="none" baseline="0" dirty="0"/>
              <a:t>讨论除了发送和接收电子邮件（如邮寄信件）之外的用途。例如，您的电子邮件可以作为您获取服务的用户名。 </a:t>
            </a:r>
          </a:p>
          <a:p>
            <a:pPr algn="l" rtl="0"/>
            <a:r>
              <a:rPr lang="zh-CN" sz="1400" b="0" i="0" u="none" baseline="0" dirty="0"/>
              <a:t>创建电子邮件帐户时，重要的是：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zh-CN" sz="1400" b="0" i="0" u="none" baseline="0" dirty="0"/>
              <a:t>您访问和使用电子邮箱时容易记住，并且 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zh-CN" sz="1400" b="0" i="0" u="none" baseline="0" dirty="0"/>
              <a:t>安全，因为它将包含个人信息并允许访问其他帐户。</a:t>
            </a:r>
          </a:p>
          <a:p>
            <a:pPr algn="l" rtl="0"/>
            <a:r>
              <a:rPr lang="zh-CN" sz="1400" b="0" i="0" u="none" baseline="0" dirty="0"/>
              <a:t>其中包括您将讨论如何安全地访问和使用电子邮件。提醒他们参加</a:t>
            </a:r>
            <a:r>
              <a:rPr lang="zh-CN" altLang="en-US" sz="1400" b="0" i="0" u="none" baseline="0" dirty="0"/>
              <a:t>接下来</a:t>
            </a:r>
            <a:r>
              <a:rPr lang="zh-CN" sz="1400" b="0" i="0" u="none" baseline="0" dirty="0"/>
              <a:t>的培训课程，以了解更多有关网络安全的知识。</a:t>
            </a:r>
          </a:p>
        </p:txBody>
      </p:sp>
    </p:spTree>
    <p:extLst>
      <p:ext uri="{BB962C8B-B14F-4D97-AF65-F5344CB8AC3E}">
        <p14:creationId xmlns:p14="http://schemas.microsoft.com/office/powerpoint/2010/main" val="3530743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3CAD5-20F8-6DA6-5CA9-C4E5A1327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960AF8-B049-3863-DFB7-CC57A921C4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84C6B6-927D-A61E-0AF7-1250F2EDF4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zh-CN" sz="1400" b="1" i="0" u="none" baseline="0" dirty="0">
                <a:solidFill>
                  <a:srgbClr val="242424"/>
                </a:solidFill>
                <a:effectLst/>
              </a:rPr>
              <a:t>要求每个参与者进行自我介绍</a:t>
            </a:r>
            <a:r>
              <a:rPr lang="zh-CN" sz="1400" b="0" i="0" u="none" baseline="0" dirty="0">
                <a:solidFill>
                  <a:srgbClr val="242424"/>
                </a:solidFill>
                <a:effectLst/>
              </a:rPr>
              <a:t>：他们应该讲出自己的姓名以及关于他们自己的一件趣事。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zh-CN" sz="1400" b="0" i="0" u="none" baseline="0" dirty="0">
                <a:solidFill>
                  <a:srgbClr val="242424"/>
                </a:solidFill>
                <a:effectLst/>
              </a:rPr>
              <a:t>每人的介绍限时 30 秒，以保持简洁和吸引大家的注意力。</a:t>
            </a:r>
          </a:p>
          <a:p>
            <a:endParaRPr lang="zh-CN" sz="1400" dirty="0"/>
          </a:p>
        </p:txBody>
      </p:sp>
    </p:spTree>
    <p:extLst>
      <p:ext uri="{BB962C8B-B14F-4D97-AF65-F5344CB8AC3E}">
        <p14:creationId xmlns:p14="http://schemas.microsoft.com/office/powerpoint/2010/main" val="2875345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371475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645725"/>
            <a:ext cx="5486400" cy="4928259"/>
          </a:xfrm>
        </p:spPr>
        <p:txBody>
          <a:bodyPr/>
          <a:lstStyle/>
          <a:p>
            <a:pPr marL="285750" indent="-2857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sz="1400" b="0" i="0" u="none" baseline="0" dirty="0">
                <a:effectLst/>
              </a:rPr>
              <a:t>询问学员：“您对电子邮件了解多少？有人用过电子邮件吗？”——让学员分享他们的经验。 </a:t>
            </a:r>
          </a:p>
          <a:p>
            <a:pPr marL="285750" indent="-2857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sz="1400" b="0" i="0" u="none" baseline="0" dirty="0">
                <a:effectLst/>
              </a:rPr>
              <a:t>电子邮件是一种让您通过互联网发送和接收邮件的工具。这就像寄信一样，但速度要快得多。</a:t>
            </a:r>
          </a:p>
          <a:p>
            <a:pPr marL="285750" indent="-2857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sz="1400" b="0" i="0" u="none" baseline="0" dirty="0">
                <a:effectLst/>
              </a:rPr>
              <a:t>通过电子邮件，您可以：</a:t>
            </a:r>
          </a:p>
          <a:p>
            <a:pPr marL="742950" lvl="1" indent="-2857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sz="1400" b="0" i="0" u="none" baseline="0" dirty="0">
                <a:effectLst/>
              </a:rPr>
              <a:t>快速发送和接收消息。</a:t>
            </a:r>
          </a:p>
          <a:p>
            <a:pPr marL="742950" lvl="1" indent="-2857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sz="1400" b="0" i="0" u="none" baseline="0" dirty="0">
                <a:effectLst/>
              </a:rPr>
              <a:t>附加照片或文档等文件。</a:t>
            </a:r>
          </a:p>
          <a:p>
            <a:pPr marL="742950" lvl="1" indent="-2857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sz="1400" b="0" i="0" u="none" baseline="0" dirty="0">
                <a:effectLst/>
              </a:rPr>
              <a:t>便于整理您的信息。</a:t>
            </a:r>
          </a:p>
          <a:p>
            <a:pPr marL="742950" lvl="1" indent="-2857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sz="1400" b="0" i="0" u="none" baseline="0" dirty="0">
                <a:effectLst/>
              </a:rPr>
              <a:t>将其用于个人和工作交流。</a:t>
            </a:r>
          </a:p>
          <a:p>
            <a:pPr marL="285750" indent="-2857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sz="1400" b="0" i="0" u="none" baseline="0" dirty="0">
                <a:effectLst/>
              </a:rPr>
              <a:t>电子邮件对于登录不同的服务也很有用。许多网站和应用程序需要电子邮箱来创建帐户。其中包括：</a:t>
            </a:r>
          </a:p>
          <a:p>
            <a:pPr marL="742950" lvl="1" indent="-2857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sz="1400" b="0" i="0" u="none" baseline="0" dirty="0">
                <a:effectLst/>
              </a:rPr>
              <a:t>政府服务MyGov，登陆公费医疗和 福利部Centrelink。</a:t>
            </a:r>
          </a:p>
          <a:p>
            <a:pPr marL="742950" lvl="1" indent="-2857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sz="1400" b="0" i="0" u="none" baseline="0" dirty="0">
                <a:effectLst/>
              </a:rPr>
              <a:t>网上银行管理您的资金。</a:t>
            </a:r>
          </a:p>
          <a:p>
            <a:pPr marL="742950" lvl="1" indent="-2857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sz="1400" b="0" i="0" u="none" baseline="0" dirty="0">
                <a:effectLst/>
              </a:rPr>
              <a:t>购物网站跟踪订单。</a:t>
            </a:r>
          </a:p>
          <a:p>
            <a:pPr marL="742950" lvl="1" indent="-2857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sz="1400" b="0" i="0" u="none" baseline="0" dirty="0">
                <a:effectLst/>
              </a:rPr>
              <a:t>脸书Facebook 和 照片墙Instagram 等社交媒体。</a:t>
            </a:r>
          </a:p>
          <a:p>
            <a:pPr marL="285750" indent="-2857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sz="1400" b="0" i="0" u="none" baseline="0" dirty="0">
                <a:effectLst/>
              </a:rPr>
              <a:t>拥有电子邮箱可以帮助您访问这些服务并</a:t>
            </a:r>
            <a:r>
              <a:rPr lang="zh-CN" altLang="en-US" sz="1400" b="0" i="0" u="none" baseline="0" dirty="0">
                <a:effectLst/>
              </a:rPr>
              <a:t>与他人</a:t>
            </a:r>
            <a:r>
              <a:rPr lang="zh-CN" sz="1400" b="0" i="0" u="none" baseline="0" dirty="0">
                <a:effectLst/>
              </a:rPr>
              <a:t>保持联系。</a:t>
            </a:r>
          </a:p>
          <a:p>
            <a:pPr marL="285750" indent="-2857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zh-CN" sz="1400" dirty="0"/>
          </a:p>
        </p:txBody>
      </p:sp>
    </p:spTree>
    <p:extLst>
      <p:ext uri="{BB962C8B-B14F-4D97-AF65-F5344CB8AC3E}">
        <p14:creationId xmlns:p14="http://schemas.microsoft.com/office/powerpoint/2010/main" val="1614464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334963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616778"/>
            <a:ext cx="5486400" cy="5313466"/>
          </a:xfrm>
        </p:spPr>
        <p:txBody>
          <a:bodyPr/>
          <a:lstStyle/>
          <a:p>
            <a:pPr marL="171450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不同的电子邮件</a:t>
            </a:r>
            <a:r>
              <a:rPr lang="zh-CN" altLang="en-US" b="0" i="0" u="none" baseline="0" dirty="0">
                <a:solidFill>
                  <a:srgbClr val="242424"/>
                </a:solidFill>
                <a:effectLst/>
              </a:rPr>
              <a:t>服务</a:t>
            </a:r>
            <a:r>
              <a:rPr lang="zh-CN" b="0" i="0" u="none" baseline="0" dirty="0">
                <a:solidFill>
                  <a:srgbClr val="242424"/>
                </a:solidFill>
                <a:effectLst/>
              </a:rPr>
              <a:t>提供商有 Gmail、Outlook 和 </a:t>
            </a:r>
            <a:r>
              <a:rPr lang="zh-CN" altLang="en-US" b="0" i="0" u="none" baseline="0" dirty="0">
                <a:solidFill>
                  <a:srgbClr val="242424"/>
                </a:solidFill>
                <a:effectLst/>
              </a:rPr>
              <a:t>雅虎</a:t>
            </a:r>
            <a:r>
              <a:rPr lang="zh-CN" b="0" i="0" u="none" baseline="0" dirty="0">
                <a:solidFill>
                  <a:srgbClr val="242424"/>
                </a:solidFill>
                <a:effectLst/>
              </a:rPr>
              <a:t>Yahoo。每个提供商都有自己的特点和优势。</a:t>
            </a:r>
          </a:p>
          <a:p>
            <a:pPr marL="171450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Gmail 由谷歌 Google 提供。 </a:t>
            </a:r>
          </a:p>
          <a:p>
            <a:pPr marL="628650" lvl="1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非常受欢迎。</a:t>
            </a:r>
          </a:p>
          <a:p>
            <a:pPr marL="628650" lvl="1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</a:rPr>
              <a:t>提供大量的存储空间。 </a:t>
            </a:r>
          </a:p>
          <a:p>
            <a:pPr marL="628650" lvl="1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</a:rPr>
              <a:t>与其他 Google 服务配合良好。</a:t>
            </a:r>
            <a:r>
              <a:rPr lang="zh-CN" b="0" i="0" u="none" baseline="0" dirty="0">
                <a:solidFill>
                  <a:srgbClr val="242424"/>
                </a:solidFill>
                <a:effectLst/>
              </a:rPr>
              <a:t>例如 Google Drive 网盘和 Google 日历。  </a:t>
            </a:r>
          </a:p>
          <a:p>
            <a:pPr marL="628650" lvl="1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它还具有强大的搜</a:t>
            </a:r>
            <a:r>
              <a:rPr lang="zh-CN" altLang="en-US" b="0" i="0" u="none" baseline="0" dirty="0">
                <a:solidFill>
                  <a:srgbClr val="242424"/>
                </a:solidFill>
                <a:effectLst/>
              </a:rPr>
              <a:t>寻</a:t>
            </a:r>
            <a:r>
              <a:rPr lang="zh-CN" b="0" i="0" u="none" baseline="0" dirty="0">
                <a:solidFill>
                  <a:srgbClr val="242424"/>
                </a:solidFill>
                <a:effectLst/>
              </a:rPr>
              <a:t>功能和出色的垃圾邮件过滤功能。</a:t>
            </a:r>
          </a:p>
          <a:p>
            <a:pPr marL="171450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Outlook 由微软Microsoft 提供的。</a:t>
            </a:r>
          </a:p>
          <a:p>
            <a:pPr marL="628650" lvl="1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以易用而闻名。 </a:t>
            </a:r>
          </a:p>
          <a:p>
            <a:pPr marL="628650" lvl="1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</a:rPr>
              <a:t>与</a:t>
            </a:r>
            <a:r>
              <a:rPr lang="zh-CN" b="0" i="0" u="none" baseline="0" dirty="0">
                <a:solidFill>
                  <a:srgbClr val="242424"/>
                </a:solidFill>
                <a:effectLst/>
              </a:rPr>
              <a:t>办公软件Office 365 和 OneDrive 网盘</a:t>
            </a:r>
            <a:r>
              <a:rPr lang="zh-CN" b="0" i="0" u="none" baseline="0" dirty="0">
                <a:solidFill>
                  <a:srgbClr val="242424"/>
                </a:solidFill>
              </a:rPr>
              <a:t>配合良好。  </a:t>
            </a:r>
          </a:p>
          <a:p>
            <a:pPr marL="628650" lvl="1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还具有出色的日历功能和强大的安全性。</a:t>
            </a:r>
          </a:p>
          <a:p>
            <a:pPr marL="171450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雅虎Yahoo 邮箱已经存在很长时间了，并且以简单易用而闻名。它提供：</a:t>
            </a:r>
          </a:p>
          <a:p>
            <a:pPr marL="628650" lvl="1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 可定制的主题， </a:t>
            </a:r>
          </a:p>
          <a:p>
            <a:pPr marL="628650" lvl="1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大型存储空间，以及 </a:t>
            </a:r>
          </a:p>
          <a:p>
            <a:pPr marL="628650" lvl="1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内置新闻和天气最新</a:t>
            </a:r>
            <a:r>
              <a:rPr lang="zh-CN" altLang="en-US" b="0" i="0" u="none" baseline="0" dirty="0">
                <a:solidFill>
                  <a:srgbClr val="242424"/>
                </a:solidFill>
                <a:effectLst/>
              </a:rPr>
              <a:t>信</a:t>
            </a:r>
            <a:r>
              <a:rPr lang="zh-CN" b="0" i="0" u="none" baseline="0" dirty="0">
                <a:solidFill>
                  <a:srgbClr val="242424"/>
                </a:solidFill>
                <a:effectLst/>
              </a:rPr>
              <a:t>息。</a:t>
            </a:r>
          </a:p>
          <a:p>
            <a:pPr marL="171450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zh-CN" b="0" i="0" dirty="0">
              <a:solidFill>
                <a:srgbClr val="242424"/>
              </a:solidFill>
              <a:effectLst/>
            </a:endParaRPr>
          </a:p>
          <a:p>
            <a:pPr marL="171450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创建新的电子邮箱时，请务必通过以下方式确保帐户安全：</a:t>
            </a:r>
          </a:p>
          <a:p>
            <a:pPr marL="628650" lvl="1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选择一个独特的用户名和安全性高的密码</a:t>
            </a:r>
          </a:p>
          <a:p>
            <a:pPr marL="628650" lvl="1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zh-CN" b="0" i="0" u="none" baseline="0" dirty="0">
              <a:solidFill>
                <a:srgbClr val="242424"/>
              </a:solidFill>
              <a:effectLst/>
            </a:endParaRPr>
          </a:p>
          <a:p>
            <a:pPr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zh-CN" dirty="0">
              <a:solidFill>
                <a:srgbClr val="242424"/>
              </a:solidFill>
            </a:endParaRPr>
          </a:p>
          <a:p>
            <a:pPr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以下是创建安全密码的一些提示：</a:t>
            </a:r>
          </a:p>
          <a:p>
            <a:pPr marL="171450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1" i="0" u="none" baseline="0" dirty="0">
                <a:solidFill>
                  <a:srgbClr val="242424"/>
                </a:solidFill>
                <a:effectLst/>
              </a:rPr>
              <a:t>长密码。</a:t>
            </a:r>
            <a:r>
              <a:rPr lang="zh-CN" b="0" i="0" u="none" baseline="0" dirty="0">
                <a:solidFill>
                  <a:srgbClr val="242424"/>
                </a:solidFill>
                <a:effectLst/>
              </a:rPr>
              <a:t>至少为 12 个字符。密码越长，越难破解。</a:t>
            </a:r>
          </a:p>
          <a:p>
            <a:pPr marL="171450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使用混合字符。包括字母（大写和小写）、数字和特殊字符。 </a:t>
            </a:r>
          </a:p>
          <a:p>
            <a:pPr marL="171450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避免使用</a:t>
            </a:r>
            <a:r>
              <a:rPr lang="zh-CN" altLang="en-US" sz="1200" b="0" i="0" u="none" kern="1200" baseline="0" dirty="0">
                <a:solidFill>
                  <a:srgbClr val="242424"/>
                </a:solidFill>
                <a:effectLst/>
                <a:latin typeface="+mn-lt"/>
                <a:ea typeface="+mn-ea"/>
                <a:cs typeface="+mn-cs"/>
              </a:rPr>
              <a:t>常见的单词和短语。不要使用容易猜到的信息，如“密码”或“</a:t>
            </a:r>
            <a:r>
              <a:rPr lang="en-US" altLang="zh-CN" sz="1200" b="0" i="0" u="none" kern="1200" baseline="0" dirty="0">
                <a:solidFill>
                  <a:srgbClr val="242424"/>
                </a:solidFill>
                <a:effectLst/>
                <a:latin typeface="+mn-lt"/>
                <a:ea typeface="+mn-ea"/>
                <a:cs typeface="+mn-cs"/>
              </a:rPr>
              <a:t>123456”</a:t>
            </a:r>
            <a:r>
              <a:rPr lang="zh-CN" altLang="en-US" sz="1200" b="0" i="0" u="none" kern="1200" baseline="0" dirty="0">
                <a:solidFill>
                  <a:srgbClr val="242424"/>
                </a:solidFill>
                <a:effectLst/>
                <a:latin typeface="+mn-lt"/>
                <a:ea typeface="+mn-ea"/>
                <a:cs typeface="+mn-cs"/>
              </a:rPr>
              <a:t>。 </a:t>
            </a:r>
          </a:p>
          <a:p>
            <a:pPr marL="171450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1" i="0" u="none" baseline="0" dirty="0">
                <a:solidFill>
                  <a:srgbClr val="242424"/>
                </a:solidFill>
                <a:effectLst/>
              </a:rPr>
              <a:t>考虑使用密码短语。</a:t>
            </a:r>
            <a:r>
              <a:rPr lang="zh-CN" b="0" i="0" u="none" baseline="0" dirty="0">
                <a:solidFill>
                  <a:srgbClr val="242424"/>
                </a:solidFill>
                <a:effectLst/>
              </a:rPr>
              <a:t>使用一系列随机的单词串在一起，例如“BlueSkyElephantTree”</a:t>
            </a:r>
            <a:r>
              <a:rPr lang="zh-CN" altLang="en-US" b="0" i="0" u="none" baseline="0" dirty="0">
                <a:solidFill>
                  <a:srgbClr val="242424"/>
                </a:solidFill>
                <a:effectLst/>
              </a:rPr>
              <a:t>（蓝天大象树木）</a:t>
            </a:r>
            <a:r>
              <a:rPr lang="zh-CN" b="0" i="0" u="none" baseline="0" dirty="0">
                <a:solidFill>
                  <a:srgbClr val="242424"/>
                </a:solidFill>
                <a:effectLst/>
              </a:rPr>
              <a:t>。</a:t>
            </a:r>
          </a:p>
          <a:p>
            <a:pPr marL="171450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zh-CN" dirty="0">
              <a:solidFill>
                <a:srgbClr val="242424"/>
              </a:solidFill>
            </a:endParaRPr>
          </a:p>
          <a:p>
            <a:pPr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要注册这些电子邮件服务，您可以访问：</a:t>
            </a:r>
          </a:p>
          <a:p>
            <a:pPr marL="171450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Gmail: mail.google.com</a:t>
            </a:r>
          </a:p>
          <a:p>
            <a:pPr marL="171450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Outlook: outlook.com</a:t>
            </a:r>
          </a:p>
          <a:p>
            <a:pPr marL="171450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Yahoo: mail.yahoo.com</a:t>
            </a:r>
          </a:p>
          <a:p>
            <a:pPr marL="171450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zh-CN" b="0" i="0" dirty="0">
              <a:solidFill>
                <a:srgbClr val="242424"/>
              </a:solidFill>
              <a:effectLst/>
            </a:endParaRPr>
          </a:p>
          <a:p>
            <a:pPr marL="171450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要注册，您需要输入您的姓名并创建一个电子邮箱。当您向他人发送电子邮件时，每个人都会看到您输入的名字！</a:t>
            </a:r>
          </a:p>
        </p:txBody>
      </p:sp>
    </p:spTree>
    <p:extLst>
      <p:ext uri="{BB962C8B-B14F-4D97-AF65-F5344CB8AC3E}">
        <p14:creationId xmlns:p14="http://schemas.microsoft.com/office/powerpoint/2010/main" val="4138423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371475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633849"/>
            <a:ext cx="5486400" cy="4367151"/>
          </a:xfrm>
        </p:spPr>
        <p:txBody>
          <a:bodyPr/>
          <a:lstStyle/>
          <a:p>
            <a:pPr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zh-CN" b="1" i="0" u="none" baseline="0" dirty="0">
                <a:solidFill>
                  <a:srgbClr val="242424"/>
                </a:solidFill>
                <a:effectLst/>
              </a:rPr>
              <a:t>浏览电子邮件的以下部分。</a:t>
            </a:r>
          </a:p>
          <a:p>
            <a:pPr marL="228600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b="1" i="0" u="none" baseline="0" dirty="0">
                <a:solidFill>
                  <a:srgbClr val="242424"/>
                </a:solidFill>
                <a:effectLst/>
              </a:rPr>
              <a:t>撰写按钮：</a:t>
            </a:r>
            <a:r>
              <a:rPr lang="zh-CN" b="0" i="0" u="none" baseline="0" dirty="0">
                <a:solidFill>
                  <a:srgbClr val="242424"/>
                </a:solidFill>
              </a:rPr>
              <a:t> </a:t>
            </a:r>
          </a:p>
          <a:p>
            <a:pPr marL="685800" lvl="1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此按钮用于开始撰写新电子邮件。单击它即可打开一个新的电子邮件窗口。</a:t>
            </a:r>
          </a:p>
          <a:p>
            <a:pPr marL="228600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b="1" i="0" u="none" baseline="0" dirty="0">
                <a:solidFill>
                  <a:srgbClr val="242424"/>
                </a:solidFill>
                <a:effectLst/>
              </a:rPr>
              <a:t>寄件方</a:t>
            </a:r>
            <a:r>
              <a:rPr lang="zh-CN" b="0" i="0" u="none" baseline="0" dirty="0">
                <a:solidFill>
                  <a:srgbClr val="242424"/>
                </a:solidFill>
                <a:effectLst/>
              </a:rPr>
              <a:t>： </a:t>
            </a:r>
            <a:r>
              <a:rPr lang="zh-CN" b="0" i="0" u="none" baseline="0" dirty="0">
                <a:solidFill>
                  <a:srgbClr val="242424"/>
                </a:solidFill>
              </a:rPr>
              <a:t> </a:t>
            </a:r>
          </a:p>
          <a:p>
            <a:pPr marL="685800" lvl="1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这显示电子邮件发送人。这将是您的电子邮箱。</a:t>
            </a:r>
          </a:p>
          <a:p>
            <a:pPr marL="228600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b="1" i="0" u="none" baseline="0" dirty="0">
                <a:solidFill>
                  <a:srgbClr val="242424"/>
                </a:solidFill>
                <a:effectLst/>
              </a:rPr>
              <a:t>收件方： </a:t>
            </a:r>
            <a:r>
              <a:rPr lang="zh-CN" b="0" i="0" u="none" baseline="0" dirty="0">
                <a:solidFill>
                  <a:srgbClr val="242424"/>
                </a:solidFill>
              </a:rPr>
              <a:t> </a:t>
            </a:r>
          </a:p>
          <a:p>
            <a:pPr marL="685800" lvl="1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您可以在此处输入</a:t>
            </a:r>
            <a:r>
              <a:rPr lang="zh-CN" altLang="en-US" b="0" i="0" u="none" baseline="0" dirty="0">
                <a:solidFill>
                  <a:srgbClr val="242424"/>
                </a:solidFill>
                <a:effectLst/>
              </a:rPr>
              <a:t>收件人</a:t>
            </a:r>
            <a:r>
              <a:rPr lang="zh-CN" b="0" i="0" u="none" baseline="0" dirty="0">
                <a:solidFill>
                  <a:srgbClr val="242424"/>
                </a:solidFill>
                <a:effectLst/>
              </a:rPr>
              <a:t>的电子邮箱。</a:t>
            </a:r>
          </a:p>
          <a:p>
            <a:pPr marL="228600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抄送/密送：</a:t>
            </a:r>
          </a:p>
          <a:p>
            <a:pPr marL="628650" lvl="1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1" i="0" u="none" baseline="0" dirty="0">
                <a:solidFill>
                  <a:srgbClr val="242424"/>
                </a:solidFill>
                <a:effectLst/>
              </a:rPr>
              <a:t>CC </a:t>
            </a:r>
            <a:r>
              <a:rPr lang="zh-CN" b="0" i="0" u="none" baseline="0" dirty="0">
                <a:solidFill>
                  <a:srgbClr val="242424"/>
                </a:solidFill>
                <a:effectLst/>
              </a:rPr>
              <a:t>代表“抄送”。使用此功能将电子邮件发送给应该看到但不是主要收件人的其他人。</a:t>
            </a:r>
          </a:p>
          <a:p>
            <a:pPr marL="628650" marR="0" lvl="1" indent="-171450" algn="l" defTabSz="914400" rtl="0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b="1" i="0" u="none" baseline="0" dirty="0">
                <a:solidFill>
                  <a:srgbClr val="242424"/>
                </a:solidFill>
                <a:effectLst/>
              </a:rPr>
              <a:t>BCC</a:t>
            </a:r>
            <a:r>
              <a:rPr lang="zh-CN" b="0" i="0" u="none" baseline="0" dirty="0">
                <a:solidFill>
                  <a:srgbClr val="242424"/>
                </a:solidFill>
                <a:effectLst/>
              </a:rPr>
              <a:t> 代表“密件抄送”。使用此功能</a:t>
            </a:r>
            <a:r>
              <a:rPr lang="zh-CN" altLang="en-US" b="0" i="0" u="none" baseline="0" dirty="0">
                <a:solidFill>
                  <a:srgbClr val="242424"/>
                </a:solidFill>
                <a:effectLst/>
              </a:rPr>
              <a:t>在主要收件人不知道的情况下，</a:t>
            </a:r>
            <a:r>
              <a:rPr lang="zh-CN" b="0" i="0" u="none" baseline="0" dirty="0">
                <a:solidFill>
                  <a:srgbClr val="242424"/>
                </a:solidFill>
                <a:effectLst/>
              </a:rPr>
              <a:t>将电子邮件发送给</a:t>
            </a:r>
            <a:r>
              <a:rPr lang="zh-CN" altLang="en-US" b="0" i="0" u="none" baseline="0" dirty="0">
                <a:solidFill>
                  <a:srgbClr val="242424"/>
                </a:solidFill>
                <a:effectLst/>
              </a:rPr>
              <a:t>主要收件人以外的</a:t>
            </a:r>
            <a:r>
              <a:rPr lang="zh-CN" b="0" i="0" u="none" baseline="0" dirty="0">
                <a:solidFill>
                  <a:srgbClr val="242424"/>
                </a:solidFill>
                <a:effectLst/>
              </a:rPr>
              <a:t>其他人。</a:t>
            </a:r>
          </a:p>
          <a:p>
            <a:pPr marL="228600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b="1" i="0" u="none" baseline="0" dirty="0">
                <a:solidFill>
                  <a:srgbClr val="242424"/>
                </a:solidFill>
                <a:effectLst/>
              </a:rPr>
              <a:t>主题：</a:t>
            </a:r>
          </a:p>
          <a:p>
            <a:pPr marL="685800" lvl="1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这是一行简短的文字，告诉收件人这封电子邮件的主要内容。保持清晰和切题。</a:t>
            </a:r>
          </a:p>
          <a:p>
            <a:pPr marL="228600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b="1" i="0" u="none" baseline="0" dirty="0">
                <a:solidFill>
                  <a:srgbClr val="242424"/>
                </a:solidFill>
                <a:effectLst/>
              </a:rPr>
              <a:t>正文：</a:t>
            </a:r>
          </a:p>
          <a:p>
            <a:pPr marL="685800" lvl="1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您可以在此处写下您的信息内容。以问候开始，写下主要信息，并以结束语结束。</a:t>
            </a:r>
          </a:p>
          <a:p>
            <a:pPr marL="228600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b="1" i="0" u="none" baseline="0" dirty="0">
                <a:solidFill>
                  <a:srgbClr val="242424"/>
                </a:solidFill>
                <a:effectLst/>
              </a:rPr>
              <a:t>发送按钮：</a:t>
            </a:r>
          </a:p>
          <a:p>
            <a:pPr marL="685800" lvl="1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单击此按钮可将您的电子邮件发送给收件人。</a:t>
            </a:r>
          </a:p>
          <a:p>
            <a:pPr marL="228600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b="1" i="0" u="none" baseline="0" dirty="0">
                <a:solidFill>
                  <a:srgbClr val="242424"/>
                </a:solidFill>
                <a:effectLst/>
              </a:rPr>
              <a:t>丢弃按钮：</a:t>
            </a:r>
          </a:p>
          <a:p>
            <a:pPr marL="685800" lvl="1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如果您想删除电子邮件草稿并重新开始，请单击此按钮。</a:t>
            </a:r>
          </a:p>
        </p:txBody>
      </p:sp>
    </p:spTree>
    <p:extLst>
      <p:ext uri="{BB962C8B-B14F-4D97-AF65-F5344CB8AC3E}">
        <p14:creationId xmlns:p14="http://schemas.microsoft.com/office/powerpoint/2010/main" val="2625574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C1203F-F38C-7213-CDBF-1E33C3CAB1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E52515-783A-60A1-AC69-40C9D28ED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BAD88-BE51-4D38-9030-A5048BD821E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602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C07E4-C3A4-BD59-8234-A5F74A0A84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2EAE5-7A85-2642-BC0D-DC7123215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7261-AB5A-4C34-B9F2-CE1C1D3F816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69257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E22E099-A929-4223-877C-AB7A9C7C1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0F2A9F-9239-A9C6-09CA-09AEC0976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B135C-95D8-49A5-B1B7-72A392E6581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56545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C5F973-A628-B774-A28B-1B63BE171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530ADA-612A-5213-78B5-6B97E118E1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FC871-EA39-4CE8-B56A-B420E763660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12667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96D1FC-779E-EE88-C5A3-6B91D49023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4BFBC40-8F42-4DC6-BB17-F7273E7EC1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E6E1D-8E7D-44ED-A4F5-C3BD169B574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22818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B9AF5C3-C92C-F168-3F19-F6BA844F56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8124024-1A60-1CE9-3960-C9FED641F8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1E44B-B963-423F-8172-990928AF2B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5582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F0A1E8B-AC3E-3291-F4EF-000ED97B5C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0143284-FCFD-F2D3-F165-5A5300E2A4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F17D5-A82E-47BA-A9A3-36F64F7ADD9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68868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3285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1E2D9-5295-4A66-6916-6B40D470A3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E2EAB-9E8A-34BB-E3B1-138A75DF35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9AF4E-62BB-46E2-9162-30650D4FD58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39863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C5268B8-7AD0-EB0C-EC0D-05F4EEB9A0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686C75F-120C-3068-75BE-B0716431F4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64C0-AD6B-46FC-9DC4-29320E756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08652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690C9A8-BB7F-16DB-C3DB-37CE7136ED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F196E8B-ADF1-312E-6ABD-1B6C0A9733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4D69A-02AB-4368-AF1C-6D7D24B735E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0777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2CAA0B-FC1B-BB22-0C65-06E4DAD268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44EBE1-FDC4-28CE-5992-FF892E3689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15210-6865-4F66-8164-C0556A8C286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09104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B3C4869D-EDA1-6285-46EC-368A63A8C0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892EC90-32CA-B4FD-A402-79730F55B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DFD16-4D30-4185-AAA8-6AB9346BE2D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96523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83AC8-DA30-466F-2A71-5E7099C389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DE7F6-FF0A-9FE6-37D8-6BCF63ACCA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B87A3-4801-4EEA-A002-A83EEFC249A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73731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2539F-1016-CCDE-0707-05AF0BED2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61373-DEB0-B066-2806-D56C8A0C9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B992E-7408-4498-B551-A3BF2911072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685906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6BBD4D6-08B7-329A-BDCF-5A049E63B8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CD6C18E-4528-CA42-9409-201B842AD9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7FF75-CC46-45DF-9F63-037124CBCA8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5821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5D0499D-FBD6-517B-1B32-0007CA0274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FEC50E9-B89A-7491-D427-04E035F9F9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14243-E650-4559-A462-A4C9647C4B0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90675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96064AC-3F7A-B5DB-CC18-8E28E0C005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BF89E4B-5A98-DFAE-DEA7-B9AD1E5FEF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EC164-9014-4366-96F3-8CDCF36BA6E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938328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F873F54-0041-46FE-5E3B-074B6108E4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AC01493-7E1A-7911-91FC-8782A39CE5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332DC-77CE-4432-8FEF-82D531AF078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6918728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BFDBD71-161B-EE8E-E394-A34AE3A0B1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1F27AD3-4732-8A00-F9CD-A06114F43A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732CF-05B5-44F6-8B3F-52A90629527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36663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2812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D7B87-2433-4A52-10B0-FCB5F7D2BB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0C09E-B24B-5A20-DE9B-ECAD4CEC5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1AFEE-7C65-44DA-B85E-194D2AF0EB8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1020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AC59D59-D4E3-5C3D-2B07-EF05E9A11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9F8B6D-801C-EAF4-CC35-2D8217664D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B2E2-8C70-4A36-A6FE-DBB1E9CE1F6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367145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B74B894-A5CF-E7E4-C4C1-8D87C5FCF7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2C0CF1F-87D1-A910-C5FA-8AAB15D525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49407-9490-413C-9DB8-4A46AC5FDD0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147481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0684DE8-3A36-655E-A745-638174C806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D0C3980-55B6-7B2E-89F0-190B5C67CA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0FC14-46E2-4FE7-9E7A-FC5FD30A318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39405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75965C17-9037-9747-9902-B6902072DD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117D911-B5ED-1A94-E84F-B24C893303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886FD-A8B0-4419-A8DB-EAAD3F5523C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640817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2EFC1-BCBE-3C66-DE44-FFC0089932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EF1A0-86BF-040C-3242-628CA6BE72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54F63-3537-416B-93EC-7EF5006F3BB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537372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AA2CC-7D25-7ECE-CC98-B38CC7CA08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001AF-C30E-E963-E098-3735CD0311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86B18-5835-4479-A9B5-6BDB8B017D2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258832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60CEC6F-5C04-F898-CA14-24C5B0112E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E8F37F-3620-C618-7AB8-F7D549E6DB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8C40F-4FCC-4AFF-A86C-B96DA062AEA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166219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CBEE7BE-4EDD-3B0C-A621-0D14EB1003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71F4F99-84EC-F892-0BCB-6D193789F4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BE679-98E8-440A-808A-49BE0FB27F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890790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5F9D620-7F1E-6F0E-F31C-30ACC0919C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1DEC565-0E02-000B-A6AA-D462020FDE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A3FE7-1B1E-4643-93A5-4711ADB21D1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959054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40094B9-A980-0DCA-0C9D-7312569ED8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4AE14FB-865B-28F0-6560-685A1D76A1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6861F-6367-46FA-8F95-443315425D1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436972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4B378F5-7EE8-C7EB-4C3A-4FD9AF1190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483A677-4412-50BC-E73D-7C99C3330C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79563-BAC4-43CF-AF63-937BB8B8250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94213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97574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82562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931C7-42C7-BDC5-EC63-1915EC9868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1860C-2FED-8636-032D-BF325AAE46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CC99C-C983-48AF-AD54-7F0509E51DB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911342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606FAD8-D1B9-5229-DDCC-0C8E6DDAA5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DA78D5-7B59-50B3-2837-1CDEEF0D53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3DBB5-839D-48CE-9D8E-10CB3AD0922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502994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54CBABF-95C0-1915-E22B-45B88D180C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2750A77-D781-9F9D-9705-DC63190D83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E88EA-9044-4FE8-BC6D-5D56C618B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054105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CB4F4C7-D8CE-1DC9-590E-0CBF91D7C5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1796840-5347-5AC6-F572-7ED586FB4C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13B9E-AA8D-4DF1-BF4B-4B18D887EDD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846302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E5123-AC7F-0EB3-3DD4-9F2765B2E9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439D4-B446-E115-B5EB-42E2788C0D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B87B-244B-4F91-994C-EC601E1731C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815089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023FB-C35D-4CAC-EAB5-DFE68E51F1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1AB48-65F5-84F7-FC83-74DD900D8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AE439-E5DE-426B-A786-C248ECB1293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394493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FBCC49C-21A9-BC7E-76E5-627BE6C9C5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36223C9-F7C6-2CD9-9495-9299E3C852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00286-EE1F-4895-92A3-E1070E4E22D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197489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9AE84D1-045D-E66A-0F34-E7D83FF0C9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61125"/>
            <a:ext cx="6854825" cy="236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A127E89-33A8-5EF2-3A9F-92B187F58E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61125"/>
            <a:ext cx="2406650" cy="236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0F2DF-7E57-4C05-8A36-EB810733536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110302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80D49A8-311B-80B2-C060-D4E4D26D01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C18FB0-7F0D-668D-8757-4AF63DDFFA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A2199-516D-4B78-B8A7-8065D1619F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35443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EC41C-D749-914C-23D6-B29D49967A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69D9E-2741-F982-ABF1-13B64FFF3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4F31-63CD-4BB0-9F9E-B240BA518BE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459567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EE1B7DF-52EC-832E-2536-31E3259538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5AD6636-C7AE-B525-C90C-766EE8A2BA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AD3CB-A917-42DA-B109-8BB3138EC5A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147166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A27FFAA-64F7-277F-7B83-5BE7090AF8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902982C-095B-5BAC-E10C-673B33D5BC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FEC68-CACC-4F48-B5F5-E7FC72DA771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973373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10359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A4C44-1D72-9EF0-920A-141DDAB72E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B6CA0-750C-A48C-3A32-B11A6F9C50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658D8-01DA-4081-BFE8-329E6740CCE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199862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AC84F12-50A4-CC0D-CF7D-580671AD5C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830291F-7157-A766-F525-6AE68D6FE4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06D8F-024E-44E9-9ACD-51965AA581F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725825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F76C19D-472A-1CDE-5C48-FFEB7A5FE9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97E60AD-E4E0-6FF1-DC38-2B9E318732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E44CA-1C5E-4D0B-BF6D-7424DCC6471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447991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8F100B4C-80BD-E6E7-336A-06E59F24C2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CE1BDFC-C723-5E39-C4DA-072C495C6E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DE8CF-B7BE-4A23-84DB-7F3C36AB460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678224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33B0E-4933-ADC6-5F32-C18BE75B2D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2456E-25C1-CE75-A2E5-3D61E028C6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016BD-11DC-40B9-AC11-BFEBA31540E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455624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6E46F-5128-9B55-FB71-4602DCFE93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7CEDE-4BFB-35C0-A98B-CF16574C4D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6B1C5-984C-4A70-9B6B-5AC5C4861D8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734801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ED59AFC-3244-38EB-0D59-FA646226B2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0B5CD9-1F5E-2F69-BEB0-159C5510DA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8E4F4-5672-4D18-B486-53632CE6442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6560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45C6D4-4A38-D580-CAF6-38A6E33BF8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B2D26D-2B0A-B873-B87D-59CF676E8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753C7-05C7-46FF-8453-DFDC4381946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876673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97B12AD-21BE-CB93-2DD7-625F9C5EE7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8493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F1BE689-EE3E-40A3-CA1F-93DE14EE32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8493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F975D-1C7D-4297-B5C7-237EB8BB050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041534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280CA9E-CF1C-9879-3BEE-92529C5879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10501C0-25DF-673B-C497-B3578AD41E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39373-DC9E-4140-BD74-79677DCC11F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94059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E3D3099-7375-52E2-0937-DC48179D15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8DDCD0A-7339-3B75-43FF-79731C537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36244-F2C7-4B34-912A-0A26187E9F6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056849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4C83681-44DD-7280-1397-7B4AC6879D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6F06013-064F-28EB-7596-EFE29333C8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85A96-F80E-4F0F-8C23-855F96EBF1F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956742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16111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56C58-59BA-45AD-6710-CF9564430B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2D372-8764-2B01-EB7A-0AD2F88F56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A942F-804F-45C7-9F63-98334BFD577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102096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8BF5A65-C9DE-5E83-1BE0-D435FCAC25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FE503DB-A3E3-279E-D28A-E124142888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B0D8B-D00B-4ECC-A8D3-334E6A4365D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987519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8A9C128-B68F-5D39-75E2-0BDC1FAB6C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D308EFE-C940-2130-46FD-96D333AE5D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EB8D0-E753-4489-BFF2-9280B7A36B3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616549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1F3F4030-8999-1729-1E96-C8734134ED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C2A559A-860C-03EA-3E89-F3D348B5D8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1F32D-1C82-4E2B-A3DE-1A3863E373B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394135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7A95B-7A2D-697C-13D3-2616F5C7B1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63840-3D94-48B2-E0A1-BF6C7AFBF2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7D395-A8C5-4715-B34B-47689CEB283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9871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2296E1E-ED53-EA64-A382-E4FE14533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06801E-CA78-FFAD-3365-625547714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27D1-A219-4ED2-A5FE-8036C7832E5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598300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0B38E-5170-ECD5-7131-E6D273A52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84EF6-4F5E-BC0F-C616-0E95D17570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E2073-0755-4847-A1DE-BFB1F9B8402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269578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389DFB2-997E-B2BF-FA94-7E28710818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D19FB3D-2BB6-F4D8-8061-058EDFB6BE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BF771-92C2-4B55-B826-B7EC585D2DB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981481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0444453-D57F-BEC1-BC27-26AD041C77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8493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416E318-B4C6-C62C-6069-A65C973A9C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8493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E3B33-18CF-4495-9E17-9013209668B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718653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CEA3C19-8ACB-C73C-676B-FCDEACE252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F2F69E7-F336-D881-1BFF-208EF66592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7C8A9-411A-4A02-8875-8A298F3C57B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913214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2521B2D-ACA5-0F74-C30A-AAC90BB592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3708D68-704F-CD5F-979E-4FAF907BD1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9D2FA-2775-4BCC-B142-0D6FAE6A190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346914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377C01F-C0CF-369B-2E8E-390DC17515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5165FA-7DEF-8820-BBC1-A5E030496F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06A0C-9A81-4164-BBD9-108E0B441BD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223473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59066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1F29B-921D-98F9-E12B-A6D7172C69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0FFA2-D99B-54D2-A51E-1BF378479A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4D1A7-7217-47BF-969F-900A37AB931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941940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AAA0B51-06A6-EA38-EDE0-5335B0BAED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7E255E6-FEB9-CCFF-4B44-BED93CF0F7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96B2F-C324-4733-AADF-589841D9629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040567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AAAAD07-19C6-59EB-5000-EE33F0B1CA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C3FE920-FAAE-E769-B9FB-AC13EC9C36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2D752-311C-4718-A809-99DC7CB85D6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2332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0E3F92C-90CC-1371-CEE4-7774ABDAE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DFD925C-CC8B-D4E7-E9C9-5EFD68468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F3CA-451B-4D05-9488-E945476C0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273425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6132CC63-816B-985A-3CA7-FD748E53E1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8DE92BE-0185-C397-D4F2-81B8ECE23E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E0F26-61A1-40B5-8AAE-A66DC345B3A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473731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177EC-627C-F808-62A7-90CA0B1335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79153-37FD-E26A-F97F-4B445265C1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91578-3BFA-409D-82D7-7C18F4B3E5A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473575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02F19-11B6-1C8C-F77B-B5DDEDA5A2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6A083-1F86-9961-465C-9EAF8FE0EC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82438-C6AA-435A-A5F7-935379DA2A9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330328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E4DD5D1-655B-A412-1FA4-956A4EFD92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D708EDE-A39F-BFEC-ED32-60E5B0E0BA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86880-0336-4114-8A0E-822D73BEC72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535733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B3EA660-CC1C-F30A-4BFF-B9CDBC737F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306CA3-CC28-22EB-B79C-BBEFC32313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93084-53EE-4DD2-910C-A5C2B108F1B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701691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C1203F-F38C-7213-CDBF-1E33C3CAB1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E52515-783A-60A1-AC69-40C9D28ED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BAD88-BE51-4D38-9030-A5048BD821E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604298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2CAA0B-FC1B-BB22-0C65-06E4DAD268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44EBE1-FDC4-28CE-5992-FF892E3689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15210-6865-4F66-8164-C0556A8C286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155039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AC59D59-D4E3-5C3D-2B07-EF05E9A11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9F8B6D-801C-EAF4-CC35-2D8217664D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B2E2-8C70-4A36-A6FE-DBB1E9CE1F6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683958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38069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EC41C-D749-914C-23D6-B29D49967A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69D9E-2741-F982-ABF1-13B64FFF3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4F31-63CD-4BB0-9F9E-B240BA518BE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4509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0ED0C-9A6B-432E-934D-C9331E8B9A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C7F92-7DFE-B64E-4ACC-7AE8132642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3F05-CEF4-4D87-B638-1AE1855C9A6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308460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45C6D4-4A38-D580-CAF6-38A6E33BF8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B2D26D-2B0A-B873-B87D-59CF676E8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753C7-05C7-46FF-8453-DFDC4381946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970064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2296E1E-ED53-EA64-A382-E4FE14533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06801E-CA78-FFAD-3365-625547714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27D1-A219-4ED2-A5FE-8036C7832E5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490878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0E3F92C-90CC-1371-CEE4-7774ABDAE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DFD925C-CC8B-D4E7-E9C9-5EFD68468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F3CA-451B-4D05-9488-E945476C0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312188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0ED0C-9A6B-432E-934D-C9331E8B9A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C7F92-7DFE-B64E-4ACC-7AE8132642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3F05-CEF4-4D87-B638-1AE1855C9A6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777958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C07E4-C3A4-BD59-8234-A5F74A0A84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2EAE5-7A85-2642-BC0D-DC7123215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7261-AB5A-4C34-B9F2-CE1C1D3F816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371286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E22E099-A929-4223-877C-AB7A9C7C1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0F2A9F-9239-A9C6-09CA-09AEC0976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B135C-95D8-49A5-B1B7-72A392E6581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361941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C5F973-A628-B774-A28B-1B63BE171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530ADA-612A-5213-78B5-6B97E118E1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FC871-EA39-4CE8-B56A-B420E763660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40101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59F746D-6C32-A2E1-9739-6D93F4E44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17C9A34-F6AB-D390-2FE5-64330312F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E54DD-286C-A08E-74B0-A1C7E2F2E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pic>
        <p:nvPicPr>
          <p:cNvPr id="1029" name="Picture 6">
            <a:extLst>
              <a:ext uri="{FF2B5EF4-FFF2-40B4-BE49-F238E27FC236}">
                <a16:creationId xmlns:a16="http://schemas.microsoft.com/office/drawing/2014/main" id="{9533864C-6C75-92BF-51FB-0ACF02B332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>
            <a:extLst>
              <a:ext uri="{FF2B5EF4-FFF2-40B4-BE49-F238E27FC236}">
                <a16:creationId xmlns:a16="http://schemas.microsoft.com/office/drawing/2014/main" id="{9D5E5F31-F250-3258-6A00-2ED2E479F7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>
            <a:extLst>
              <a:ext uri="{FF2B5EF4-FFF2-40B4-BE49-F238E27FC236}">
                <a16:creationId xmlns:a16="http://schemas.microsoft.com/office/drawing/2014/main" id="{4165ED21-0A4B-DC1D-089C-8F1BA1C9BA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485DB-5382-683C-6F23-4E89524E7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F4418AFC-861C-4982-80A4-5A4606EFC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99" r:id="rId1"/>
    <p:sldLayoutId id="2147486400" r:id="rId2"/>
    <p:sldLayoutId id="2147486401" r:id="rId3"/>
    <p:sldLayoutId id="2147486469" r:id="rId4"/>
    <p:sldLayoutId id="2147486402" r:id="rId5"/>
    <p:sldLayoutId id="2147486403" r:id="rId6"/>
    <p:sldLayoutId id="2147486404" r:id="rId7"/>
    <p:sldLayoutId id="2147486405" r:id="rId8"/>
    <p:sldLayoutId id="2147486406" r:id="rId9"/>
    <p:sldLayoutId id="2147486407" r:id="rId10"/>
    <p:sldLayoutId id="2147486408" r:id="rId11"/>
    <p:sldLayoutId id="2147486470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EF335776-66E4-E248-335D-4AAD1E17CA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B5806A9B-4DB1-CCDD-30A3-9F89238321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D0B10-0B0A-CC1F-B328-7159B1F007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cs typeface="Arial" panose="020B0604020202020204" pitchFamily="34" charset="0"/>
              </a:rPr>
              <a:t>Community Champions Program </a:t>
            </a:r>
            <a:endParaRPr lang="en-US" altLang="en-US" dirty="0">
              <a:cs typeface="Arial" panose="020B0604020202020204" pitchFamily="34" charset="0"/>
            </a:endParaRPr>
          </a:p>
        </p:txBody>
      </p:sp>
      <p:pic>
        <p:nvPicPr>
          <p:cNvPr id="2053" name="Picture 7">
            <a:extLst>
              <a:ext uri="{FF2B5EF4-FFF2-40B4-BE49-F238E27FC236}">
                <a16:creationId xmlns:a16="http://schemas.microsoft.com/office/drawing/2014/main" id="{F151F2C9-2F2D-67E0-E89C-6A7306182C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>
            <a:extLst>
              <a:ext uri="{FF2B5EF4-FFF2-40B4-BE49-F238E27FC236}">
                <a16:creationId xmlns:a16="http://schemas.microsoft.com/office/drawing/2014/main" id="{6DAF97BC-3278-8E55-74B4-1B3DC20E39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07E9B-4C47-318E-6A76-338190D47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D9D9D9"/>
                </a:solidFill>
                <a:latin typeface="Kanit" charset="-34"/>
              </a:defRPr>
            </a:lvl1pPr>
          </a:lstStyle>
          <a:p>
            <a:pPr>
              <a:defRPr/>
            </a:pPr>
            <a:fld id="{1B304148-1175-4D79-8512-E82E1E2935D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2057" name="Picture 10">
            <a:extLst>
              <a:ext uri="{FF2B5EF4-FFF2-40B4-BE49-F238E27FC236}">
                <a16:creationId xmlns:a16="http://schemas.microsoft.com/office/drawing/2014/main" id="{D282926F-EAA9-80BF-972C-C63411F50D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1775"/>
            <a:ext cx="1385887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09" r:id="rId1"/>
    <p:sldLayoutId id="2147486410" r:id="rId2"/>
    <p:sldLayoutId id="2147486411" r:id="rId3"/>
    <p:sldLayoutId id="2147486471" r:id="rId4"/>
    <p:sldLayoutId id="2147486412" r:id="rId5"/>
    <p:sldLayoutId id="2147486413" r:id="rId6"/>
    <p:sldLayoutId id="2147486414" r:id="rId7"/>
    <p:sldLayoutId id="2147486415" r:id="rId8"/>
    <p:sldLayoutId id="2147486416" r:id="rId9"/>
    <p:sldLayoutId id="2147486417" r:id="rId10"/>
    <p:sldLayoutId id="2147486418" r:id="rId11"/>
    <p:sldLayoutId id="2147486472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FFD38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37A6F"/>
            </a:gs>
            <a:gs pos="52000">
              <a:srgbClr val="F8B0C9"/>
            </a:gs>
            <a:gs pos="100000">
              <a:srgbClr val="FFD38F"/>
            </a:gs>
          </a:gsLst>
          <a:lin ang="4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094B6FEC-3EC4-ECD2-3228-95B0A23B4A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69F679E3-AE11-BFA7-062D-B6A7AA18F3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76AA8-D2E0-0DC9-039B-4C0D616CF4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pic>
        <p:nvPicPr>
          <p:cNvPr id="3077" name="Picture 7">
            <a:extLst>
              <a:ext uri="{FF2B5EF4-FFF2-40B4-BE49-F238E27FC236}">
                <a16:creationId xmlns:a16="http://schemas.microsoft.com/office/drawing/2014/main" id="{5CB56A92-3366-7807-C76A-3E7F59C556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>
            <a:extLst>
              <a:ext uri="{FF2B5EF4-FFF2-40B4-BE49-F238E27FC236}">
                <a16:creationId xmlns:a16="http://schemas.microsoft.com/office/drawing/2014/main" id="{BC0E7DA3-B623-F86C-19CA-1BE6487828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7E034-AD45-9534-DC80-D0C5A46E3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Kanit" charset="-34"/>
              </a:defRPr>
            </a:lvl1pPr>
          </a:lstStyle>
          <a:p>
            <a:pPr>
              <a:defRPr/>
            </a:pPr>
            <a:fld id="{53FA412E-38BE-4F79-B553-EDE76D44228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3081" name="Picture 11">
            <a:extLst>
              <a:ext uri="{FF2B5EF4-FFF2-40B4-BE49-F238E27FC236}">
                <a16:creationId xmlns:a16="http://schemas.microsoft.com/office/drawing/2014/main" id="{1AD27560-4A8C-0B5D-F73E-D80513178A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463" y="230188"/>
            <a:ext cx="1392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19" r:id="rId1"/>
    <p:sldLayoutId id="2147486420" r:id="rId2"/>
    <p:sldLayoutId id="2147486421" r:id="rId3"/>
    <p:sldLayoutId id="2147486473" r:id="rId4"/>
    <p:sldLayoutId id="2147486422" r:id="rId5"/>
    <p:sldLayoutId id="2147486423" r:id="rId6"/>
    <p:sldLayoutId id="2147486424" r:id="rId7"/>
    <p:sldLayoutId id="2147486425" r:id="rId8"/>
    <p:sldLayoutId id="2147486426" r:id="rId9"/>
    <p:sldLayoutId id="2147486427" r:id="rId10"/>
    <p:sldLayoutId id="2147486428" r:id="rId11"/>
    <p:sldLayoutId id="2147486474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19DAA380-C6C8-55EE-9CD6-4351CC370B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50A75EEA-97FA-5F14-F937-1871C5ACDC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83DA5-1571-96CF-09EA-0DFE625E7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59538"/>
            <a:ext cx="7526338" cy="246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pic>
        <p:nvPicPr>
          <p:cNvPr id="4101" name="Picture 7">
            <a:extLst>
              <a:ext uri="{FF2B5EF4-FFF2-40B4-BE49-F238E27FC236}">
                <a16:creationId xmlns:a16="http://schemas.microsoft.com/office/drawing/2014/main" id="{DF8A1D36-7380-639E-4F28-D3B6308A8B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>
            <a:extLst>
              <a:ext uri="{FF2B5EF4-FFF2-40B4-BE49-F238E27FC236}">
                <a16:creationId xmlns:a16="http://schemas.microsoft.com/office/drawing/2014/main" id="{FC100B84-0CE9-48E3-8D59-2E602EC429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1F970-3158-B4C8-78F7-D91EF512A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59538"/>
            <a:ext cx="2743200" cy="2460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D9D9D9"/>
                </a:solidFill>
                <a:latin typeface="Kanit" charset="-34"/>
              </a:defRPr>
            </a:lvl1pPr>
          </a:lstStyle>
          <a:p>
            <a:pPr>
              <a:defRPr/>
            </a:pPr>
            <a:fld id="{BDE20F75-37B3-4CBD-9D09-91F29247B8C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4104" name="Picture 10">
            <a:extLst>
              <a:ext uri="{FF2B5EF4-FFF2-40B4-BE49-F238E27FC236}">
                <a16:creationId xmlns:a16="http://schemas.microsoft.com/office/drawing/2014/main" id="{AFA632AB-AD60-92F9-8B93-68FB83E7F9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1775"/>
            <a:ext cx="1385887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29" r:id="rId1"/>
    <p:sldLayoutId id="2147486430" r:id="rId2"/>
    <p:sldLayoutId id="2147486431" r:id="rId3"/>
    <p:sldLayoutId id="2147486475" r:id="rId4"/>
    <p:sldLayoutId id="2147486432" r:id="rId5"/>
    <p:sldLayoutId id="2147486433" r:id="rId6"/>
    <p:sldLayoutId id="2147486434" r:id="rId7"/>
    <p:sldLayoutId id="2147486435" r:id="rId8"/>
    <p:sldLayoutId id="2147486436" r:id="rId9"/>
    <p:sldLayoutId id="2147486437" r:id="rId10"/>
    <p:sldLayoutId id="2147486438" r:id="rId11"/>
    <p:sldLayoutId id="2147486476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FFD38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F04BD1A0-F7DB-C59C-8249-0362CC85BC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84D4BFB0-402B-958E-E752-9345C1E54B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009F3-2631-8ACB-EC64-BC237BD7A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770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pic>
        <p:nvPicPr>
          <p:cNvPr id="5125" name="Picture 6">
            <a:extLst>
              <a:ext uri="{FF2B5EF4-FFF2-40B4-BE49-F238E27FC236}">
                <a16:creationId xmlns:a16="http://schemas.microsoft.com/office/drawing/2014/main" id="{6790D7D6-334D-1347-0DC1-80BD3E6D35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>
            <a:extLst>
              <a:ext uri="{FF2B5EF4-FFF2-40B4-BE49-F238E27FC236}">
                <a16:creationId xmlns:a16="http://schemas.microsoft.com/office/drawing/2014/main" id="{7E3E8C84-DF10-EC86-D561-7189E6D6D1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>
            <a:extLst>
              <a:ext uri="{FF2B5EF4-FFF2-40B4-BE49-F238E27FC236}">
                <a16:creationId xmlns:a16="http://schemas.microsoft.com/office/drawing/2014/main" id="{68F4273E-0AC8-2725-29EE-C86E25769E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5AC56-2325-8F85-ADA6-9FEFD8EB5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DA48D004-B801-4596-96B0-B7048528551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39" r:id="rId1"/>
    <p:sldLayoutId id="2147486440" r:id="rId2"/>
    <p:sldLayoutId id="2147486441" r:id="rId3"/>
    <p:sldLayoutId id="2147486477" r:id="rId4"/>
    <p:sldLayoutId id="2147486442" r:id="rId5"/>
    <p:sldLayoutId id="2147486443" r:id="rId6"/>
    <p:sldLayoutId id="2147486444" r:id="rId7"/>
    <p:sldLayoutId id="2147486445" r:id="rId8"/>
    <p:sldLayoutId id="2147486446" r:id="rId9"/>
    <p:sldLayoutId id="2147486447" r:id="rId10"/>
    <p:sldLayoutId id="2147486448" r:id="rId11"/>
    <p:sldLayoutId id="2147486478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37A6F"/>
            </a:gs>
            <a:gs pos="52000">
              <a:srgbClr val="F8B0C9"/>
            </a:gs>
            <a:gs pos="100000">
              <a:srgbClr val="FFD38F"/>
            </a:gs>
          </a:gsLst>
          <a:lin ang="4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8CEB4F63-DFC7-B552-DC17-E14C75AE4F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0584965F-CB7F-898F-1E7C-3C8E456400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A068B-8328-B7C9-5B5D-EB9CBC131D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770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pic>
        <p:nvPicPr>
          <p:cNvPr id="6149" name="Picture 7">
            <a:extLst>
              <a:ext uri="{FF2B5EF4-FFF2-40B4-BE49-F238E27FC236}">
                <a16:creationId xmlns:a16="http://schemas.microsoft.com/office/drawing/2014/main" id="{9663D53D-F494-F4D6-A347-C26B65B969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>
            <a:extLst>
              <a:ext uri="{FF2B5EF4-FFF2-40B4-BE49-F238E27FC236}">
                <a16:creationId xmlns:a16="http://schemas.microsoft.com/office/drawing/2014/main" id="{48CC8243-24C6-607A-92B6-78D7312CC2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32C92-C400-7CFA-3B73-768DD2A4D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Kanit" charset="-34"/>
              </a:defRPr>
            </a:lvl1pPr>
          </a:lstStyle>
          <a:p>
            <a:pPr>
              <a:defRPr/>
            </a:pPr>
            <a:fld id="{3B871BD0-B33A-4332-BA47-A3EE7728D32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6152" name="Picture 9">
            <a:extLst>
              <a:ext uri="{FF2B5EF4-FFF2-40B4-BE49-F238E27FC236}">
                <a16:creationId xmlns:a16="http://schemas.microsoft.com/office/drawing/2014/main" id="{76D07D94-07F3-23B2-AD5E-C95573284A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463" y="230188"/>
            <a:ext cx="1392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49" r:id="rId1"/>
    <p:sldLayoutId id="2147486450" r:id="rId2"/>
    <p:sldLayoutId id="2147486451" r:id="rId3"/>
    <p:sldLayoutId id="2147486479" r:id="rId4"/>
    <p:sldLayoutId id="2147486452" r:id="rId5"/>
    <p:sldLayoutId id="2147486453" r:id="rId6"/>
    <p:sldLayoutId id="2147486454" r:id="rId7"/>
    <p:sldLayoutId id="2147486455" r:id="rId8"/>
    <p:sldLayoutId id="2147486456" r:id="rId9"/>
    <p:sldLayoutId id="2147486457" r:id="rId10"/>
    <p:sldLayoutId id="2147486458" r:id="rId11"/>
    <p:sldLayoutId id="2147486480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350B2DFB-F921-A3BD-4166-633D4A62D4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0E04E603-3F7E-A7E5-5095-3B056965A4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C2487-429A-61C6-09F5-683BA2C2DE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pic>
        <p:nvPicPr>
          <p:cNvPr id="7173" name="Picture 6">
            <a:extLst>
              <a:ext uri="{FF2B5EF4-FFF2-40B4-BE49-F238E27FC236}">
                <a16:creationId xmlns:a16="http://schemas.microsoft.com/office/drawing/2014/main" id="{8E54DD4E-F98F-7A1D-EE23-84359343C3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>
            <a:extLst>
              <a:ext uri="{FF2B5EF4-FFF2-40B4-BE49-F238E27FC236}">
                <a16:creationId xmlns:a16="http://schemas.microsoft.com/office/drawing/2014/main" id="{EE1F7F68-A6CC-9E50-CD4B-58374156B8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>
            <a:extLst>
              <a:ext uri="{FF2B5EF4-FFF2-40B4-BE49-F238E27FC236}">
                <a16:creationId xmlns:a16="http://schemas.microsoft.com/office/drawing/2014/main" id="{4A102C35-1351-E297-08DD-C0D2F3808B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7665E-EB2D-1F29-27DF-22C82403DE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DA8C01AA-87BC-4F26-A33B-759EEC5B56C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59" r:id="rId1"/>
    <p:sldLayoutId id="2147486460" r:id="rId2"/>
    <p:sldLayoutId id="2147486461" r:id="rId3"/>
    <p:sldLayoutId id="2147486481" r:id="rId4"/>
    <p:sldLayoutId id="2147486462" r:id="rId5"/>
    <p:sldLayoutId id="2147486463" r:id="rId6"/>
    <p:sldLayoutId id="2147486464" r:id="rId7"/>
    <p:sldLayoutId id="2147486465" r:id="rId8"/>
    <p:sldLayoutId id="2147486466" r:id="rId9"/>
    <p:sldLayoutId id="2147486467" r:id="rId10"/>
    <p:sldLayoutId id="2147486468" r:id="rId11"/>
    <p:sldLayoutId id="2147486482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59F746D-6C32-A2E1-9739-6D93F4E44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17C9A34-F6AB-D390-2FE5-64330312F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E54DD-286C-A08E-74B0-A1C7E2F2E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 </a:t>
            </a:r>
          </a:p>
        </p:txBody>
      </p:sp>
      <p:pic>
        <p:nvPicPr>
          <p:cNvPr id="1029" name="Picture 6">
            <a:extLst>
              <a:ext uri="{FF2B5EF4-FFF2-40B4-BE49-F238E27FC236}">
                <a16:creationId xmlns:a16="http://schemas.microsoft.com/office/drawing/2014/main" id="{9533864C-6C75-92BF-51FB-0ACF02B332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>
            <a:extLst>
              <a:ext uri="{FF2B5EF4-FFF2-40B4-BE49-F238E27FC236}">
                <a16:creationId xmlns:a16="http://schemas.microsoft.com/office/drawing/2014/main" id="{9D5E5F31-F250-3258-6A00-2ED2E479F7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>
            <a:extLst>
              <a:ext uri="{FF2B5EF4-FFF2-40B4-BE49-F238E27FC236}">
                <a16:creationId xmlns:a16="http://schemas.microsoft.com/office/drawing/2014/main" id="{4165ED21-0A4B-DC1D-089C-8F1BA1C9BA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485DB-5382-683C-6F23-4E89524E7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F4418AFC-861C-4982-80A4-5A4606EFC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5086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84" r:id="rId1"/>
    <p:sldLayoutId id="2147486485" r:id="rId2"/>
    <p:sldLayoutId id="2147486486" r:id="rId3"/>
    <p:sldLayoutId id="2147486487" r:id="rId4"/>
    <p:sldLayoutId id="2147486488" r:id="rId5"/>
    <p:sldLayoutId id="2147486489" r:id="rId6"/>
    <p:sldLayoutId id="2147486490" r:id="rId7"/>
    <p:sldLayoutId id="2147486491" r:id="rId8"/>
    <p:sldLayoutId id="2147486492" r:id="rId9"/>
    <p:sldLayoutId id="2147486493" r:id="rId10"/>
    <p:sldLayoutId id="2147486494" r:id="rId11"/>
    <p:sldLayoutId id="2147486495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3.png"/><Relationship Id="rId11" Type="http://schemas.openxmlformats.org/officeDocument/2006/relationships/image" Target="../media/image21.jpeg"/><Relationship Id="rId5" Type="http://schemas.openxmlformats.org/officeDocument/2006/relationships/image" Target="../media/image13.png"/><Relationship Id="rId10" Type="http://schemas.openxmlformats.org/officeDocument/2006/relationships/image" Target="../media/image20.jpeg"/><Relationship Id="rId4" Type="http://schemas.openxmlformats.org/officeDocument/2006/relationships/image" Target="../media/image12.png"/><Relationship Id="rId9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oodthingsaustralia.org/wp-content/uploads/2024/05/smithfamily_sending_emails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lliot@wacoss.org.a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digitalinclusion@wacoss.org.au" TargetMode="Externa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0DFEDC6A-CB56-12C1-39C2-8E6D897A25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36520" y="3758911"/>
            <a:ext cx="9204960" cy="1361354"/>
          </a:xfrm>
        </p:spPr>
        <p:txBody>
          <a:bodyPr/>
          <a:lstStyle/>
          <a:p>
            <a:pPr algn="l" rtl="0" eaLnBrk="1" hangingPunct="1"/>
            <a:r>
              <a:rPr lang="zh-CN" sz="4400" b="1" i="0" u="none" baseline="0">
                <a:solidFill>
                  <a:schemeClr val="bg1"/>
                </a:solidFill>
                <a:cs typeface="Arial" panose="020B0604020202020204" pitchFamily="34" charset="0"/>
              </a:rPr>
              <a:t>数字技能培训 - 电子邮件</a:t>
            </a:r>
            <a:br>
              <a:rPr lang="zh-CN" sz="440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zh-CN" sz="4400" b="1" i="0" u="none" baseline="0">
                <a:cs typeface="Arial" panose="020B0604020202020204" pitchFamily="34" charset="0"/>
              </a:rPr>
              <a:t>社区倡导计划</a:t>
            </a:r>
            <a:r>
              <a:rPr lang="zh-CN" sz="4400" b="0" i="0" u="none" baseline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24579" name="Subtitle 2">
            <a:extLst>
              <a:ext uri="{FF2B5EF4-FFF2-40B4-BE49-F238E27FC236}">
                <a16:creationId xmlns:a16="http://schemas.microsoft.com/office/drawing/2014/main" id="{C0E9410B-5ACC-66C1-6630-1BE6902C30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51760" y="5096322"/>
            <a:ext cx="4987145" cy="555625"/>
          </a:xfrm>
        </p:spPr>
        <p:txBody>
          <a:bodyPr/>
          <a:lstStyle/>
          <a:p>
            <a:pPr algn="l" rtl="0" eaLnBrk="1" hangingPunct="1"/>
            <a:r>
              <a:rPr lang="zh-CN" b="0" i="1" u="none" baseline="0">
                <a:latin typeface="+mj-lt"/>
                <a:cs typeface="Arial" panose="020B0604020202020204" pitchFamily="34" charset="0"/>
              </a:rPr>
              <a:t>2025</a:t>
            </a: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3AF11155-EE0D-59CE-D684-312436139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644526"/>
            <a:ext cx="5419498" cy="242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>
            <a:extLst>
              <a:ext uri="{FF2B5EF4-FFF2-40B4-BE49-F238E27FC236}">
                <a16:creationId xmlns:a16="http://schemas.microsoft.com/office/drawing/2014/main" id="{0BBB8E80-B9DD-B42C-FBBE-C0ED0D60C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313" y="6054725"/>
            <a:ext cx="21986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3">
            <a:extLst>
              <a:ext uri="{FF2B5EF4-FFF2-40B4-BE49-F238E27FC236}">
                <a16:creationId xmlns:a16="http://schemas.microsoft.com/office/drawing/2014/main" id="{AED33FA3-139A-890C-2B90-383038A3C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6021388"/>
            <a:ext cx="142716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BBF6F-F687-EB51-1D00-401B97C7E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zh-CN" b="1" i="0" u="none" baseline="0"/>
              <a:t>使用您的电子邮箱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8579F-0410-CB07-C3DB-96718F3359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 rtl="0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chemeClr val="tx1"/>
                </a:solidFill>
                <a:effectLst/>
              </a:rPr>
              <a:t>登录各种服务</a:t>
            </a:r>
          </a:p>
          <a:p>
            <a:pPr lvl="1" algn="l" rtl="0">
              <a:spcBef>
                <a:spcPts val="750"/>
              </a:spcBef>
              <a:spcAft>
                <a:spcPts val="750"/>
              </a:spcAft>
            </a:pPr>
            <a:r>
              <a:rPr lang="zh-CN" b="0" i="0" u="none" baseline="0" dirty="0">
                <a:solidFill>
                  <a:schemeClr val="tx1"/>
                </a:solidFill>
                <a:effectLst/>
              </a:rPr>
              <a:t>政府服务（MyGov）</a:t>
            </a:r>
          </a:p>
          <a:p>
            <a:pPr lvl="1" algn="l" rtl="0">
              <a:spcBef>
                <a:spcPts val="750"/>
              </a:spcBef>
              <a:spcAft>
                <a:spcPts val="750"/>
              </a:spcAft>
            </a:pPr>
            <a:r>
              <a:rPr lang="zh-CN" b="0" i="0" u="none" baseline="0" dirty="0">
                <a:solidFill>
                  <a:schemeClr val="tx1"/>
                </a:solidFill>
                <a:effectLst/>
              </a:rPr>
              <a:t>网银</a:t>
            </a:r>
          </a:p>
          <a:p>
            <a:pPr lvl="1" algn="l" rtl="0">
              <a:spcBef>
                <a:spcPts val="750"/>
              </a:spcBef>
              <a:spcAft>
                <a:spcPts val="750"/>
              </a:spcAft>
            </a:pPr>
            <a:r>
              <a:rPr lang="zh-CN" b="0" i="0" u="none" baseline="0" dirty="0">
                <a:solidFill>
                  <a:schemeClr val="tx1"/>
                </a:solidFill>
                <a:effectLst/>
              </a:rPr>
              <a:t>购物网站</a:t>
            </a:r>
          </a:p>
          <a:p>
            <a:pPr lvl="1" algn="l" rtl="0">
              <a:spcBef>
                <a:spcPts val="750"/>
              </a:spcBef>
              <a:spcAft>
                <a:spcPts val="750"/>
              </a:spcAft>
            </a:pPr>
            <a:r>
              <a:rPr lang="zh-CN" b="0" i="0" u="none" baseline="0" dirty="0">
                <a:solidFill>
                  <a:schemeClr val="tx1"/>
                </a:solidFill>
                <a:effectLst/>
              </a:rPr>
              <a:t>社交媒体</a:t>
            </a:r>
          </a:p>
          <a:p>
            <a:pPr algn="l" rtl="0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chemeClr val="tx1"/>
                </a:solidFill>
                <a:effectLst/>
              </a:rPr>
              <a:t>每项服务使用不同的密码</a:t>
            </a:r>
          </a:p>
          <a:p>
            <a:pPr algn="l" rtl="0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</a:rPr>
              <a:t>使用</a:t>
            </a:r>
            <a:r>
              <a:rPr lang="zh-CN" b="0" i="0" u="none" baseline="0" dirty="0">
                <a:solidFill>
                  <a:schemeClr val="tx1"/>
                </a:solidFill>
                <a:effectLst/>
              </a:rPr>
              <a:t>长且安全度高的密码</a:t>
            </a:r>
          </a:p>
          <a:p>
            <a:endParaRPr lang="zh-CN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95484-50A8-2D84-F80E-0CAF939E07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rtl="0">
              <a:defRPr/>
            </a:pPr>
            <a:r>
              <a:rPr lang="zh-CN" b="0" i="0" u="none" baseline="0"/>
              <a:t>西澳数字包容项目 | 社区倡导计划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506DC-724C-CF87-C633-4561286AA6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>
              <a:defRPr/>
            </a:pPr>
            <a:fld id="{5D834F31-63CD-4BB0-9F9E-B240BA518BE4}" type="slidenum">
              <a:rPr/>
              <a:pPr>
                <a:defRPr/>
              </a:pPr>
              <a:t>10</a:t>
            </a:fld>
            <a:endParaRPr lang="zh-CN" altLang="en-US"/>
          </a:p>
        </p:txBody>
      </p:sp>
      <p:pic>
        <p:nvPicPr>
          <p:cNvPr id="2050" name="Picture 2" descr="myGov Home | myGov">
            <a:extLst>
              <a:ext uri="{FF2B5EF4-FFF2-40B4-BE49-F238E27FC236}">
                <a16:creationId xmlns:a16="http://schemas.microsoft.com/office/drawing/2014/main" id="{6E8A30CB-B237-4AEE-4F9F-37A4542D947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450" y="1632474"/>
            <a:ext cx="2520725" cy="86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edicare-australia-logo - Physiotherapy Centre Ivanhoe">
            <a:extLst>
              <a:ext uri="{FF2B5EF4-FFF2-40B4-BE49-F238E27FC236}">
                <a16:creationId xmlns:a16="http://schemas.microsoft.com/office/drawing/2014/main" id="{07F9CB1E-9AF7-36BA-2BB0-0906F78DF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171" y="2254628"/>
            <a:ext cx="2340429" cy="132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ustralian Taxation Office - Apps on Google Play">
            <a:extLst>
              <a:ext uri="{FF2B5EF4-FFF2-40B4-BE49-F238E27FC236}">
                <a16:creationId xmlns:a16="http://schemas.microsoft.com/office/drawing/2014/main" id="{9494A81F-4B44-3D17-C565-B1D5822A4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761" y="1479827"/>
            <a:ext cx="913153" cy="91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Online Bank Logo Vector Art, Icons, and Graphics for Free ...">
            <a:extLst>
              <a:ext uri="{FF2B5EF4-FFF2-40B4-BE49-F238E27FC236}">
                <a16:creationId xmlns:a16="http://schemas.microsoft.com/office/drawing/2014/main" id="{BB6AE285-C8FF-0867-B182-CE0A833908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84736" y="2740595"/>
            <a:ext cx="1260363" cy="109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6DD410B-177D-4D98-CB9D-03F63ACCCDF6}"/>
              </a:ext>
            </a:extLst>
          </p:cNvPr>
          <p:cNvGrpSpPr/>
          <p:nvPr/>
        </p:nvGrpSpPr>
        <p:grpSpPr>
          <a:xfrm>
            <a:off x="8326268" y="3248856"/>
            <a:ext cx="2196646" cy="2205830"/>
            <a:chOff x="9667875" y="3861141"/>
            <a:chExt cx="1905000" cy="1893707"/>
          </a:xfrm>
        </p:grpSpPr>
        <p:pic>
          <p:nvPicPr>
            <p:cNvPr id="2060" name="Picture 12" descr="Social Media Icons Vector Art, Icons, and Graphics for Free Download">
              <a:extLst>
                <a:ext uri="{FF2B5EF4-FFF2-40B4-BE49-F238E27FC236}">
                  <a16:creationId xmlns:a16="http://schemas.microsoft.com/office/drawing/2014/main" id="{A3D15672-14CF-6073-E846-7FD6AABEE3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667875" y="3861141"/>
              <a:ext cx="1905000" cy="981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2" descr="Social Media Icons Vector Art, Icons, and Graphics for Free Download">
              <a:extLst>
                <a:ext uri="{FF2B5EF4-FFF2-40B4-BE49-F238E27FC236}">
                  <a16:creationId xmlns:a16="http://schemas.microsoft.com/office/drawing/2014/main" id="{910CD55D-E04D-8A88-2E5E-C717C3D7EEB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369095" y="4773523"/>
              <a:ext cx="984705" cy="981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8" name="Picture 10" descr="155,500+ Online Cart Stock Photos, Pictures &amp; Royalty-Free Images - iStock  | Online cart icon, Shopping online cart, Shop online cart">
            <a:extLst>
              <a:ext uri="{FF2B5EF4-FFF2-40B4-BE49-F238E27FC236}">
                <a16:creationId xmlns:a16="http://schemas.microsoft.com/office/drawing/2014/main" id="{20CF54A1-88D8-CB2C-FC67-9B82DF019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470" y="3887469"/>
            <a:ext cx="1322342" cy="132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80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2F64F-8704-EE3A-F23B-86DBC4F45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pPr algn="l" rtl="0"/>
            <a:r>
              <a:rPr lang="zh-CN" b="1" i="0" u="none" baseline="0"/>
              <a:t>小心电子邮件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857C72-8A94-6F24-9D95-D38A99044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 wrap="square" anchor="t">
            <a:normAutofit/>
          </a:bodyPr>
          <a:lstStyle/>
          <a:p>
            <a:pPr marL="0" indent="0" algn="l" rtl="0">
              <a:spcBef>
                <a:spcPts val="750"/>
              </a:spcBef>
              <a:spcAft>
                <a:spcPts val="750"/>
              </a:spcAft>
              <a:buNone/>
            </a:pPr>
            <a:r>
              <a:rPr lang="zh-CN" b="0" i="0" u="none" baseline="0">
                <a:solidFill>
                  <a:schemeClr val="tx1"/>
                </a:solidFill>
                <a:effectLst/>
                <a:latin typeface="+mj-lt"/>
              </a:rPr>
              <a:t>网络钓鱼电子邮件</a:t>
            </a:r>
          </a:p>
          <a:p>
            <a:pPr marL="342900" indent="-342900" algn="l" rtl="0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zh-CN" b="0" i="0" u="none" baseline="0">
                <a:solidFill>
                  <a:schemeClr val="tx1"/>
                </a:solidFill>
                <a:effectLst/>
                <a:latin typeface="+mj-lt"/>
              </a:rPr>
              <a:t>以窃取信息为目的的虚假电子邮件</a:t>
            </a:r>
          </a:p>
          <a:p>
            <a:pPr marL="342900" indent="-342900" algn="l" rtl="0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zh-CN" b="0" i="0" u="none" baseline="0">
                <a:solidFill>
                  <a:schemeClr val="tx1"/>
                </a:solidFill>
                <a:effectLst/>
                <a:latin typeface="+mj-lt"/>
              </a:rPr>
              <a:t>看似真实，实则骗局</a:t>
            </a:r>
          </a:p>
          <a:p>
            <a:pPr marL="342900" indent="-342900" algn="l" rtl="0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zh-CN" b="0" i="0" u="none" baseline="0">
                <a:solidFill>
                  <a:schemeClr val="tx1"/>
                </a:solidFill>
                <a:effectLst/>
                <a:latin typeface="+mj-lt"/>
              </a:rPr>
              <a:t>不要点击可疑链接</a:t>
            </a:r>
          </a:p>
          <a:p>
            <a:pPr marL="342900" indent="-342900" algn="l" rtl="0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zh-CN" b="0" i="0" u="none" baseline="0">
                <a:solidFill>
                  <a:schemeClr val="tx1"/>
                </a:solidFill>
                <a:effectLst/>
                <a:latin typeface="+mj-lt"/>
              </a:rPr>
              <a:t>不要分享个人信息</a:t>
            </a:r>
          </a:p>
          <a:p>
            <a:pPr marL="342900" indent="-342900" algn="l" rtl="0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zh-CN" b="0" i="0" u="none" baseline="0">
                <a:solidFill>
                  <a:schemeClr val="tx1"/>
                </a:solidFill>
                <a:effectLst/>
                <a:latin typeface="+mj-lt"/>
              </a:rPr>
              <a:t>举报钓鱼邮件</a:t>
            </a:r>
          </a:p>
          <a:p>
            <a:endParaRPr lang="zh-CN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Content Placeholder 6" descr="Icon&#10;&#10;Description automatically generated">
            <a:extLst>
              <a:ext uri="{FF2B5EF4-FFF2-40B4-BE49-F238E27FC236}">
                <a16:creationId xmlns:a16="http://schemas.microsoft.com/office/drawing/2014/main" id="{0E2D1A05-B443-C8B1-CC5E-E1A721A1ED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98388" y="1825625"/>
            <a:ext cx="3929223" cy="3929223"/>
          </a:xfrm>
          <a:prstGeom prst="rect">
            <a:avLst/>
          </a:prstGeom>
          <a:noFill/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8BC7A-CE4A-86AE-3EBE-DAFB741AC8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 algn="l" rtl="0">
              <a:spcAft>
                <a:spcPts val="600"/>
              </a:spcAft>
              <a:defRPr/>
            </a:pPr>
            <a:r>
              <a:rPr lang="zh-CN" b="0" i="0" u="none" baseline="0"/>
              <a:t>西澳数字包容项目 | 社区倡导计划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33310-3EFD-2FCA-753C-339FC872E1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 algn="r" rtl="0">
              <a:spcAft>
                <a:spcPts val="600"/>
              </a:spcAft>
              <a:defRPr/>
            </a:pPr>
            <a:fld id="{8B8016BD-11DC-40B9-AC11-BFEBA31540E1}" type="slidenum">
              <a:rPr/>
              <a:pPr>
                <a:spcAft>
                  <a:spcPts val="600"/>
                </a:spcAft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829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C7F237-0252-91F5-807A-8286D765D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4A617-8FB2-2F2E-2CE6-0DAFF8179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450" y="167408"/>
            <a:ext cx="9228138" cy="1325563"/>
          </a:xfrm>
        </p:spPr>
        <p:txBody>
          <a:bodyPr/>
          <a:lstStyle/>
          <a:p>
            <a:pPr algn="l" rtl="0"/>
            <a:r>
              <a:rPr lang="zh-CN" b="1" i="0" u="none" baseline="0">
                <a:latin typeface="+mn-lt"/>
                <a:cs typeface="Arial" panose="020B0604020202020204" pitchFamily="34" charset="0"/>
              </a:rPr>
              <a:t>网络钓鱼诈骗</a:t>
            </a:r>
            <a:endParaRPr lang="zh-CN" dirty="0">
              <a:latin typeface="+mn-lt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3731FAE-2B01-DBA5-7423-2C5B0BF431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6172" y="3004457"/>
            <a:ext cx="3064383" cy="943429"/>
          </a:xfrm>
        </p:spPr>
        <p:txBody>
          <a:bodyPr/>
          <a:lstStyle/>
          <a:p>
            <a:pPr marL="0" lvl="0" indent="0" algn="l" rtl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zh-CN" b="0" i="0" u="none" kern="100" baseline="0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有哪些迹象表明这是一封虚假</a:t>
            </a:r>
            <a:r>
              <a:rPr lang="zh-CN" altLang="en-US" b="0" i="0" u="none" kern="100" baseline="0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的</a:t>
            </a:r>
            <a:r>
              <a:rPr lang="zh-CN" b="0" i="0" u="none" kern="100" baseline="0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电子邮件？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6F0DD-2918-4914-F29C-72FFDA8FD2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>
              <a:defRPr/>
            </a:pPr>
            <a:fld id="{5D834F31-63CD-4BB0-9F9E-B240BA518BE4}" type="slidenum">
              <a:rPr/>
              <a:pPr>
                <a:defRPr/>
              </a:pPr>
              <a:t>12</a:t>
            </a:fld>
            <a:endParaRPr lang="zh-CN" alt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3E33ADEF-2ABB-5604-A2FA-EC7C9D0DA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73" y="300637"/>
            <a:ext cx="1059104" cy="10591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AD4F59-D5E8-93AC-D54A-5D913BB4A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4071" y="1124028"/>
            <a:ext cx="6593058" cy="512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221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7" name="Picture 5" descr="Text, letter&#10;&#10;Description automatically generated">
            <a:extLst>
              <a:ext uri="{FF2B5EF4-FFF2-40B4-BE49-F238E27FC236}">
                <a16:creationId xmlns:a16="http://schemas.microsoft.com/office/drawing/2014/main" id="{8A0BAB50-9EE6-B1ED-D685-F01CCD4BF4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8018" y="501137"/>
            <a:ext cx="5332017" cy="89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Text, letter&#10;&#10;Description automatically generated">
            <a:extLst>
              <a:ext uri="{FF2B5EF4-FFF2-40B4-BE49-F238E27FC236}">
                <a16:creationId xmlns:a16="http://schemas.microsoft.com/office/drawing/2014/main" id="{AE7CE0A8-6D82-7742-B70B-7E3C315D95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8018" y="1452710"/>
            <a:ext cx="5332017" cy="65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Text, letter&#10;&#10;Description automatically generated">
            <a:extLst>
              <a:ext uri="{FF2B5EF4-FFF2-40B4-BE49-F238E27FC236}">
                <a16:creationId xmlns:a16="http://schemas.microsoft.com/office/drawing/2014/main" id="{4BADF0B1-6992-18C4-30AB-429D17C38C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42245" y="2116865"/>
            <a:ext cx="5332017" cy="2267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Text, letter&#10;&#10;Description automatically generated">
            <a:extLst>
              <a:ext uri="{FF2B5EF4-FFF2-40B4-BE49-F238E27FC236}">
                <a16:creationId xmlns:a16="http://schemas.microsoft.com/office/drawing/2014/main" id="{0B8BEB58-0450-849F-ED5D-3BB2C0200C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42245" y="4384086"/>
            <a:ext cx="5332017" cy="89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Text, letter&#10;&#10;Description automatically generated">
            <a:extLst>
              <a:ext uri="{FF2B5EF4-FFF2-40B4-BE49-F238E27FC236}">
                <a16:creationId xmlns:a16="http://schemas.microsoft.com/office/drawing/2014/main" id="{399D2C4D-0A58-B325-01B1-560BB81D9B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9"/>
          <a:stretch/>
        </p:blipFill>
        <p:spPr bwMode="auto">
          <a:xfrm>
            <a:off x="4442244" y="5387798"/>
            <a:ext cx="5332017" cy="11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37592F-77A4-1171-3AC3-1710207EFBD1}"/>
              </a:ext>
            </a:extLst>
          </p:cNvPr>
          <p:cNvSpPr txBox="1"/>
          <p:nvPr/>
        </p:nvSpPr>
        <p:spPr>
          <a:xfrm>
            <a:off x="4531113" y="501137"/>
            <a:ext cx="6751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zh-CN" sz="2400" b="0" i="0" u="none" baseline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不是政府电子邮箱</a:t>
            </a:r>
            <a:endParaRPr lang="zh-CN" sz="24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425D8B-6D30-284E-1837-667160975ADE}"/>
              </a:ext>
            </a:extLst>
          </p:cNvPr>
          <p:cNvSpPr txBox="1"/>
          <p:nvPr/>
        </p:nvSpPr>
        <p:spPr>
          <a:xfrm>
            <a:off x="9539202" y="1538867"/>
            <a:ext cx="26358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zh-CN" sz="2400" b="0" i="0" u="none" baseline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这听起来好得令人难以置信。联系税局ATO 或查看 MyGov 看看他们是否欠您钱。</a:t>
            </a:r>
            <a:endParaRPr lang="zh-CN" sz="24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06F271-127A-26D5-BB6E-FA1BB6F850AB}"/>
              </a:ext>
            </a:extLst>
          </p:cNvPr>
          <p:cNvSpPr txBox="1"/>
          <p:nvPr/>
        </p:nvSpPr>
        <p:spPr>
          <a:xfrm>
            <a:off x="9573889" y="4539822"/>
            <a:ext cx="2566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zh-CN" sz="2400" b="0" i="0" u="none" baseline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营造紧迫感</a:t>
            </a:r>
            <a:endParaRPr lang="zh-CN" sz="2400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D910CE-6B62-7485-394D-AFE1AA218CC1}"/>
              </a:ext>
            </a:extLst>
          </p:cNvPr>
          <p:cNvSpPr txBox="1"/>
          <p:nvPr/>
        </p:nvSpPr>
        <p:spPr>
          <a:xfrm>
            <a:off x="543935" y="4153304"/>
            <a:ext cx="3788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zh-CN" sz="2400" b="0" i="0" u="none" baseline="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要求您发送100积分的身份证件。政府绝不会通过电子邮件</a:t>
            </a:r>
            <a:r>
              <a:rPr lang="zh-CN" altLang="en-US" sz="2400" b="0" i="0" u="none" baseline="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索取</a:t>
            </a:r>
            <a:r>
              <a:rPr lang="zh-CN" sz="2400" b="0" i="0" u="none" baseline="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这些信息！</a:t>
            </a:r>
            <a:endParaRPr lang="zh-CN" sz="24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7A8C94-7459-330F-F5A6-A501C2A3C4E4}"/>
              </a:ext>
            </a:extLst>
          </p:cNvPr>
          <p:cNvSpPr/>
          <p:nvPr/>
        </p:nvSpPr>
        <p:spPr>
          <a:xfrm>
            <a:off x="558018" y="541263"/>
            <a:ext cx="3973095" cy="593890"/>
          </a:xfrm>
          <a:prstGeom prst="rect">
            <a:avLst/>
          </a:prstGeom>
          <a:solidFill>
            <a:srgbClr val="FBFF63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F57220-087B-B0ED-D035-9E70D1FC08DD}"/>
              </a:ext>
            </a:extLst>
          </p:cNvPr>
          <p:cNvSpPr/>
          <p:nvPr/>
        </p:nvSpPr>
        <p:spPr>
          <a:xfrm>
            <a:off x="4442243" y="3691847"/>
            <a:ext cx="4987530" cy="593890"/>
          </a:xfrm>
          <a:prstGeom prst="rect">
            <a:avLst/>
          </a:prstGeom>
          <a:solidFill>
            <a:srgbClr val="FBFF63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1C541B-2105-117B-E4C6-51C397911DE7}"/>
              </a:ext>
            </a:extLst>
          </p:cNvPr>
          <p:cNvSpPr/>
          <p:nvPr/>
        </p:nvSpPr>
        <p:spPr>
          <a:xfrm>
            <a:off x="6936008" y="4393070"/>
            <a:ext cx="1884435" cy="293505"/>
          </a:xfrm>
          <a:prstGeom prst="rect">
            <a:avLst/>
          </a:prstGeom>
          <a:solidFill>
            <a:srgbClr val="FBFF63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03B3DF-CF19-DF6A-2930-FDF20F0E50D2}"/>
              </a:ext>
            </a:extLst>
          </p:cNvPr>
          <p:cNvSpPr/>
          <p:nvPr/>
        </p:nvSpPr>
        <p:spPr>
          <a:xfrm>
            <a:off x="4442243" y="5942910"/>
            <a:ext cx="4969043" cy="552270"/>
          </a:xfrm>
          <a:prstGeom prst="rect">
            <a:avLst/>
          </a:prstGeom>
          <a:solidFill>
            <a:srgbClr val="FBFF63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0D90BCA-6760-3A24-D225-AEFD6B78648E}"/>
              </a:ext>
            </a:extLst>
          </p:cNvPr>
          <p:cNvSpPr/>
          <p:nvPr/>
        </p:nvSpPr>
        <p:spPr>
          <a:xfrm>
            <a:off x="4442243" y="4962084"/>
            <a:ext cx="4096846" cy="321433"/>
          </a:xfrm>
          <a:prstGeom prst="rect">
            <a:avLst/>
          </a:prstGeom>
          <a:solidFill>
            <a:srgbClr val="FBFF63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5F75349-9359-6D21-C10D-D97451B3A5A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16448" r="37575" b="61694"/>
          <a:stretch/>
        </p:blipFill>
        <p:spPr>
          <a:xfrm>
            <a:off x="506564" y="2167191"/>
            <a:ext cx="3826251" cy="105555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6E508B-5D1D-EF82-3756-EDA39084DCDC}"/>
              </a:ext>
            </a:extLst>
          </p:cNvPr>
          <p:cNvSpPr txBox="1"/>
          <p:nvPr/>
        </p:nvSpPr>
        <p:spPr>
          <a:xfrm>
            <a:off x="558018" y="3373756"/>
            <a:ext cx="3591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400" b="0" i="0" u="none" baseline="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徽标</a:t>
            </a:r>
            <a:r>
              <a:rPr lang="zh-CN" altLang="en-US" sz="2400" b="0" i="0" u="none" baseline="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从</a:t>
            </a:r>
            <a:r>
              <a:rPr lang="zh-CN" sz="2400" b="0" i="0" u="none" baseline="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税局网站</a:t>
            </a:r>
            <a:r>
              <a:rPr lang="zh-CN" altLang="en-US" sz="24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复制得来</a:t>
            </a:r>
            <a:endParaRPr lang="zh-CN" sz="24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35ACFC59-B243-09D3-DB6C-8ED40C561D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41520" y="147250"/>
            <a:ext cx="1059104" cy="105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872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A7366-2CD4-A37E-0DE6-2A78D86C8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zh-CN" altLang="en-US" dirty="0"/>
              <a:t>课程回顾</a:t>
            </a:r>
            <a:endParaRPr lang="zh-CN" b="1" i="0" u="none" baseline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7F4EA-0708-E693-8880-24B2318ACB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2601232"/>
          </a:xfrm>
        </p:spPr>
        <p:txBody>
          <a:bodyPr/>
          <a:lstStyle/>
          <a:p>
            <a:pPr algn="l" rtl="0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什么是电子邮件以及它的用途</a:t>
            </a:r>
          </a:p>
          <a:p>
            <a:pPr algn="l" rtl="0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设置电子邮件帐户</a:t>
            </a:r>
          </a:p>
          <a:p>
            <a:pPr algn="l" rtl="0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</a:rPr>
              <a:t>使用电邮</a:t>
            </a:r>
          </a:p>
          <a:p>
            <a:pPr algn="l" rtl="0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rgbClr val="242424"/>
                </a:solidFill>
                <a:effectLst/>
              </a:rPr>
              <a:t>确保电子邮件安全（网络钓鱼！）</a:t>
            </a:r>
          </a:p>
          <a:p>
            <a:pPr algn="l" rtl="0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zh-CN" dirty="0">
              <a:solidFill>
                <a:srgbClr val="242424"/>
              </a:solidFill>
            </a:endParaRPr>
          </a:p>
          <a:p>
            <a:pPr marL="0" indent="0" algn="l" rtl="0">
              <a:spcBef>
                <a:spcPts val="750"/>
              </a:spcBef>
              <a:spcAft>
                <a:spcPts val="750"/>
              </a:spcAft>
              <a:buNone/>
            </a:pPr>
            <a:endParaRPr lang="zh-CN" b="0" i="0" dirty="0">
              <a:solidFill>
                <a:srgbClr val="242424"/>
              </a:solidFill>
              <a:effectLst/>
            </a:endParaRPr>
          </a:p>
          <a:p>
            <a:endParaRPr lang="zh-C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94C11-55AF-1D2D-6A1E-BEAEDE0691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rtl="0">
              <a:defRPr/>
            </a:pPr>
            <a:r>
              <a:rPr lang="zh-CN" b="0" i="0" u="none" baseline="0"/>
              <a:t>西澳数字包容项目 | 社区倡导计划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30D2B-5762-459F-3152-679BB3E1B1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>
              <a:defRPr/>
            </a:pPr>
            <a:fld id="{D38658D8-01DA-4081-BFE8-329E6740CCE9}" type="slidenum">
              <a:rPr/>
              <a:pPr>
                <a:defRPr/>
              </a:pPr>
              <a:t>14</a:t>
            </a:fld>
            <a:endParaRPr lang="zh-CN" altLang="en-US"/>
          </a:p>
        </p:txBody>
      </p:sp>
      <p:pic>
        <p:nvPicPr>
          <p:cNvPr id="7" name="Picture 2" descr="Outlook logo">
            <a:extLst>
              <a:ext uri="{FF2B5EF4-FFF2-40B4-BE49-F238E27FC236}">
                <a16:creationId xmlns:a16="http://schemas.microsoft.com/office/drawing/2014/main" id="{F006B9B5-5AA2-571D-0D4F-9096A03E4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717" y="1758082"/>
            <a:ext cx="804735" cy="73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Gmail logo">
            <a:extLst>
              <a:ext uri="{FF2B5EF4-FFF2-40B4-BE49-F238E27FC236}">
                <a16:creationId xmlns:a16="http://schemas.microsoft.com/office/drawing/2014/main" id="{CEFD5DF3-F6E0-A283-7F8F-AB602A930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611" y="1798146"/>
            <a:ext cx="804735" cy="58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Yahoo">
            <a:extLst>
              <a:ext uri="{FF2B5EF4-FFF2-40B4-BE49-F238E27FC236}">
                <a16:creationId xmlns:a16="http://schemas.microsoft.com/office/drawing/2014/main" id="{267B7382-F0E6-1D0D-72FD-56AC28415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882" y="1868786"/>
            <a:ext cx="1828286" cy="53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6" descr="Icon&#10;&#10;Description automatically generated">
            <a:extLst>
              <a:ext uri="{FF2B5EF4-FFF2-40B4-BE49-F238E27FC236}">
                <a16:creationId xmlns:a16="http://schemas.microsoft.com/office/drawing/2014/main" id="{D9AE6163-E1C9-174B-59FD-DBB54A385F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7976911" y="4554354"/>
            <a:ext cx="1258811" cy="1234192"/>
          </a:xfrm>
          <a:prstGeom prst="rect">
            <a:avLst/>
          </a:prstGeom>
          <a:noFill/>
        </p:spPr>
      </p:pic>
      <p:pic>
        <p:nvPicPr>
          <p:cNvPr id="11" name="Picture 2" descr="myGov Home | myGov">
            <a:extLst>
              <a:ext uri="{FF2B5EF4-FFF2-40B4-BE49-F238E27FC236}">
                <a16:creationId xmlns:a16="http://schemas.microsoft.com/office/drawing/2014/main" id="{709FC66B-EFD6-A8C2-2D21-54A856877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373" y="2857710"/>
            <a:ext cx="2281337" cy="77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Online Bank Logo Vector Art, Icons, and Graphics for Free ...">
            <a:extLst>
              <a:ext uri="{FF2B5EF4-FFF2-40B4-BE49-F238E27FC236}">
                <a16:creationId xmlns:a16="http://schemas.microsoft.com/office/drawing/2014/main" id="{A12FF2CB-7BD4-D8CB-4D27-F46F7F4442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94306" y="3925100"/>
            <a:ext cx="1451558" cy="123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155,500+ Online Cart Stock Photos, Pictures &amp; Royalty-Free Images - iStock  | Online cart icon, Shopping online cart, Shop online cart">
            <a:extLst>
              <a:ext uri="{FF2B5EF4-FFF2-40B4-BE49-F238E27FC236}">
                <a16:creationId xmlns:a16="http://schemas.microsoft.com/office/drawing/2014/main" id="{C41868E1-DCF5-F742-48EB-54040C7F0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751" y="2560538"/>
            <a:ext cx="1165870" cy="114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9DB6AAB-66E0-E909-B07E-3D88184454F4}"/>
              </a:ext>
            </a:extLst>
          </p:cNvPr>
          <p:cNvGrpSpPr/>
          <p:nvPr/>
        </p:nvGrpSpPr>
        <p:grpSpPr>
          <a:xfrm>
            <a:off x="8911772" y="3600469"/>
            <a:ext cx="2176855" cy="2069527"/>
            <a:chOff x="9667875" y="3861141"/>
            <a:chExt cx="1905000" cy="1893707"/>
          </a:xfrm>
        </p:grpSpPr>
        <p:pic>
          <p:nvPicPr>
            <p:cNvPr id="17" name="Picture 12" descr="Social Media Icons Vector Art, Icons, and Graphics for Free Download">
              <a:extLst>
                <a:ext uri="{FF2B5EF4-FFF2-40B4-BE49-F238E27FC236}">
                  <a16:creationId xmlns:a16="http://schemas.microsoft.com/office/drawing/2014/main" id="{9F714F68-8587-DEDE-547F-031A96D41B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667875" y="3861141"/>
              <a:ext cx="1905000" cy="981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2" descr="Social Media Icons Vector Art, Icons, and Graphics for Free Download">
              <a:extLst>
                <a:ext uri="{FF2B5EF4-FFF2-40B4-BE49-F238E27FC236}">
                  <a16:creationId xmlns:a16="http://schemas.microsoft.com/office/drawing/2014/main" id="{F167AACF-325C-51C8-671F-A9423D0B14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369095" y="4773523"/>
              <a:ext cx="984705" cy="981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00978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26861-403F-F9D9-D0D6-E406616DB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92682-713F-6A30-10E9-F86BC5EB8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zh-CN" b="1" i="0" u="none" baseline="0" dirty="0"/>
              <a:t>感谢</a:t>
            </a:r>
            <a:r>
              <a:rPr lang="zh-CN" altLang="en-US" b="1" i="0" u="none" baseline="0" dirty="0"/>
              <a:t>您的出席</a:t>
            </a:r>
            <a:r>
              <a:rPr lang="zh-CN" b="1" i="0" u="none" baseline="0" dirty="0"/>
              <a:t>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4ECFD-EE93-F432-2D04-AA1416813C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zh-CN" b="0" i="0" u="none" baseline="0"/>
              <a:t>下一节课时间：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1C68CD-6077-DD68-EB19-B40EAD6295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1000" b="0" i="0" u="none" strike="noStrike" kern="1200" cap="none" spc="0" normalizeH="0" baseline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Kanit"/>
                <a:ea typeface="+mn-ea"/>
                <a:cs typeface="+mn-cs"/>
              </a:rPr>
              <a:t>西澳数字包容项目 | 社区倡导计划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C76BD-D6FE-B800-D940-B608044FD5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979563-BAC4-43CF-AF63-937BB8B82500}" type="slidenum">
              <a:rPr kumimoji="0" sz="1000" b="0" i="0" u="none" strike="noStrike" kern="1200" cap="none" spc="0" normalizeH="0" baseline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050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B109C-6277-7E09-3E28-85A9D2705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CF877B9E-0EA7-63B9-64B7-A614C53058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94718" y="4151689"/>
            <a:ext cx="8389938" cy="1361354"/>
          </a:xfrm>
        </p:spPr>
        <p:txBody>
          <a:bodyPr/>
          <a:lstStyle/>
          <a:p>
            <a:pPr algn="ctr" rtl="0" eaLnBrk="1" hangingPunct="1"/>
            <a:r>
              <a:rPr lang="zh-CN" sz="4400" b="1" i="0" u="none" baseline="0">
                <a:solidFill>
                  <a:schemeClr val="bg1"/>
                </a:solidFill>
                <a:cs typeface="Arial" panose="020B0604020202020204" pitchFamily="34" charset="0"/>
              </a:rPr>
              <a:t>感谢</a:t>
            </a:r>
            <a:br>
              <a:rPr lang="zh-CN" sz="440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zh-CN" sz="4400" b="1" i="0" u="none" baseline="0">
                <a:cs typeface="Arial" panose="020B0604020202020204" pitchFamily="34" charset="0"/>
              </a:rPr>
              <a:t>社区倡导计划</a:t>
            </a:r>
            <a:r>
              <a:rPr lang="zh-CN" sz="4400" b="0" i="0" u="none" baseline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24579" name="Subtitle 2">
            <a:extLst>
              <a:ext uri="{FF2B5EF4-FFF2-40B4-BE49-F238E27FC236}">
                <a16:creationId xmlns:a16="http://schemas.microsoft.com/office/drawing/2014/main" id="{A56012CB-35F5-17BC-1EC1-46FC862749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78981" y="5657850"/>
            <a:ext cx="5634037" cy="555625"/>
          </a:xfrm>
        </p:spPr>
        <p:txBody>
          <a:bodyPr/>
          <a:lstStyle/>
          <a:p>
            <a:pPr algn="ctr" rtl="0" eaLnBrk="1" hangingPunct="1"/>
            <a:endParaRPr lang="zh-CN" i="1" noProof="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696379E2-69A0-B4D2-20DB-C89701E72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543854"/>
            <a:ext cx="6729412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>
            <a:extLst>
              <a:ext uri="{FF2B5EF4-FFF2-40B4-BE49-F238E27FC236}">
                <a16:creationId xmlns:a16="http://schemas.microsoft.com/office/drawing/2014/main" id="{1DA40B31-722B-9851-C453-9A6D4DBAE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313" y="6054725"/>
            <a:ext cx="21986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3">
            <a:extLst>
              <a:ext uri="{FF2B5EF4-FFF2-40B4-BE49-F238E27FC236}">
                <a16:creationId xmlns:a16="http://schemas.microsoft.com/office/drawing/2014/main" id="{0CDD0F34-A38D-ADA8-7CA6-7DCABB355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6021388"/>
            <a:ext cx="142716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844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98F98-B834-442E-3AA2-9D84E5A95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9FD52-9F56-DD2A-4C50-8940DC81B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zh-CN" b="1" i="0" u="none" baseline="0"/>
              <a:t>讲师笔记：如何发送电子邮件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40F89-8E18-25F0-B06C-91DF5753F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1062"/>
            <a:ext cx="10515600" cy="4802738"/>
          </a:xfrm>
        </p:spPr>
        <p:txBody>
          <a:bodyPr/>
          <a:lstStyle/>
          <a:p>
            <a:pPr algn="l" rtl="0"/>
            <a:r>
              <a:rPr lang="zh-CN" b="0" i="0" u="none" baseline="0">
                <a:solidFill>
                  <a:srgbClr val="242424"/>
                </a:solidFill>
                <a:effectLst/>
              </a:rPr>
              <a:t>为学员打印此讲义：   </a:t>
            </a:r>
          </a:p>
          <a:p>
            <a:pPr lvl="1" algn="l" rtl="0"/>
            <a:r>
              <a:rPr lang="zh-CN" b="0" i="0" u="none" baseline="0">
                <a:solidFill>
                  <a:srgbClr val="242424"/>
                </a:solidFill>
                <a:effectLst/>
                <a:hlinkClick r:id="rId3"/>
              </a:rPr>
              <a:t>发送电子邮件</a:t>
            </a:r>
            <a:endParaRPr lang="zh-CN" b="0" i="0" dirty="0">
              <a:solidFill>
                <a:srgbClr val="242424"/>
              </a:solidFill>
              <a:effectLst/>
            </a:endParaRPr>
          </a:p>
          <a:p>
            <a:pPr algn="l" rtl="0">
              <a:spcBef>
                <a:spcPts val="750"/>
              </a:spcBef>
              <a:spcAft>
                <a:spcPts val="750"/>
              </a:spcAft>
            </a:pPr>
            <a:r>
              <a:rPr lang="zh-CN" b="0" i="0" u="none" baseline="0">
                <a:solidFill>
                  <a:schemeClr val="tx1"/>
                </a:solidFill>
              </a:rPr>
              <a:t>打印一份包含笔记部分的幻灯片，供您在讲课时使用</a:t>
            </a:r>
            <a:endParaRPr lang="zh-CN" b="0" i="0" dirty="0">
              <a:solidFill>
                <a:schemeClr val="tx1"/>
              </a:solidFill>
              <a:effectLst/>
            </a:endParaRPr>
          </a:p>
          <a:p>
            <a:pPr algn="l" rtl="0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zh-CN" b="0" i="0" u="none" baseline="0">
                <a:solidFill>
                  <a:schemeClr val="tx1"/>
                </a:solidFill>
                <a:effectLst/>
              </a:rPr>
              <a:t>阅读材料：</a:t>
            </a:r>
          </a:p>
          <a:p>
            <a:pPr lvl="1" algn="l" rtl="0">
              <a:spcBef>
                <a:spcPts val="750"/>
              </a:spcBef>
              <a:spcAft>
                <a:spcPts val="750"/>
              </a:spcAft>
            </a:pPr>
            <a:r>
              <a:rPr lang="zh-CN" b="0" i="0" u="none" baseline="0">
                <a:solidFill>
                  <a:schemeClr val="tx1"/>
                </a:solidFill>
                <a:effectLst/>
              </a:rPr>
              <a:t>浏览幻灯片，并确保您熟悉其内容，</a:t>
            </a:r>
          </a:p>
          <a:p>
            <a:pPr lvl="1" algn="l" rtl="0">
              <a:spcBef>
                <a:spcPts val="750"/>
              </a:spcBef>
              <a:spcAft>
                <a:spcPts val="750"/>
              </a:spcAft>
            </a:pPr>
            <a:r>
              <a:rPr lang="zh-CN" b="0" i="0" u="none" baseline="0">
                <a:solidFill>
                  <a:schemeClr val="tx1"/>
                </a:solidFill>
              </a:rPr>
              <a:t>给学员的讲义。</a:t>
            </a:r>
          </a:p>
          <a:p>
            <a:pPr algn="l" rtl="0">
              <a:spcBef>
                <a:spcPts val="750"/>
              </a:spcBef>
              <a:spcAft>
                <a:spcPts val="750"/>
              </a:spcAft>
            </a:pPr>
            <a:r>
              <a:rPr lang="zh-CN" b="0" i="0" u="none" baseline="0">
                <a:solidFill>
                  <a:srgbClr val="242424"/>
                </a:solidFill>
                <a:effectLst/>
              </a:rPr>
              <a:t>如果您有任何疑问，请在课程开始前联系Elliot </a:t>
            </a:r>
            <a:r>
              <a:rPr lang="zh-CN" b="0" i="0" u="none" baseline="0">
                <a:solidFill>
                  <a:srgbClr val="242424"/>
                </a:solidFill>
                <a:effectLst/>
                <a:hlinkClick r:id="rId4"/>
              </a:rPr>
              <a:t>Elliot@wacoss.</a:t>
            </a:r>
            <a:r>
              <a:rPr lang="zh-CN" b="0" i="0" u="none" baseline="0">
                <a:solidFill>
                  <a:srgbClr val="242424"/>
                </a:solidFill>
                <a:hlinkClick r:id="rId4"/>
              </a:rPr>
              <a:t>org.au </a:t>
            </a:r>
          </a:p>
          <a:p>
            <a:pPr algn="l" rtl="0">
              <a:spcBef>
                <a:spcPts val="750"/>
              </a:spcBef>
              <a:spcAft>
                <a:spcPts val="750"/>
              </a:spcAft>
            </a:pPr>
            <a:r>
              <a:rPr lang="zh-CN" b="0" i="0" u="none" baseline="0">
                <a:solidFill>
                  <a:schemeClr val="tx1"/>
                </a:solidFill>
                <a:effectLst/>
              </a:rPr>
              <a:t>讲课之前删除/隐藏此幻灯片，并在最后一张幻灯片上更新下一节课的时间/日期。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4087CA-FE4F-AAD4-8DDA-B843D9477A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1000" b="0" i="0" u="none" strike="noStrike" kern="1200" cap="none" spc="0" normalizeH="0" baseline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Kanit"/>
                <a:ea typeface="+mn-ea"/>
                <a:cs typeface="+mn-cs"/>
              </a:rPr>
              <a:t>西澳数字包容项目 | 社区倡导计划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A99F18-E1EB-FA97-3B19-CCFCFD54C1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D15210-6865-4F66-8164-C0556A8C2866}" type="slidenum">
              <a:rPr kumimoji="0" sz="1000" b="0" i="0" u="none" strike="noStrike" kern="1200" cap="none" spc="0" normalizeH="0" baseline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926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41" name="Rectangle 2664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noProof="0" dirty="0"/>
          </a:p>
        </p:txBody>
      </p:sp>
      <p:sp>
        <p:nvSpPr>
          <p:cNvPr id="26626" name="Title 1">
            <a:extLst>
              <a:ext uri="{FF2B5EF4-FFF2-40B4-BE49-F238E27FC236}">
                <a16:creationId xmlns:a16="http://schemas.microsoft.com/office/drawing/2014/main" id="{6D4D2F7F-AD9E-BF07-977B-1D817A8137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080" y="325369"/>
            <a:ext cx="8737384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rtl="0" eaLnBrk="1" hangingPunct="1"/>
            <a:r>
              <a:rPr lang="zh-CN" sz="4200" b="1" i="0" u="none" baseline="0">
                <a:solidFill>
                  <a:schemeClr val="tx1"/>
                </a:solidFill>
              </a:rPr>
              <a:t>对原住民的认可</a:t>
            </a:r>
          </a:p>
        </p:txBody>
      </p:sp>
      <p:sp>
        <p:nvSpPr>
          <p:cNvPr id="2664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noProof="0" dirty="0"/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14F22D56-9588-0B2C-034B-670C38C59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79" y="2910066"/>
            <a:ext cx="11406777" cy="29756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 lnSpcReduction="10000"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Kanit" panose="020B05020402040202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Kanit" panose="020B05020402040202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Kanit" panose="020B05020402040202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Kanit" panose="020B05020402040202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9pPr>
          </a:lstStyle>
          <a:p>
            <a:pPr algn="l" rtl="0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zh-CN" b="0" i="0" u="none" baseline="0">
                <a:solidFill>
                  <a:schemeClr val="tx1"/>
                </a:solidFill>
                <a:latin typeface="+mn-lt"/>
              </a:rPr>
              <a:t>我们知道我们身处原住民的土地。我们尊重这片土地上的原住民。</a:t>
            </a:r>
          </a:p>
          <a:p>
            <a:pPr algn="l" rtl="0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zh-CN" b="0" i="0" u="none" baseline="0">
                <a:solidFill>
                  <a:schemeClr val="tx1"/>
                </a:solidFill>
                <a:latin typeface="+mn-lt"/>
              </a:rPr>
              <a:t>原住民在这片土地上生活了很多年。</a:t>
            </a:r>
          </a:p>
          <a:p>
            <a:pPr algn="l" rtl="0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zh-CN" b="0" i="0" u="none" baseline="0">
                <a:solidFill>
                  <a:schemeClr val="tx1"/>
                </a:solidFill>
                <a:latin typeface="+mn-lt"/>
              </a:rPr>
              <a:t>我们尊重所有原住民及其长者。</a:t>
            </a:r>
          </a:p>
          <a:p>
            <a:pPr algn="l" rtl="0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zh-CN" b="0" i="0" u="none" baseline="0">
                <a:solidFill>
                  <a:schemeClr val="tx1"/>
                </a:solidFill>
                <a:latin typeface="+mn-lt"/>
              </a:rPr>
              <a:t>我们可以从他们的故事中学到很多东西。</a:t>
            </a:r>
          </a:p>
          <a:p>
            <a:pPr algn="l" rtl="0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zh-CN" b="0" i="0" u="none" baseline="0">
                <a:solidFill>
                  <a:schemeClr val="tx1"/>
                </a:solidFill>
                <a:latin typeface="+mn-lt"/>
              </a:rPr>
              <a:t>这片土地过去是、将来也永远是原住民的土地。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6FF27-C188-5A80-FFE6-57C859FE2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DEF6D-8BEE-A107-837E-D55E9A8D8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wrap="square" anchor="b">
            <a:normAutofit/>
          </a:bodyPr>
          <a:lstStyle/>
          <a:p>
            <a:pPr algn="l" rtl="0"/>
            <a:r>
              <a:rPr lang="zh-CN" b="1" i="0" u="none" baseline="0" dirty="0">
                <a:solidFill>
                  <a:srgbClr val="1962B2"/>
                </a:solidFill>
              </a:rPr>
              <a:t>电</a:t>
            </a:r>
            <a:r>
              <a:rPr lang="zh-CN" altLang="en-US" b="1" i="0" u="none" baseline="0" dirty="0">
                <a:solidFill>
                  <a:srgbClr val="1962B2"/>
                </a:solidFill>
              </a:rPr>
              <a:t>子</a:t>
            </a:r>
            <a:r>
              <a:rPr lang="zh-CN" b="1" i="0" u="none" baseline="0" dirty="0">
                <a:solidFill>
                  <a:srgbClr val="1962B2"/>
                </a:solidFill>
              </a:rPr>
              <a:t>邮</a:t>
            </a:r>
            <a:r>
              <a:rPr lang="zh-CN" altLang="en-US" b="1" i="0" u="none" baseline="0" dirty="0">
                <a:solidFill>
                  <a:srgbClr val="1962B2"/>
                </a:solidFill>
              </a:rPr>
              <a:t>件</a:t>
            </a:r>
            <a:endParaRPr lang="zh-CN" b="1" i="0" u="none" baseline="0" dirty="0">
              <a:solidFill>
                <a:srgbClr val="1962B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045733-1DAA-1BF2-2666-4995A8858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wrap="square" anchor="t">
            <a:normAutofit/>
          </a:bodyPr>
          <a:lstStyle/>
          <a:p>
            <a:pPr algn="l" rtl="0"/>
            <a:r>
              <a:rPr lang="zh-CN" b="0" i="0" u="none" baseline="0"/>
              <a:t>西澳数字参与项目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218E6A7-CFB5-F9D6-66D0-D370D818EA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10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/>
                <a:ea typeface="+mn-ea"/>
                <a:cs typeface="+mn-cs"/>
              </a:rPr>
              <a:t>西澳数字包容项目 | 社区倡导计划 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85C51CDC-34A8-9402-5207-112EBB3A9A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273800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CD732CF-05B5-44F6-8B3F-52A906295270}" type="slidenum">
              <a:rPr kumimoji="0" sz="10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393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3E7D5-F717-07A5-CCD9-B4DBA34AA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06043-1EED-8864-34C4-3D353D9B7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zh-CN" b="1" i="0" u="none" baseline="0"/>
              <a:t>课程简介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D9D0B-A310-9226-706F-15F0B3B1E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spcBef>
                <a:spcPts val="750"/>
              </a:spcBef>
              <a:spcAft>
                <a:spcPts val="750"/>
              </a:spcAft>
              <a:buNone/>
            </a:pPr>
            <a:r>
              <a:rPr lang="zh-CN" b="0" i="0" u="none" baseline="0" dirty="0">
                <a:solidFill>
                  <a:schemeClr val="tx1"/>
                </a:solidFill>
                <a:effectLst/>
              </a:rPr>
              <a:t>本次讲座将涵盖：</a:t>
            </a:r>
          </a:p>
          <a:p>
            <a:pPr algn="l" rtl="0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chemeClr val="tx1"/>
                </a:solidFill>
                <a:effectLst/>
              </a:rPr>
              <a:t>什么是电子邮件以及它的用途</a:t>
            </a:r>
          </a:p>
          <a:p>
            <a:pPr algn="l" rtl="0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chemeClr val="tx1"/>
                </a:solidFill>
                <a:effectLst/>
              </a:rPr>
              <a:t>设置电子邮件帐户</a:t>
            </a: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zh-CN" b="0" i="0" u="none" baseline="0" dirty="0">
                <a:solidFill>
                  <a:schemeClr val="tx1"/>
                </a:solidFill>
              </a:rPr>
              <a:t>使用</a:t>
            </a:r>
            <a:r>
              <a:rPr lang="zh-CN" altLang="en-US" dirty="0">
                <a:solidFill>
                  <a:schemeClr val="tx1"/>
                </a:solidFill>
              </a:rPr>
              <a:t>电子邮件</a:t>
            </a:r>
            <a:endParaRPr lang="en-AU" altLang="zh-CN" dirty="0">
              <a:solidFill>
                <a:schemeClr val="tx1"/>
              </a:solidFill>
            </a:endParaRP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zh-CN" b="0" i="0" u="none" baseline="0" dirty="0">
                <a:solidFill>
                  <a:schemeClr val="tx1"/>
                </a:solidFill>
                <a:effectLst/>
              </a:rPr>
              <a:t>电子邮件安全</a:t>
            </a:r>
          </a:p>
          <a:p>
            <a:pPr algn="l" rtl="0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zh-CN" dirty="0">
              <a:solidFill>
                <a:srgbClr val="242424"/>
              </a:solidFill>
            </a:endParaRPr>
          </a:p>
          <a:p>
            <a:pPr marL="0" indent="0" algn="l" rtl="0">
              <a:spcBef>
                <a:spcPts val="750"/>
              </a:spcBef>
              <a:spcAft>
                <a:spcPts val="750"/>
              </a:spcAft>
              <a:buNone/>
            </a:pPr>
            <a:endParaRPr lang="zh-CN" b="0" i="0" dirty="0">
              <a:solidFill>
                <a:srgbClr val="242424"/>
              </a:solidFill>
              <a:effectLst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DBC682-3850-AD3E-8708-FB8A0ED37A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1000" b="0" i="0" u="none" strike="noStrike" kern="1200" cap="none" spc="0" normalizeH="0" baseline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Kanit"/>
                <a:ea typeface="+mn-ea"/>
                <a:cs typeface="+mn-cs"/>
              </a:rPr>
              <a:t>西澳数字包容项目 | 社区倡导计划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E471C1-E263-053E-882D-3905132982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D15210-6865-4F66-8164-C0556A8C2866}" type="slidenum">
              <a:rPr kumimoji="0" sz="1000" b="0" i="0" u="none" strike="noStrike" kern="1200" cap="none" spc="0" normalizeH="0" baseline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496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4038B9-2659-A1F6-591B-BFEF73505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48214-E6BC-CAEB-991B-C1A99D868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821" y="2766218"/>
            <a:ext cx="9228138" cy="1325563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 rtl="0"/>
            <a:r>
              <a:rPr lang="zh-CN" sz="5400" b="1" i="0" u="none" baseline="0"/>
              <a:t>简介</a:t>
            </a:r>
          </a:p>
        </p:txBody>
      </p:sp>
      <p:pic>
        <p:nvPicPr>
          <p:cNvPr id="8" name="Graphic 7" descr="Handshake">
            <a:extLst>
              <a:ext uri="{FF2B5EF4-FFF2-40B4-BE49-F238E27FC236}">
                <a16:creationId xmlns:a16="http://schemas.microsoft.com/office/drawing/2014/main" id="{CAC27AD1-C76D-6341-3D81-9DA8C2B56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98388" y="1825625"/>
            <a:ext cx="3929223" cy="3929223"/>
          </a:xfrm>
          <a:prstGeom prst="rect">
            <a:avLst/>
          </a:prstGeom>
        </p:spPr>
      </p:pic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DF75785C-6EDD-336B-EE12-5729891596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1000" b="0" i="0" u="none" strike="noStrike" kern="1200" cap="none" spc="0" normalizeH="0" baseline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Kanit"/>
                <a:ea typeface="+mn-ea"/>
                <a:cs typeface="+mn-cs"/>
              </a:rPr>
              <a:t>西澳数字包容项目 | 社区倡导计划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E527F-027A-CFCC-9627-091FAE3DCB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273800"/>
            <a:ext cx="2743200" cy="244475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4C527D1-A219-4ED2-A5FE-8036C7832E50}" type="slidenum">
              <a:rPr kumimoji="0" sz="1000" b="0" i="0" u="none" strike="noStrike" kern="1200" cap="none" spc="0" normalizeH="0" baseline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CB4D7-1995-2096-1298-EBB038052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78663"/>
            <a:ext cx="5120473" cy="1778559"/>
          </a:xfrm>
        </p:spPr>
        <p:txBody>
          <a:bodyPr/>
          <a:lstStyle/>
          <a:p>
            <a:pPr algn="l" rtl="0"/>
            <a:r>
              <a:rPr lang="zh-CN" b="0" i="0" u="none" baseline="0" dirty="0">
                <a:solidFill>
                  <a:schemeClr val="tx1"/>
                </a:solidFill>
              </a:rPr>
              <a:t>向小组介绍您自己</a:t>
            </a:r>
          </a:p>
          <a:p>
            <a:pPr algn="l" rtl="0"/>
            <a:r>
              <a:rPr lang="zh-CN" b="0" i="0" u="none" baseline="0" dirty="0">
                <a:solidFill>
                  <a:schemeClr val="tx1"/>
                </a:solidFill>
              </a:rPr>
              <a:t>分享您使用电子邮件的经验——您有电子邮箱吗？您用它来做什么？</a:t>
            </a:r>
          </a:p>
        </p:txBody>
      </p:sp>
    </p:spTree>
    <p:extLst>
      <p:ext uri="{BB962C8B-B14F-4D97-AF65-F5344CB8AC3E}">
        <p14:creationId xmlns:p14="http://schemas.microsoft.com/office/powerpoint/2010/main" val="2754847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D6AA9-9285-4186-ABE0-AD01ABF83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43" y="457200"/>
            <a:ext cx="4847771" cy="1600200"/>
          </a:xfrm>
        </p:spPr>
        <p:txBody>
          <a:bodyPr/>
          <a:lstStyle/>
          <a:p>
            <a:pPr algn="l" rtl="0"/>
            <a:r>
              <a:rPr lang="zh-CN" sz="4400" b="1" i="0" u="none" baseline="0"/>
              <a:t>什么是电子邮箱？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570630-12BD-CE5C-DD75-09118882D2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42743" y="2361406"/>
            <a:ext cx="5355771" cy="3811588"/>
          </a:xfrm>
        </p:spPr>
        <p:txBody>
          <a:bodyPr/>
          <a:lstStyle/>
          <a:p>
            <a:pPr algn="l" rtl="0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zh-CN" sz="3200" b="0" i="0" u="none" baseline="0">
                <a:solidFill>
                  <a:srgbClr val="242424"/>
                </a:solidFill>
                <a:effectLst/>
                <a:latin typeface="+mj-lt"/>
              </a:rPr>
              <a:t>发送和接收邮件</a:t>
            </a:r>
          </a:p>
          <a:p>
            <a:pPr algn="l" rtl="0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zh-CN" sz="3200" b="0" i="0" u="none" baseline="0">
                <a:solidFill>
                  <a:srgbClr val="242424"/>
                </a:solidFill>
                <a:effectLst/>
                <a:latin typeface="+mj-lt"/>
              </a:rPr>
              <a:t>附加文件</a:t>
            </a:r>
          </a:p>
          <a:p>
            <a:pPr algn="l" rtl="0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zh-CN" sz="3200" b="0" i="0" u="none" baseline="0">
                <a:solidFill>
                  <a:srgbClr val="242424"/>
                </a:solidFill>
                <a:effectLst/>
                <a:latin typeface="+mj-lt"/>
              </a:rPr>
              <a:t>个人和工作用途</a:t>
            </a:r>
          </a:p>
          <a:p>
            <a:pPr algn="l" rtl="0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zh-CN" sz="3200" b="0" i="0" u="none" baseline="0">
                <a:solidFill>
                  <a:srgbClr val="242424"/>
                </a:solidFill>
                <a:effectLst/>
                <a:latin typeface="+mj-lt"/>
              </a:rPr>
              <a:t>登录服务</a:t>
            </a:r>
          </a:p>
          <a:p>
            <a:endParaRPr lang="zh-CN" sz="24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92C7A-D9AB-3571-2E12-E20D7A8C91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rtl="0">
              <a:defRPr/>
            </a:pPr>
            <a:r>
              <a:rPr lang="zh-CN" b="0" i="0" u="none" baseline="0"/>
              <a:t>西澳数字包容项目 | 社区倡导计划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1A75C-0082-9633-0215-D7AB2B742D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>
              <a:defRPr/>
            </a:pPr>
            <a:fld id="{8B8016BD-11DC-40B9-AC11-BFEBA31540E1}" type="slidenum">
              <a:rPr/>
              <a:pPr>
                <a:defRPr/>
              </a:pPr>
              <a:t>7</a:t>
            </a:fld>
            <a:endParaRPr lang="zh-CN" altLang="en-US"/>
          </a:p>
        </p:txBody>
      </p:sp>
      <p:pic>
        <p:nvPicPr>
          <p:cNvPr id="7" name="Picture 2" descr="Outlook logo">
            <a:extLst>
              <a:ext uri="{FF2B5EF4-FFF2-40B4-BE49-F238E27FC236}">
                <a16:creationId xmlns:a16="http://schemas.microsoft.com/office/drawing/2014/main" id="{E3638BFC-A28D-2854-0128-05419B367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487" y="1387682"/>
            <a:ext cx="1411514" cy="131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Gmail logo">
            <a:extLst>
              <a:ext uri="{FF2B5EF4-FFF2-40B4-BE49-F238E27FC236}">
                <a16:creationId xmlns:a16="http://schemas.microsoft.com/office/drawing/2014/main" id="{A15096FD-930E-160E-01A2-F93077F65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193" y="2422920"/>
            <a:ext cx="1644283" cy="122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Yahoo">
            <a:extLst>
              <a:ext uri="{FF2B5EF4-FFF2-40B4-BE49-F238E27FC236}">
                <a16:creationId xmlns:a16="http://schemas.microsoft.com/office/drawing/2014/main" id="{3F9C9CE5-C91E-EA01-5CB4-1C424656A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235" y="4267200"/>
            <a:ext cx="2648747" cy="79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169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37403-5D6B-4E50-BE84-7C4A2318E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zh-CN" b="1" i="0" u="none" baseline="0"/>
              <a:t>电子邮件服务提供商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02D38-8CCD-838B-545F-299720BD1E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336800"/>
            <a:ext cx="5923548" cy="3418048"/>
          </a:xfrm>
        </p:spPr>
        <p:txBody>
          <a:bodyPr/>
          <a:lstStyle/>
          <a:p>
            <a:pPr algn="l" rtl="0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zh-CN" sz="2800" b="0" i="0" u="none" baseline="0" dirty="0">
                <a:solidFill>
                  <a:srgbClr val="242424"/>
                </a:solidFill>
                <a:effectLst/>
                <a:latin typeface="+mj-lt"/>
              </a:rPr>
              <a:t>选择电子邮件提供商：选项包括 Gmail、Outlook 和 Yahoo。</a:t>
            </a:r>
          </a:p>
          <a:p>
            <a:pPr algn="l" rtl="0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zh-CN" sz="2800" b="0" i="0" u="none" baseline="0" dirty="0">
                <a:solidFill>
                  <a:srgbClr val="242424"/>
                </a:solidFill>
                <a:effectLst/>
                <a:latin typeface="+mj-lt"/>
              </a:rPr>
              <a:t>创建新的电子邮件帐户：选择一个独特的用户名和安全性高的密码</a:t>
            </a:r>
          </a:p>
          <a:p>
            <a:endParaRPr lang="zh-CN" sz="2800" dirty="0">
              <a:latin typeface="+mj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BA072-D3AA-02D9-9EAE-8AEA62C0D4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rtl="0">
              <a:defRPr/>
            </a:pPr>
            <a:r>
              <a:rPr lang="zh-CN" b="0" i="0" u="none" baseline="0"/>
              <a:t>西澳数字包容项目 | 社区倡导计划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4CA19-B815-1DA2-6298-1EA6BCE40C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>
              <a:defRPr/>
            </a:pPr>
            <a:fld id="{5D834F31-63CD-4BB0-9F9E-B240BA518BE4}" type="slidenum">
              <a:rPr/>
              <a:pPr>
                <a:defRPr/>
              </a:pPr>
              <a:t>8</a:t>
            </a:fld>
            <a:endParaRPr lang="zh-CN" altLang="en-US"/>
          </a:p>
        </p:txBody>
      </p:sp>
      <p:pic>
        <p:nvPicPr>
          <p:cNvPr id="7" name="Picture 2" descr="Outlook logo">
            <a:extLst>
              <a:ext uri="{FF2B5EF4-FFF2-40B4-BE49-F238E27FC236}">
                <a16:creationId xmlns:a16="http://schemas.microsoft.com/office/drawing/2014/main" id="{BCCD57C8-762F-F22C-6828-BF6B8FE54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490" y="1690688"/>
            <a:ext cx="1411514" cy="131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Gmail logo">
            <a:extLst>
              <a:ext uri="{FF2B5EF4-FFF2-40B4-BE49-F238E27FC236}">
                <a16:creationId xmlns:a16="http://schemas.microsoft.com/office/drawing/2014/main" id="{5D85972C-DCEC-8B26-470D-0842F127A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196" y="2725926"/>
            <a:ext cx="1644283" cy="122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Yahoo">
            <a:extLst>
              <a:ext uri="{FF2B5EF4-FFF2-40B4-BE49-F238E27FC236}">
                <a16:creationId xmlns:a16="http://schemas.microsoft.com/office/drawing/2014/main" id="{AC406856-C16D-B75A-F6AF-4F9C22CB9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238" y="4570206"/>
            <a:ext cx="2648747" cy="79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069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4C25A-9C1A-48F9-4740-B25CE6ED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zh-CN" b="1" i="0" u="none" baseline="0"/>
              <a:t>撰写电子邮件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DFAEF97-994F-AA08-1B44-5028AF5A53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471756" y="2766218"/>
            <a:ext cx="2848551" cy="1325563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BD2BC-2870-4C27-181D-7A395C05D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rtl="0">
              <a:defRPr/>
            </a:pPr>
            <a:r>
              <a:rPr lang="zh-CN" b="0" i="0" u="none" baseline="0"/>
              <a:t>西澳数字包容项目 | 社区倡导计划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965DF-A4F9-A9D4-41F8-BD77255DA2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>
              <a:defRPr/>
            </a:pPr>
            <a:fld id="{5D834F31-63CD-4BB0-9F9E-B240BA518BE4}" type="slidenum">
              <a:rPr/>
              <a:pPr>
                <a:defRPr/>
              </a:pPr>
              <a:t>9</a:t>
            </a:fld>
            <a:endParaRPr lang="zh-CN" alt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67F094-E52D-0117-8F99-F64ECE1103CB}"/>
              </a:ext>
            </a:extLst>
          </p:cNvPr>
          <p:cNvSpPr/>
          <p:nvPr/>
        </p:nvSpPr>
        <p:spPr>
          <a:xfrm>
            <a:off x="5651500" y="1346200"/>
            <a:ext cx="2713038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ED08415-1E87-D5C2-7A4F-973B6E97D0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0027" y="0"/>
            <a:ext cx="6671973" cy="605781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9140B37-E759-19EE-53A8-49A3FA8AD1E5}"/>
              </a:ext>
            </a:extLst>
          </p:cNvPr>
          <p:cNvSpPr txBox="1"/>
          <p:nvPr/>
        </p:nvSpPr>
        <p:spPr>
          <a:xfrm>
            <a:off x="5627134" y="12584"/>
            <a:ext cx="2667807" cy="368076"/>
          </a:xfrm>
          <a:prstGeom prst="rect">
            <a:avLst/>
          </a:prstGeom>
          <a:solidFill>
            <a:srgbClr val="F2F6FC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zh-CN" sz="1600" b="0" i="0" u="none" baseline="0"/>
              <a:t>新消息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3D1B2C-6EF3-71B6-7D32-248C3ACC7E43}"/>
              </a:ext>
            </a:extLst>
          </p:cNvPr>
          <p:cNvSpPr txBox="1"/>
          <p:nvPr/>
        </p:nvSpPr>
        <p:spPr>
          <a:xfrm>
            <a:off x="6258720" y="449029"/>
            <a:ext cx="4211636" cy="334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zh-CN" sz="1400" b="0" i="0" u="none" baseline="0"/>
              <a:t>digitalinclusion@wacoss.org.au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519D1F-EFC2-8165-D1ED-E2EE6514A748}"/>
              </a:ext>
            </a:extLst>
          </p:cNvPr>
          <p:cNvSpPr txBox="1"/>
          <p:nvPr/>
        </p:nvSpPr>
        <p:spPr>
          <a:xfrm>
            <a:off x="6258720" y="859139"/>
            <a:ext cx="4211636" cy="334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zh-CN" sz="1400" b="0" i="0" u="none" baseline="0"/>
              <a:t>you@youremail.com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E07AAE-AB44-CFC6-1756-8BE5EFDA7C60}"/>
              </a:ext>
            </a:extLst>
          </p:cNvPr>
          <p:cNvSpPr txBox="1"/>
          <p:nvPr/>
        </p:nvSpPr>
        <p:spPr>
          <a:xfrm>
            <a:off x="6258720" y="1325178"/>
            <a:ext cx="421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zh-CN" sz="1400" b="0" i="0" u="none" baseline="0" dirty="0"/>
              <a:t>提醒：数字技能</a:t>
            </a:r>
            <a:r>
              <a:rPr lang="zh-CN" altLang="en-US" sz="1400" b="0" i="0" u="none" baseline="0" dirty="0"/>
              <a:t>讲座</a:t>
            </a:r>
            <a:r>
              <a:rPr lang="zh-CN" sz="1400" b="0" i="0" u="none" baseline="0" dirty="0"/>
              <a:t> - 电子邮件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2B8878-FCA6-C99B-1DF7-C0DF20644F2E}"/>
              </a:ext>
            </a:extLst>
          </p:cNvPr>
          <p:cNvSpPr txBox="1"/>
          <p:nvPr/>
        </p:nvSpPr>
        <p:spPr>
          <a:xfrm>
            <a:off x="5652756" y="1771188"/>
            <a:ext cx="625157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zh-CN" sz="1400" b="0" i="0" u="none" baseline="0" dirty="0"/>
              <a:t>亲爱的【朋友】</a:t>
            </a:r>
          </a:p>
          <a:p>
            <a:endParaRPr lang="zh-CN" sz="1400" dirty="0"/>
          </a:p>
          <a:p>
            <a:pPr algn="l" rtl="0"/>
            <a:r>
              <a:rPr lang="zh-CN" sz="1400" b="0" i="0" u="none" baseline="0" dirty="0"/>
              <a:t>希望您收到这封邮件时一切安好。</a:t>
            </a:r>
          </a:p>
          <a:p>
            <a:endParaRPr lang="zh-CN" sz="1400" dirty="0"/>
          </a:p>
          <a:p>
            <a:pPr algn="l" rtl="0"/>
            <a:r>
              <a:rPr lang="zh-CN" sz="1400" b="0" i="0" u="none" baseline="0" dirty="0"/>
              <a:t>友情提醒，我们即将举办一场关于电子邮件的数字技能讲座。在本次讲座上，我们将介绍如何设置电子邮件帐户、如何编写和回复电子邮件以及如何在使用电子邮件时保持在线安全。</a:t>
            </a:r>
          </a:p>
          <a:p>
            <a:endParaRPr lang="zh-CN" sz="1400" dirty="0"/>
          </a:p>
          <a:p>
            <a:pPr algn="l" rtl="0"/>
            <a:r>
              <a:rPr lang="zh-CN" sz="1400" b="0" i="0" u="none" baseline="0" dirty="0"/>
              <a:t>如果您有任何疑问，请联系</a:t>
            </a:r>
            <a:r>
              <a:rPr lang="zh-CN" altLang="en-US" sz="1400" dirty="0"/>
              <a:t>本人</a:t>
            </a:r>
            <a:r>
              <a:rPr lang="zh-CN" sz="1400" b="0" i="0" u="none" baseline="0" dirty="0"/>
              <a:t>：</a:t>
            </a:r>
            <a:r>
              <a:rPr lang="zh-CN" sz="1400" b="0" i="0" u="none" baseline="0" dirty="0">
                <a:hlinkClick r:id="rId5"/>
              </a:rPr>
              <a:t>digitalinclusion@wacoss.org.au </a:t>
            </a:r>
            <a:r>
              <a:rPr lang="zh-CN" sz="1400" b="0" i="0" u="none" baseline="0" dirty="0"/>
              <a:t> </a:t>
            </a:r>
          </a:p>
          <a:p>
            <a:endParaRPr lang="zh-CN" sz="1400" dirty="0"/>
          </a:p>
          <a:p>
            <a:pPr algn="l" rtl="0"/>
            <a:r>
              <a:rPr lang="zh-CN" sz="1400" b="0" i="0" u="none" baseline="0" dirty="0"/>
              <a:t>希望您能出席</a:t>
            </a:r>
            <a:r>
              <a:rPr lang="zh-CN" altLang="en-US" sz="1400" b="0" i="0" u="none" baseline="0" dirty="0"/>
              <a:t>！</a:t>
            </a:r>
            <a:endParaRPr lang="en-AU" altLang="zh-CN" sz="1400" b="0" i="0" u="none" baseline="0" dirty="0"/>
          </a:p>
          <a:p>
            <a:pPr algn="l" rtl="0"/>
            <a:endParaRPr lang="zh-CN" sz="1400" b="0" i="0" u="none" baseline="0" dirty="0"/>
          </a:p>
          <a:p>
            <a:pPr algn="l" rtl="0"/>
            <a:r>
              <a:rPr lang="zh-CN" sz="1400" b="0" i="0" u="none" baseline="0" dirty="0"/>
              <a:t>Elliot</a:t>
            </a:r>
          </a:p>
          <a:p>
            <a:pPr algn="l" rtl="0"/>
            <a:r>
              <a:rPr lang="zh-CN" sz="1400" b="0" i="0" u="none" baseline="0" dirty="0"/>
              <a:t>资深培训</a:t>
            </a:r>
            <a:r>
              <a:rPr lang="zh-CN" altLang="en-US" sz="1400" b="0" i="0" u="none" baseline="0" dirty="0"/>
              <a:t>员</a:t>
            </a:r>
            <a:r>
              <a:rPr lang="zh-CN" sz="1400" b="0" i="0" u="none" baseline="0" dirty="0"/>
              <a:t>及项目员</a:t>
            </a:r>
          </a:p>
          <a:p>
            <a:pPr algn="l" rtl="0"/>
            <a:r>
              <a:rPr lang="zh-CN" sz="1400" b="0" i="0" u="none" baseline="0" dirty="0"/>
              <a:t>西澳数字参与项目</a:t>
            </a:r>
          </a:p>
        </p:txBody>
      </p:sp>
    </p:spTree>
    <p:extLst>
      <p:ext uri="{BB962C8B-B14F-4D97-AF65-F5344CB8AC3E}">
        <p14:creationId xmlns:p14="http://schemas.microsoft.com/office/powerpoint/2010/main" val="3866123494"/>
      </p:ext>
    </p:extLst>
  </p:cSld>
  <p:clrMapOvr>
    <a:masterClrMapping/>
  </p:clrMapOvr>
</p:sld>
</file>

<file path=ppt/theme/theme1.xml><?xml version="1.0" encoding="utf-8"?>
<a:theme xmlns:a="http://schemas.openxmlformats.org/drawingml/2006/main" name="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P_blu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IP_gradi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IP_blue_noacknowledg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IP_white_noacknowledge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DIP_gradient_noacknowledge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cc45243-29f6-4a1c-995b-35ed14ae441a" xsi:nil="true"/>
    <lcf76f155ced4ddcb4097134ff3c332f xmlns="5e5d6256-5200-4c34-82a9-8b0b259790ba">
      <Terms xmlns="http://schemas.microsoft.com/office/infopath/2007/PartnerControls"/>
    </lcf76f155ced4ddcb4097134ff3c332f>
    <_Flow_SignoffStatus xmlns="5e5d6256-5200-4c34-82a9-8b0b259790b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F0F04F5F537047B9E859B809FC98B2" ma:contentTypeVersion="18" ma:contentTypeDescription="Create a new document." ma:contentTypeScope="" ma:versionID="02c8d07715d2272605e295f54e772d67">
  <xsd:schema xmlns:xsd="http://www.w3.org/2001/XMLSchema" xmlns:xs="http://www.w3.org/2001/XMLSchema" xmlns:p="http://schemas.microsoft.com/office/2006/metadata/properties" xmlns:ns2="5e5d6256-5200-4c34-82a9-8b0b259790ba" xmlns:ns3="2cc45243-29f6-4a1c-995b-35ed14ae441a" targetNamespace="http://schemas.microsoft.com/office/2006/metadata/properties" ma:root="true" ma:fieldsID="b51ffc1035a5bdef39916f06e29bf83c" ns2:_="" ns3:_="">
    <xsd:import namespace="5e5d6256-5200-4c34-82a9-8b0b259790ba"/>
    <xsd:import namespace="2cc45243-29f6-4a1c-995b-35ed14ae44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5d6256-5200-4c34-82a9-8b0b259790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12" nillable="true" ma:displayName="Sign-off status" ma:internalName="Sign_x002d_off_x0020_status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9ccae8d7-56e3-403a-a6d6-462ef12788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c45243-29f6-4a1c-995b-35ed14ae441a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40f9f4e8-ea84-464f-93d8-2b64c6f0791b}" ma:internalName="TaxCatchAll" ma:showField="CatchAllData" ma:web="2cc45243-29f6-4a1c-995b-35ed14ae44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15B5E0-0E72-4946-AB1B-DA6EAFD6F5C6}">
  <ds:schemaRefs>
    <ds:schemaRef ds:uri="5e5d6256-5200-4c34-82a9-8b0b259790ba"/>
    <ds:schemaRef ds:uri="http://purl.org/dc/elements/1.1/"/>
    <ds:schemaRef ds:uri="http://purl.org/dc/terms/"/>
    <ds:schemaRef ds:uri="http://schemas.microsoft.com/office/infopath/2007/PartnerControls"/>
    <ds:schemaRef ds:uri="2cc45243-29f6-4a1c-995b-35ed14ae441a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9473078-E123-4D74-8E23-0CE337DB38C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6D1FC6-2B24-467B-8DED-0F47FE0CD1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5d6256-5200-4c34-82a9-8b0b259790ba"/>
    <ds:schemaRef ds:uri="2cc45243-29f6-4a1c-995b-35ed14ae44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2013</Words>
  <Application>Microsoft Office PowerPoint</Application>
  <PresentationFormat>Widescreen</PresentationFormat>
  <Paragraphs>215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Kanit</vt:lpstr>
      <vt:lpstr>Calibri</vt:lpstr>
      <vt:lpstr>DIP_white</vt:lpstr>
      <vt:lpstr>1_DIP_blue</vt:lpstr>
      <vt:lpstr>3_DIP_gradient</vt:lpstr>
      <vt:lpstr>2_DIP_blue_noacknowledgment</vt:lpstr>
      <vt:lpstr>1_DIP_white_noacknowledgement</vt:lpstr>
      <vt:lpstr>2_DIP_gradient_noacknowledgement</vt:lpstr>
      <vt:lpstr>DIP_white</vt:lpstr>
      <vt:lpstr>1_DIP_white</vt:lpstr>
      <vt:lpstr>数字技能培训 - 电子邮件 社区倡导计划 </vt:lpstr>
      <vt:lpstr>讲师笔记：如何发送电子邮件 </vt:lpstr>
      <vt:lpstr>对原住民的认可</vt:lpstr>
      <vt:lpstr>电子邮件</vt:lpstr>
      <vt:lpstr>课程简介</vt:lpstr>
      <vt:lpstr>简介</vt:lpstr>
      <vt:lpstr>什么是电子邮箱？</vt:lpstr>
      <vt:lpstr>电子邮件服务提供商</vt:lpstr>
      <vt:lpstr>撰写电子邮件 </vt:lpstr>
      <vt:lpstr>使用您的电子邮箱</vt:lpstr>
      <vt:lpstr>小心电子邮件</vt:lpstr>
      <vt:lpstr>网络钓鱼诈骗</vt:lpstr>
      <vt:lpstr>PowerPoint Presentation</vt:lpstr>
      <vt:lpstr>课程回顾</vt:lpstr>
      <vt:lpstr>感谢您的出席!</vt:lpstr>
      <vt:lpstr>感谢 社区倡导计划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Dongmei Chen</cp:lastModifiedBy>
  <cp:revision>6</cp:revision>
  <dcterms:created xsi:type="dcterms:W3CDTF">2025-04-28T04:52:20Z</dcterms:created>
  <dcterms:modified xsi:type="dcterms:W3CDTF">2025-09-22T10:11:55Z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0x01010071F0F04F5F537047B9E859B809FC98B2</vt:lpwstr>
  </property>
  <property fmtid="{D5CDD505-2E9C-101B-9397-08002B2CF9AE}" pid="3" name="MediaServiceImageTags">
    <vt:lpwstr/>
  </property>
</Properties>
</file>