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65" r:id="rId26"/>
  </p:sldIdLst>
  <p:sldSz cx="12192000" cy="6858000"/>
  <p:notesSz cx="6797675" cy="9926638"/>
  <p:embeddedFontLst>
    <p:embeddedFont>
      <p:font typeface="Kanit" panose="020B060402020202020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5" autoAdjust="0"/>
    <p:restoredTop sz="63317" autoAdjust="0"/>
  </p:normalViewPr>
  <p:slideViewPr>
    <p:cSldViewPr snapToGrid="0">
      <p:cViewPr>
        <p:scale>
          <a:sx n="100" d="100"/>
          <a:sy n="100" d="100"/>
        </p:scale>
        <p:origin x="234" y="-3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/>
              <a:t>播放此视频。</a:t>
            </a:r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 dirty="0"/>
              <a:t>浏览人们可以用手机做的事情清单。</a:t>
            </a:r>
          </a:p>
          <a:p>
            <a:pPr algn="l" rtl="0"/>
            <a:r>
              <a:rPr lang="zh-CN" sz="1400" b="0" i="0" u="none" baseline="0" dirty="0"/>
              <a:t>要求学员互相展示他们能</a:t>
            </a:r>
            <a:r>
              <a:rPr lang="zh-CN" altLang="en-US" sz="1400" b="0" i="0" u="none" baseline="0" dirty="0"/>
              <a:t>用手机</a:t>
            </a:r>
            <a:r>
              <a:rPr lang="zh-CN" sz="1400" b="0" i="0" u="none" baseline="0" dirty="0"/>
              <a:t>做些什么。</a:t>
            </a:r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/>
              <a:t>提出问题并让学员分享他们的答案。 </a:t>
            </a:r>
          </a:p>
          <a:p>
            <a:pPr algn="l" rtl="0"/>
            <a:r>
              <a:rPr lang="zh-CN" sz="1400" b="0" i="0" u="none" baseline="0"/>
              <a:t>对于不同的人，答案可能会有所不同。您可以要求学员解释，为什么他们选择其中一项，而不选另一项。</a:t>
            </a:r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/>
              <a:t>回顾课程目标。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/>
              <a:t>帮助人们找到 Be Connected 的课件资源。</a:t>
            </a:r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54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/>
              <a:t>向大家问好，介绍自己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/>
              <a:t>解释研讨会的目的——概述如何使用智能手机。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/>
              <a:t>强调使用手机对教育、生活和工作的重要性。 </a:t>
            </a:r>
          </a:p>
          <a:p>
            <a:pPr marL="285750" indent="-285750" algn="l" rtl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sz="1400" b="0" i="0" u="none" kern="1200" baseline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包括您将要讨论如何安全地使用智能手机。 </a:t>
            </a:r>
            <a:endParaRPr lang="zh-CN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l" rtl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sz="1400" b="0" i="0" u="none" kern="1200" baseline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提醒他们参加接下来的培训，以了解更多有关使用手机的安全知识。</a:t>
            </a:r>
            <a:endParaRPr lang="zh-CN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1" i="0" u="none" baseline="0">
                <a:solidFill>
                  <a:srgbClr val="242424"/>
                </a:solidFill>
                <a:effectLst/>
              </a:rPr>
              <a:t>快速介绍</a:t>
            </a:r>
          </a:p>
          <a:p>
            <a:pPr marL="285750" indent="-285750" algn="l" rtl="0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zh-CN" sz="1400" b="1" i="0" u="none" baseline="0">
                <a:solidFill>
                  <a:srgbClr val="242424"/>
                </a:solidFill>
                <a:effectLst/>
              </a:rPr>
              <a:t>目的：</a:t>
            </a:r>
            <a:r>
              <a:rPr lang="zh-CN" sz="1400" b="0" i="0" u="none" baseline="0">
                <a:solidFill>
                  <a:srgbClr val="242424"/>
                </a:solidFill>
                <a:effectLst/>
              </a:rPr>
              <a:t>以便快速互相认识并营造友好的氛围。</a:t>
            </a:r>
            <a:endParaRPr lang="zh-CN" sz="1400" b="1" i="0" dirty="0">
              <a:solidFill>
                <a:srgbClr val="242424"/>
              </a:solidFill>
              <a:effectLst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1" i="0" u="none" baseline="0">
                <a:solidFill>
                  <a:srgbClr val="242424"/>
                </a:solidFill>
                <a:effectLst/>
              </a:rPr>
              <a:t>要求每个参与者进行自我介绍</a:t>
            </a:r>
            <a:r>
              <a:rPr lang="zh-CN" sz="1400" b="0" i="0" u="none" baseline="0">
                <a:solidFill>
                  <a:srgbClr val="242424"/>
                </a:solidFill>
                <a:effectLst/>
              </a:rPr>
              <a:t>：他们应该讲出自己的姓名以及关于他们自己的一件趣事。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>
                <a:solidFill>
                  <a:srgbClr val="242424"/>
                </a:solidFill>
                <a:effectLst/>
              </a:rPr>
              <a:t>每人的介绍限时 30 秒，以保持简洁和吸引大家的注意力。</a:t>
            </a:r>
          </a:p>
          <a:p>
            <a:pPr lvl="0" algn="l" rtl="0">
              <a:spcAft>
                <a:spcPts val="800"/>
              </a:spcAft>
            </a:pPr>
            <a:endParaRPr lang="zh-CN" sz="1400" b="1" dirty="0">
              <a:solidFill>
                <a:srgbClr val="242424"/>
              </a:solidFill>
            </a:endParaRPr>
          </a:p>
          <a:p>
            <a:pPr lvl="0" algn="l" rtl="0">
              <a:spcAft>
                <a:spcPts val="800"/>
              </a:spcAft>
            </a:pPr>
            <a:r>
              <a:rPr lang="zh-CN" sz="1400" b="0" i="0" u="none" kern="1200" baseline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每个人自我介绍完毕后，对任何突出的事情进行评论。</a:t>
            </a:r>
            <a:endParaRPr lang="zh-CN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400" b="0" i="0" u="none" baseline="0"/>
              <a:t>以下是您在观看视频后可以提出的一些问题。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400" b="1" i="0" u="none" baseline="0">
                <a:effectLst/>
              </a:rPr>
              <a:t>了解智能手机：</a:t>
            </a:r>
            <a:endParaRPr lang="zh-CN" sz="1400" dirty="0"/>
          </a:p>
          <a:p>
            <a:pPr marL="17145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>
                <a:effectLst/>
              </a:rPr>
              <a:t>“您对这段视频有什么想法？”</a:t>
            </a:r>
          </a:p>
          <a:p>
            <a:pPr marL="17145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>
                <a:effectLst/>
              </a:rPr>
              <a:t>“它有助于您了解什么是智能手机吗？”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400" b="1" i="0" u="none" baseline="0">
                <a:effectLst/>
              </a:rPr>
              <a:t>分享机会：</a:t>
            </a:r>
            <a:endParaRPr lang="zh-CN" sz="1400" b="0" i="0" dirty="0">
              <a:effectLst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400" b="0" i="0" u="none" baseline="0">
                <a:effectLst/>
              </a:rPr>
              <a:t>“让我们花几分钟时间，让任何想要分享智能手机使用经验的人分享一下。”</a:t>
            </a:r>
          </a:p>
          <a:p>
            <a:pPr marL="17145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>
                <a:effectLst/>
              </a:rPr>
              <a:t>“您用过吗？ </a:t>
            </a:r>
            <a:endParaRPr lang="zh-CN" sz="1400" dirty="0"/>
          </a:p>
          <a:p>
            <a:pPr marL="17145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>
                <a:effectLst/>
              </a:rPr>
              <a:t>“感觉怎么样？”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为智能手机充电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开始使用您的智能手机。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每部智能手机都配有充电器。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要给手机充电，请将充电器插入电源插座，然后将另一端连接手机。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您通常会在屏幕上看到电池图标，表示正在充电。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可能需要几个小时才能充满电，具体取决于电池电量有多低。 </a:t>
            </a:r>
            <a:endParaRPr lang="zh-CN" dirty="0">
              <a:solidFill>
                <a:srgbClr val="242424"/>
              </a:solidFill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最好在夜间或较长时间不使用手机时，对其进行充电。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任何拥有智能手机的人，请查看屏幕顶部的电池指示器。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b="1" i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开启您的智能手机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接下来，谈谈如何启动智能手机。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要打开它，请按住电源按钮，直到看到屏幕亮起。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电源按钮通常位于手机的侧面或顶部。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如果手机无法开机，可能需要先充电。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手机开机后，您将看到主屏幕；如果是第一次使用，则会看到欢迎屏幕。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b="1" i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设置您的手机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第一次打开手机时，您需要进行设置。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这通常涉及：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选择您的语言，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连接到无线网络 Wi-Fi，以及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使用您的 Google 或 Apple 帐户登录。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按照屏幕上的说明完成设置。如果您没有 Google 或 Apple 帐户，您可以在设置过程中创建一个。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b="1" i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设置您的智能手机（安卓系统）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对于安卓手机，设置过程将指导您完成以下：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连接到无线网络 Wi-Fi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使用您的 Google 帐户登录，然后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设置密码（PIN） 或指纹等安全功能。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如果您留有备份，还可以选择在新手机上恢复之前的手机的数据。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设置完成后，您将看到带有各种应用程序图标的主屏幕。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b="1" i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设置您的智能手机（苹果系统）：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对于苹果手机，设置过程将指导您完成以下：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连接到无线网络 Wi-Fi，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使用您的 Apple ID 登录，然后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设置 Face ID 或 Touch ID 等安全功能。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如果您留有备份，还可以选择在新手机上恢复之前的手机的数据。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设置完成后，您将看到带有各种应用程序图标的主屏幕。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b="1" i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互动活动：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花几分钟时间浏览一下您打印的讲义。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确保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学员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至少拥有一份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讲义，上面的手机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看起来像他们的手机。</a:t>
            </a: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b="1" i="0" u="none" baseline="0" dirty="0">
                <a:solidFill>
                  <a:srgbClr val="242424"/>
                </a:solidFill>
                <a:effectLst/>
                <a:latin typeface="+mn-lt"/>
              </a:rPr>
              <a:t>主屏幕和应用程序。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b="1" i="0" u="none" baseline="0" dirty="0">
                <a:solidFill>
                  <a:srgbClr val="242424"/>
                </a:solidFill>
                <a:effectLst/>
                <a:latin typeface="+mn-lt"/>
              </a:rPr>
              <a:t>了解主屏幕布局：</a:t>
            </a:r>
            <a:endParaRPr lang="zh-CN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让我们从主屏幕开始。这是您打开手机时看到的主屏幕。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在顶部，您可能会看到时间、电池电量和信号强度。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在中间，您会看到不同应用程序的图标。这是打开应用程序的快捷方式。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在底部，您可能会看到一排在每个屏幕上都保持不变的图标。这些通常是重要的应用程序，如电话、短信和互联网浏览器。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b="1" i="0" u="none" baseline="0" dirty="0">
                <a:solidFill>
                  <a:srgbClr val="242424"/>
                </a:solidFill>
                <a:effectLst/>
                <a:latin typeface="+mn-lt"/>
              </a:rPr>
              <a:t>如何打开和关闭应用程序：</a:t>
            </a:r>
            <a:endParaRPr lang="zh-CN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要打开一个应用程序，只需点击其图标。例如，如果您想打开相机，请点击相机图标。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要关闭应用程序，通常可以按主页按钮（如有），或用手指从屏幕底部向上滑动。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如果您想查看已打开的所有应用程序，您可以：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n-lt"/>
              </a:rPr>
              <a:t>从底部向上滑动并按住，或者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n-lt"/>
              </a:rPr>
              <a:t>按下最近的应用程序按钮（如有）。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n-lt"/>
              </a:rPr>
              <a:t>然后您可以向左、向右或向上滑动来关闭应用程序。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b="1" i="0" u="none" baseline="0" dirty="0">
                <a:solidFill>
                  <a:srgbClr val="242424"/>
                </a:solidFill>
                <a:effectLst/>
                <a:latin typeface="+mn-lt"/>
              </a:rPr>
              <a:t>拨打电话和发送短信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b="1" i="0" u="none" baseline="0" dirty="0">
                <a:solidFill>
                  <a:srgbClr val="242424"/>
                </a:solidFill>
                <a:effectLst/>
                <a:latin typeface="+mn-lt"/>
              </a:rPr>
              <a:t>如何拨打电话：</a:t>
            </a:r>
            <a:endParaRPr lang="zh-CN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要拨打电话，请点击电话图标。这将打开拨号器。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您可以使用键盘输入电话号码，也可以从列表中选择联系人。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输入号码或选择联系人后：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n-lt"/>
              </a:rPr>
              <a:t>点击通话按钮即可开始通话。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n-lt"/>
              </a:rPr>
              <a:t>它通常看起来像一个绿色的电话图标。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要结束通话，请点击红色电话图标。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b="1" i="0" u="none" baseline="0" dirty="0">
                <a:solidFill>
                  <a:srgbClr val="242424"/>
                </a:solidFill>
                <a:effectLst/>
                <a:latin typeface="+mn-lt"/>
              </a:rPr>
              <a:t>发送短信：</a:t>
            </a:r>
            <a:endParaRPr lang="zh-CN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要发送短信，请点击</a:t>
            </a:r>
            <a:r>
              <a:rPr lang="zh-CN" altLang="en-US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短信</a:t>
            </a: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图标。这将打开您的短信应用程序。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要开始写新短信，请点击新短信图标（通常是铅笔或加号）。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您可以使用键盘输入电话号码，也可以从您的联络名单中选择联系人。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在屏幕底部的文本框中输入您的短信内容。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当您准备好发送</a:t>
            </a:r>
            <a:r>
              <a:rPr lang="zh-CN" altLang="en-US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短信</a:t>
            </a:r>
            <a:r>
              <a:rPr lang="zh-CN" sz="1200" b="0" i="0" u="none" baseline="0" dirty="0">
                <a:solidFill>
                  <a:srgbClr val="242424"/>
                </a:solidFill>
                <a:effectLst/>
                <a:latin typeface="+mn-lt"/>
              </a:rPr>
              <a:t>时，点击发送按钮（通常是纸飞机或箭头图标）。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a-smartpho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ot@wacoss.org.au" TargetMode="External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244" y="4320439"/>
            <a:ext cx="9204960" cy="1361354"/>
          </a:xfrm>
        </p:spPr>
        <p:txBody>
          <a:bodyPr/>
          <a:lstStyle/>
          <a:p>
            <a:pPr algn="l" rtl="0" eaLnBrk="1" hangingPunct="1"/>
            <a:r>
              <a:rPr lang="zh-CN" sz="4400" b="1" i="0" u="none" baseline="0">
                <a:solidFill>
                  <a:schemeClr val="bg1"/>
                </a:solidFill>
                <a:cs typeface="Arial" panose="020B0604020202020204" pitchFamily="34" charset="0"/>
              </a:rPr>
              <a:t>数字技能培训 - 智能手机</a:t>
            </a:r>
            <a:br>
              <a:rPr lang="zh-CN" sz="44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zh-CN" sz="4400" b="1" i="0" u="none" baseline="0">
                <a:solidFill>
                  <a:schemeClr val="bg1"/>
                </a:solidFill>
                <a:cs typeface="Arial" panose="020B0604020202020204" pitchFamily="34" charset="0"/>
              </a:rPr>
              <a:t>社区倡导计划</a:t>
            </a:r>
            <a:r>
              <a:rPr lang="zh-CN" sz="4400" b="0" i="0" u="none" baseline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algn="l" rtl="0" eaLnBrk="1" hangingPunct="1"/>
            <a:r>
              <a:rPr lang="zh-CN" b="0" i="1" u="none" baseline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上网注意安全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 dirty="0"/>
              <a:t>西澳数字参与项目 | 社区倡导课程|数码工作坊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3BD15210-6865-4F66-8164-C0556A8C2866}" type="slidenum">
              <a:rPr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 dirty="0"/>
              <a:t>在我离开之前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854"/>
          </a:xfrm>
        </p:spPr>
        <p:txBody>
          <a:bodyPr/>
          <a:lstStyle/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检查您是否可以执行以下操作：</a:t>
            </a:r>
          </a:p>
          <a:p>
            <a:pPr algn="l" rtl="0"/>
            <a:r>
              <a:rPr lang="zh-CN" b="1" i="0" u="none" baseline="0" dirty="0">
                <a:solidFill>
                  <a:schemeClr val="tx1"/>
                </a:solidFill>
              </a:rPr>
              <a:t>电源和充电</a:t>
            </a:r>
          </a:p>
          <a:p>
            <a:pPr lvl="1" algn="l" rtl="0"/>
            <a:r>
              <a:rPr lang="zh-CN" b="0" i="0" u="none" baseline="0" dirty="0">
                <a:solidFill>
                  <a:schemeClr val="tx1"/>
                </a:solidFill>
              </a:rPr>
              <a:t>启动手机</a:t>
            </a:r>
          </a:p>
          <a:p>
            <a:pPr lvl="1" algn="l" rtl="0"/>
            <a:r>
              <a:rPr lang="zh-CN" b="0" i="0" u="none" baseline="0" dirty="0">
                <a:solidFill>
                  <a:schemeClr val="tx1"/>
                </a:solidFill>
              </a:rPr>
              <a:t>给手机充电</a:t>
            </a:r>
          </a:p>
          <a:p>
            <a:pPr algn="l" rtl="0"/>
            <a:r>
              <a:rPr lang="zh-CN" b="1" i="0" u="none" baseline="0" dirty="0">
                <a:solidFill>
                  <a:schemeClr val="tx1"/>
                </a:solidFill>
              </a:rPr>
              <a:t>通信</a:t>
            </a:r>
          </a:p>
          <a:p>
            <a:pPr lvl="1" algn="l" rtl="0"/>
            <a:r>
              <a:rPr lang="zh-CN" b="0" i="0" u="none" baseline="0" dirty="0">
                <a:solidFill>
                  <a:schemeClr val="tx1"/>
                </a:solidFill>
              </a:rPr>
              <a:t>拨打和接听电话</a:t>
            </a:r>
          </a:p>
          <a:p>
            <a:pPr lvl="1" algn="l" rtl="0"/>
            <a:r>
              <a:rPr lang="zh-CN" b="0" i="0" u="none" baseline="0" dirty="0">
                <a:solidFill>
                  <a:schemeClr val="tx1"/>
                </a:solidFill>
              </a:rPr>
              <a:t>发送和阅读短信</a:t>
            </a:r>
          </a:p>
          <a:p>
            <a:pPr algn="l" rtl="0"/>
            <a:r>
              <a:rPr lang="zh-CN" b="1" i="0" u="none" baseline="0" dirty="0">
                <a:solidFill>
                  <a:schemeClr val="tx1"/>
                </a:solidFill>
              </a:rPr>
              <a:t>连接</a:t>
            </a:r>
          </a:p>
          <a:p>
            <a:pPr lvl="1" algn="l" rtl="0"/>
            <a:r>
              <a:rPr lang="zh-CN" b="0" i="0" u="none" baseline="0" dirty="0">
                <a:solidFill>
                  <a:schemeClr val="tx1"/>
                </a:solidFill>
              </a:rPr>
              <a:t>打开/关闭移动数据</a:t>
            </a:r>
          </a:p>
          <a:p>
            <a:pPr lvl="1" algn="l" rtl="0"/>
            <a:r>
              <a:rPr lang="zh-CN" b="0" i="0" u="none" baseline="0" dirty="0">
                <a:solidFill>
                  <a:schemeClr val="tx1"/>
                </a:solidFill>
              </a:rPr>
              <a:t>连接无线网络 Wi-Fi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 algn="l" rtl="0">
              <a:defRPr/>
            </a:pPr>
            <a:r>
              <a:rPr lang="zh-CN" b="0" i="0" u="none" baseline="0" dirty="0"/>
              <a:t>西澳数字参与项目 | 社区倡导课程|</a:t>
            </a:r>
            <a:r>
              <a:rPr lang="en-AU" altLang="zh-CN" b="0" i="0" u="none" baseline="0" dirty="0"/>
              <a:t> </a:t>
            </a:r>
            <a:r>
              <a:rPr lang="zh-CN" b="0" i="0" u="none" baseline="0" dirty="0"/>
              <a:t>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3BD15210-6865-4F66-8164-C0556A8C2866}" type="slidenum">
              <a:rPr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58DA-A1D9-AE18-FAC7-3DC61DFA9DBF}"/>
              </a:ext>
            </a:extLst>
          </p:cNvPr>
          <p:cNvSpPr txBox="1"/>
          <p:nvPr/>
        </p:nvSpPr>
        <p:spPr>
          <a:xfrm>
            <a:off x="5780314" y="2218040"/>
            <a:ext cx="6757516" cy="2498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sz="2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应用程序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sz="20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查找应用程序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sz="20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下载应用程序（银行、地图）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sz="2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拍照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sz="2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查找互联网浏览器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sz="2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设置闹钟或提醒</a:t>
            </a:r>
            <a:endParaRPr lang="zh-CN" sz="2400" dirty="0"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讨论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03" y="1508781"/>
            <a:ext cx="5613996" cy="4055714"/>
          </a:xfrm>
        </p:spPr>
        <p:txBody>
          <a:bodyPr/>
          <a:lstStyle/>
          <a:p>
            <a:pPr mar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sz="2000" b="1" i="0" u="none" baseline="0" dirty="0">
                <a:solidFill>
                  <a:srgbClr val="242424"/>
                </a:solidFill>
                <a:effectLst/>
                <a:latin typeface="+mj-lt"/>
              </a:rPr>
              <a:t>设置新智能手机时首先要做什么？</a:t>
            </a:r>
            <a:endParaRPr lang="zh-CN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a) 下载应用程序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b) 给手机充电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c) 打开手机并按照设置说明进行操作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d) 拨打电话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CN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sz="2000" b="1" i="0" u="none" baseline="0" dirty="0">
                <a:solidFill>
                  <a:srgbClr val="242424"/>
                </a:solidFill>
                <a:effectLst/>
                <a:latin typeface="+mj-lt"/>
              </a:rPr>
              <a:t>为什么为智能手机使用正确的充电器很重要？</a:t>
            </a:r>
            <a:endParaRPr lang="zh-CN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a) 为避免损坏电池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b) 加快手机充电速度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c) 让手机看起来更美观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d) 省钱</a:t>
            </a:r>
            <a:endParaRPr lang="zh-CN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 dirty="0"/>
              <a:t>西澳数字参与项目 | 社区倡导课程|</a:t>
            </a:r>
            <a:r>
              <a:rPr lang="en-AU" altLang="zh-CN" b="0" i="0" u="none" baseline="0" dirty="0"/>
              <a:t> </a:t>
            </a:r>
            <a:r>
              <a:rPr lang="zh-CN" b="0" i="0" u="none" baseline="0" dirty="0"/>
              <a:t>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3BD15210-6865-4F66-8164-C0556A8C2866}" type="slidenum">
              <a:rPr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C44D-0132-0B9A-D920-E14DE9CC7F75}"/>
              </a:ext>
            </a:extLst>
          </p:cNvPr>
          <p:cNvSpPr txBox="1"/>
          <p:nvPr/>
        </p:nvSpPr>
        <p:spPr>
          <a:xfrm>
            <a:off x="5854998" y="1465340"/>
            <a:ext cx="6096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1" i="0" u="none" baseline="0" dirty="0">
                <a:solidFill>
                  <a:srgbClr val="242424"/>
                </a:solidFill>
                <a:latin typeface="+mn-lt"/>
              </a:rPr>
              <a:t>3.</a:t>
            </a:r>
            <a:r>
              <a:rPr lang="zh-CN" sz="2000" b="1" i="0" u="none" baseline="0" dirty="0">
                <a:solidFill>
                  <a:srgbClr val="242424"/>
                </a:solidFill>
                <a:effectLst/>
                <a:latin typeface="+mn-lt"/>
              </a:rPr>
              <a:t>如果您收到可疑短信消息或电子邮件，该怎么办？ </a:t>
            </a:r>
            <a:endParaRPr lang="zh-CN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n-lt"/>
              </a:rPr>
              <a:t>a</a:t>
            </a:r>
            <a:r>
              <a:rPr lang="en-AU" altLang="zh-CN" sz="2000" dirty="0">
                <a:solidFill>
                  <a:srgbClr val="242424"/>
                </a:solidFill>
                <a:latin typeface="+mn-lt"/>
              </a:rPr>
              <a:t>)</a:t>
            </a:r>
            <a:r>
              <a:rPr lang="zh-CN" altLang="en-US" sz="2000" dirty="0">
                <a:solidFill>
                  <a:srgbClr val="242424"/>
                </a:solidFill>
                <a:latin typeface="+mn-lt"/>
              </a:rPr>
              <a:t> </a:t>
            </a: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n-lt"/>
              </a:rPr>
              <a:t>忽略它</a:t>
            </a:r>
          </a:p>
          <a:p>
            <a:pPr marL="0" lvl="1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n-lt"/>
              </a:rPr>
              <a:t>b) 点击链接查看</a:t>
            </a:r>
          </a:p>
          <a:p>
            <a:pPr marL="0" lvl="1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n-lt"/>
              </a:rPr>
              <a:t>c) 举报并删除</a:t>
            </a:r>
          </a:p>
          <a:p>
            <a:pPr marL="0" lvl="1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n-lt"/>
              </a:rPr>
              <a:t>d) 转发给朋友</a:t>
            </a:r>
          </a:p>
          <a:p>
            <a:pPr marL="0" lvl="1" algn="l" rtl="0">
              <a:spcBef>
                <a:spcPts val="0"/>
              </a:spcBef>
              <a:spcAft>
                <a:spcPts val="0"/>
              </a:spcAft>
            </a:pPr>
            <a:endParaRPr lang="zh-CN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1" i="0" u="none" baseline="0" dirty="0">
                <a:solidFill>
                  <a:srgbClr val="242424"/>
                </a:solidFill>
                <a:effectLst/>
                <a:latin typeface="+mn-lt"/>
              </a:rPr>
              <a:t>4.如何保证智能手机上的个人信息安全？</a:t>
            </a:r>
            <a:endParaRPr lang="zh-CN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n-lt"/>
              </a:rPr>
              <a:t>a) 与可信赖的朋友分享</a:t>
            </a:r>
          </a:p>
          <a:p>
            <a:pPr marL="0" lvl="1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n-lt"/>
              </a:rPr>
              <a:t>b) 保持私密并使用安全度高的密码</a:t>
            </a:r>
          </a:p>
          <a:p>
            <a:pPr marL="0" lvl="1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n-lt"/>
              </a:rPr>
              <a:t>c) 发布在社交媒体上</a:t>
            </a:r>
          </a:p>
          <a:p>
            <a:pPr marL="0" lvl="1" algn="l" rtl="0"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n-lt"/>
              </a:rPr>
              <a:t>d) 写下来并放在钱包里</a:t>
            </a: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pPr algn="l" rtl="0"/>
            <a:r>
              <a:rPr lang="zh-CN" b="1" i="0" u="none" baseline="0" dirty="0"/>
              <a:t>课程回顾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6"/>
            <a:ext cx="11125200" cy="5199743"/>
          </a:xfrm>
        </p:spPr>
        <p:txBody>
          <a:bodyPr/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242424"/>
                </a:solidFill>
                <a:effectLst/>
                <a:latin typeface="+mj-lt"/>
              </a:rPr>
              <a:t>了解智能手机的基本功能 。  </a:t>
            </a: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latin typeface="+mj-lt"/>
              </a:rPr>
              <a:t>	</a:t>
            </a: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了解什么是智能手机及其主要用途。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242424"/>
                </a:solidFill>
                <a:effectLst/>
                <a:latin typeface="+mj-lt"/>
              </a:rPr>
              <a:t>开始使用您的智能手机</a:t>
            </a:r>
            <a:r>
              <a:rPr lang="zh-CN" b="0" i="0" u="none" baseline="0" dirty="0">
                <a:solidFill>
                  <a:srgbClr val="242424"/>
                </a:solidFill>
                <a:latin typeface="+mj-lt"/>
              </a:rPr>
              <a:t>。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	了解如何为智能手机充电、开机和设置。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242424"/>
                </a:solidFill>
                <a:effectLst/>
                <a:latin typeface="+mj-lt"/>
              </a:rPr>
              <a:t>安全使用您的智能手机。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	了解如何使用基本功能并保持上网的安全性。</a:t>
            </a:r>
            <a:endParaRPr lang="zh-CN" dirty="0">
              <a:solidFill>
                <a:srgbClr val="242424"/>
              </a:solidFill>
              <a:latin typeface="+mj-lt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更多信息? 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阅读讲义，或者 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访问: </a:t>
            </a:r>
            <a:r>
              <a:rPr lang="zh-CN" b="0" i="0" u="none" baseline="0" dirty="0">
                <a:latin typeface="+mj-lt"/>
                <a:hlinkClick r:id="rId3"/>
              </a:rPr>
              <a:t>https://beconnected.esafety.gov.au/topic-library/computer-basics-for-beginners/what-is-a-smartphone</a:t>
            </a:r>
            <a:r>
              <a:rPr lang="zh-CN" b="0" i="0" u="none" baseline="0" dirty="0">
                <a:latin typeface="+mj-lt"/>
              </a:rPr>
              <a:t>，</a:t>
            </a:r>
            <a:r>
              <a:rPr lang="zh-CN" b="0" i="0" u="none" baseline="0" dirty="0">
                <a:solidFill>
                  <a:srgbClr val="242424"/>
                </a:solidFill>
                <a:latin typeface="+mj-lt"/>
              </a:rPr>
              <a:t> 或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latin typeface="+mj-lt"/>
              </a:rPr>
              <a:t>谷歌搜寻“Be Connected get to know your smartphone”</a:t>
            </a:r>
            <a:r>
              <a:rPr lang="zh-CN" altLang="en-US" b="0" i="0" u="none" baseline="0" dirty="0">
                <a:solidFill>
                  <a:srgbClr val="242424"/>
                </a:solidFill>
                <a:latin typeface="+mj-lt"/>
              </a:rPr>
              <a:t>（保持联系：认识您的智能手机）</a:t>
            </a:r>
            <a:endParaRPr lang="zh-CN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社区倡导课程|数码工作坊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3BD15210-6865-4F66-8164-C0556A8C2866}" type="slidenum">
              <a:rPr/>
              <a:pPr>
                <a:defRPr/>
              </a:pPr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5451-C1F4-2245-FC37-F6235C99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 dirty="0"/>
              <a:t>感谢</a:t>
            </a:r>
            <a:r>
              <a:rPr lang="zh-CN" altLang="en-US" b="1" i="0" u="none" baseline="0" dirty="0"/>
              <a:t>您的参与</a:t>
            </a:r>
            <a:r>
              <a:rPr lang="zh-CN" b="1" i="0" u="none" baseline="0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A09F9-FE36-61EB-1EC9-EE380C0D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下一节课时间：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D47B1-5079-75EC-1E69-AD9B3463B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1850" y="6213476"/>
            <a:ext cx="7526338" cy="246062"/>
          </a:xfrm>
        </p:spPr>
        <p:txBody>
          <a:bodyPr/>
          <a:lstStyle/>
          <a:p>
            <a:pPr algn="l" rtl="0">
              <a:defRPr/>
            </a:pPr>
            <a:r>
              <a:rPr lang="zh-CN" b="0" i="0" u="none" baseline="0" dirty="0"/>
              <a:t>西澳数字参与项目 | 社区倡导课程|</a:t>
            </a:r>
            <a:r>
              <a:rPr lang="en-AU" altLang="zh-CN" b="0" i="0" u="none" baseline="0" dirty="0"/>
              <a:t> </a:t>
            </a:r>
            <a:r>
              <a:rPr lang="zh-CN" b="0" i="0" u="none" baseline="0" dirty="0"/>
              <a:t>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266CA-4A4E-2633-F0F6-7D8A7F02C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E8979563-BAC4-43CF-AF63-937BB8B82500}" type="slidenum">
              <a:rPr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pPr algn="l" rtl="0"/>
            <a:r>
              <a:rPr lang="zh-CN" b="1" i="0" u="none" baseline="0"/>
              <a:t>培训师笔记：智能手机简介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092"/>
            <a:ext cx="10515600" cy="4802740"/>
          </a:xfrm>
        </p:spPr>
        <p:txBody>
          <a:bodyPr/>
          <a:lstStyle/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给出席者的讲义。 </a:t>
            </a:r>
          </a:p>
          <a:p>
            <a:pPr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hlinkClick r:id="rId3"/>
              </a:rPr>
              <a:t>设置您的智能手机（安卓系统）</a:t>
            </a:r>
            <a:endParaRPr lang="zh-CN" dirty="0"/>
          </a:p>
          <a:p>
            <a:pPr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hlinkClick r:id="rId4"/>
              </a:rPr>
              <a:t>设置您的智能手机（苹果手机）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</a:rPr>
              <a:t>打印一份包含笔记部分的幻灯片，供您在讲课时使用</a:t>
            </a:r>
            <a:endParaRPr lang="zh-CN" sz="1000" b="0" i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阅读资料</a:t>
            </a:r>
            <a:r>
              <a:rPr lang="zh-CN" b="0" i="0" u="none" baseline="0" dirty="0">
                <a:solidFill>
                  <a:srgbClr val="242424"/>
                </a:solidFill>
              </a:rPr>
              <a:t>：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</a:rPr>
              <a:t>浏览幻灯片，并确保您熟悉其内容，</a:t>
            </a:r>
          </a:p>
          <a:p>
            <a:pPr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</a:rPr>
              <a:t>给出席者的讲义。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如果您有任何疑问，请在课程开始前联系Elliot </a:t>
            </a:r>
            <a:r>
              <a:rPr lang="zh-CN" b="0" i="0" u="none" baseline="0" dirty="0">
                <a:solidFill>
                  <a:srgbClr val="242424"/>
                </a:solidFill>
                <a:effectLst/>
                <a:hlinkClick r:id="rId5"/>
              </a:rPr>
              <a:t>Elliot@wacoss.</a:t>
            </a:r>
            <a:r>
              <a:rPr lang="zh-CN" b="0" i="0" u="none" baseline="0" dirty="0">
                <a:solidFill>
                  <a:srgbClr val="242424"/>
                </a:solidFill>
                <a:hlinkClick r:id="rId5"/>
              </a:rPr>
              <a:t>org.au 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讲课之前删除/隐藏此幻灯片，并在最后一张幻灯片上更新下一节课的时间/日期。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社区倡导课程|数码工作坊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3BD15210-6865-4F66-8164-C0556A8C2866}" type="slidenum">
              <a:rPr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 eaLnBrk="1" hangingPunct="1"/>
            <a:r>
              <a:rPr lang="zh-CN" sz="4200" b="1" i="0" u="none" baseline="0" dirty="0">
                <a:solidFill>
                  <a:schemeClr val="tx1"/>
                </a:solidFill>
              </a:rPr>
              <a:t>对原住民的认可</a:t>
            </a: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我们知道我们身处原住民的土地。我们尊重这片土地上的原住民。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原住民在这片土地上生活了很多年。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我们尊重所有原住民及其长者。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我们可以从他们的故事中学到很多东西。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这片土地过去是、将来也永远是原住民的土地。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pPr algn="l" rtl="0"/>
            <a:r>
              <a:rPr lang="zh-CN" b="1" i="0" u="none" baseline="0">
                <a:solidFill>
                  <a:srgbClr val="1962B2"/>
                </a:solidFill>
              </a:rPr>
              <a:t>智能手机简介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l" rtl="0"/>
            <a:r>
              <a:rPr lang="zh-CN" b="0" i="0" u="none" baseline="0"/>
              <a:t>西澳数字参与项目</a:t>
            </a:r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课程简介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1" i="0" u="none" baseline="0">
                <a:solidFill>
                  <a:srgbClr val="242424"/>
                </a:solidFill>
                <a:effectLst/>
                <a:latin typeface="+mj-lt"/>
              </a:rPr>
              <a:t>本次讲座将涵盖：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rgbClr val="242424"/>
                </a:solidFill>
                <a:effectLst/>
                <a:latin typeface="+mj-lt"/>
              </a:rPr>
              <a:t>了解智能手机的基本功能 </a:t>
            </a:r>
            <a:r>
              <a:rPr lang="zh-CN" b="0" i="0" u="none" baseline="0">
                <a:solidFill>
                  <a:srgbClr val="242424"/>
                </a:solidFill>
                <a:latin typeface="+mj-lt"/>
              </a:rPr>
              <a:t>。  </a:t>
            </a: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>
                <a:solidFill>
                  <a:srgbClr val="242424"/>
                </a:solidFill>
                <a:latin typeface="+mj-lt"/>
              </a:rPr>
              <a:t>	</a:t>
            </a:r>
            <a:r>
              <a:rPr lang="zh-CN" b="0" i="0" u="none" baseline="0">
                <a:solidFill>
                  <a:srgbClr val="242424"/>
                </a:solidFill>
                <a:effectLst/>
                <a:latin typeface="+mj-lt"/>
              </a:rPr>
              <a:t>了解什么是智能手机及其主要用途。 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rgbClr val="242424"/>
                </a:solidFill>
                <a:effectLst/>
                <a:latin typeface="+mj-lt"/>
              </a:rPr>
              <a:t>开始使用您的智能手机</a:t>
            </a:r>
            <a:r>
              <a:rPr lang="zh-CN" b="0" i="0" u="none" baseline="0">
                <a:solidFill>
                  <a:srgbClr val="242424"/>
                </a:solidFill>
                <a:latin typeface="+mj-lt"/>
              </a:rPr>
              <a:t>。</a:t>
            </a: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>
                <a:solidFill>
                  <a:srgbClr val="242424"/>
                </a:solidFill>
                <a:effectLst/>
                <a:latin typeface="+mj-lt"/>
              </a:rPr>
              <a:t>	了解如何为智能手机充电、开机和设置。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rgbClr val="242424"/>
                </a:solidFill>
                <a:effectLst/>
                <a:latin typeface="+mj-lt"/>
              </a:rPr>
              <a:t>安全使用您的智能手机。</a:t>
            </a: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>
                <a:solidFill>
                  <a:srgbClr val="242424"/>
                </a:solidFill>
                <a:effectLst/>
                <a:latin typeface="+mj-lt"/>
              </a:rPr>
              <a:t>	了解如何使用基本功能并保持上网的安全性。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社区倡导课程|数码工作坊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3BD15210-6865-4F66-8164-C0556A8C2866}" type="slidenum">
              <a:rPr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537617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rtl="0"/>
            <a:r>
              <a:rPr lang="zh-CN" sz="5400" b="1" i="0" u="none" baseline="0" dirty="0"/>
              <a:t>简介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社区倡导课程|数码工作坊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C4C527D1-A219-4ED2-A5FE-8036C7832E50}" type="slidenum">
              <a:rPr kern="1200">
                <a:latin typeface="Kanit" charset="-3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zh-CN" altLang="en-US" kern="1200" noProof="0"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3011"/>
            <a:ext cx="6877050" cy="1325564"/>
          </a:xfrm>
        </p:spPr>
        <p:txBody>
          <a:bodyPr/>
          <a:lstStyle/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向小组介绍您自己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告诉他们一件他们可能不知道的关于您的趣事！</a:t>
            </a: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了解智能手机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社区倡导课程|数码工作坊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3BD15210-6865-4F66-8164-C0556A8C2866}" type="slidenum">
              <a:rPr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观看此视频：</a:t>
            </a:r>
          </a:p>
          <a:p>
            <a:pPr marL="0" indent="0" algn="l" rtl="0">
              <a:buNone/>
            </a:pPr>
            <a:r>
              <a:rPr lang="zh-CN" b="0" i="0" u="none" baseline="0" dirty="0">
                <a:hlinkClick r:id="rId3"/>
              </a:rPr>
              <a:t>https://vimeo.com/879269983</a:t>
            </a:r>
            <a:r>
              <a:rPr lang="zh-CN" b="0" i="0" u="none" baseline="0" dirty="0"/>
              <a:t> </a:t>
            </a:r>
          </a:p>
          <a:p>
            <a:pPr marL="0" indent="0" algn="l" rtl="0">
              <a:buNone/>
            </a:pPr>
            <a:endParaRPr lang="en-AU" altLang="zh-CN" b="0" i="0" u="none" baseline="0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什么是智能手机？它可以用来做什么？</a:t>
            </a:r>
          </a:p>
          <a:p>
            <a:pPr marL="0" indent="0" algn="l" rtl="0">
              <a:buNone/>
            </a:pP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开始使用智能手机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为智能手机充电</a:t>
            </a:r>
          </a:p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开启您的智能手机</a:t>
            </a:r>
          </a:p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设置您的手机</a:t>
            </a:r>
          </a:p>
          <a:p>
            <a:pPr algn="l" rtl="0"/>
            <a:r>
              <a:rPr lang="zh-CN" b="0" i="0" u="none" baseline="0">
                <a:hlinkClick r:id="rId3"/>
              </a:rPr>
              <a:t>设置您的智能手机（安卓系统）</a:t>
            </a:r>
            <a:endParaRPr lang="zh-CN" dirty="0"/>
          </a:p>
          <a:p>
            <a:pPr algn="l" rtl="0"/>
            <a:r>
              <a:rPr lang="zh-CN" b="0" i="0" u="none" baseline="0">
                <a:hlinkClick r:id="rId4"/>
              </a:rPr>
              <a:t>设置您的智能手机（苹果手机）</a:t>
            </a:r>
            <a:endParaRPr 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社区倡导课程|数码工作坊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3BD15210-6865-4F66-8164-C0556A8C2866}" type="slidenum">
              <a:rPr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进出您的手机界面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endParaRPr lang="zh-CN" dirty="0">
              <a:solidFill>
                <a:schemeClr val="tx1"/>
              </a:solidFill>
            </a:endParaRPr>
          </a:p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主页</a:t>
            </a:r>
          </a:p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应用程序</a:t>
            </a:r>
          </a:p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文本和短信</a:t>
            </a:r>
          </a:p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拨打和接听电话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社区倡导课程|数码工作坊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3BD15210-6865-4F66-8164-C0556A8C2866}" type="slidenum">
              <a:rPr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9569AC-AAA1-4894-B091-0BBF6F46BA81}">
  <ds:schemaRefs>
    <ds:schemaRef ds:uri="http://schemas.microsoft.com/office/2006/metadata/properties"/>
    <ds:schemaRef ds:uri="2cc45243-29f6-4a1c-995b-35ed14ae441a"/>
    <ds:schemaRef ds:uri="http://schemas.microsoft.com/office/2006/documentManagement/types"/>
    <ds:schemaRef ds:uri="5e5d6256-5200-4c34-82a9-8b0b259790ba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1930</Words>
  <Application>Microsoft Office PowerPoint</Application>
  <PresentationFormat>Widescreen</PresentationFormat>
  <Paragraphs>223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Kanit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数字技能培训 - 智能手机 社区倡导计划 </vt:lpstr>
      <vt:lpstr>培训师笔记：智能手机简介</vt:lpstr>
      <vt:lpstr>对原住民的认可</vt:lpstr>
      <vt:lpstr>智能手机简介</vt:lpstr>
      <vt:lpstr>课程简介</vt:lpstr>
      <vt:lpstr>简介</vt:lpstr>
      <vt:lpstr>了解智能手机</vt:lpstr>
      <vt:lpstr>开始使用智能手机</vt:lpstr>
      <vt:lpstr>进出您的手机界面</vt:lpstr>
      <vt:lpstr>上网注意安全</vt:lpstr>
      <vt:lpstr>在我离开之前 </vt:lpstr>
      <vt:lpstr>讨论</vt:lpstr>
      <vt:lpstr>课程回顾</vt:lpstr>
      <vt:lpstr>感谢您的参与!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Dongmei Chen</cp:lastModifiedBy>
  <cp:revision>3</cp:revision>
  <dcterms:created xsi:type="dcterms:W3CDTF">2025-04-28T03:13:32Z</dcterms:created>
  <dcterms:modified xsi:type="dcterms:W3CDTF">2025-09-22T08:11:05Z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