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6" r:id="rId12"/>
    <p:sldId id="570" r:id="rId13"/>
    <p:sldId id="307" r:id="rId14"/>
    <p:sldId id="569" r:id="rId15"/>
    <p:sldId id="571" r:id="rId16"/>
    <p:sldId id="572" r:id="rId17"/>
    <p:sldId id="577" r:id="rId18"/>
    <p:sldId id="517" r:id="rId19"/>
    <p:sldId id="579" r:id="rId20"/>
    <p:sldId id="581" r:id="rId21"/>
    <p:sldId id="587" r:id="rId22"/>
    <p:sldId id="588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Kanit" panose="020B0604020202020204" charset="-34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9" autoAdjust="0"/>
    <p:restoredTop sz="63317" autoAdjust="0"/>
  </p:normalViewPr>
  <p:slideViewPr>
    <p:cSldViewPr snapToGrid="0">
      <p:cViewPr>
        <p:scale>
          <a:sx n="75" d="100"/>
          <a:sy n="75" d="100"/>
        </p:scale>
        <p:origin x="144" y="-8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	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Project CRC Champion - Pilot - Training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yaccount.google.com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400" dirty="0"/>
              <a:t>روش‌های ساخت گذرواژه که روی صفحه نمایش داده شده را توضیح دهید.</a:t>
            </a:r>
            <a:br>
              <a:rPr lang="fa-IR" sz="1400" dirty="0"/>
            </a:br>
            <a:r>
              <a:rPr lang="fa-IR" sz="1400" dirty="0"/>
              <a:t>شرکت‌کنندگان را تشویق کنید به مجموعه‌ای از کلمات فکر کنند که هیچ‌کس نتواند حدس بزند و از آن به عنوان یک عبارت عبور استفاده کنند.</a:t>
            </a:r>
            <a:br>
              <a:rPr lang="fa-IR" sz="1400" dirty="0"/>
            </a:br>
            <a:r>
              <a:rPr lang="fa-IR" sz="1400" dirty="0"/>
              <a:t>یادآوری کنید: هرچه گذرواژه یا عبارت عبور طولانی‌تر باشد، حدس زدن و هک کردن آن سخت‌تر خواهد بود.</a:t>
            </a:r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400" dirty="0"/>
              <a:t>احراز هویت دومرحله‌ای یک مرحله دوم پس از وارد کردن گذرواژه هنگام ورود به حساب‌های آنلاین است.</a:t>
            </a:r>
            <a:br>
              <a:rPr lang="fa-IR" sz="1400" dirty="0"/>
            </a:br>
            <a:r>
              <a:rPr lang="fa-IR" sz="1400" dirty="0"/>
              <a:t>این کار بررسی می‌کند که واقعاً خود شما در حال ورود هستید.</a:t>
            </a:r>
            <a:br>
              <a:rPr lang="fa-IR" sz="1400" dirty="0"/>
            </a:br>
            <a:r>
              <a:rPr lang="fa-IR" sz="1400" dirty="0"/>
              <a:t>از آن برای حساب بانکی خود استفاده کنید تا از آن در برابر مجرمان محافظت شود.</a:t>
            </a:r>
          </a:p>
          <a:p>
            <a:pPr algn="r" rtl="1"/>
            <a:r>
              <a:rPr lang="fa-IR" sz="1400" dirty="0"/>
              <a:t>مرحله دوم می‌تواند شامل موارد زیر باشد:</a:t>
            </a:r>
            <a:br>
              <a:rPr lang="fa-IR" sz="1400" dirty="0"/>
            </a:br>
            <a:r>
              <a:rPr lang="fa-IR" sz="1400" dirty="0"/>
              <a:t>• کد یک‌بار مصرف که به تلفن همراه یا ایمیل شما ارسال می‌شود</a:t>
            </a:r>
            <a:br>
              <a:rPr lang="fa-IR" sz="1400" dirty="0"/>
            </a:br>
            <a:r>
              <a:rPr lang="fa-IR" sz="1400" dirty="0"/>
              <a:t>• یک شماره پین</a:t>
            </a:r>
            <a:br>
              <a:rPr lang="fa-IR" sz="1400" dirty="0"/>
            </a:br>
            <a:r>
              <a:rPr lang="fa-IR" sz="1400" dirty="0"/>
              <a:t>• اسکن اثر انگشت</a:t>
            </a:r>
            <a:br>
              <a:rPr lang="fa-IR" sz="1400" dirty="0"/>
            </a:br>
            <a:r>
              <a:rPr lang="fa-IR" sz="1400" dirty="0"/>
              <a:t>• اسکن چهره</a:t>
            </a:r>
          </a:p>
          <a:p>
            <a:pPr algn="r" rtl="1"/>
            <a:r>
              <a:rPr lang="fa-IR" sz="1400" b="0" dirty="0"/>
              <a:t>نکته مهم: </a:t>
            </a:r>
            <a:r>
              <a:rPr lang="fa-IR" sz="1400" dirty="0"/>
              <a:t>احراز هویت دومرحله‌ای را برای تمام حساب‌های آنلاین مهم خود فعال کنید.</a:t>
            </a:r>
          </a:p>
        </p:txBody>
      </p:sp>
    </p:spTree>
    <p:extLst>
      <p:ext uri="{BB962C8B-B14F-4D97-AF65-F5344CB8AC3E}">
        <p14:creationId xmlns:p14="http://schemas.microsoft.com/office/powerpoint/2010/main" val="216182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93226"/>
            <a:ext cx="5486400" cy="4307774"/>
          </a:xfrm>
        </p:spPr>
        <p:txBody>
          <a:bodyPr/>
          <a:lstStyle/>
          <a:p>
            <a:pPr algn="r" rtl="1"/>
            <a:r>
              <a:rPr lang="fa-IR" b="1" dirty="0"/>
              <a:t>راه‌اندازی احراز هویت دومرحله‌ای 2</a:t>
            </a:r>
            <a:r>
              <a:rPr lang="en-AU" b="1" dirty="0"/>
              <a:t>FA </a:t>
            </a:r>
            <a:r>
              <a:rPr lang="fa-IR" b="1" dirty="0"/>
              <a:t>در گوگل</a:t>
            </a:r>
            <a:endParaRPr lang="fa-IR" dirty="0"/>
          </a:p>
          <a:p>
            <a:pPr algn="r" rtl="1"/>
            <a:r>
              <a:rPr lang="fa-IR" b="1" dirty="0"/>
              <a:t>1-رفتن به تنظیمات حساب گوگل:</a:t>
            </a:r>
            <a:br>
              <a:rPr lang="fa-IR" dirty="0"/>
            </a:br>
            <a:r>
              <a:rPr lang="fa-IR" dirty="0"/>
              <a:t>به آدرس </a:t>
            </a:r>
            <a:r>
              <a:rPr lang="en-AU" dirty="0">
                <a:hlinkClick r:id="rId3"/>
              </a:rPr>
              <a:t>myaccount.google.com</a:t>
            </a:r>
            <a:r>
              <a:rPr lang="en-AU" dirty="0"/>
              <a:t> </a:t>
            </a:r>
            <a:r>
              <a:rPr lang="fa-IR" dirty="0"/>
              <a:t>بروید.</a:t>
            </a:r>
            <a:br>
              <a:rPr lang="fa-IR" dirty="0"/>
            </a:br>
            <a:r>
              <a:rPr lang="fa-IR" dirty="0"/>
              <a:t>با حساب گوگل خود وارد شوید.</a:t>
            </a:r>
          </a:p>
          <a:p>
            <a:pPr algn="r" rtl="1"/>
            <a:r>
              <a:rPr lang="fa-IR" b="1" dirty="0"/>
              <a:t>2-رفتن به بخش امنیت</a:t>
            </a:r>
            <a:br>
              <a:rPr lang="en-AU" dirty="0"/>
            </a:br>
            <a:r>
              <a:rPr lang="fa-IR" dirty="0"/>
              <a:t>روی زبانه </a:t>
            </a:r>
            <a:r>
              <a:rPr lang="en-AU" b="1" dirty="0"/>
              <a:t>Security</a:t>
            </a:r>
            <a:r>
              <a:rPr lang="en-AU" dirty="0"/>
              <a:t> </a:t>
            </a:r>
            <a:r>
              <a:rPr lang="fa-IR" dirty="0"/>
              <a:t>در سمت چپ صفحه کلیک کنید.</a:t>
            </a:r>
          </a:p>
          <a:p>
            <a:pPr algn="r" rtl="1"/>
            <a:r>
              <a:rPr lang="fa-IR" b="1" dirty="0"/>
              <a:t>3-راه‌اندازی </a:t>
            </a:r>
            <a:r>
              <a:rPr lang="en-AU" b="1" dirty="0"/>
              <a:t>Step Verification</a:t>
            </a:r>
            <a:r>
              <a:rPr lang="fa-IR" b="1" dirty="0"/>
              <a:t>-2</a:t>
            </a:r>
            <a:br>
              <a:rPr lang="en-AU" dirty="0"/>
            </a:br>
            <a:r>
              <a:rPr lang="fa-IR" dirty="0"/>
              <a:t>در بخش </a:t>
            </a:r>
            <a:r>
              <a:rPr lang="en-AU" b="1" dirty="0"/>
              <a:t>Signing in to Google</a:t>
            </a:r>
            <a:r>
              <a:rPr lang="en-AU" dirty="0"/>
              <a:t> </a:t>
            </a:r>
            <a:r>
              <a:rPr lang="fa-IR" dirty="0"/>
              <a:t>گزینه </a:t>
            </a:r>
            <a:r>
              <a:rPr lang="fa-IR" b="1" dirty="0"/>
              <a:t>2-</a:t>
            </a:r>
            <a:r>
              <a:rPr lang="en-AU" b="1" dirty="0"/>
              <a:t>Step Verification</a:t>
            </a:r>
            <a:r>
              <a:rPr lang="en-AU" dirty="0"/>
              <a:t> </a:t>
            </a:r>
            <a:r>
              <a:rPr lang="fa-IR" dirty="0"/>
              <a:t>را پیدا کرده و روی آن کلیک کنید.</a:t>
            </a:r>
            <a:br>
              <a:rPr lang="fa-IR" dirty="0"/>
            </a:br>
            <a:r>
              <a:rPr lang="fa-IR" dirty="0"/>
              <a:t>روی </a:t>
            </a:r>
            <a:r>
              <a:rPr lang="en-AU" b="1" dirty="0"/>
              <a:t>Get Started</a:t>
            </a:r>
            <a:r>
              <a:rPr lang="en-AU" dirty="0"/>
              <a:t> </a:t>
            </a:r>
            <a:r>
              <a:rPr lang="fa-IR" dirty="0"/>
              <a:t>کلیک کرده و مراحل را دنبال کنید.</a:t>
            </a:r>
          </a:p>
          <a:p>
            <a:pPr algn="r" rtl="1"/>
            <a:r>
              <a:rPr lang="fa-IR" b="1" dirty="0"/>
              <a:t>4-انتخاب روش تأیید هویت:</a:t>
            </a:r>
            <a:br>
              <a:rPr lang="fa-IR" dirty="0"/>
            </a:br>
            <a:r>
              <a:rPr lang="fa-IR" dirty="0"/>
              <a:t>می‌توانید انتخاب کنید کدها از طریق پیامک یا تماس تلفنی ارسال شوند.</a:t>
            </a:r>
            <a:br>
              <a:rPr lang="fa-IR" dirty="0"/>
            </a:br>
            <a:r>
              <a:rPr lang="fa-IR" dirty="0"/>
              <a:t>همچنین می‌توانید از یک برنامه احراز هویت مانند </a:t>
            </a:r>
            <a:r>
              <a:rPr lang="en-AU" b="1" dirty="0"/>
              <a:t>Google Authenticator</a:t>
            </a:r>
            <a:r>
              <a:rPr lang="en-AU" dirty="0"/>
              <a:t> </a:t>
            </a:r>
            <a:r>
              <a:rPr lang="fa-IR" dirty="0"/>
              <a:t>استفاده کنید.</a:t>
            </a:r>
            <a:br>
              <a:rPr lang="fa-IR" dirty="0"/>
            </a:br>
            <a:r>
              <a:rPr lang="fa-IR" dirty="0"/>
              <a:t>مراحل راهنما را دنبال کنید تا تنظیمات کامل شود.</a:t>
            </a:r>
          </a:p>
          <a:p>
            <a:pPr algn="r" rtl="1"/>
            <a:r>
              <a:rPr lang="fa-IR" dirty="0"/>
              <a:t>برخی بانک‌ها یا سرویس‌های دیگر، 2</a:t>
            </a:r>
            <a:r>
              <a:rPr lang="en-AU" dirty="0"/>
              <a:t>FA </a:t>
            </a:r>
            <a:r>
              <a:rPr lang="fa-IR" dirty="0"/>
              <a:t>را برای بعضی موارد الزامی می‌کنند.</a:t>
            </a:r>
            <a:br>
              <a:rPr lang="fa-IR" dirty="0"/>
            </a:br>
            <a:r>
              <a:rPr lang="fa-IR" dirty="0"/>
              <a:t>برای مثال هنگام انتقال پول به فردی که برای اولین بار به او پول می‌فرستید.</a:t>
            </a:r>
          </a:p>
        </p:txBody>
      </p:sp>
    </p:spTree>
    <p:extLst>
      <p:ext uri="{BB962C8B-B14F-4D97-AF65-F5344CB8AC3E}">
        <p14:creationId xmlns:p14="http://schemas.microsoft.com/office/powerpoint/2010/main" val="132302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400" dirty="0"/>
              <a:t>با استفاده از نکات روی اسلاید تأمل کنید و به هر پرسشی که ممکن است کسی داشته باشد پاسخ دهید</a:t>
            </a:r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398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400" dirty="0"/>
              <a:t>به همه خوش‌آمد بگویید، خودتان را معرفی کنید و توضیح دهید چرا اینجا هستید.</a:t>
            </a:r>
            <a:br>
              <a:rPr lang="fa-IR" sz="1400" dirty="0"/>
            </a:br>
            <a:r>
              <a:rPr lang="fa-IR" sz="1400" dirty="0"/>
              <a:t>هدف کارگاه را توضیح دهید: ارائه مروری کلی درباره ایمنی گذرواژه‌ها و احراز هویت دومرحله‌ای (2</a:t>
            </a:r>
            <a:r>
              <a:rPr lang="en-AU" sz="1400" dirty="0"/>
              <a:t>FA).</a:t>
            </a:r>
            <a:br>
              <a:rPr lang="en-AU" sz="1400" dirty="0"/>
            </a:br>
            <a:r>
              <a:rPr lang="fa-IR" sz="1400" dirty="0"/>
              <a:t>بر اهمیت گذرواژه‌ها و 2</a:t>
            </a:r>
            <a:r>
              <a:rPr lang="en-AU" sz="1400" dirty="0"/>
              <a:t>FA </a:t>
            </a:r>
            <a:r>
              <a:rPr lang="fa-IR" sz="1400" dirty="0"/>
              <a:t>برای کار، آموزش و زندگی تأکید کنید.</a:t>
            </a:r>
            <a:br>
              <a:rPr lang="fa-IR" sz="1400" dirty="0"/>
            </a:br>
            <a:r>
              <a:rPr lang="fa-IR" sz="1400" dirty="0"/>
              <a:t>توضیح دهید که گذرواژه‌ها همه‌جا لازم هستند و برای دسترسی به بسیاری از خدمات و حساب‌ها استفاده می‌شوند.</a:t>
            </a:r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400" dirty="0"/>
              <a:t>از هر شرکت‌کننده بخواهید خودش را معرفی کند.</a:t>
            </a:r>
            <a:br>
              <a:rPr lang="fa-IR" sz="1400" dirty="0"/>
            </a:br>
            <a:r>
              <a:rPr lang="fa-IR" sz="1400" dirty="0"/>
              <a:t>بگویید نام خود و یک نکته جالب درباره خودشان را بیان کنند.</a:t>
            </a:r>
            <a:br>
              <a:rPr lang="fa-IR" sz="1400" dirty="0"/>
            </a:br>
            <a:r>
              <a:rPr lang="fa-IR" sz="1400" dirty="0"/>
              <a:t>یادآوری کنید که هر معرفی حداکثر ۳۰ ثانیه باشد تا کوتاه و جذاب بماند.</a:t>
            </a:r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400" b="1" dirty="0"/>
              <a:t>مقدمه</a:t>
            </a:r>
            <a:br>
              <a:rPr lang="fa-IR" sz="1400" dirty="0"/>
            </a:br>
            <a:r>
              <a:rPr lang="fa-IR" sz="1400" dirty="0"/>
              <a:t>توضیح دهید گذرواژه چیست و چرا برای حفظ امنیت حساب‌ها و اطلاعات مهم است.</a:t>
            </a:r>
            <a:br>
              <a:rPr lang="fa-IR" sz="1400" dirty="0"/>
            </a:br>
            <a:r>
              <a:rPr lang="fa-IR" sz="1400" dirty="0"/>
              <a:t>یادآوری کنید که گذرواژه‌ها نباید با دیگران به اشتراک گذاشته شوند.</a:t>
            </a:r>
          </a:p>
          <a:p>
            <a:pPr algn="r" rtl="1"/>
            <a:r>
              <a:rPr lang="fa-IR" sz="1400" b="1" dirty="0"/>
              <a:t>پرسش تعاملی</a:t>
            </a:r>
            <a:br>
              <a:rPr lang="fa-IR" sz="1400" dirty="0"/>
            </a:br>
            <a:r>
              <a:rPr lang="fa-IR" sz="1400" dirty="0"/>
              <a:t>از شرکت‌کنندگان بپرسید چند حساب کاربری دارند که از گذرواژه استفاده می‌کند؟</a:t>
            </a:r>
            <a:br>
              <a:rPr lang="fa-IR" sz="1400" dirty="0"/>
            </a:br>
            <a:r>
              <a:rPr lang="fa-IR" sz="1400" dirty="0"/>
              <a:t>سؤال کنید آیا از یک گذرواژه برای چند حساب مختلف استفاده می‌کنند؟</a:t>
            </a:r>
          </a:p>
          <a:p>
            <a:pPr algn="r" rtl="1"/>
            <a:r>
              <a:rPr lang="fa-IR" sz="1400" b="1" dirty="0"/>
              <a:t>نمونه‌ها</a:t>
            </a:r>
            <a:br>
              <a:rPr lang="fa-IR" sz="1400" dirty="0"/>
            </a:br>
            <a:r>
              <a:rPr lang="fa-IR" sz="1400" dirty="0"/>
              <a:t>نمونه گذرواژه ضعیف نشان دهید:</a:t>
            </a:r>
            <a:br>
              <a:rPr lang="fa-IR" sz="1400" dirty="0"/>
            </a:br>
            <a:r>
              <a:rPr lang="fa-IR" sz="1400" dirty="0"/>
              <a:t>"</a:t>
            </a:r>
            <a:r>
              <a:rPr lang="en-AU" sz="1400" dirty="0"/>
              <a:t>password123"</a:t>
            </a:r>
            <a:br>
              <a:rPr lang="en-AU" sz="1400" dirty="0"/>
            </a:br>
            <a:r>
              <a:rPr lang="fa-IR" sz="1400" dirty="0"/>
              <a:t>نمونه گذرواژه قوی نشان دهید:</a:t>
            </a:r>
            <a:br>
              <a:rPr lang="fa-IR" sz="1400" dirty="0"/>
            </a:br>
            <a:r>
              <a:rPr lang="fa-IR" sz="1400" dirty="0"/>
              <a:t>"</a:t>
            </a:r>
            <a:r>
              <a:rPr lang="en-AU" sz="1400" dirty="0"/>
              <a:t>P@ssw0rd!2025"</a:t>
            </a:r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75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03651"/>
            <a:ext cx="5486400" cy="3600450"/>
          </a:xfrm>
        </p:spPr>
        <p:txBody>
          <a:bodyPr/>
          <a:lstStyle/>
          <a:p>
            <a:pPr algn="r" rtl="1"/>
            <a:r>
              <a:rPr lang="fa-IR" b="1" dirty="0"/>
              <a:t>توضیح</a:t>
            </a:r>
            <a:br>
              <a:rPr lang="fa-IR" dirty="0"/>
            </a:br>
            <a:r>
              <a:rPr lang="fa-IR" dirty="0"/>
              <a:t>اهمیت استفاده از ترکیبی از حروف، اعداد و نمادها را برای ساختن گذرواژه‌های قوی توضیح دهید.</a:t>
            </a:r>
          </a:p>
          <a:p>
            <a:pPr algn="r" rtl="1"/>
            <a:r>
              <a:rPr lang="fa-IR" b="1" dirty="0"/>
              <a:t>عبارت عبور</a:t>
            </a:r>
            <a:br>
              <a:rPr lang="en-AU" dirty="0"/>
            </a:br>
            <a:r>
              <a:rPr lang="fa-IR" dirty="0"/>
              <a:t>مفهوم عبارت عبور را معرفی کنید.</a:t>
            </a:r>
            <a:br>
              <a:rPr lang="fa-IR" dirty="0"/>
            </a:br>
            <a:r>
              <a:rPr lang="fa-IR" dirty="0"/>
              <a:t>عبارت عبور یک رشته طولانی‌تر از کلمات یا یک جمله است که به راحتی به یاد می‌ماند اما همچنان ایمن است.</a:t>
            </a:r>
          </a:p>
          <a:p>
            <a:pPr algn="r" rtl="1"/>
            <a:r>
              <a:rPr lang="fa-IR" b="1" dirty="0"/>
              <a:t>نمونه</a:t>
            </a:r>
            <a:br>
              <a:rPr lang="fa-IR" dirty="0"/>
            </a:br>
            <a:r>
              <a:rPr lang="fa-IR" dirty="0"/>
              <a:t>یک نمونه عبارت عبور نشان دهید مانند:</a:t>
            </a:r>
            <a:br>
              <a:rPr lang="fa-IR" dirty="0"/>
            </a:br>
            <a:r>
              <a:rPr lang="fa-IR" dirty="0"/>
              <a:t>"</a:t>
            </a:r>
            <a:r>
              <a:rPr lang="en-AU" dirty="0"/>
              <a:t>SunnyBeach2025!"</a:t>
            </a:r>
            <a:br>
              <a:rPr lang="en-AU" dirty="0"/>
            </a:br>
            <a:r>
              <a:rPr lang="fa-IR" dirty="0"/>
              <a:t>توضیح دهید چرا این گذرواژه قوی است – ترکیبی از کلمات و اعداد دارد و در عین حال به راحتی به یاد سپرده می‌شود.</a:t>
            </a:r>
          </a:p>
          <a:p>
            <a:pPr algn="r" rtl="1"/>
            <a:r>
              <a:rPr lang="fa-IR" b="1" dirty="0"/>
              <a:t>ایجاد عبارت عبور</a:t>
            </a:r>
            <a:br>
              <a:rPr lang="fa-IR" dirty="0"/>
            </a:br>
            <a:r>
              <a:rPr lang="fa-IR" dirty="0"/>
              <a:t>• چند کلمه تصادفی که برای شما معنادار هستند انتخاب کنید.</a:t>
            </a:r>
            <a:br>
              <a:rPr lang="fa-IR" dirty="0"/>
            </a:br>
            <a:r>
              <a:rPr lang="fa-IR" dirty="0"/>
              <a:t>• آن‌ها را با اعداد یا نمادها ترکیب کنید.</a:t>
            </a:r>
            <a:br>
              <a:rPr lang="fa-IR" dirty="0"/>
            </a:br>
            <a:r>
              <a:rPr lang="fa-IR" dirty="0"/>
              <a:t>• مطمئن شوید به اندازه کافی طولانی است تا ایمن باشد، اما به اندازه‌ای ساده که بتوانید به خاطر بسپارید.</a:t>
            </a:r>
          </a:p>
          <a:p>
            <a:pPr algn="r" rtl="1"/>
            <a:r>
              <a:rPr lang="fa-IR" b="1" dirty="0"/>
              <a:t>فعالیت</a:t>
            </a:r>
            <a:br>
              <a:rPr lang="fa-IR" dirty="0"/>
            </a:br>
            <a:r>
              <a:rPr lang="fa-IR" dirty="0"/>
              <a:t>از شرکت‌کنندگان بخواهید با استفاده از این روش، عبارت عبور شخصی خود را بسازند.</a:t>
            </a:r>
            <a:br>
              <a:rPr lang="fa-IR" dirty="0"/>
            </a:br>
            <a:r>
              <a:rPr lang="fa-IR" dirty="0"/>
              <a:t>تشویق‌شان کنید که پاسخ‌های خود را فقط در صورتی به اشتراک بگذارند که قصد استفاده از آن‌ها را ندارند.</a:t>
            </a: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Community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cs typeface="Arial" panose="020B0604020202020204" pitchFamily="34" charset="0"/>
              </a:rPr>
              <a:t>Community Champions Program | Partner Training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Community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5" Type="http://schemas.openxmlformats.org/officeDocument/2006/relationships/hyperlink" Target="https://www.cyber.gov.au/protect-yourself/securing-your-accounts/passphrases" TargetMode="External"/><Relationship Id="rId4" Type="http://schemas.openxmlformats.org/officeDocument/2006/relationships/hyperlink" Target="https://goodthingsaustralia.org/wp-content/uploads/2024/05/smithfamily_strong_password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wp-content/uploads/2024/05/smithfamily_strong_password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aHaBH4LqGsI?start=55&amp;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161689"/>
            <a:ext cx="9204960" cy="1361354"/>
          </a:xfrm>
        </p:spPr>
        <p:txBody>
          <a:bodyPr/>
          <a:lstStyle/>
          <a:p>
            <a:pPr algn="r" rtl="1" eaLnBrk="1" hangingPunct="1"/>
            <a:r>
              <a:rPr lang="fa-IR" sz="4400" dirty="0">
                <a:solidFill>
                  <a:schemeClr val="bg1"/>
                </a:solidFill>
              </a:rPr>
              <a:t>آموزش مهارت‌های دیجیتال – گذرواژه‌ها و احراز هویت دومرحله‌ای</a:t>
            </a:r>
            <a:br>
              <a:rPr lang="fa-IR" sz="4400" dirty="0"/>
            </a:br>
            <a:r>
              <a:rPr lang="fa-IR" sz="4400" dirty="0"/>
              <a:t>برنامه قهرمانان جامعه</a:t>
            </a:r>
            <a:endParaRPr lang="en-AU" sz="4400" noProof="0" dirty="0">
              <a:cs typeface="Arial" panose="020B0604020202020204" pitchFamily="34" charset="0"/>
            </a:endParaRP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408893" cy="24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fa-IR" dirty="0"/>
              <a:t>نکاتی برای به یاد سپردن گذرواژه‌ها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algn="r" rtl="1">
              <a:spcBef>
                <a:spcPts val="750"/>
              </a:spcBef>
              <a:spcAft>
                <a:spcPts val="750"/>
              </a:spcAft>
            </a:pPr>
            <a:r>
              <a:rPr lang="fa-IR" dirty="0"/>
              <a:t>• یک داستان یا عبارت بسازید. برای مثال:</a:t>
            </a:r>
            <a:br>
              <a:rPr lang="fa-IR" dirty="0"/>
            </a:br>
            <a:r>
              <a:rPr lang="fa-IR" dirty="0"/>
              <a:t>“</a:t>
            </a:r>
            <a:r>
              <a:rPr lang="en-AU" dirty="0" err="1"/>
              <a:t>Thecommunitycentrehasfreewifi</a:t>
            </a:r>
            <a:r>
              <a:rPr lang="en-AU" dirty="0"/>
              <a:t>”</a:t>
            </a:r>
            <a:br>
              <a:rPr lang="en-AU" dirty="0"/>
            </a:br>
            <a:r>
              <a:rPr lang="fa-IR" dirty="0"/>
              <a:t>برگرفته از تجربه رفتن به مرکز اجتماع محلی.</a:t>
            </a:r>
            <a:br>
              <a:rPr lang="fa-IR" dirty="0"/>
            </a:br>
            <a:r>
              <a:rPr lang="fa-IR" dirty="0"/>
              <a:t>• نمونه یک گذرواژه قوی:</a:t>
            </a:r>
            <a:br>
              <a:rPr lang="fa-IR" dirty="0"/>
            </a:br>
            <a:r>
              <a:rPr lang="fa-IR" dirty="0"/>
              <a:t>"</a:t>
            </a:r>
            <a:r>
              <a:rPr lang="en-AU" dirty="0"/>
              <a:t>C0mmun1tyC#ntr3h@sfreeWiFi"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734628" y="1825625"/>
            <a:ext cx="4619171" cy="3502731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EAB8-ADEA-195F-A3DE-99742008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fa-IR" dirty="0"/>
              <a:t>احراز هویت دومرحله‌ای </a:t>
            </a:r>
            <a:r>
              <a:rPr lang="en-AU" dirty="0"/>
              <a:t>FA2</a:t>
            </a:r>
          </a:p>
        </p:txBody>
      </p:sp>
      <p:pic>
        <p:nvPicPr>
          <p:cNvPr id="8" name="Content Placeholder 7" descr="A closeup of a key and a keyhole">
            <a:extLst>
              <a:ext uri="{FF2B5EF4-FFF2-40B4-BE49-F238E27FC236}">
                <a16:creationId xmlns:a16="http://schemas.microsoft.com/office/drawing/2014/main" id="{B26A9616-652E-D6D6-AE56-41040386E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25625"/>
            <a:ext cx="5181600" cy="392922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398C-E87B-2628-8055-94EC799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7886" y="2423886"/>
            <a:ext cx="4865914" cy="3330962"/>
          </a:xfrm>
        </p:spPr>
        <p:txBody>
          <a:bodyPr wrap="square" anchor="t">
            <a:normAutofit/>
          </a:bodyPr>
          <a:lstStyle/>
          <a:p>
            <a:pPr algn="r" rtl="1"/>
            <a:r>
              <a:rPr lang="en-AU" dirty="0"/>
              <a:t>• 2FA </a:t>
            </a:r>
            <a:r>
              <a:rPr lang="fa-IR" dirty="0"/>
              <a:t>یک لایه امنیتی اضافه به حساب‌های شما اضافه می‌کند.</a:t>
            </a:r>
            <a:br>
              <a:rPr lang="fa-IR" dirty="0"/>
            </a:br>
            <a:r>
              <a:rPr lang="fa-IR" dirty="0"/>
              <a:t>• پس از وارد کردن گذرواژه، نیاز به یک مرحله دوم دارد، مانند وارد کردن کدی که به تلفن شما ارسال می‌شود.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1F133-CD9A-40B8-16FA-0090B689A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2ECA-A272-DF15-B4CB-17FE64232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7504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5D09-8115-918A-4A49-C9BF3182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pPr algn="r" rtl="1"/>
            <a:r>
              <a:rPr lang="fa-IR" dirty="0"/>
              <a:t>راه‌اندازی 2</a:t>
            </a:r>
            <a:r>
              <a:rPr lang="en-AU" dirty="0"/>
              <a:t>FA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8285-F0AE-C77D-5817-CC27FE9A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81943"/>
            <a:ext cx="5181600" cy="3272905"/>
          </a:xfrm>
        </p:spPr>
        <p:txBody>
          <a:bodyPr wrap="square" anchor="t">
            <a:normAutofit/>
          </a:bodyPr>
          <a:lstStyle/>
          <a:p>
            <a:pPr algn="r" rtl="1">
              <a:spcBef>
                <a:spcPts val="750"/>
              </a:spcBef>
              <a:spcAft>
                <a:spcPts val="750"/>
              </a:spcAft>
            </a:pPr>
            <a:r>
              <a:rPr lang="fa-IR" dirty="0"/>
              <a:t>• به تنظیمات حساب خود بروید.</a:t>
            </a:r>
            <a:br>
              <a:rPr lang="fa-IR" dirty="0"/>
            </a:br>
            <a:r>
              <a:rPr lang="fa-IR" dirty="0"/>
              <a:t>• به دنبال بخش امنیت یا گزینه‌های 2</a:t>
            </a:r>
            <a:r>
              <a:rPr lang="en-AU" dirty="0"/>
              <a:t>FA </a:t>
            </a:r>
            <a:r>
              <a:rPr lang="fa-IR" dirty="0"/>
              <a:t>بگردید.</a:t>
            </a:r>
            <a:br>
              <a:rPr lang="fa-IR" dirty="0"/>
            </a:br>
            <a:r>
              <a:rPr lang="fa-IR" dirty="0"/>
              <a:t>• مراحل راه‌اندازی را طبق دستورالعمل دنبال کنید.</a:t>
            </a:r>
            <a:endParaRPr lang="en-US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Content Placeholder 7" descr="Padlock on computer motherboard">
            <a:extLst>
              <a:ext uri="{FF2B5EF4-FFF2-40B4-BE49-F238E27FC236}">
                <a16:creationId xmlns:a16="http://schemas.microsoft.com/office/drawing/2014/main" id="{362256F5-6CF0-AFD3-E9C4-7179C530E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72200" y="1825625"/>
            <a:ext cx="5181600" cy="3929223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D9FBF-B068-E7DE-9B30-8BA1D3D32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8F11-9BFD-9D67-102C-3F23769FD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797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fa-IR" dirty="0"/>
              <a:t>منابع مفید</a:t>
            </a:r>
            <a:endParaRPr lang="en-AU" dirty="0"/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911"/>
            <a:ext cx="5181600" cy="291465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 algn="r" rtl="1">
              <a:buNone/>
            </a:pPr>
            <a:r>
              <a:rPr lang="fa-IR" dirty="0"/>
              <a:t>به جزوه مراجعه کنید یا به این لینک‌ها بروید:</a:t>
            </a:r>
            <a:r>
              <a:rPr lang="en-AU" dirty="0">
                <a:hlinkClick r:id="rId4"/>
              </a:rPr>
              <a:t>https://goodthingsaustralia.org/wp-content/uploads/2024/05/smithfamily_strong_passwords.pdf</a:t>
            </a:r>
            <a:endParaRPr lang="en-AU" dirty="0"/>
          </a:p>
          <a:p>
            <a:pPr algn="r" rtl="1"/>
            <a:r>
              <a:rPr lang="en-AU" dirty="0">
                <a:hlinkClick r:id="rId5"/>
              </a:rPr>
              <a:t>https://www.cyber.gov.au/protect-yourself/securing-your-accounts/passphrases</a:t>
            </a:r>
            <a:r>
              <a:rPr lang="en-AU" dirty="0"/>
              <a:t> </a:t>
            </a:r>
          </a:p>
          <a:p>
            <a:pPr marL="0" indent="0" algn="r" rtl="1">
              <a:buNone/>
            </a:pPr>
            <a:r>
              <a:rPr lang="fa-IR" dirty="0"/>
              <a:t>برای اطلاعات بیشتر درباره ساخت گذرواژه‌ها و عبارت‌های عبور قوی و ایمن.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1E3F05-CEF4-4D87-B638-1AE1855C9A6B}" type="slidenum">
              <a:rPr lang="en-AU" alt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fa-IR" dirty="0"/>
              <a:t>بازتاب جلسه</a:t>
            </a:r>
            <a:endParaRPr lang="en-AU" dirty="0"/>
          </a:p>
        </p:txBody>
      </p:sp>
      <p:pic>
        <p:nvPicPr>
          <p:cNvPr id="6" name="Picture 5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74EDC8BE-13EE-7327-86C9-FB10024E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370" y="1825625"/>
            <a:ext cx="4880429" cy="3929223"/>
          </a:xfrm>
        </p:spPr>
        <p:txBody>
          <a:bodyPr wrap="square" anchor="t">
            <a:normAutofit/>
          </a:bodyPr>
          <a:lstStyle/>
          <a:p>
            <a:pPr algn="r" rtl="1"/>
            <a:r>
              <a:rPr lang="fa-IR" dirty="0"/>
              <a:t>این جلسه شامل موارد زیر بود:</a:t>
            </a:r>
            <a:br>
              <a:rPr lang="fa-IR" dirty="0"/>
            </a:br>
            <a:r>
              <a:rPr lang="fa-IR" dirty="0"/>
              <a:t>• گذرواژه‌های قوی و 2</a:t>
            </a:r>
            <a:r>
              <a:rPr lang="en-AU" dirty="0"/>
              <a:t>FA </a:t>
            </a:r>
            <a:r>
              <a:rPr lang="fa-IR" dirty="0"/>
              <a:t>کمک می‌کنند حساب‌های شما ایمن بمانند.</a:t>
            </a:r>
            <a:br>
              <a:rPr lang="fa-IR" dirty="0"/>
            </a:br>
            <a:r>
              <a:rPr lang="fa-IR" dirty="0"/>
              <a:t>• به یاد داشته باشید برای هر حساب گذرواژه متفاوت استفاده کنید.</a:t>
            </a:r>
            <a:br>
              <a:rPr lang="fa-IR" dirty="0"/>
            </a:br>
            <a:r>
              <a:rPr lang="fa-IR" dirty="0"/>
              <a:t>• هر زمان که ممکن است 2</a:t>
            </a:r>
            <a:r>
              <a:rPr lang="en-AU" dirty="0"/>
              <a:t>FA </a:t>
            </a:r>
            <a:r>
              <a:rPr lang="fa-IR" dirty="0"/>
              <a:t>را فعال کنید.</a:t>
            </a:r>
          </a:p>
          <a:p>
            <a:pPr algn="r" rtl="1"/>
            <a:r>
              <a:rPr lang="fa-IR" dirty="0"/>
              <a:t>پرسشی دارید؟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kumimoji="0" lang="en-A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سپاسگزاریم!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زمان جلسه بعدی: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5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6875" y="4156436"/>
            <a:ext cx="8389938" cy="1361354"/>
          </a:xfrm>
        </p:spPr>
        <p:txBody>
          <a:bodyPr/>
          <a:lstStyle/>
          <a:p>
            <a:pPr algn="ctr" eaLnBrk="1" hangingPunct="1"/>
            <a:r>
              <a:rPr lang="fa-IR" sz="4400" dirty="0">
                <a:solidFill>
                  <a:schemeClr val="bg1"/>
                </a:solidFill>
              </a:rPr>
              <a:t>سپاسگزاریم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fa-IR" sz="4400" dirty="0"/>
              <a:t>برنامه قهرمانان جامعه</a:t>
            </a:r>
            <a:endParaRPr lang="en-AU" sz="4400" noProof="0" dirty="0">
              <a:cs typeface="Arial" panose="020B0604020202020204" pitchFamily="34" charset="0"/>
            </a:endParaRP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1790" y="5935662"/>
            <a:ext cx="5634037" cy="555625"/>
          </a:xfrm>
        </p:spPr>
        <p:txBody>
          <a:bodyPr/>
          <a:lstStyle/>
          <a:p>
            <a:pPr algn="ctr" eaLnBrk="1" hangingPunct="1"/>
            <a:endParaRPr lang="en-AU" i="1" noProof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یادداشت‌های مربی: گذرواژه‌ها و 2</a:t>
            </a:r>
            <a:r>
              <a:rPr lang="en-AU" dirty="0"/>
              <a:t>FA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062"/>
            <a:ext cx="10515600" cy="4802738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000" dirty="0"/>
              <a:t>• این جزوه را برای شرکت‌کنندگان چاپ کنید:</a:t>
            </a:r>
            <a:br>
              <a:rPr lang="fa-IR" sz="2000" dirty="0"/>
            </a:br>
            <a:r>
              <a:rPr lang="fa-IR" sz="2000" dirty="0"/>
              <a:t>• </a:t>
            </a:r>
            <a:r>
              <a:rPr lang="fa-IR" sz="2000" dirty="0">
                <a:hlinkClick r:id="rId3"/>
              </a:rPr>
              <a:t>گذرواژه‌ها</a:t>
            </a:r>
            <a:br>
              <a:rPr lang="fa-IR" sz="2000" dirty="0"/>
            </a:br>
            <a:r>
              <a:rPr lang="fa-IR" sz="2000" dirty="0"/>
              <a:t>• یک نسخه از این اسلایدها را همراه با بخش یادداشت‌ها برای استفاده هنگام ارائه چاپ کنید.</a:t>
            </a:r>
            <a:br>
              <a:rPr lang="fa-IR" sz="2000" dirty="0"/>
            </a:br>
            <a:r>
              <a:rPr lang="fa-IR" sz="2000" dirty="0"/>
              <a:t>• مطالعه کنید:</a:t>
            </a:r>
            <a:br>
              <a:rPr lang="fa-IR" sz="2000" dirty="0"/>
            </a:br>
            <a:r>
              <a:rPr lang="fa-IR" sz="2000" dirty="0"/>
              <a:t>• اسلایدها را مرور کنید و مطمئن شوید با محتوای آن آشنا هستید.</a:t>
            </a:r>
            <a:br>
              <a:rPr lang="fa-IR" sz="2000" dirty="0"/>
            </a:br>
            <a:r>
              <a:rPr lang="fa-IR" sz="2000" dirty="0"/>
              <a:t>• جزوه شرکت‌کنندگان را بخوانید.</a:t>
            </a:r>
            <a:br>
              <a:rPr lang="fa-IR" sz="2000" dirty="0"/>
            </a:br>
            <a:r>
              <a:rPr lang="fa-IR" sz="2000" dirty="0"/>
              <a:t>• در صورت داشتن هرگونه پرسش قبل از جلسه، با </a:t>
            </a:r>
            <a:r>
              <a:rPr lang="en-AU" sz="2000" dirty="0"/>
              <a:t>Elliot </a:t>
            </a:r>
            <a:r>
              <a:rPr lang="fa-IR" sz="2000" dirty="0"/>
              <a:t>از طریق </a:t>
            </a:r>
            <a:r>
              <a:rPr lang="en-AU" sz="2000" dirty="0"/>
              <a:t>Elliot@wacoss.org.au </a:t>
            </a:r>
            <a:r>
              <a:rPr lang="fa-IR" sz="2000" dirty="0"/>
              <a:t>تماس بگیرید.</a:t>
            </a:r>
            <a:br>
              <a:rPr lang="fa-IR" sz="2000" dirty="0"/>
            </a:br>
            <a:r>
              <a:rPr lang="fa-IR" sz="2000" dirty="0"/>
              <a:t>• این اسلاید را قبل از ارائه حذف/مخفی کنید و زمان/تاریخ جلسه بعد را در اسلاید پایانی به‌روزرسانی نمایید.</a:t>
            </a:r>
            <a:br>
              <a:rPr lang="fa-IR" sz="2000" dirty="0"/>
            </a:br>
            <a:r>
              <a:rPr lang="fa-IR" sz="2000" dirty="0"/>
              <a:t>• می‌توانید هر تصویری را با عکس‌هایی از جامعه خودتان هنگام استفاده از رایانه یا تلفن جایگزین کنید.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2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fa-IR" sz="4400" dirty="0"/>
              <a:t>قدردانی از صاحبان سرزمین</a:t>
            </a:r>
            <a:endParaRPr lang="en-AU" sz="4200" noProof="0" dirty="0">
              <a:solidFill>
                <a:schemeClr val="tx1"/>
              </a:solidFill>
            </a:endParaRP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549533C-595A-240B-ACA9-4C86A4B9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1406777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algn="r" rt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fa-IR" dirty="0"/>
              <a:t>ما می‌دانیم که ما بر روی سرزمین بومیان زندگی می‌کنیم. ما به مردم بومی این سرزمین احترام می‌گذاریم. مردم بومی سال‌های بسیاری در این سرزمین زندگی کرده‌اند.</a:t>
            </a:r>
            <a:br>
              <a:rPr lang="fa-IR" dirty="0"/>
            </a:br>
            <a:r>
              <a:rPr lang="fa-IR" dirty="0"/>
              <a:t>ما به همه مردم بومی و بزرگان آن‌ها احترام می‌گذاریم.</a:t>
            </a:r>
            <a:br>
              <a:rPr lang="fa-IR" dirty="0"/>
            </a:br>
            <a:r>
              <a:rPr lang="fa-IR" dirty="0"/>
              <a:t>ما می‌توانیم چیزهای زیادی از داستان‌های آن‌ها بیاموزیم.</a:t>
            </a:r>
            <a:br>
              <a:rPr lang="fa-IR" dirty="0"/>
            </a:br>
            <a:r>
              <a:rPr lang="fa-IR" dirty="0"/>
              <a:t>این سرزمین همیشه سرزمین بومیان بوده و همیشه سرزمین بومیان خواهد بود.</a:t>
            </a:r>
            <a:endParaRPr lang="en-US" noProof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r>
              <a:rPr lang="fa-IR" dirty="0">
                <a:solidFill>
                  <a:schemeClr val="tx2"/>
                </a:solidFill>
              </a:rPr>
              <a:t>گذرواژه‌ها و احراز هویت دومرحله‌ای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r>
              <a:rPr lang="fa-IR" dirty="0"/>
              <a:t>پروژه شمول دیجیتال ایالت غربی استرالیا</a:t>
            </a:r>
            <a:endParaRPr lang="en-AU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lvl="0">
              <a:spcAft>
                <a:spcPts val="600"/>
              </a:spcAft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fa-IR" dirty="0"/>
              <a:t>مرور جلسه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 algn="r" rtl="1">
              <a:spcBef>
                <a:spcPts val="750"/>
              </a:spcBef>
              <a:spcAft>
                <a:spcPts val="750"/>
              </a:spcAft>
              <a:buNone/>
            </a:pPr>
            <a:r>
              <a:rPr lang="fa-IR" dirty="0"/>
              <a:t>این جلسه شامل موارد زیر خواهد بود:</a:t>
            </a:r>
            <a:br>
              <a:rPr lang="fa-IR" dirty="0"/>
            </a:br>
            <a:r>
              <a:rPr lang="fa-IR" dirty="0"/>
              <a:t>• گذرواژه چیست</a:t>
            </a:r>
            <a:br>
              <a:rPr lang="fa-IR" dirty="0"/>
            </a:br>
            <a:r>
              <a:rPr lang="fa-IR" dirty="0"/>
              <a:t>• چگونه یک گذرواژه قوی بسازیم</a:t>
            </a:r>
            <a:br>
              <a:rPr lang="fa-IR" dirty="0"/>
            </a:br>
            <a:r>
              <a:rPr lang="fa-IR" dirty="0"/>
              <a:t>• ایمن نگه داشتن گذرواژه</a:t>
            </a:r>
            <a:br>
              <a:rPr lang="fa-IR" dirty="0"/>
            </a:br>
            <a:r>
              <a:rPr lang="fa-IR" dirty="0"/>
              <a:t>• احراز هویت دومرحله‌ای (</a:t>
            </a:r>
            <a:r>
              <a:rPr lang="en-AU" dirty="0"/>
              <a:t>Two-Factor Authentication)</a:t>
            </a:r>
            <a:endParaRPr lang="en-US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F1E42CD8-FA9F-AF2C-8A6B-0A09EA94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6172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kumimoji="0" lang="en-A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2766218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fa-IR" sz="5400" dirty="0"/>
              <a:t>معرفی‌ها</a:t>
            </a:r>
            <a:endParaRPr lang="en-AU" sz="5400" noProof="0" dirty="0"/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8388" y="1825625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lvl="0">
              <a:spcAft>
                <a:spcPts val="600"/>
              </a:spcAft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663"/>
            <a:ext cx="5120473" cy="1778559"/>
          </a:xfrm>
        </p:spPr>
        <p:txBody>
          <a:bodyPr/>
          <a:lstStyle/>
          <a:p>
            <a:pPr algn="r" rtl="1"/>
            <a:r>
              <a:rPr lang="fa-IR" dirty="0"/>
              <a:t>• خودتان را به گروه معرفی کنید.</a:t>
            </a:r>
            <a:br>
              <a:rPr lang="fa-IR" dirty="0"/>
            </a:br>
            <a:r>
              <a:rPr lang="fa-IR" dirty="0"/>
              <a:t>• تجربه خود را درباره گذرواژه‌ها به اشتراک بگذارید – آیا پس از آموختن بیشتر، گذرواژه‌های خود را تغییر داده‌اید؟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fa-IR" dirty="0"/>
              <a:t>گذرواژه چیست؟</a:t>
            </a:r>
            <a:endParaRPr lang="en-AU" dirty="0"/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3" y="2190069"/>
            <a:ext cx="5181600" cy="3200334"/>
          </a:xfrm>
        </p:spPr>
        <p:txBody>
          <a:bodyPr wrap="square" anchor="t">
            <a:normAutofit/>
          </a:bodyPr>
          <a:lstStyle/>
          <a:p>
            <a:pPr algn="r" rtl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</a:pPr>
            <a:r>
              <a:rPr lang="fa-IR" dirty="0"/>
              <a:t>• گذرواژه یک کلمه یا عبارت محرمانه است که برای محافظت از حساب‌های آنلاین شما استفاده می‌شود.</a:t>
            </a:r>
            <a:br>
              <a:rPr lang="fa-IR" dirty="0"/>
            </a:br>
            <a:r>
              <a:rPr lang="fa-IR" dirty="0"/>
              <a:t>• به ایمن نگه داشتن اطلاعات شخصی شما کمک می‌کند.</a:t>
            </a:r>
            <a:endParaRPr lang="en-US" b="0" i="0" dirty="0">
              <a:solidFill>
                <a:srgbClr val="242424"/>
              </a:solidFill>
              <a:effectLst/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94C9-9269-C02D-33F6-F501A3B7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28138" cy="862336"/>
          </a:xfrm>
        </p:spPr>
        <p:txBody>
          <a:bodyPr/>
          <a:lstStyle/>
          <a:p>
            <a:pPr algn="r" rtl="1"/>
            <a:r>
              <a:rPr lang="fa-IR" dirty="0"/>
              <a:t>گذرواژه ویژه شما؟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8EA04-49BA-2BC1-6E32-D8EC590AE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BBBED-FC92-89AB-77F8-376D52006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D15210-6865-4F66-8164-C0556A8C2866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5A-505A-8AD8-C337-0371E0AF9257}"/>
              </a:ext>
            </a:extLst>
          </p:cNvPr>
          <p:cNvSpPr txBox="1"/>
          <p:nvPr/>
        </p:nvSpPr>
        <p:spPr>
          <a:xfrm>
            <a:off x="4660341" y="6169709"/>
            <a:ext cx="669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+mj-lt"/>
              </a:rPr>
              <a:t>https://youtu.be/aHaBH4LqGsI?feature=shared&amp;t=55</a:t>
            </a:r>
            <a:endParaRPr lang="en-AU" b="0" i="0" u="none" strike="noStrike" dirty="0">
              <a:effectLst/>
              <a:latin typeface="+mj-lt"/>
            </a:endParaRPr>
          </a:p>
          <a:p>
            <a:pPr algn="ctr"/>
            <a:r>
              <a:rPr lang="en-AU" b="0" i="0" u="none" strike="noStrike" dirty="0">
                <a:effectLst/>
                <a:latin typeface="+mj-lt"/>
              </a:rPr>
              <a:t>Watch from </a:t>
            </a:r>
            <a:r>
              <a:rPr lang="en-AU" dirty="0">
                <a:latin typeface="+mj-lt"/>
              </a:rPr>
              <a:t>0:55</a:t>
            </a:r>
            <a:r>
              <a:rPr lang="en-AU" b="0" i="0" u="none" strike="noStrike" dirty="0">
                <a:effectLst/>
                <a:latin typeface="+mj-lt"/>
              </a:rPr>
              <a:t> - 3:42</a:t>
            </a:r>
            <a:endParaRPr lang="en-AU" dirty="0">
              <a:latin typeface="+mj-lt"/>
            </a:endParaRPr>
          </a:p>
        </p:txBody>
      </p:sp>
      <p:pic>
        <p:nvPicPr>
          <p:cNvPr id="6" name="Online Media 5" title="You Should Probably Change Your Password! | Michael McIntyre Netflix Special">
            <a:hlinkClick r:id="" action="ppaction://media"/>
            <a:extLst>
              <a:ext uri="{FF2B5EF4-FFF2-40B4-BE49-F238E27FC236}">
                <a16:creationId xmlns:a16="http://schemas.microsoft.com/office/drawing/2014/main" id="{C50CB4BA-5D5C-73EC-6AD8-8B69ECE9E7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8955" y="1227461"/>
            <a:ext cx="8754090" cy="4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fa-IR" dirty="0"/>
              <a:t>ایجاد گذرواژه‌های قوی</a:t>
            </a:r>
            <a:endParaRPr lang="en-AU" dirty="0"/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49514" y="2070100"/>
            <a:ext cx="4540482" cy="3443061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9943" y="1690688"/>
            <a:ext cx="6125028" cy="4289197"/>
          </a:xfrm>
        </p:spPr>
        <p:txBody>
          <a:bodyPr wrap="square" anchor="t">
            <a:normAutofit/>
          </a:bodyPr>
          <a:lstStyle/>
          <a:p>
            <a:pPr marL="0" indent="0" algn="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a-IR" dirty="0"/>
              <a:t>• از ترکیب حروف، اعداد و نمادها استفاده کنید.</a:t>
            </a:r>
            <a:br>
              <a:rPr lang="fa-IR" dirty="0"/>
            </a:br>
            <a:r>
              <a:rPr lang="fa-IR" dirty="0"/>
              <a:t>• از اطلاعاتی که به راحتی حدس زده می‌شود مانند نام یا تاریخ تولد استفاده نکنید.</a:t>
            </a:r>
            <a:br>
              <a:rPr lang="fa-IR" dirty="0"/>
            </a:br>
            <a:r>
              <a:rPr lang="fa-IR" dirty="0"/>
              <a:t>• </a:t>
            </a:r>
            <a:r>
              <a:rPr lang="fa-IR" b="1" dirty="0"/>
              <a:t>عبارت عبور </a:t>
            </a:r>
            <a:r>
              <a:rPr lang="en-AU" dirty="0"/>
              <a:t>:</a:t>
            </a:r>
            <a:r>
              <a:rPr lang="fa-IR" dirty="0"/>
              <a:t>رشته‌ای طولانی‌تر از کلمات که به راحتی قابل‌به‌یادآوری اما سخت برای حدس زدن است.</a:t>
            </a:r>
            <a:br>
              <a:rPr lang="fa-IR" dirty="0"/>
            </a:br>
            <a:r>
              <a:rPr lang="fa-IR" dirty="0"/>
              <a:t>• نمونه یک گذرواژه قوی:</a:t>
            </a:r>
            <a:br>
              <a:rPr lang="fa-IR" dirty="0"/>
            </a:br>
            <a:r>
              <a:rPr lang="fa-IR" dirty="0"/>
              <a:t>"</a:t>
            </a:r>
            <a:r>
              <a:rPr lang="en-AU" dirty="0"/>
              <a:t>Table1Shirt2Flower!"</a:t>
            </a:r>
            <a:br>
              <a:rPr lang="en-AU" dirty="0"/>
            </a:br>
            <a:r>
              <a:rPr lang="en-AU" dirty="0"/>
              <a:t>• </a:t>
            </a:r>
            <a:r>
              <a:rPr lang="fa-IR" dirty="0"/>
              <a:t>نمونه یک عبارت عبور:</a:t>
            </a:r>
            <a:br>
              <a:rPr lang="fa-IR" dirty="0"/>
            </a:br>
            <a:r>
              <a:rPr lang="fa-IR" dirty="0"/>
              <a:t>"</a:t>
            </a:r>
            <a:r>
              <a:rPr lang="en-AU" dirty="0"/>
              <a:t>SunnyBeach2025!"</a:t>
            </a:r>
            <a:br>
              <a:rPr lang="en-AU" dirty="0"/>
            </a:br>
            <a:r>
              <a:rPr lang="en-AU" dirty="0"/>
              <a:t>• </a:t>
            </a:r>
            <a:r>
              <a:rPr lang="fa-IR" dirty="0"/>
              <a:t>از این گذرواژه‌های نمونه به‌عنوان گذرواژه‌های خود استفاده نکنید.</a:t>
            </a:r>
            <a:endParaRPr lang="en-US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a-IR" dirty="0"/>
              <a:t>پروژه شمول دیجیتال ایالت غربی استرالیا | برنامه قهرمانان جامعه | آموزش شرکای برنامه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9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Props1.xml><?xml version="1.0" encoding="utf-8"?>
<ds:datastoreItem xmlns:ds="http://schemas.openxmlformats.org/officeDocument/2006/customXml" ds:itemID="{B9DBB304-69E1-40DD-9813-A5789A3DF2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192BC9-895D-49C4-8CC0-6B2CCDD45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3BF523-0B1C-45DF-82CF-9A2421E53C6B}">
  <ds:schemaRefs>
    <ds:schemaRef ds:uri="http://schemas.microsoft.com/office/2006/documentManagement/types"/>
    <ds:schemaRef ds:uri="http://purl.org/dc/terms/"/>
    <ds:schemaRef ds:uri="5e5d6256-5200-4c34-82a9-8b0b259790ba"/>
    <ds:schemaRef ds:uri="2cc45243-29f6-4a1c-995b-35ed14ae441a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1602</Words>
  <Application>Microsoft Office PowerPoint</Application>
  <PresentationFormat>Widescreen</PresentationFormat>
  <Paragraphs>82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Kanit</vt:lpstr>
      <vt:lpstr>Calibri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آموزش مهارت‌های دیجیتال – گذرواژه‌ها و احراز هویت دومرحله‌ای برنامه قهرمانان جامعه</vt:lpstr>
      <vt:lpstr>یادداشت‌های مربی: گذرواژه‌ها و 2FA</vt:lpstr>
      <vt:lpstr>قدردانی از صاحبان سرزمین</vt:lpstr>
      <vt:lpstr>گذرواژه‌ها و احراز هویت دومرحله‌ای</vt:lpstr>
      <vt:lpstr>مرور جلسه</vt:lpstr>
      <vt:lpstr>معرفی‌ها</vt:lpstr>
      <vt:lpstr>گذرواژه چیست؟</vt:lpstr>
      <vt:lpstr>گذرواژه ویژه شما؟</vt:lpstr>
      <vt:lpstr>ایجاد گذرواژه‌های قوی</vt:lpstr>
      <vt:lpstr>نکاتی برای به یاد سپردن گذرواژه‌ها</vt:lpstr>
      <vt:lpstr>احراز هویت دومرحله‌ای FA2</vt:lpstr>
      <vt:lpstr>راه‌اندازی 2FA</vt:lpstr>
      <vt:lpstr>منابع مفید</vt:lpstr>
      <vt:lpstr>بازتاب جلسه</vt:lpstr>
      <vt:lpstr>سپاسگزاریم!</vt:lpstr>
      <vt:lpstr>سپاسگزاریم برنامه قهرمانان جامعه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2025-04-28T07:20:17Z</dcterms:created>
  <dcterms:modified xsi:type="dcterms:W3CDTF">2025-09-29T02:59:23Z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