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 id="2147486483" r:id="rId11"/>
  </p:sldMasterIdLst>
  <p:notesMasterIdLst>
    <p:notesMasterId r:id="rId39"/>
  </p:notesMasterIdLst>
  <p:handoutMasterIdLst>
    <p:handoutMasterId r:id="rId40"/>
  </p:handoutMasterIdLst>
  <p:sldIdLst>
    <p:sldId id="256" r:id="rId12"/>
    <p:sldId id="570" r:id="rId13"/>
    <p:sldId id="307" r:id="rId14"/>
    <p:sldId id="569" r:id="rId15"/>
    <p:sldId id="572" r:id="rId16"/>
    <p:sldId id="571" r:id="rId17"/>
    <p:sldId id="577" r:id="rId18"/>
    <p:sldId id="593" r:id="rId19"/>
    <p:sldId id="579" r:id="rId20"/>
    <p:sldId id="581" r:id="rId21"/>
    <p:sldId id="591" r:id="rId22"/>
    <p:sldId id="589" r:id="rId23"/>
    <p:sldId id="592" r:id="rId24"/>
    <p:sldId id="590" r:id="rId25"/>
    <p:sldId id="594" r:id="rId26"/>
    <p:sldId id="595" r:id="rId27"/>
    <p:sldId id="596" r:id="rId28"/>
    <p:sldId id="597" r:id="rId29"/>
    <p:sldId id="599" r:id="rId30"/>
    <p:sldId id="600" r:id="rId31"/>
    <p:sldId id="601" r:id="rId32"/>
    <p:sldId id="602" r:id="rId33"/>
    <p:sldId id="603" r:id="rId34"/>
    <p:sldId id="580" r:id="rId35"/>
    <p:sldId id="586" r:id="rId36"/>
    <p:sldId id="573" r:id="rId37"/>
    <p:sldId id="522" r:id="rId38"/>
  </p:sldIdLst>
  <p:sldSz cx="12192000" cy="6858000"/>
  <p:notesSz cx="6858000" cy="9144000"/>
  <p:embeddedFontLst>
    <p:embeddedFont>
      <p:font typeface="Kanit" panose="020B0604020202020204" charset="-34"/>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F2F6FC"/>
    <a:srgbClr val="F4867C"/>
    <a:srgbClr val="FFFFFF"/>
    <a:srgbClr val="FFD38F"/>
    <a:srgbClr val="E9E9EB"/>
    <a:srgbClr val="F5F5F5"/>
    <a:srgbClr val="F9CADB"/>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9" autoAdjust="0"/>
    <p:restoredTop sz="60856" autoAdjust="0"/>
  </p:normalViewPr>
  <p:slideViewPr>
    <p:cSldViewPr snapToGrid="0">
      <p:cViewPr>
        <p:scale>
          <a:sx n="75" d="100"/>
          <a:sy n="75" d="100"/>
        </p:scale>
        <p:origin x="144" y="-8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6152"/>
    </p:cViewPr>
  </p:sorter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font" Target="fonts/font6.fntdata"/><Relationship Id="rId20" Type="http://schemas.openxmlformats.org/officeDocument/2006/relationships/slide" Target="slides/slide9.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a:t>
            </a:r>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CRC Champion - Pilot - Training. digitalinclusion@wacoss.org.au</a:t>
            </a:r>
            <a:endParaRPr lang="en-AU" dirty="0"/>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n-US" dirty="0"/>
              <a:t>Youth Involvement Council</a:t>
            </a:r>
            <a:endParaRPr lang="en-AU" dirty="0"/>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n-AU" dirty="0"/>
              <a:t>11/11/2024	</a:t>
            </a:r>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dirty="0"/>
              <a:t>WA Digital Inclusion Project – Project CRC Champion - Pilot - Training</a:t>
            </a:r>
            <a:endParaRPr lang="en-AU" dirty="0"/>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D6E2039-60C8-43C7-8691-7B55BCC41598}"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ervicesaustralia.gov.au/mygov-help-link-centrelink-to-mygov-if-you-have-customer-reference-number"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servicesaustralia.gov.au/mygov-help-link-centrelink-to-mygov-using-centrelink-identity-verification" TargetMode="External"/><Relationship Id="rId4" Type="http://schemas.openxmlformats.org/officeDocument/2006/relationships/hyperlink" Target="https://www.servicesaustralia.gov.au/mygov-help-link-centrelink-to-mygov-using-linking-cod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861252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1" dirty="0"/>
              <a:t>استفاده از شماره مرجع مشتری </a:t>
            </a:r>
            <a:r>
              <a:rPr lang="en-AU" b="1" dirty="0"/>
              <a:t>CRN </a:t>
            </a:r>
            <a:r>
              <a:rPr lang="fa-IR" b="1" dirty="0"/>
              <a:t>برای </a:t>
            </a:r>
            <a:r>
              <a:rPr lang="en-AU" b="1" dirty="0"/>
              <a:t>Centrelink </a:t>
            </a:r>
            <a:r>
              <a:rPr lang="fa-IR" b="1" dirty="0"/>
              <a:t>در </a:t>
            </a:r>
            <a:r>
              <a:rPr lang="en-AU" b="1" dirty="0" err="1"/>
              <a:t>myGov</a:t>
            </a:r>
            <a:r>
              <a:rPr lang="en-AU" b="1" dirty="0"/>
              <a:t>:</a:t>
            </a:r>
            <a:endParaRPr lang="en-AU" dirty="0"/>
          </a:p>
          <a:p>
            <a:pPr algn="r" rtl="1"/>
            <a:r>
              <a:rPr lang="fa-IR" dirty="0"/>
              <a:t>برای استفاده از </a:t>
            </a:r>
            <a:r>
              <a:rPr lang="en-AU" dirty="0"/>
              <a:t>Centrelink </a:t>
            </a:r>
            <a:r>
              <a:rPr lang="fa-IR" dirty="0"/>
              <a:t>با </a:t>
            </a:r>
            <a:r>
              <a:rPr lang="en-AU" dirty="0" err="1"/>
              <a:t>myGov</a:t>
            </a:r>
            <a:r>
              <a:rPr lang="en-AU" dirty="0"/>
              <a:t>، </a:t>
            </a:r>
            <a:r>
              <a:rPr lang="fa-IR" dirty="0"/>
              <a:t>باید چیزی به نام </a:t>
            </a:r>
            <a:r>
              <a:rPr lang="en-AU" b="1" dirty="0"/>
              <a:t>Customer Reference Number </a:t>
            </a:r>
            <a:r>
              <a:rPr lang="fa-IR" b="1" dirty="0"/>
              <a:t> یا</a:t>
            </a:r>
            <a:r>
              <a:rPr lang="en-AU" b="1" dirty="0"/>
              <a:t>(CRN)</a:t>
            </a:r>
            <a:r>
              <a:rPr lang="en-AU" dirty="0"/>
              <a:t> </a:t>
            </a:r>
            <a:r>
              <a:rPr lang="fa-IR" dirty="0"/>
              <a:t>داشته باشید.</a:t>
            </a:r>
            <a:br>
              <a:rPr lang="fa-IR" dirty="0"/>
            </a:br>
            <a:r>
              <a:rPr lang="fa-IR" dirty="0"/>
              <a:t>اگر در حال حاضر پرداختی از </a:t>
            </a:r>
            <a:r>
              <a:rPr lang="en-AU" dirty="0"/>
              <a:t>Centrelink </a:t>
            </a:r>
            <a:r>
              <a:rPr lang="fa-IR" dirty="0"/>
              <a:t>دریافت می‌کنید، به احتمال زیاد </a:t>
            </a:r>
            <a:r>
              <a:rPr lang="en-AU" dirty="0"/>
              <a:t>CRN </a:t>
            </a:r>
            <a:r>
              <a:rPr lang="fa-IR" dirty="0"/>
              <a:t>شما آماده است.</a:t>
            </a:r>
          </a:p>
          <a:p>
            <a:pPr algn="r" rtl="1"/>
            <a:r>
              <a:rPr lang="fa-IR" dirty="0"/>
              <a:t>برای بررسی، می‌توانید نامه یا اطلاعیه اخیر </a:t>
            </a:r>
            <a:r>
              <a:rPr lang="en-AU" dirty="0"/>
              <a:t>Centrelink </a:t>
            </a:r>
            <a:r>
              <a:rPr lang="fa-IR" dirty="0"/>
              <a:t>را نگاه کنید. این شماره معمولاً در جای مشخصی نوشته شده است.</a:t>
            </a:r>
            <a:br>
              <a:rPr lang="fa-IR" dirty="0"/>
            </a:br>
            <a:r>
              <a:rPr lang="fa-IR" dirty="0"/>
              <a:t>اگر </a:t>
            </a:r>
            <a:r>
              <a:rPr lang="en-AU" dirty="0"/>
              <a:t>CRN </a:t>
            </a:r>
            <a:r>
              <a:rPr lang="fa-IR" dirty="0"/>
              <a:t>ندارید، لازم است به یک دفتر </a:t>
            </a:r>
            <a:r>
              <a:rPr lang="en-AU" dirty="0"/>
              <a:t>Services Australia </a:t>
            </a:r>
            <a:r>
              <a:rPr lang="fa-IR" dirty="0"/>
              <a:t>مراجعه کنید تا آن را ایجاد کنند یا به شما کمک کنند </a:t>
            </a:r>
            <a:r>
              <a:rPr lang="en-AU" dirty="0"/>
              <a:t>CRN </a:t>
            </a:r>
            <a:r>
              <a:rPr lang="fa-IR" dirty="0"/>
              <a:t>خود را پیدا کنید.</a:t>
            </a:r>
          </a:p>
          <a:p>
            <a:pPr algn="r" rtl="1"/>
            <a:br>
              <a:rPr lang="fa-IR" dirty="0"/>
            </a:br>
            <a:endParaRPr lang="fa-IR" dirty="0"/>
          </a:p>
          <a:p>
            <a:pPr algn="r" rtl="1"/>
            <a:r>
              <a:rPr lang="fa-IR" b="1" dirty="0"/>
              <a:t>اگر شماره ارجاع مشتریان </a:t>
            </a:r>
            <a:r>
              <a:rPr lang="en-AU" b="1" dirty="0"/>
              <a:t>CRN</a:t>
            </a:r>
            <a:r>
              <a:rPr lang="fa-IR" b="1" dirty="0"/>
              <a:t>دارید:</a:t>
            </a:r>
            <a:br>
              <a:rPr lang="fa-IR" dirty="0"/>
            </a:br>
            <a:r>
              <a:rPr lang="fa-IR" dirty="0"/>
              <a:t>اگر </a:t>
            </a:r>
            <a:r>
              <a:rPr lang="en-AU" dirty="0"/>
              <a:t>CRN Centrelink </a:t>
            </a:r>
            <a:r>
              <a:rPr lang="fa-IR" dirty="0"/>
              <a:t>دارید، می‌توانید </a:t>
            </a:r>
            <a:r>
              <a:rPr lang="en-AU" dirty="0"/>
              <a:t>Centrelink </a:t>
            </a:r>
            <a:r>
              <a:rPr lang="fa-IR" dirty="0"/>
              <a:t>را به یکی از دو روش لینک کنید:</a:t>
            </a:r>
            <a:br>
              <a:rPr lang="fa-IR" dirty="0"/>
            </a:br>
            <a:r>
              <a:rPr lang="fa-IR" dirty="0"/>
              <a:t>• پاسخ به پرسش‌های خاص مربوط به خودتان، یا</a:t>
            </a:r>
            <a:br>
              <a:rPr lang="fa-IR" dirty="0"/>
            </a:br>
            <a:r>
              <a:rPr lang="fa-IR" dirty="0"/>
              <a:t>• استفاده از کد لینک (</a:t>
            </a:r>
            <a:r>
              <a:rPr lang="en-AU" dirty="0"/>
              <a:t>Linking Code) </a:t>
            </a:r>
            <a:r>
              <a:rPr lang="fa-IR" dirty="0"/>
              <a:t>که برای شما صادر شده است.</a:t>
            </a:r>
          </a:p>
          <a:p>
            <a:pPr algn="r" rtl="1"/>
            <a:r>
              <a:rPr lang="fa-IR" dirty="0"/>
              <a:t>اگر قبلاً برای پرداختی اقدام کرده‌اید، </a:t>
            </a:r>
            <a:r>
              <a:rPr lang="en-AU" dirty="0"/>
              <a:t>CRN </a:t>
            </a:r>
            <a:r>
              <a:rPr lang="fa-IR" dirty="0"/>
              <a:t>دارید.</a:t>
            </a:r>
            <a:br>
              <a:rPr lang="fa-IR" dirty="0"/>
            </a:br>
            <a:r>
              <a:rPr lang="fa-IR" dirty="0"/>
              <a:t>می‌توانید </a:t>
            </a:r>
            <a:r>
              <a:rPr lang="en-AU" dirty="0"/>
              <a:t>CRN </a:t>
            </a:r>
            <a:r>
              <a:rPr lang="fa-IR" dirty="0"/>
              <a:t>خود را در نامه‌های </a:t>
            </a:r>
            <a:r>
              <a:rPr lang="en-AU" dirty="0"/>
              <a:t>Centrelink، </a:t>
            </a:r>
            <a:r>
              <a:rPr lang="fa-IR" dirty="0"/>
              <a:t>کارت امتیاز (</a:t>
            </a:r>
            <a:r>
              <a:rPr lang="en-AU" dirty="0"/>
              <a:t>Concession Card) </a:t>
            </a:r>
            <a:r>
              <a:rPr lang="fa-IR" dirty="0"/>
              <a:t>یا حساب آنلاین </a:t>
            </a:r>
            <a:r>
              <a:rPr lang="en-AU" dirty="0"/>
              <a:t>Centrelink </a:t>
            </a:r>
            <a:r>
              <a:rPr lang="fa-IR" dirty="0"/>
              <a:t>پیدا کنید.</a:t>
            </a:r>
          </a:p>
          <a:p>
            <a:pPr algn="r" rtl="1"/>
            <a:r>
              <a:rPr lang="fa-IR" b="1" dirty="0"/>
              <a:t>مراحل لینک کردن </a:t>
            </a:r>
            <a:r>
              <a:rPr lang="en-AU" b="1" dirty="0"/>
              <a:t>Centrelink </a:t>
            </a:r>
            <a:r>
              <a:rPr lang="fa-IR" b="1" dirty="0"/>
              <a:t>به </a:t>
            </a:r>
            <a:r>
              <a:rPr lang="en-AU" b="1" dirty="0" err="1"/>
              <a:t>myGov</a:t>
            </a:r>
            <a:r>
              <a:rPr lang="en-AU" b="1" dirty="0"/>
              <a:t> (</a:t>
            </a:r>
            <a:r>
              <a:rPr lang="fa-IR" b="1" dirty="0"/>
              <a:t>با داشتن </a:t>
            </a:r>
            <a:r>
              <a:rPr lang="en-AU" b="1" dirty="0"/>
              <a:t>CRN):</a:t>
            </a:r>
            <a:br>
              <a:rPr lang="en-AU" dirty="0"/>
            </a:br>
            <a:r>
              <a:rPr lang="fa-IR" dirty="0"/>
              <a:t>۱. </a:t>
            </a:r>
            <a:r>
              <a:rPr lang="fa-IR" u="sng" dirty="0"/>
              <a:t>وارد</a:t>
            </a:r>
            <a:r>
              <a:rPr lang="fa-IR" dirty="0"/>
              <a:t> </a:t>
            </a:r>
            <a:r>
              <a:rPr lang="en-AU" dirty="0" err="1"/>
              <a:t>myGov</a:t>
            </a:r>
            <a:r>
              <a:rPr lang="en-AU" dirty="0"/>
              <a:t> </a:t>
            </a:r>
            <a:r>
              <a:rPr lang="fa-IR" dirty="0"/>
              <a:t>شوید.</a:t>
            </a:r>
            <a:br>
              <a:rPr lang="fa-IR" dirty="0"/>
            </a:br>
            <a:r>
              <a:rPr lang="fa-IR" dirty="0"/>
              <a:t>۲. گزینه </a:t>
            </a:r>
            <a:r>
              <a:rPr lang="en-AU" b="1" dirty="0"/>
              <a:t>View and Link Services</a:t>
            </a:r>
            <a:r>
              <a:rPr lang="en-AU" dirty="0"/>
              <a:t> </a:t>
            </a:r>
            <a:r>
              <a:rPr lang="fa-IR" dirty="0"/>
              <a:t>را انتخاب کنید.</a:t>
            </a:r>
            <a:br>
              <a:rPr lang="fa-IR" dirty="0"/>
            </a:br>
            <a:r>
              <a:rPr lang="fa-IR" dirty="0"/>
              <a:t>۳. روی گزینه </a:t>
            </a:r>
            <a:r>
              <a:rPr lang="en-AU" b="1" dirty="0"/>
              <a:t>Link</a:t>
            </a:r>
            <a:r>
              <a:rPr lang="en-AU" dirty="0"/>
              <a:t> </a:t>
            </a:r>
            <a:r>
              <a:rPr lang="fa-IR" dirty="0"/>
              <a:t>در بخش </a:t>
            </a:r>
            <a:r>
              <a:rPr lang="en-AU" dirty="0"/>
              <a:t>Centrelink </a:t>
            </a:r>
            <a:r>
              <a:rPr lang="fa-IR" dirty="0"/>
              <a:t>کلیک کنید.</a:t>
            </a:r>
            <a:br>
              <a:rPr lang="fa-IR" dirty="0"/>
            </a:br>
            <a:r>
              <a:rPr lang="fa-IR" dirty="0"/>
              <a:t>۴. برای پرسش «آیا </a:t>
            </a:r>
            <a:r>
              <a:rPr lang="en-AU" dirty="0"/>
              <a:t>CRN </a:t>
            </a:r>
            <a:r>
              <a:rPr lang="fa-IR" dirty="0"/>
              <a:t>خود را دارید یا می‌دانید؟» گزینه </a:t>
            </a:r>
            <a:r>
              <a:rPr lang="en-AU" b="1" dirty="0"/>
              <a:t>Yes</a:t>
            </a:r>
            <a:r>
              <a:rPr lang="en-AU" dirty="0"/>
              <a:t> </a:t>
            </a:r>
            <a:r>
              <a:rPr lang="fa-IR" dirty="0"/>
              <a:t>را انتخاب کنید. سپس مشخص کنید که آیا کد لینک دارید یا نه. گزینه </a:t>
            </a:r>
            <a:r>
              <a:rPr lang="en-AU" b="1" dirty="0"/>
              <a:t>Next</a:t>
            </a:r>
            <a:r>
              <a:rPr lang="en-AU" dirty="0"/>
              <a:t> </a:t>
            </a:r>
            <a:r>
              <a:rPr lang="fa-IR" dirty="0"/>
              <a:t>را بزنید.</a:t>
            </a:r>
            <a:br>
              <a:rPr lang="fa-IR" dirty="0"/>
            </a:br>
            <a:r>
              <a:rPr lang="fa-IR" dirty="0"/>
              <a:t>۵. </a:t>
            </a:r>
            <a:r>
              <a:rPr lang="en-AU" dirty="0"/>
              <a:t>CRN </a:t>
            </a:r>
            <a:r>
              <a:rPr lang="fa-IR" dirty="0"/>
              <a:t>و اطلاعات شخصی خود را وارد کنید. گزینه </a:t>
            </a:r>
            <a:r>
              <a:rPr lang="en-AU" b="1" dirty="0"/>
              <a:t>Next</a:t>
            </a:r>
            <a:r>
              <a:rPr lang="en-AU" dirty="0"/>
              <a:t> </a:t>
            </a:r>
            <a:r>
              <a:rPr lang="fa-IR" dirty="0"/>
              <a:t>را بزنید.</a:t>
            </a:r>
            <a:br>
              <a:rPr lang="fa-IR" dirty="0"/>
            </a:br>
            <a:r>
              <a:rPr lang="fa-IR" dirty="0"/>
              <a:t>۶. جزئیات پرداخت و تعاملات خود با </a:t>
            </a:r>
            <a:r>
              <a:rPr lang="en-AU" dirty="0"/>
              <a:t>Centrelink </a:t>
            </a:r>
            <a:r>
              <a:rPr lang="fa-IR" dirty="0"/>
              <a:t>را وارد کنید. گزینه </a:t>
            </a:r>
            <a:r>
              <a:rPr lang="en-AU" b="1" dirty="0"/>
              <a:t>Continue</a:t>
            </a:r>
            <a:r>
              <a:rPr lang="en-AU" dirty="0"/>
              <a:t> </a:t>
            </a:r>
            <a:r>
              <a:rPr lang="fa-IR" dirty="0"/>
              <a:t>را انتخاب کنید.</a:t>
            </a:r>
          </a:p>
          <a:p>
            <a:pPr algn="r" rtl="1"/>
            <a:r>
              <a:rPr lang="fa-IR" dirty="0"/>
              <a:t>برای راهنمایی بیشتر به وب‌سایت </a:t>
            </a:r>
            <a:r>
              <a:rPr lang="en-AU" dirty="0"/>
              <a:t>Services Australia </a:t>
            </a:r>
            <a:r>
              <a:rPr lang="fa-IR" dirty="0"/>
              <a:t>مراجعه کنید:</a:t>
            </a:r>
            <a:br>
              <a:rPr lang="fa-IR" dirty="0"/>
            </a:br>
            <a:endParaRPr lang="en-US" dirty="0"/>
          </a:p>
          <a:p>
            <a:pPr marL="171450" indent="-171450" algn="r" rtl="1">
              <a:spcBef>
                <a:spcPts val="0"/>
              </a:spcBef>
              <a:spcAft>
                <a:spcPts val="0"/>
              </a:spcAft>
              <a:buFont typeface="Arial" panose="020B0604020202020204" pitchFamily="34" charset="0"/>
              <a:buChar char="•"/>
            </a:pPr>
            <a:r>
              <a:rPr lang="en-US" b="0" i="0" dirty="0">
                <a:effectLst/>
                <a:hlinkClick r:id="rId3">
                  <a:extLst>
                    <a:ext uri="{A12FA001-AC4F-418D-AE19-62706E023703}">
                      <ahyp:hlinkClr xmlns:ahyp="http://schemas.microsoft.com/office/drawing/2018/hyperlinkcolor" val="tx"/>
                    </a:ext>
                  </a:extLst>
                </a:hlinkClick>
              </a:rPr>
              <a:t>linking Centrelink if you have a CRN</a:t>
            </a:r>
            <a:r>
              <a:rPr lang="en-US" b="0" i="0" dirty="0">
                <a:effectLst/>
              </a:rPr>
              <a:t>, </a:t>
            </a:r>
            <a:r>
              <a:rPr lang="fa-IR" b="0" i="0" dirty="0">
                <a:effectLst/>
              </a:rPr>
              <a:t>یا</a:t>
            </a:r>
            <a:endParaRPr lang="en-US" b="0" i="0" dirty="0">
              <a:effectLst/>
            </a:endParaRPr>
          </a:p>
          <a:p>
            <a:pPr marL="171450" indent="-171450" algn="r" rtl="1">
              <a:spcBef>
                <a:spcPts val="0"/>
              </a:spcBef>
              <a:spcAft>
                <a:spcPts val="0"/>
              </a:spcAft>
              <a:buFont typeface="Arial" panose="020B0604020202020204" pitchFamily="34" charset="0"/>
              <a:buChar char="•"/>
            </a:pPr>
            <a:r>
              <a:rPr lang="en-US" b="0" i="0" dirty="0">
                <a:effectLst/>
              </a:rPr>
              <a:t> </a:t>
            </a:r>
            <a:r>
              <a:rPr lang="en-US" b="0" i="0" dirty="0">
                <a:effectLst/>
                <a:hlinkClick r:id="rId4">
                  <a:extLst>
                    <a:ext uri="{A12FA001-AC4F-418D-AE19-62706E023703}">
                      <ahyp:hlinkClr xmlns:ahyp="http://schemas.microsoft.com/office/drawing/2018/hyperlinkcolor" val="tx"/>
                    </a:ext>
                  </a:extLst>
                </a:hlinkClick>
              </a:rPr>
              <a:t>linking Centrelink using a linking code</a:t>
            </a:r>
            <a:r>
              <a:rPr lang="en-US" b="0" i="0" dirty="0">
                <a:effectLst/>
              </a:rPr>
              <a:t> </a:t>
            </a:r>
          </a:p>
          <a:p>
            <a:pPr algn="r" rtl="1"/>
            <a:br>
              <a:rPr lang="en-AU" dirty="0"/>
            </a:br>
            <a:endParaRPr lang="en-AU" dirty="0"/>
          </a:p>
          <a:p>
            <a:pPr algn="r" rtl="1"/>
            <a:r>
              <a:rPr lang="fa-IR" b="1" dirty="0"/>
              <a:t>اگر</a:t>
            </a:r>
            <a:r>
              <a:rPr lang="en-US" b="1" dirty="0"/>
              <a:t> </a:t>
            </a:r>
            <a:r>
              <a:rPr lang="fa-IR" b="1" dirty="0"/>
              <a:t>شماره ارجاع مشتریان  </a:t>
            </a:r>
            <a:r>
              <a:rPr lang="en-AU" b="1" dirty="0"/>
              <a:t>CRN </a:t>
            </a:r>
            <a:r>
              <a:rPr lang="fa-IR" b="1" dirty="0"/>
              <a:t>ندارید:</a:t>
            </a:r>
            <a:br>
              <a:rPr lang="fa-IR" dirty="0"/>
            </a:br>
            <a:r>
              <a:rPr lang="fa-IR" dirty="0"/>
              <a:t>اگر می‌خواهید برای پرداخت یا امتیاز اقدام کنید، باید یک </a:t>
            </a:r>
            <a:r>
              <a:rPr lang="en-AU" dirty="0"/>
              <a:t>CRN </a:t>
            </a:r>
            <a:r>
              <a:rPr lang="fa-IR" dirty="0"/>
              <a:t>داشته باشید.</a:t>
            </a:r>
            <a:br>
              <a:rPr lang="fa-IR" dirty="0"/>
            </a:br>
            <a:r>
              <a:rPr lang="fa-IR" dirty="0"/>
              <a:t>تا قبل از داشتن </a:t>
            </a:r>
            <a:r>
              <a:rPr lang="en-AU" dirty="0"/>
              <a:t>CRN </a:t>
            </a:r>
            <a:r>
              <a:rPr lang="fa-IR" dirty="0"/>
              <a:t>نمی‌توانید </a:t>
            </a:r>
            <a:r>
              <a:rPr lang="en-AU" dirty="0"/>
              <a:t>Centrelink </a:t>
            </a:r>
            <a:r>
              <a:rPr lang="fa-IR" dirty="0"/>
              <a:t>را لینک کنید.</a:t>
            </a:r>
            <a:br>
              <a:rPr lang="fa-IR" dirty="0"/>
            </a:br>
            <a:r>
              <a:rPr lang="fa-IR" dirty="0"/>
              <a:t>می‌توانید با اثبات هویت خود به </a:t>
            </a:r>
            <a:r>
              <a:rPr lang="en-AU" dirty="0"/>
              <a:t>Centrelink </a:t>
            </a:r>
            <a:r>
              <a:rPr lang="fa-IR" dirty="0"/>
              <a:t>یک </a:t>
            </a:r>
            <a:r>
              <a:rPr lang="en-AU" dirty="0"/>
              <a:t>CRN </a:t>
            </a:r>
            <a:r>
              <a:rPr lang="fa-IR" dirty="0"/>
              <a:t>دریافت کنید.</a:t>
            </a:r>
          </a:p>
          <a:p>
            <a:pPr algn="r" rtl="1"/>
            <a:r>
              <a:rPr lang="fa-IR" dirty="0"/>
              <a:t>برای اثبات هویت آنلاین در </a:t>
            </a:r>
            <a:r>
              <a:rPr lang="en-AU" dirty="0"/>
              <a:t>Centrelink </a:t>
            </a:r>
            <a:r>
              <a:rPr lang="fa-IR" dirty="0"/>
              <a:t>باید یکی از این دو کار را انجام دهید:</a:t>
            </a:r>
            <a:br>
              <a:rPr lang="fa-IR" dirty="0"/>
            </a:br>
            <a:r>
              <a:rPr lang="fa-IR" dirty="0"/>
              <a:t>• وارد کردن جزئیات از مدارک هویتی خود، یا</a:t>
            </a:r>
            <a:br>
              <a:rPr lang="fa-IR" dirty="0"/>
            </a:br>
            <a:r>
              <a:rPr lang="fa-IR" dirty="0"/>
              <a:t>• داشتن شناسه دیجیتال (</a:t>
            </a:r>
            <a:r>
              <a:rPr lang="en-AU" dirty="0"/>
              <a:t>Digital ID) </a:t>
            </a:r>
            <a:r>
              <a:rPr lang="fa-IR" dirty="0"/>
              <a:t>با سطح امنیتی قوی.</a:t>
            </a:r>
          </a:p>
          <a:p>
            <a:pPr algn="r" rtl="1"/>
            <a:r>
              <a:rPr lang="fa-IR" dirty="0"/>
              <a:t>برای وارد کردن جزئیات مدارک هویتی، به کارت </a:t>
            </a:r>
            <a:r>
              <a:rPr lang="en-AU" dirty="0"/>
              <a:t>Medicare </a:t>
            </a:r>
            <a:r>
              <a:rPr lang="fa-IR" dirty="0"/>
              <a:t>و دو مدرک شناسایی قابل قبول نیاز دارید.</a:t>
            </a:r>
            <a:br>
              <a:rPr lang="fa-IR" dirty="0"/>
            </a:br>
            <a:r>
              <a:rPr lang="fa-IR" dirty="0"/>
              <a:t>مدارک قابل قبول شامل موارد زیر هستند:</a:t>
            </a:r>
            <a:br>
              <a:rPr lang="fa-IR" dirty="0"/>
            </a:br>
            <a:r>
              <a:rPr lang="fa-IR" dirty="0"/>
              <a:t>• گذرنامه استرالیایی</a:t>
            </a:r>
            <a:br>
              <a:rPr lang="fa-IR" dirty="0"/>
            </a:br>
            <a:r>
              <a:rPr lang="fa-IR" dirty="0"/>
              <a:t>• گواهی تولد استرالیایی</a:t>
            </a:r>
            <a:br>
              <a:rPr lang="fa-IR" dirty="0"/>
            </a:br>
            <a:r>
              <a:rPr lang="fa-IR" dirty="0"/>
              <a:t>• گواهی شهروندی استرالیا</a:t>
            </a:r>
            <a:br>
              <a:rPr lang="fa-IR" dirty="0"/>
            </a:br>
            <a:r>
              <a:rPr lang="fa-IR" dirty="0"/>
              <a:t>• ویزای معتبر استرالیا</a:t>
            </a:r>
            <a:br>
              <a:rPr lang="fa-IR" dirty="0"/>
            </a:br>
            <a:r>
              <a:rPr lang="fa-IR" dirty="0"/>
              <a:t>• گواهینامه رانندگی استرالیا</a:t>
            </a:r>
            <a:br>
              <a:rPr lang="fa-IR" dirty="0"/>
            </a:br>
            <a:r>
              <a:rPr lang="fa-IR" dirty="0"/>
              <a:t>• کارت </a:t>
            </a:r>
            <a:r>
              <a:rPr lang="en-AU" dirty="0" err="1"/>
              <a:t>ImmiCard</a:t>
            </a:r>
            <a:r>
              <a:rPr lang="en-AU" dirty="0"/>
              <a:t> </a:t>
            </a:r>
            <a:r>
              <a:rPr lang="fa-IR" dirty="0"/>
              <a:t>صادرشده توسط اداره امور داخلی (</a:t>
            </a:r>
            <a:r>
              <a:rPr lang="en-AU" dirty="0"/>
              <a:t>Department of Home Affairs)</a:t>
            </a:r>
          </a:p>
          <a:p>
            <a:pPr algn="r" rtl="1"/>
            <a:r>
              <a:rPr lang="fa-IR" b="1" dirty="0"/>
              <a:t>مراحل لینک کردن </a:t>
            </a:r>
            <a:r>
              <a:rPr lang="en-AU" b="1" dirty="0"/>
              <a:t>Centrelink </a:t>
            </a:r>
            <a:r>
              <a:rPr lang="fa-IR" b="1" dirty="0"/>
              <a:t>بدون داشتن </a:t>
            </a:r>
            <a:r>
              <a:rPr lang="en-AU" b="1" dirty="0"/>
              <a:t>CRN:</a:t>
            </a:r>
            <a:br>
              <a:rPr lang="en-AU" dirty="0"/>
            </a:br>
            <a:r>
              <a:rPr lang="fa-IR" dirty="0"/>
              <a:t>۱. </a:t>
            </a:r>
            <a:r>
              <a:rPr lang="fa-IR" u="sng" dirty="0"/>
              <a:t>وارد</a:t>
            </a:r>
            <a:r>
              <a:rPr lang="fa-IR" dirty="0"/>
              <a:t> </a:t>
            </a:r>
            <a:r>
              <a:rPr lang="en-AU" dirty="0" err="1"/>
              <a:t>myGov</a:t>
            </a:r>
            <a:r>
              <a:rPr lang="en-AU" dirty="0"/>
              <a:t> </a:t>
            </a:r>
            <a:r>
              <a:rPr lang="fa-IR" dirty="0"/>
              <a:t>شوید.</a:t>
            </a:r>
            <a:br>
              <a:rPr lang="fa-IR" dirty="0"/>
            </a:br>
            <a:r>
              <a:rPr lang="fa-IR" dirty="0"/>
              <a:t>۲. گزینه </a:t>
            </a:r>
            <a:r>
              <a:rPr lang="en-AU" b="1" dirty="0"/>
              <a:t>View and Link Services</a:t>
            </a:r>
            <a:r>
              <a:rPr lang="en-AU" dirty="0"/>
              <a:t> </a:t>
            </a:r>
            <a:r>
              <a:rPr lang="fa-IR" dirty="0"/>
              <a:t>را انتخاب کنید.</a:t>
            </a:r>
            <a:br>
              <a:rPr lang="fa-IR" dirty="0"/>
            </a:br>
            <a:r>
              <a:rPr lang="fa-IR" dirty="0"/>
              <a:t>۳. روی گزینه </a:t>
            </a:r>
            <a:r>
              <a:rPr lang="en-AU" b="1" dirty="0"/>
              <a:t>Link</a:t>
            </a:r>
            <a:r>
              <a:rPr lang="en-AU" dirty="0"/>
              <a:t> </a:t>
            </a:r>
            <a:r>
              <a:rPr lang="fa-IR" dirty="0"/>
              <a:t>در بخش </a:t>
            </a:r>
            <a:r>
              <a:rPr lang="en-AU" dirty="0"/>
              <a:t>Centrelink </a:t>
            </a:r>
            <a:r>
              <a:rPr lang="fa-IR" dirty="0"/>
              <a:t>کلیک کنید.</a:t>
            </a:r>
            <a:br>
              <a:rPr lang="fa-IR" dirty="0"/>
            </a:br>
            <a:r>
              <a:rPr lang="fa-IR" dirty="0"/>
              <a:t>۴. برای پرسش «آیا </a:t>
            </a:r>
            <a:r>
              <a:rPr lang="en-AU" dirty="0"/>
              <a:t>CRN </a:t>
            </a:r>
            <a:r>
              <a:rPr lang="fa-IR" dirty="0"/>
              <a:t>خود را دارید یا می‌دانید؟» گزینه </a:t>
            </a:r>
            <a:r>
              <a:rPr lang="en-AU" b="1" dirty="0"/>
              <a:t>No</a:t>
            </a:r>
            <a:r>
              <a:rPr lang="en-AU" dirty="0"/>
              <a:t> </a:t>
            </a:r>
            <a:r>
              <a:rPr lang="fa-IR" dirty="0"/>
              <a:t>را انتخاب کنید.</a:t>
            </a:r>
            <a:br>
              <a:rPr lang="fa-IR" dirty="0"/>
            </a:br>
            <a:r>
              <a:rPr lang="fa-IR" dirty="0"/>
              <a:t>۵. گزینه </a:t>
            </a:r>
            <a:r>
              <a:rPr lang="en-AU" b="1" dirty="0"/>
              <a:t>Get started</a:t>
            </a:r>
            <a:r>
              <a:rPr lang="en-AU" dirty="0"/>
              <a:t> </a:t>
            </a:r>
            <a:r>
              <a:rPr lang="fa-IR" dirty="0"/>
              <a:t>در بخش </a:t>
            </a:r>
            <a:r>
              <a:rPr lang="en-AU" dirty="0"/>
              <a:t>Centrelink identity proof </a:t>
            </a:r>
            <a:r>
              <a:rPr lang="fa-IR" dirty="0"/>
              <a:t>را انتخاب کنید. فهرست مدارک قابل قبول را مرور کرده و سپس </a:t>
            </a:r>
            <a:r>
              <a:rPr lang="en-AU" b="1" dirty="0"/>
              <a:t>Next</a:t>
            </a:r>
            <a:r>
              <a:rPr lang="en-AU" dirty="0"/>
              <a:t> </a:t>
            </a:r>
            <a:r>
              <a:rPr lang="fa-IR" dirty="0"/>
              <a:t>را انتخاب کنید.</a:t>
            </a:r>
            <a:br>
              <a:rPr lang="fa-IR" dirty="0"/>
            </a:br>
            <a:r>
              <a:rPr lang="fa-IR" dirty="0"/>
              <a:t>۶. بخش «</a:t>
            </a:r>
            <a:r>
              <a:rPr lang="en-AU" dirty="0"/>
              <a:t>Sharing personal details» </a:t>
            </a:r>
            <a:r>
              <a:rPr lang="fa-IR" dirty="0"/>
              <a:t>را بخوانید. گزینه </a:t>
            </a:r>
            <a:r>
              <a:rPr lang="en-AU" b="1" dirty="0"/>
              <a:t>I understand and agree to the above terms</a:t>
            </a:r>
            <a:r>
              <a:rPr lang="en-AU" dirty="0"/>
              <a:t> </a:t>
            </a:r>
            <a:r>
              <a:rPr lang="fa-IR" dirty="0"/>
              <a:t>را انتخاب کنید و سپس </a:t>
            </a:r>
            <a:r>
              <a:rPr lang="en-AU" b="1" dirty="0"/>
              <a:t>Next</a:t>
            </a:r>
            <a:r>
              <a:rPr lang="en-AU" dirty="0"/>
              <a:t> </a:t>
            </a:r>
            <a:r>
              <a:rPr lang="fa-IR" dirty="0"/>
              <a:t>را بزنید.</a:t>
            </a:r>
            <a:br>
              <a:rPr lang="fa-IR" dirty="0"/>
            </a:br>
            <a:r>
              <a:rPr lang="fa-IR" dirty="0"/>
              <a:t>۷. جزئیات مدارک شناسایی قابل قبول خود را وارد کنید و گزینه </a:t>
            </a:r>
            <a:r>
              <a:rPr lang="en-AU" b="1" dirty="0"/>
              <a:t>Verify</a:t>
            </a:r>
            <a:r>
              <a:rPr lang="en-AU" dirty="0"/>
              <a:t> </a:t>
            </a:r>
            <a:r>
              <a:rPr lang="fa-IR" dirty="0"/>
              <a:t>را انتخاب کنید. پس از تأیید هویت، </a:t>
            </a:r>
            <a:r>
              <a:rPr lang="en-AU" b="1" dirty="0"/>
              <a:t>Next</a:t>
            </a:r>
            <a:r>
              <a:rPr lang="en-AU" dirty="0"/>
              <a:t> </a:t>
            </a:r>
            <a:r>
              <a:rPr lang="fa-IR" dirty="0"/>
              <a:t>را بزنید.</a:t>
            </a:r>
            <a:br>
              <a:rPr lang="fa-IR" dirty="0"/>
            </a:br>
            <a:r>
              <a:rPr lang="fa-IR" dirty="0"/>
              <a:t>۸. جزئیات کارت </a:t>
            </a:r>
            <a:r>
              <a:rPr lang="en-AU" dirty="0"/>
              <a:t>Medicare </a:t>
            </a:r>
            <a:r>
              <a:rPr lang="fa-IR" dirty="0"/>
              <a:t>و اطلاعات شخصی خود را وارد کرده و </a:t>
            </a:r>
            <a:r>
              <a:rPr lang="en-AU" b="1" dirty="0"/>
              <a:t>Continue</a:t>
            </a:r>
            <a:r>
              <a:rPr lang="en-AU" dirty="0"/>
              <a:t> </a:t>
            </a:r>
            <a:r>
              <a:rPr lang="fa-IR" dirty="0"/>
              <a:t>را انتخاب کنید.</a:t>
            </a:r>
          </a:p>
          <a:p>
            <a:pPr algn="r" rtl="1"/>
            <a:r>
              <a:rPr lang="fa-IR" dirty="0"/>
              <a:t>برای راهنمایی بیشتر به وب‌سایت </a:t>
            </a:r>
            <a:r>
              <a:rPr lang="en-AU" dirty="0"/>
              <a:t>Services Australia </a:t>
            </a:r>
            <a:r>
              <a:rPr lang="fa-IR" dirty="0"/>
              <a:t>مراجعه کنید:</a:t>
            </a:r>
            <a:br>
              <a:rPr lang="fa-IR" dirty="0"/>
            </a:br>
            <a:r>
              <a:rPr lang="fa-IR" dirty="0"/>
              <a:t>• </a:t>
            </a:r>
            <a:r>
              <a:rPr lang="en-US" b="0" i="0" dirty="0">
                <a:effectLst/>
                <a:hlinkClick r:id="rId5">
                  <a:extLst>
                    <a:ext uri="{A12FA001-AC4F-418D-AE19-62706E023703}">
                      <ahyp:hlinkClr xmlns:ahyp="http://schemas.microsoft.com/office/drawing/2018/hyperlinkcolor" val="tx"/>
                    </a:ext>
                  </a:extLst>
                </a:hlinkClick>
              </a:rPr>
              <a:t>linking Centrelink using identity verification</a:t>
            </a:r>
            <a:r>
              <a:rPr lang="en-US" b="0" i="0" dirty="0">
                <a:effectLst/>
              </a:rPr>
              <a:t> </a:t>
            </a:r>
            <a:endParaRPr lang="en-AU" dirty="0"/>
          </a:p>
        </p:txBody>
      </p:sp>
    </p:spTree>
    <p:extLst>
      <p:ext uri="{BB962C8B-B14F-4D97-AF65-F5344CB8AC3E}">
        <p14:creationId xmlns:p14="http://schemas.microsoft.com/office/powerpoint/2010/main" val="27144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6330E-3FBE-8AF0-6448-A060FE07E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D3984-E0E9-F2DD-3E48-AACBF14BF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7D9D3-D150-0DC3-7310-1DA8172E3052}"/>
              </a:ext>
            </a:extLst>
          </p:cNvPr>
          <p:cNvSpPr>
            <a:spLocks noGrp="1"/>
          </p:cNvSpPr>
          <p:nvPr>
            <p:ph type="body" idx="1"/>
          </p:nvPr>
        </p:nvSpPr>
        <p:spPr/>
        <p:txBody>
          <a:bodyPr/>
          <a:lstStyle/>
          <a:p>
            <a:pPr algn="r" rtl="1"/>
            <a:r>
              <a:rPr lang="fa-IR" sz="1400" dirty="0"/>
              <a:t>از شرکت‌کنندگان بخواهید سایر کارهایی را که می‌توانند در </a:t>
            </a:r>
            <a:r>
              <a:rPr lang="en-AU" sz="1400" dirty="0"/>
              <a:t>Centrelink </a:t>
            </a:r>
            <a:r>
              <a:rPr lang="fa-IR" sz="1400" dirty="0"/>
              <a:t>انجام دهند یا قبلاً انجام داده‌اند با گروه به اشتراک بگذارند.</a:t>
            </a:r>
          </a:p>
        </p:txBody>
      </p:sp>
    </p:spTree>
    <p:extLst>
      <p:ext uri="{BB962C8B-B14F-4D97-AF65-F5344CB8AC3E}">
        <p14:creationId xmlns:p14="http://schemas.microsoft.com/office/powerpoint/2010/main" val="52738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76815-9C06-CA26-4B87-36E5DCA5D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F9EB0B-DFB5-9756-10A7-60132F4F2E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0E5CD-FFB9-1B30-310F-A7AB72BF60F1}"/>
              </a:ext>
            </a:extLst>
          </p:cNvPr>
          <p:cNvSpPr>
            <a:spLocks noGrp="1"/>
          </p:cNvSpPr>
          <p:nvPr>
            <p:ph type="body" idx="1"/>
          </p:nvPr>
        </p:nvSpPr>
        <p:spPr/>
        <p:txBody>
          <a:bodyPr/>
          <a:lstStyle/>
          <a:p>
            <a:pPr algn="r" rtl="1"/>
            <a:r>
              <a:rPr lang="fa-IR" sz="1400" b="1" dirty="0"/>
              <a:t>چگونه اداره مالیات استرالیا </a:t>
            </a:r>
            <a:r>
              <a:rPr lang="en-AU" sz="1400" b="1" dirty="0"/>
              <a:t>ATO </a:t>
            </a:r>
            <a:r>
              <a:rPr lang="fa-IR" sz="1400" b="1" dirty="0"/>
              <a:t>را به حساب </a:t>
            </a:r>
            <a:r>
              <a:rPr lang="en-AU" sz="1400" b="1" dirty="0" err="1"/>
              <a:t>myGov</a:t>
            </a:r>
            <a:r>
              <a:rPr lang="en-AU" sz="1400" b="1" dirty="0"/>
              <a:t> </a:t>
            </a:r>
            <a:r>
              <a:rPr lang="fa-IR" sz="1400" b="1" dirty="0"/>
              <a:t>خود لینک کنیم</a:t>
            </a:r>
            <a:endParaRPr lang="fa-IR" sz="1400" dirty="0"/>
          </a:p>
          <a:p>
            <a:pPr algn="r" rtl="1"/>
            <a:r>
              <a:rPr lang="fa-IR" sz="1400" dirty="0"/>
              <a:t>مراحل زیر را دنبال کنید تا </a:t>
            </a:r>
            <a:r>
              <a:rPr lang="en-AU" sz="1400" dirty="0"/>
              <a:t>ATO </a:t>
            </a:r>
            <a:r>
              <a:rPr lang="fa-IR" sz="1400" dirty="0"/>
              <a:t>را به حساب </a:t>
            </a:r>
            <a:r>
              <a:rPr lang="en-AU" sz="1400" dirty="0" err="1"/>
              <a:t>myGov</a:t>
            </a:r>
            <a:r>
              <a:rPr lang="en-AU" sz="1400" dirty="0"/>
              <a:t> </a:t>
            </a:r>
            <a:r>
              <a:rPr lang="fa-IR" sz="1400" dirty="0"/>
              <a:t>خود لینک کنید:</a:t>
            </a:r>
            <a:br>
              <a:rPr lang="fa-IR" sz="1400" dirty="0"/>
            </a:br>
            <a:r>
              <a:rPr lang="fa-IR" sz="1400" dirty="0"/>
              <a:t>۱. </a:t>
            </a:r>
            <a:r>
              <a:rPr lang="fa-IR" sz="1400" u="sng" dirty="0">
                <a:solidFill>
                  <a:srgbClr val="00B0F0"/>
                </a:solidFill>
              </a:rPr>
              <a:t>وارد</a:t>
            </a:r>
            <a:r>
              <a:rPr lang="fa-IR" sz="1400" dirty="0"/>
              <a:t> </a:t>
            </a:r>
            <a:r>
              <a:rPr lang="en-AU" sz="1400" dirty="0" err="1"/>
              <a:t>myGov</a:t>
            </a:r>
            <a:r>
              <a:rPr lang="en-AU" sz="1400" dirty="0"/>
              <a:t> </a:t>
            </a:r>
            <a:r>
              <a:rPr lang="fa-IR" sz="1400" dirty="0"/>
              <a:t>شوید.</a:t>
            </a:r>
            <a:br>
              <a:rPr lang="fa-IR" sz="1400" dirty="0"/>
            </a:br>
            <a:r>
              <a:rPr lang="fa-IR" sz="1400" dirty="0"/>
              <a:t>۲. پس از ورود، به بخش </a:t>
            </a:r>
            <a:r>
              <a:rPr lang="en-AU" sz="1400" b="1" dirty="0"/>
              <a:t>View and Link Services</a:t>
            </a:r>
            <a:r>
              <a:rPr lang="en-AU" sz="1400" dirty="0"/>
              <a:t> </a:t>
            </a:r>
            <a:r>
              <a:rPr lang="fa-IR" sz="1400" dirty="0"/>
              <a:t>بروید.</a:t>
            </a:r>
            <a:br>
              <a:rPr lang="fa-IR" sz="1400" dirty="0"/>
            </a:br>
            <a:r>
              <a:rPr lang="fa-IR" sz="1400" dirty="0"/>
              <a:t>۳. گزینه </a:t>
            </a:r>
            <a:r>
              <a:rPr lang="en-AU" sz="1400" b="1" dirty="0"/>
              <a:t>Link</a:t>
            </a:r>
            <a:r>
              <a:rPr lang="en-AU" sz="1400" dirty="0"/>
              <a:t> </a:t>
            </a:r>
            <a:r>
              <a:rPr lang="fa-IR" sz="1400" dirty="0"/>
              <a:t>را کنار </a:t>
            </a:r>
            <a:r>
              <a:rPr lang="en-AU" sz="1400" dirty="0"/>
              <a:t>Australian Taxation Office </a:t>
            </a:r>
            <a:r>
              <a:rPr lang="fa-IR" sz="1400" dirty="0"/>
              <a:t>انتخاب کنید.</a:t>
            </a:r>
            <a:br>
              <a:rPr lang="fa-IR" sz="1400" dirty="0"/>
            </a:br>
            <a:r>
              <a:rPr lang="fa-IR" sz="1400" dirty="0"/>
              <a:t>۴. اطلاعات شخصی خود را وارد یا تأیید کنید.</a:t>
            </a:r>
            <a:br>
              <a:rPr lang="fa-IR" sz="1400" dirty="0"/>
            </a:br>
            <a:r>
              <a:rPr lang="fa-IR" sz="1400" dirty="0"/>
              <a:t>۵. برای تأیید سوابق مالیاتی خود به دو پرسش پاسخ دهید.</a:t>
            </a:r>
          </a:p>
          <a:p>
            <a:pPr algn="r" rtl="1"/>
            <a:r>
              <a:rPr lang="fa-IR" sz="1400" dirty="0"/>
              <a:t>برای اطلاعات بیشتر درباره </a:t>
            </a:r>
            <a:r>
              <a:rPr lang="fa-IR" sz="1400" u="sng" dirty="0">
                <a:solidFill>
                  <a:srgbClr val="00B0F0"/>
                </a:solidFill>
              </a:rPr>
              <a:t>لینک کردن </a:t>
            </a:r>
            <a:r>
              <a:rPr lang="en-AU" sz="1400" u="sng" dirty="0">
                <a:solidFill>
                  <a:srgbClr val="00B0F0"/>
                </a:solidFill>
              </a:rPr>
              <a:t>ATO </a:t>
            </a:r>
            <a:r>
              <a:rPr lang="fa-IR" sz="1400" u="sng" dirty="0">
                <a:solidFill>
                  <a:srgbClr val="00B0F0"/>
                </a:solidFill>
              </a:rPr>
              <a:t>به حساب </a:t>
            </a:r>
            <a:r>
              <a:rPr lang="en-AU" sz="1400" u="sng" dirty="0" err="1">
                <a:solidFill>
                  <a:srgbClr val="00B0F0"/>
                </a:solidFill>
              </a:rPr>
              <a:t>myGov</a:t>
            </a:r>
            <a:r>
              <a:rPr lang="en-AU" sz="1400" u="sng" dirty="0">
                <a:solidFill>
                  <a:srgbClr val="00B0F0"/>
                </a:solidFill>
              </a:rPr>
              <a:t>، </a:t>
            </a:r>
            <a:r>
              <a:rPr lang="fa-IR" sz="1400" dirty="0"/>
              <a:t>به وب‌سایت </a:t>
            </a:r>
            <a:r>
              <a:rPr lang="en-AU" sz="1400" dirty="0"/>
              <a:t>ATO </a:t>
            </a:r>
            <a:r>
              <a:rPr lang="fa-IR" sz="1400" dirty="0"/>
              <a:t>مراجعه کنید.</a:t>
            </a:r>
          </a:p>
        </p:txBody>
      </p:sp>
    </p:spTree>
    <p:extLst>
      <p:ext uri="{BB962C8B-B14F-4D97-AF65-F5344CB8AC3E}">
        <p14:creationId xmlns:p14="http://schemas.microsoft.com/office/powerpoint/2010/main" val="221122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44D49-6F1A-F087-8D49-01C0E4856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81BA8-4535-C5A8-8E6C-430E1E3AC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A3B9F-6624-8374-4454-35B3576575BD}"/>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62213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5A47-773F-CAD7-4AB4-FBCE7F77B1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B9D38-66AF-35D7-B6F8-9933BB5CC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9E75E7-0C1D-912F-12E7-7BB26C3FE72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702422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27B33-4488-060E-711E-F29CF5F0D9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C790C-5C5F-EF12-7F87-2E1D00BDAF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D96379-C1EB-1849-7CB4-AC191F25FE5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5009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000F-29F9-4930-819B-50F6E77FD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2283B-4774-DF00-FF50-67438E018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326DD-4F53-EFDC-A0ED-32618D6539B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4154021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F485A-24A1-A0D3-6639-1C1CFCDB7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8D5A44-40D0-424D-317D-0CCD1FB75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1C809-3786-EAD2-B5FB-0C3C9BD924D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1967696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3A47A-D967-8A4A-43D7-AA535C3565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6D1A4-5A20-3801-7D5C-14AFD90F3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977B17-C120-F71C-B349-E508120E7543}"/>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791052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C621-E3E4-5F6B-AA4A-5590C1295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CC3EE8-A061-F6DC-B912-5C6B084862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15F543-7135-88AD-351B-8FB19B1B6A80}"/>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250509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19992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37157-5C3C-E75E-7592-29A9E7F91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E7FCC-EEB9-4B11-EB93-F4CC3CC76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04900-F435-8CF7-29AD-B8074B986B4E}"/>
              </a:ext>
            </a:extLst>
          </p:cNvPr>
          <p:cNvSpPr>
            <a:spLocks noGrp="1"/>
          </p:cNvSpPr>
          <p:nvPr>
            <p:ph type="body" idx="1"/>
          </p:nvPr>
        </p:nvSpPr>
        <p:spPr/>
        <p:txBody>
          <a:bodyPr/>
          <a:lstStyle/>
          <a:p>
            <a:pPr algn="l">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71630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400" dirty="0"/>
              <a:t>توضیح دهید که برای داشتن </a:t>
            </a:r>
            <a:r>
              <a:rPr lang="en-AU" sz="1400" dirty="0" err="1"/>
              <a:t>myID</a:t>
            </a:r>
            <a:r>
              <a:rPr lang="en-AU" sz="1400" dirty="0"/>
              <a:t> </a:t>
            </a:r>
            <a:r>
              <a:rPr lang="fa-IR" sz="1400" dirty="0"/>
              <a:t>باید یک دستگاه هوشمند شخصی داشته باشید و این دستگاه نباید مشترک باشد.</a:t>
            </a:r>
            <a:br>
              <a:rPr lang="fa-IR" sz="1400" dirty="0"/>
            </a:br>
            <a:r>
              <a:rPr lang="fa-IR" sz="1400" dirty="0"/>
              <a:t>اگر از تلفن همراه مشترک استفاده می‌کنید، بهتر است به روش دیگری برای ورود به </a:t>
            </a:r>
            <a:r>
              <a:rPr lang="en-AU" sz="1400" dirty="0" err="1"/>
              <a:t>myGov</a:t>
            </a:r>
            <a:r>
              <a:rPr lang="en-AU" sz="1400" dirty="0"/>
              <a:t> </a:t>
            </a:r>
            <a:r>
              <a:rPr lang="fa-IR" sz="1400" dirty="0"/>
              <a:t>فکر کنید.</a:t>
            </a:r>
          </a:p>
        </p:txBody>
      </p:sp>
    </p:spTree>
    <p:extLst>
      <p:ext uri="{BB962C8B-B14F-4D97-AF65-F5344CB8AC3E}">
        <p14:creationId xmlns:p14="http://schemas.microsoft.com/office/powerpoint/2010/main" val="1439655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63525"/>
            <a:ext cx="5486400" cy="3086100"/>
          </a:xfrm>
        </p:spPr>
      </p:sp>
      <p:sp>
        <p:nvSpPr>
          <p:cNvPr id="3" name="Notes Placeholder 2"/>
          <p:cNvSpPr>
            <a:spLocks noGrp="1"/>
          </p:cNvSpPr>
          <p:nvPr>
            <p:ph type="body" idx="1"/>
          </p:nvPr>
        </p:nvSpPr>
        <p:spPr>
          <a:xfrm>
            <a:off x="685800" y="3455719"/>
            <a:ext cx="5486400" cy="5688281"/>
          </a:xfrm>
        </p:spPr>
        <p:txBody>
          <a:bodyPr/>
          <a:lstStyle/>
          <a:p>
            <a:pPr algn="r" rtl="1"/>
            <a:r>
              <a:rPr lang="fa-IR" b="1" dirty="0"/>
              <a:t>سه گام برای راه‌اندازی </a:t>
            </a:r>
            <a:r>
              <a:rPr lang="en-AU" b="1" dirty="0" err="1"/>
              <a:t>myID</a:t>
            </a:r>
            <a:endParaRPr lang="en-AU" dirty="0"/>
          </a:p>
          <a:p>
            <a:pPr algn="r" rtl="1"/>
            <a:r>
              <a:rPr lang="fa-IR" b="1" dirty="0"/>
              <a:t>۱. دانلود برنامه </a:t>
            </a:r>
            <a:r>
              <a:rPr lang="en-AU" b="1" dirty="0" err="1"/>
              <a:t>myID</a:t>
            </a:r>
            <a:r>
              <a:rPr lang="en-AU" b="1" dirty="0"/>
              <a:t> </a:t>
            </a:r>
            <a:r>
              <a:rPr lang="fa-IR" b="1" dirty="0"/>
              <a:t>روی دستگاه هوشمند خود</a:t>
            </a:r>
            <a:br>
              <a:rPr lang="fa-IR" dirty="0"/>
            </a:br>
            <a:r>
              <a:rPr lang="fa-IR" dirty="0"/>
              <a:t>برنامه </a:t>
            </a:r>
            <a:r>
              <a:rPr lang="en-AU" dirty="0" err="1"/>
              <a:t>myID</a:t>
            </a:r>
            <a:r>
              <a:rPr lang="en-AU" dirty="0"/>
              <a:t> </a:t>
            </a:r>
            <a:r>
              <a:rPr lang="fa-IR" dirty="0"/>
              <a:t>را فقط از فروشگاه‌های رسمی برنامه که پیش‌تر معرفی شدند دانلود کنید.</a:t>
            </a:r>
            <a:br>
              <a:rPr lang="fa-IR" dirty="0"/>
            </a:br>
            <a:r>
              <a:rPr lang="fa-IR" dirty="0"/>
              <a:t>اگر:</a:t>
            </a:r>
            <a:br>
              <a:rPr lang="fa-IR" dirty="0"/>
            </a:br>
            <a:r>
              <a:rPr lang="fa-IR" dirty="0"/>
              <a:t>• برای اولین بار </a:t>
            </a:r>
            <a:r>
              <a:rPr lang="en-AU" dirty="0" err="1"/>
              <a:t>myID</a:t>
            </a:r>
            <a:r>
              <a:rPr lang="en-AU" dirty="0"/>
              <a:t> </a:t>
            </a:r>
            <a:r>
              <a:rPr lang="fa-IR" dirty="0"/>
              <a:t>خود را راه‌اندازی می‌کنید، به مرحله ۲ بروید.</a:t>
            </a:r>
            <a:br>
              <a:rPr lang="fa-IR" dirty="0"/>
            </a:br>
            <a:r>
              <a:rPr lang="fa-IR" dirty="0"/>
              <a:t>• قبلاً </a:t>
            </a:r>
            <a:r>
              <a:rPr lang="en-AU" dirty="0" err="1"/>
              <a:t>myID</a:t>
            </a:r>
            <a:r>
              <a:rPr lang="en-AU" dirty="0"/>
              <a:t> </a:t>
            </a:r>
            <a:r>
              <a:rPr lang="fa-IR" dirty="0"/>
              <a:t>را راه‌اندازی کرده‌اید، گزینه </a:t>
            </a:r>
            <a:r>
              <a:rPr lang="en-AU" b="1" dirty="0"/>
              <a:t>I am an existing user</a:t>
            </a:r>
            <a:r>
              <a:rPr lang="en-AU" dirty="0"/>
              <a:t> </a:t>
            </a:r>
            <a:r>
              <a:rPr lang="fa-IR" dirty="0"/>
              <a:t>را انتخاب کرده و مراحل را دنبال کنید (به بخش </a:t>
            </a:r>
            <a:r>
              <a:rPr lang="en-AU" u="sng" dirty="0"/>
              <a:t>Setting up your </a:t>
            </a:r>
            <a:r>
              <a:rPr lang="en-AU" u="sng" dirty="0" err="1"/>
              <a:t>myID</a:t>
            </a:r>
            <a:r>
              <a:rPr lang="en-AU" u="sng" dirty="0"/>
              <a:t> again </a:t>
            </a:r>
            <a:r>
              <a:rPr lang="fa-IR" dirty="0"/>
              <a:t>مراجعه کنید).</a:t>
            </a:r>
          </a:p>
          <a:p>
            <a:pPr algn="r" rtl="1"/>
            <a:br>
              <a:rPr lang="fa-IR" dirty="0"/>
            </a:br>
            <a:endParaRPr lang="fa-IR" dirty="0"/>
          </a:p>
          <a:p>
            <a:pPr algn="r" rtl="1"/>
            <a:r>
              <a:rPr lang="fa-IR" b="1" dirty="0"/>
              <a:t>۲. وارد کردن اطلاعات خود</a:t>
            </a:r>
            <a:br>
              <a:rPr lang="fa-IR" dirty="0"/>
            </a:br>
            <a:r>
              <a:rPr lang="fa-IR" dirty="0"/>
              <a:t>برنامه </a:t>
            </a:r>
            <a:r>
              <a:rPr lang="en-AU" dirty="0" err="1"/>
              <a:t>myID</a:t>
            </a:r>
            <a:r>
              <a:rPr lang="en-AU" dirty="0"/>
              <a:t> </a:t>
            </a:r>
            <a:r>
              <a:rPr lang="fa-IR" dirty="0"/>
              <a:t>را روی دستگاه هوشمند خود باز کنید و مراحل زیر را دنبال کنید:</a:t>
            </a:r>
            <a:br>
              <a:rPr lang="fa-IR" dirty="0"/>
            </a:br>
            <a:r>
              <a:rPr lang="fa-IR" dirty="0"/>
              <a:t>• آدرس ایمیل خود را وارد کنید – یک ایمیل شخصی انتخاب کنید که همیشه به آن دسترسی داشته باشید،</a:t>
            </a:r>
            <a:br>
              <a:rPr lang="fa-IR" dirty="0"/>
            </a:br>
            <a:r>
              <a:rPr lang="fa-IR" dirty="0"/>
              <a:t>• یک گذرواژه بسازید، و</a:t>
            </a:r>
            <a:br>
              <a:rPr lang="fa-IR" dirty="0"/>
            </a:br>
            <a:r>
              <a:rPr lang="fa-IR" dirty="0"/>
              <a:t>• نام کامل و تاریخ تولد خود را وارد کنید.</a:t>
            </a:r>
          </a:p>
          <a:p>
            <a:pPr algn="r" rtl="1"/>
            <a:br>
              <a:rPr lang="fa-IR" dirty="0"/>
            </a:br>
            <a:endParaRPr lang="fa-IR" dirty="0"/>
          </a:p>
          <a:p>
            <a:pPr algn="r" rtl="1"/>
            <a:r>
              <a:rPr lang="fa-IR" b="1" dirty="0"/>
              <a:t>۳. انتخاب سطح قدرت هویت </a:t>
            </a:r>
          </a:p>
          <a:p>
            <a:pPr algn="r" rtl="1"/>
            <a:r>
              <a:rPr lang="fa-IR" dirty="0"/>
              <a:t>می‌توانید </a:t>
            </a:r>
            <a:r>
              <a:rPr lang="en-AU" dirty="0" err="1"/>
              <a:t>myID</a:t>
            </a:r>
            <a:r>
              <a:rPr lang="en-AU" dirty="0"/>
              <a:t> </a:t>
            </a:r>
            <a:r>
              <a:rPr lang="fa-IR" dirty="0"/>
              <a:t>خود را در سطح </a:t>
            </a:r>
            <a:r>
              <a:rPr lang="en-AU" b="1" dirty="0"/>
              <a:t>Basic</a:t>
            </a:r>
            <a:r>
              <a:rPr lang="en-AU" dirty="0"/>
              <a:t>، </a:t>
            </a:r>
            <a:r>
              <a:rPr lang="en-AU" b="1" dirty="0"/>
              <a:t>Standard</a:t>
            </a:r>
            <a:r>
              <a:rPr lang="en-AU" dirty="0"/>
              <a:t> </a:t>
            </a:r>
            <a:r>
              <a:rPr lang="fa-IR" dirty="0"/>
              <a:t>یا </a:t>
            </a:r>
            <a:r>
              <a:rPr lang="en-AU" b="1" dirty="0"/>
              <a:t>Strong</a:t>
            </a:r>
            <a:r>
              <a:rPr lang="en-AU" dirty="0"/>
              <a:t> </a:t>
            </a:r>
            <a:r>
              <a:rPr lang="fa-IR" dirty="0"/>
              <a:t>راه‌اندازی کنید.</a:t>
            </a:r>
            <a:br>
              <a:rPr lang="fa-IR" dirty="0"/>
            </a:br>
            <a:r>
              <a:rPr lang="fa-IR" dirty="0"/>
              <a:t>پس از وارد کردن اطلاعات، حساب شما در سطح </a:t>
            </a:r>
            <a:r>
              <a:rPr lang="en-AU" dirty="0"/>
              <a:t>Basic </a:t>
            </a:r>
            <a:r>
              <a:rPr lang="fa-IR" dirty="0"/>
              <a:t>قرار می‌گیرد.</a:t>
            </a:r>
            <a:br>
              <a:rPr lang="fa-IR" dirty="0"/>
            </a:br>
            <a:r>
              <a:rPr lang="fa-IR" dirty="0"/>
              <a:t>افزایش سطح هویت امنیت شناسه دیجیتال شما را بیشتر می‌کند و به شما امکان می‌دهد به خدمات بیشتری دسترسی داشته باشید.</a:t>
            </a:r>
            <a:br>
              <a:rPr lang="fa-IR" dirty="0"/>
            </a:br>
            <a:r>
              <a:rPr lang="fa-IR" dirty="0"/>
              <a:t>هر خدمت آنلاین یک حداقل سطح هویت موردنیاز برای دسترسی دارد. </a:t>
            </a:r>
            <a:r>
              <a:rPr lang="fa-IR" u="sng" dirty="0"/>
              <a:t>بررسی کنید که برای خدمتی که می‌خواهید استفاده کنید چه سطحی لازم است.</a:t>
            </a:r>
            <a:br>
              <a:rPr lang="fa-IR" dirty="0"/>
            </a:br>
            <a:r>
              <a:rPr lang="fa-IR" dirty="0"/>
              <a:t>ممکن است برنامه از شما بخواهد گذرنامه استرالیایی یا مدارک دیگر را برای ارتقا سطح هویت تأیید کنید. اگر سطح هویت فعلی شما برای دسترسی به خدمت کافی است، نیازی به این کار ندارید.</a:t>
            </a:r>
            <a:br>
              <a:rPr lang="fa-IR" dirty="0"/>
            </a:br>
            <a:r>
              <a:rPr lang="fa-IR" dirty="0"/>
              <a:t>پس از راه‌اندازی، می‌توانید از </a:t>
            </a:r>
            <a:r>
              <a:rPr lang="en-AU" u="sng" dirty="0" err="1"/>
              <a:t>myID</a:t>
            </a:r>
            <a:r>
              <a:rPr lang="en-AU" dirty="0"/>
              <a:t> </a:t>
            </a:r>
            <a:r>
              <a:rPr lang="fa-IR" dirty="0"/>
              <a:t>به عنوان شناسه دیجیتال خود استفاده کنید تا هنگام دسترسی به خدمات آنلاین دولتی هویت خود را اثبات کنید.</a:t>
            </a:r>
          </a:p>
          <a:p>
            <a:pPr algn="r" rtl="1"/>
            <a:br>
              <a:rPr lang="fa-IR" dirty="0"/>
            </a:br>
            <a:endParaRPr lang="fa-IR" dirty="0"/>
          </a:p>
          <a:p>
            <a:pPr algn="r" rtl="1"/>
            <a:r>
              <a:rPr lang="fa-IR" b="1" dirty="0"/>
              <a:t>سطوح قدرت هویت</a:t>
            </a:r>
          </a:p>
          <a:p>
            <a:pPr algn="r" rtl="1"/>
            <a:r>
              <a:rPr lang="fa-IR" b="1" dirty="0"/>
              <a:t>سطح قدرت شناسایی پایه :</a:t>
            </a:r>
            <a:br>
              <a:rPr lang="fa-IR" dirty="0"/>
            </a:br>
            <a:r>
              <a:rPr lang="fa-IR" dirty="0"/>
              <a:t>یک </a:t>
            </a:r>
            <a:r>
              <a:rPr lang="en-AU" dirty="0" err="1"/>
              <a:t>myID</a:t>
            </a:r>
            <a:r>
              <a:rPr lang="en-AU" dirty="0"/>
              <a:t> </a:t>
            </a:r>
            <a:r>
              <a:rPr lang="fa-IR" dirty="0"/>
              <a:t>پایه به شما امکان دسترسی به تعداد </a:t>
            </a:r>
            <a:r>
              <a:rPr lang="fa-IR" b="1" dirty="0"/>
              <a:t>محدودی</a:t>
            </a:r>
            <a:r>
              <a:rPr lang="fa-IR" dirty="0"/>
              <a:t> از خدمات آنلاین دولتی شرکت‌کننده را می‌دهد.</a:t>
            </a:r>
            <a:br>
              <a:rPr lang="fa-IR" dirty="0"/>
            </a:br>
            <a:r>
              <a:rPr lang="fa-IR" dirty="0"/>
              <a:t>برای سطح </a:t>
            </a:r>
            <a:r>
              <a:rPr lang="en-AU" dirty="0"/>
              <a:t>Basic </a:t>
            </a:r>
            <a:r>
              <a:rPr lang="fa-IR" dirty="0"/>
              <a:t>فقط لازم است اطلاعات شخصی خود را وارد کنید.</a:t>
            </a:r>
            <a:br>
              <a:rPr lang="fa-IR" dirty="0"/>
            </a:br>
            <a:r>
              <a:rPr lang="fa-IR" dirty="0"/>
              <a:t>ممکن است از شما خواسته شود مدارک شناسایی خود را تأیید کنید. اگر تصمیم بگیرید مدارک را تأیید نکنید یا فقط یک مدرک را تأیید کنید، سطح هویت شما در همان سطح </a:t>
            </a:r>
            <a:r>
              <a:rPr lang="en-AU" dirty="0"/>
              <a:t>Basic </a:t>
            </a:r>
            <a:r>
              <a:rPr lang="fa-IR" dirty="0"/>
              <a:t>باقی می‌ماند.</a:t>
            </a:r>
          </a:p>
          <a:p>
            <a:pPr algn="r" rtl="1"/>
            <a:br>
              <a:rPr lang="fa-IR" dirty="0"/>
            </a:br>
            <a:endParaRPr lang="fa-IR" dirty="0"/>
          </a:p>
          <a:p>
            <a:pPr algn="r" rtl="1"/>
            <a:r>
              <a:rPr lang="fa-IR" b="1" dirty="0"/>
              <a:t>سطح قدرت شناسایی استاندارد:</a:t>
            </a:r>
            <a:br>
              <a:rPr lang="fa-IR" dirty="0"/>
            </a:br>
            <a:r>
              <a:rPr lang="fa-IR" dirty="0"/>
              <a:t>یک </a:t>
            </a:r>
            <a:r>
              <a:rPr lang="en-AU" dirty="0" err="1"/>
              <a:t>myID</a:t>
            </a:r>
            <a:r>
              <a:rPr lang="en-AU" dirty="0"/>
              <a:t> </a:t>
            </a:r>
            <a:r>
              <a:rPr lang="fa-IR" dirty="0"/>
              <a:t>استاندارد به شما امکان دسترسی به </a:t>
            </a:r>
            <a:r>
              <a:rPr lang="fa-IR" b="1" dirty="0"/>
              <a:t>اکثر</a:t>
            </a:r>
            <a:r>
              <a:rPr lang="fa-IR" dirty="0"/>
              <a:t> خدمات آنلاین دولتی شرکت‌کننده را می‌دهد.</a:t>
            </a:r>
            <a:br>
              <a:rPr lang="fa-IR" dirty="0"/>
            </a:br>
            <a:r>
              <a:rPr lang="fa-IR" dirty="0"/>
              <a:t>برای دستیابی به سطح </a:t>
            </a:r>
            <a:r>
              <a:rPr lang="en-AU" dirty="0"/>
              <a:t>Standard </a:t>
            </a:r>
            <a:r>
              <a:rPr lang="fa-IR" dirty="0"/>
              <a:t>باید هویت خود را با </a:t>
            </a:r>
            <a:r>
              <a:rPr lang="fa-IR" b="1" dirty="0"/>
              <a:t>دو مورد</a:t>
            </a:r>
            <a:r>
              <a:rPr lang="fa-IR" dirty="0"/>
              <a:t> از مدارک </a:t>
            </a:r>
            <a:r>
              <a:rPr lang="fa-IR" b="1" dirty="0"/>
              <a:t>استرالیایی</a:t>
            </a:r>
            <a:r>
              <a:rPr lang="fa-IR" dirty="0"/>
              <a:t> زیر تأیید کنید:</a:t>
            </a:r>
            <a:br>
              <a:rPr lang="fa-IR" dirty="0"/>
            </a:br>
            <a:r>
              <a:rPr lang="fa-IR" dirty="0"/>
              <a:t>• گذرنامه استرالیایی (معتبر یا حداکثر تا ۳ سال پیش منقضی‌شده)،</a:t>
            </a:r>
            <a:br>
              <a:rPr lang="fa-IR" dirty="0"/>
            </a:br>
            <a:r>
              <a:rPr lang="fa-IR" dirty="0"/>
              <a:t>• گواهینامه رانندگی یا گواهی‌نامه کارآموزی،</a:t>
            </a:r>
            <a:br>
              <a:rPr lang="fa-IR" dirty="0"/>
            </a:br>
            <a:r>
              <a:rPr lang="fa-IR" dirty="0"/>
              <a:t>• گواهی تولد،</a:t>
            </a:r>
            <a:br>
              <a:rPr lang="fa-IR" dirty="0"/>
            </a:br>
            <a:r>
              <a:rPr lang="fa-IR" dirty="0"/>
              <a:t>• ویزا (با استفاده از گذرنامه خارجی)،</a:t>
            </a:r>
            <a:br>
              <a:rPr lang="fa-IR" dirty="0"/>
            </a:br>
            <a:r>
              <a:rPr lang="fa-IR" dirty="0"/>
              <a:t>• </a:t>
            </a:r>
            <a:r>
              <a:rPr lang="en-AU" dirty="0" err="1"/>
              <a:t>ImmiCard</a:t>
            </a:r>
            <a:r>
              <a:rPr lang="en-AU" dirty="0"/>
              <a:t>،</a:t>
            </a:r>
            <a:br>
              <a:rPr lang="en-AU" dirty="0"/>
            </a:br>
            <a:r>
              <a:rPr lang="en-AU" dirty="0"/>
              <a:t>• </a:t>
            </a:r>
            <a:r>
              <a:rPr lang="fa-IR" dirty="0"/>
              <a:t>گواهی شهروندی،</a:t>
            </a:r>
            <a:br>
              <a:rPr lang="fa-IR" dirty="0"/>
            </a:br>
            <a:r>
              <a:rPr lang="fa-IR" dirty="0"/>
              <a:t>• کارت </a:t>
            </a:r>
            <a:r>
              <a:rPr lang="en-AU" dirty="0"/>
              <a:t>Medicare </a:t>
            </a:r>
            <a:r>
              <a:rPr lang="fa-IR" dirty="0"/>
              <a:t>این گزینه پس از تأیید یکی از مدارک بالا ظاهر می‌شود.</a:t>
            </a:r>
            <a:br>
              <a:rPr lang="fa-IR" dirty="0"/>
            </a:br>
            <a:r>
              <a:rPr lang="fa-IR" dirty="0"/>
              <a:t>به‌طور کلی، نام شما باید در هر دو سند یکسان باشد.</a:t>
            </a:r>
            <a:br>
              <a:rPr lang="fa-IR" dirty="0"/>
            </a:br>
            <a:r>
              <a:rPr lang="fa-IR" dirty="0"/>
              <a:t>اگر نام خود را تغییر داده‌اید، ممکن است بتوانید این موضوع را با </a:t>
            </a:r>
            <a:r>
              <a:rPr lang="fa-IR" b="1" dirty="0"/>
              <a:t>سند ازدواج</a:t>
            </a:r>
            <a:r>
              <a:rPr lang="fa-IR" dirty="0"/>
              <a:t> تأیید کنید.</a:t>
            </a:r>
          </a:p>
          <a:p>
            <a:pPr algn="r" rtl="1"/>
            <a:r>
              <a:rPr lang="fa-IR" dirty="0"/>
              <a:t>می‌توانید از پشتیبانی کمک بگیرید:</a:t>
            </a:r>
          </a:p>
          <a:p>
            <a:pPr algn="r" rtl="1"/>
            <a:r>
              <a:rPr lang="fa-IR" dirty="0"/>
              <a:t>برای کمک در </a:t>
            </a:r>
            <a:r>
              <a:rPr lang="fa-IR" b="1" dirty="0"/>
              <a:t>تأیید هویت</a:t>
            </a:r>
            <a:endParaRPr lang="fa-IR" dirty="0"/>
          </a:p>
          <a:p>
            <a:pPr algn="r" rtl="1"/>
            <a:r>
              <a:rPr lang="fa-IR" dirty="0"/>
              <a:t>اگر نتوانید یک </a:t>
            </a:r>
            <a:r>
              <a:rPr lang="en-AU" b="1" dirty="0" err="1"/>
              <a:t>myID</a:t>
            </a:r>
            <a:r>
              <a:rPr lang="en-AU" b="1" dirty="0"/>
              <a:t> </a:t>
            </a:r>
            <a:r>
              <a:rPr lang="fa-IR" b="1" dirty="0"/>
              <a:t>استاندارد</a:t>
            </a:r>
            <a:r>
              <a:rPr lang="fa-IR" dirty="0"/>
              <a:t> دریافت کنید.</a:t>
            </a:r>
          </a:p>
          <a:p>
            <a:pPr algn="r" rtl="1"/>
            <a:br>
              <a:rPr lang="fa-IR" dirty="0"/>
            </a:br>
            <a:endParaRPr lang="fa-IR" dirty="0"/>
          </a:p>
          <a:p>
            <a:pPr algn="r" rtl="1"/>
            <a:r>
              <a:rPr lang="fa-IR" b="1" dirty="0"/>
              <a:t>سطح قدرت شناسایی قوی:</a:t>
            </a:r>
            <a:br>
              <a:rPr lang="fa-IR" dirty="0"/>
            </a:br>
            <a:br>
              <a:rPr lang="fa-IR" dirty="0"/>
            </a:br>
            <a:r>
              <a:rPr lang="fa-IR" dirty="0"/>
              <a:t>یک </a:t>
            </a:r>
            <a:r>
              <a:rPr lang="en-AU" dirty="0" err="1"/>
              <a:t>myID</a:t>
            </a:r>
            <a:r>
              <a:rPr lang="en-AU" dirty="0"/>
              <a:t> </a:t>
            </a:r>
            <a:r>
              <a:rPr lang="fa-IR" dirty="0"/>
              <a:t>قوی به شما امکان دسترسی به </a:t>
            </a:r>
            <a:r>
              <a:rPr lang="fa-IR" b="1" dirty="0"/>
              <a:t>تمام</a:t>
            </a:r>
            <a:r>
              <a:rPr lang="fa-IR" dirty="0"/>
              <a:t> خدمات آنلاین دولتی شرکت‌کننده را می‌دهد.</a:t>
            </a:r>
            <a:br>
              <a:rPr lang="fa-IR" dirty="0"/>
            </a:br>
            <a:r>
              <a:rPr lang="fa-IR" dirty="0"/>
              <a:t>برای رسیدن به سطح </a:t>
            </a:r>
            <a:r>
              <a:rPr lang="en-AU" dirty="0"/>
              <a:t>Strong </a:t>
            </a:r>
            <a:r>
              <a:rPr lang="fa-IR" dirty="0"/>
              <a:t>باید:</a:t>
            </a:r>
            <a:br>
              <a:rPr lang="fa-IR" dirty="0"/>
            </a:br>
            <a:r>
              <a:rPr lang="fa-IR" dirty="0"/>
              <a:t>• گذرنامه استرالیایی خود را (معتبر یا حداکثر تا ۳ سال پیش منقضی‌شده) تأیید کنید،</a:t>
            </a:r>
            <a:br>
              <a:rPr lang="fa-IR" dirty="0"/>
            </a:br>
            <a:r>
              <a:rPr lang="fa-IR" dirty="0"/>
              <a:t>• یکی از مدارک زیر را تأیید کنید:</a:t>
            </a:r>
            <a:br>
              <a:rPr lang="fa-IR" dirty="0"/>
            </a:br>
            <a:r>
              <a:rPr lang="fa-IR" dirty="0"/>
              <a:t> – گواهی شهروندی،</a:t>
            </a:r>
            <a:br>
              <a:rPr lang="fa-IR" dirty="0"/>
            </a:br>
            <a:r>
              <a:rPr lang="fa-IR" dirty="0"/>
              <a:t> – گواهینامه رانندگی یا گواهی‌نامه کارآموزی، یا</a:t>
            </a:r>
            <a:br>
              <a:rPr lang="fa-IR" dirty="0"/>
            </a:br>
            <a:r>
              <a:rPr lang="fa-IR" dirty="0"/>
              <a:t> – کارت </a:t>
            </a:r>
            <a:r>
              <a:rPr lang="en-AU" dirty="0"/>
              <a:t>Medicare (</a:t>
            </a:r>
            <a:r>
              <a:rPr lang="fa-IR" dirty="0"/>
              <a:t>این گزینه پس از تأیید گذرنامه ظاهر می‌شود).</a:t>
            </a:r>
            <a:br>
              <a:rPr lang="fa-IR" dirty="0"/>
            </a:br>
            <a:r>
              <a:rPr lang="fa-IR" dirty="0"/>
              <a:t>• یک بررسی چهره انجام دهید (</a:t>
            </a:r>
            <a:r>
              <a:rPr lang="en-AU" dirty="0"/>
              <a:t>Face Verification). </a:t>
            </a:r>
            <a:r>
              <a:rPr lang="fa-IR" dirty="0"/>
              <a:t>این کار مانند گرفتن یک سلفی است که با عکس روی گذرنامه شما مقایسه می‌شود. برنامه به شما نشان می‌دهد چگونه این کار را انجام دهید. این یک فرآیند یک‌باره است تا بررسی شود شما فرد واقعی هستید، همان فرد هستید و در لحظه تأیید می‌کنید.</a:t>
            </a:r>
            <a:br>
              <a:rPr lang="fa-IR" dirty="0"/>
            </a:br>
            <a:r>
              <a:rPr lang="fa-IR" dirty="0"/>
              <a:t>به‌طور کلی، نام شما باید در هر دو سند یکسان باشد.</a:t>
            </a:r>
            <a:br>
              <a:rPr lang="fa-IR" dirty="0"/>
            </a:br>
            <a:r>
              <a:rPr lang="fa-IR" dirty="0"/>
              <a:t>اگر نام خود را تغییر داده‌اید، ممکن است بتوانید این موضوع را با </a:t>
            </a:r>
            <a:r>
              <a:rPr lang="fa-IR" b="1" dirty="0"/>
              <a:t>سند ازدواج</a:t>
            </a:r>
            <a:r>
              <a:rPr lang="fa-IR" dirty="0"/>
              <a:t> تأیید کنید.</a:t>
            </a:r>
          </a:p>
          <a:p>
            <a:pPr algn="r" rtl="1"/>
            <a:r>
              <a:rPr lang="fa-IR" dirty="0"/>
              <a:t>می‌توانید از پشتیبانی کمک بگیرید:</a:t>
            </a:r>
          </a:p>
          <a:p>
            <a:pPr algn="r" rtl="1"/>
            <a:r>
              <a:rPr lang="fa-IR" dirty="0"/>
              <a:t>برای کمک در </a:t>
            </a:r>
            <a:r>
              <a:rPr lang="fa-IR" b="1" dirty="0"/>
              <a:t>تأیید هویت</a:t>
            </a:r>
            <a:endParaRPr lang="fa-IR" dirty="0"/>
          </a:p>
          <a:p>
            <a:pPr algn="r" rtl="1"/>
            <a:r>
              <a:rPr lang="fa-IR" dirty="0"/>
              <a:t>اگر نتوانید یک </a:t>
            </a:r>
            <a:r>
              <a:rPr lang="en-AU" b="1" dirty="0" err="1"/>
              <a:t>myID</a:t>
            </a:r>
            <a:r>
              <a:rPr lang="en-AU" b="1" dirty="0"/>
              <a:t> </a:t>
            </a:r>
            <a:r>
              <a:rPr lang="fa-IR" b="1" dirty="0"/>
              <a:t>استاندارد</a:t>
            </a:r>
            <a:r>
              <a:rPr lang="fa-IR" dirty="0"/>
              <a:t> دریافت کنید.</a:t>
            </a:r>
          </a:p>
          <a:p>
            <a:pPr algn="r" rtl="1"/>
            <a:endParaRPr lang="fa-IR" dirty="0"/>
          </a:p>
        </p:txBody>
      </p:sp>
    </p:spTree>
    <p:extLst>
      <p:ext uri="{BB962C8B-B14F-4D97-AF65-F5344CB8AC3E}">
        <p14:creationId xmlns:p14="http://schemas.microsoft.com/office/powerpoint/2010/main" val="4199000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590849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7691088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4DFBE-239E-5A10-A9DB-8FA56DE5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7D5B3-06A7-9E61-B69A-9DE78CFB1D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FD86DD-372A-FCFF-FA9B-532C159EA965}"/>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843194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43980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DCC4-DC85-3E52-F92B-C48C080F62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86B45-9CC0-9E36-4FF3-7F1A5D5362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3BF5E-50AA-9165-7315-09041A51FA33}"/>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6322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1976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3CAD5-20F8-6DA6-5CA9-C4E5A13276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60AF8-B049-3863-DFB7-CC57A921C4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4C6B6-927D-A61E-0AF7-1250F2EDF41A}"/>
              </a:ext>
            </a:extLst>
          </p:cNvPr>
          <p:cNvSpPr>
            <a:spLocks noGrp="1"/>
          </p:cNvSpPr>
          <p:nvPr>
            <p:ph type="body" idx="1"/>
          </p:nvPr>
        </p:nvSpPr>
        <p:spPr/>
        <p:txBody>
          <a:bodyPr/>
          <a:lstStyle/>
          <a:p>
            <a:pPr algn="r" rtl="1"/>
            <a:r>
              <a:rPr lang="fa-IR" sz="1400" b="1" dirty="0"/>
              <a:t>از هر شرکت‌کننده بخواهید خودش را معرفی کند.</a:t>
            </a:r>
            <a:r>
              <a:rPr lang="en-US" sz="1400" b="1" dirty="0"/>
              <a:t> </a:t>
            </a:r>
            <a:r>
              <a:rPr lang="fa-IR" sz="1400" dirty="0"/>
              <a:t>بگویید نام خود و یک نکته جالب درباره خودشان را بیان کنند.</a:t>
            </a:r>
            <a:br>
              <a:rPr lang="fa-IR" sz="1400" dirty="0"/>
            </a:br>
            <a:r>
              <a:rPr lang="fa-IR" sz="1400" b="1" dirty="0"/>
              <a:t>یادآوری کنید که هر معرفی حداکثر ۳۰ ثانیه باشد </a:t>
            </a:r>
            <a:r>
              <a:rPr lang="fa-IR" sz="1400" dirty="0"/>
              <a:t>تا کوتاه و جذاب بماند.</a:t>
            </a:r>
          </a:p>
        </p:txBody>
      </p:sp>
    </p:spTree>
    <p:extLst>
      <p:ext uri="{BB962C8B-B14F-4D97-AF65-F5344CB8AC3E}">
        <p14:creationId xmlns:p14="http://schemas.microsoft.com/office/powerpoint/2010/main" val="287534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801E1-0526-FBFE-CCFB-796F09E0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EBBCF-28BD-00DD-D19D-37D0E8F9AB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D94B6E-35DE-17EB-0D50-3A043CC3897D}"/>
              </a:ext>
            </a:extLst>
          </p:cNvPr>
          <p:cNvSpPr>
            <a:spLocks noGrp="1"/>
          </p:cNvSpPr>
          <p:nvPr>
            <p:ph type="body" idx="1"/>
          </p:nvPr>
        </p:nvSpPr>
        <p:spPr/>
        <p:txBody>
          <a:bodyPr/>
          <a:lstStyle/>
          <a:p>
            <a:pPr algn="r" rtl="1"/>
            <a:r>
              <a:rPr lang="fa-IR" sz="1400" dirty="0"/>
              <a:t>به همه خوش‌آمد بگویید، خودتان را معرفی کنید و بگویید چرا اینجا هستید.</a:t>
            </a:r>
            <a:br>
              <a:rPr lang="fa-IR" sz="1400" dirty="0"/>
            </a:br>
            <a:r>
              <a:rPr lang="fa-IR" sz="1400" dirty="0"/>
              <a:t>هدف کارگاه را توضیح دهید: ارائه مروری کلی درباره دسترسی به خدمات دولتی آنلاین و احراز هویت دومرحله‌ای.</a:t>
            </a:r>
            <a:br>
              <a:rPr lang="fa-IR" sz="1400" dirty="0"/>
            </a:br>
            <a:r>
              <a:rPr lang="fa-IR" sz="1400" dirty="0"/>
              <a:t>بر اهمیت خدمات دولتی آنلاین برای کار، آموزش و زندگی تأکید کنید.</a:t>
            </a:r>
          </a:p>
        </p:txBody>
      </p:sp>
    </p:spTree>
    <p:extLst>
      <p:ext uri="{BB962C8B-B14F-4D97-AF65-F5344CB8AC3E}">
        <p14:creationId xmlns:p14="http://schemas.microsoft.com/office/powerpoint/2010/main" val="35307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AU" sz="1400" dirty="0" err="1"/>
              <a:t>myGov</a:t>
            </a:r>
            <a:r>
              <a:rPr lang="en-AU" sz="1400" dirty="0"/>
              <a:t> </a:t>
            </a:r>
            <a:r>
              <a:rPr lang="fa-IR" sz="1400" dirty="0"/>
              <a:t>یک روش امن برای دسترسی به خدمات دولتی آنلاین است. این امکان را به شما می‌دهد که خدماتی مانند </a:t>
            </a:r>
            <a:r>
              <a:rPr lang="en-AU" sz="1400" dirty="0"/>
              <a:t>Centrelink، Medicare </a:t>
            </a:r>
            <a:r>
              <a:rPr lang="fa-IR" sz="1400" dirty="0"/>
              <a:t>و </a:t>
            </a:r>
            <a:r>
              <a:rPr lang="en-AU" sz="1400" dirty="0"/>
              <a:t>ATO </a:t>
            </a:r>
            <a:r>
              <a:rPr lang="fa-IR" sz="1400" dirty="0"/>
              <a:t>را به حساب </a:t>
            </a:r>
            <a:r>
              <a:rPr lang="en-AU" sz="1400" dirty="0" err="1"/>
              <a:t>myGov</a:t>
            </a:r>
            <a:r>
              <a:rPr lang="en-AU" sz="1400" dirty="0"/>
              <a:t> </a:t>
            </a:r>
            <a:r>
              <a:rPr lang="fa-IR" sz="1400" dirty="0"/>
              <a:t>خود لینک کنید. این یعنی می‌توانید با ورود به </a:t>
            </a:r>
            <a:r>
              <a:rPr lang="en-AU" sz="1400" dirty="0" err="1"/>
              <a:t>myGov</a:t>
            </a:r>
            <a:r>
              <a:rPr lang="en-AU" sz="1400" dirty="0"/>
              <a:t> </a:t>
            </a:r>
            <a:r>
              <a:rPr lang="fa-IR" sz="1400" dirty="0"/>
              <a:t>به همه این خدمات در یک مکان دسترسی داشته باشید.</a:t>
            </a:r>
          </a:p>
          <a:p>
            <a:pPr algn="r" rtl="1"/>
            <a:r>
              <a:rPr lang="fa-IR" sz="1400" dirty="0"/>
              <a:t>استفاده از </a:t>
            </a:r>
            <a:r>
              <a:rPr lang="en-AU" sz="1400" dirty="0" err="1"/>
              <a:t>myGov</a:t>
            </a:r>
            <a:r>
              <a:rPr lang="en-AU" sz="1400" dirty="0"/>
              <a:t> </a:t>
            </a:r>
            <a:r>
              <a:rPr lang="fa-IR" sz="1400" dirty="0"/>
              <a:t>مدیریت تعاملات شما با خدمات مختلف دولتی را آسان‌تر می‌کند. به جای به خاطر سپردن چندین ورود جداگانه، می‌توانید همه کارها را از یک حساب انجام دهید. این کار زمان را صرفه‌جویی کرده و امور را ساده‌تر می‌کند.</a:t>
            </a:r>
          </a:p>
          <a:p>
            <a:pPr algn="r" rtl="1"/>
            <a:r>
              <a:rPr lang="en-AU" sz="1400" dirty="0" err="1"/>
              <a:t>myGov</a:t>
            </a:r>
            <a:r>
              <a:rPr lang="en-AU" sz="1400" dirty="0"/>
              <a:t> </a:t>
            </a:r>
            <a:r>
              <a:rPr lang="fa-IR" sz="1400" dirty="0"/>
              <a:t>همچنین اطلاعات شخصی شما را ایمن نگه می‌دارد. با یک ورود، داده‌های شما با تدابیر امنیتی قوی محافظت می‌شوند. این موضوع هنگام کار با اطلاعات حساس بسیار مهم است.</a:t>
            </a:r>
          </a:p>
          <a:p>
            <a:pPr algn="r" rtl="1"/>
            <a:r>
              <a:rPr lang="fa-IR" sz="1400" dirty="0"/>
              <a:t>حالا بیایید به این فکر کنیم</a:t>
            </a:r>
            <a:r>
              <a:rPr lang="fa-IR" sz="1400" b="1" dirty="0"/>
              <a:t>: آیا تاکنون نام </a:t>
            </a:r>
            <a:r>
              <a:rPr lang="en-AU" sz="1400" b="1" dirty="0" err="1"/>
              <a:t>myGov</a:t>
            </a:r>
            <a:r>
              <a:rPr lang="en-AU" sz="1400" b="1" dirty="0"/>
              <a:t> </a:t>
            </a:r>
            <a:r>
              <a:rPr lang="fa-IR" sz="1400" b="1" dirty="0"/>
              <a:t>را شنیده‌اید؟ اگر بله، برای چه کاری از آن استفاده کرده‌اید؟</a:t>
            </a:r>
          </a:p>
        </p:txBody>
      </p:sp>
    </p:spTree>
    <p:extLst>
      <p:ext uri="{BB962C8B-B14F-4D97-AF65-F5344CB8AC3E}">
        <p14:creationId xmlns:p14="http://schemas.microsoft.com/office/powerpoint/2010/main" val="1614464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5D6D1-7370-A3D6-F48B-5CE5922EE7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D60BF-7091-107F-467B-43C8F6DD2252}"/>
              </a:ext>
            </a:extLst>
          </p:cNvPr>
          <p:cNvSpPr>
            <a:spLocks noGrp="1" noRot="1" noChangeAspect="1"/>
          </p:cNvSpPr>
          <p:nvPr>
            <p:ph type="sldImg"/>
          </p:nvPr>
        </p:nvSpPr>
        <p:spPr>
          <a:xfrm>
            <a:off x="685800" y="358775"/>
            <a:ext cx="5486400" cy="3086100"/>
          </a:xfrm>
        </p:spPr>
      </p:sp>
      <p:sp>
        <p:nvSpPr>
          <p:cNvPr id="3" name="Notes Placeholder 2">
            <a:extLst>
              <a:ext uri="{FF2B5EF4-FFF2-40B4-BE49-F238E27FC236}">
                <a16:creationId xmlns:a16="http://schemas.microsoft.com/office/drawing/2014/main" id="{64B4C941-3D6C-56BE-5964-BC120A9E9FA8}"/>
              </a:ext>
            </a:extLst>
          </p:cNvPr>
          <p:cNvSpPr>
            <a:spLocks noGrp="1"/>
          </p:cNvSpPr>
          <p:nvPr>
            <p:ph type="body" idx="1"/>
          </p:nvPr>
        </p:nvSpPr>
        <p:spPr>
          <a:xfrm>
            <a:off x="685800" y="3616777"/>
            <a:ext cx="5486400" cy="5168447"/>
          </a:xfrm>
        </p:spPr>
        <p:txBody>
          <a:bodyPr/>
          <a:lstStyle/>
          <a:p>
            <a:pPr algn="r" rtl="1"/>
            <a:r>
              <a:rPr lang="fa-IR" dirty="0"/>
              <a:t>برای ایجاد یک حساب </a:t>
            </a:r>
            <a:r>
              <a:rPr lang="en-AU" dirty="0" err="1"/>
              <a:t>myGov</a:t>
            </a:r>
            <a:r>
              <a:rPr lang="en-AU" dirty="0"/>
              <a:t> </a:t>
            </a:r>
            <a:r>
              <a:rPr lang="fa-IR" dirty="0"/>
              <a:t>به یک آدرس ایمیل و دسترسی به تلفن همراه خود نیاز دارید. مراحل زیر را دنبال کنید:</a:t>
            </a:r>
            <a:endParaRPr lang="fa-IR" b="1" dirty="0"/>
          </a:p>
          <a:p>
            <a:pPr algn="r" rtl="1"/>
            <a:r>
              <a:rPr lang="fa-IR" b="1" dirty="0"/>
              <a:t>1-به سایت </a:t>
            </a:r>
            <a:r>
              <a:rPr lang="en-AU" b="1" dirty="0" err="1"/>
              <a:t>myGov</a:t>
            </a:r>
            <a:r>
              <a:rPr lang="en-AU" b="1" dirty="0"/>
              <a:t> </a:t>
            </a:r>
            <a:r>
              <a:rPr lang="fa-IR" b="1" dirty="0"/>
              <a:t>بروید و گزینه </a:t>
            </a:r>
            <a:r>
              <a:rPr lang="en-AU" b="1" dirty="0"/>
              <a:t>Create account </a:t>
            </a:r>
            <a:r>
              <a:rPr lang="fa-IR" b="1" dirty="0"/>
              <a:t>را انتخاب کنید.</a:t>
            </a:r>
            <a:br>
              <a:rPr lang="fa-IR" dirty="0"/>
            </a:br>
            <a:r>
              <a:rPr lang="fa-IR" dirty="0"/>
              <a:t>این اولین مرحله برای شروع فرایند است.</a:t>
            </a:r>
          </a:p>
          <a:p>
            <a:pPr algn="r" rtl="1"/>
            <a:r>
              <a:rPr lang="fa-IR" b="1" dirty="0"/>
              <a:t>2-گزینه </a:t>
            </a:r>
            <a:r>
              <a:rPr lang="en-AU" b="1" dirty="0"/>
              <a:t>Continue with email </a:t>
            </a:r>
            <a:r>
              <a:rPr lang="fa-IR" b="1" dirty="0"/>
              <a:t>را انتخاب کنید.</a:t>
            </a:r>
            <a:br>
              <a:rPr lang="fa-IR" dirty="0"/>
            </a:br>
            <a:r>
              <a:rPr lang="fa-IR" dirty="0"/>
              <a:t>از ایمیل خود برای راه‌اندازی حساب استفاده خواهید کرد.</a:t>
            </a:r>
          </a:p>
          <a:p>
            <a:pPr algn="r" rtl="1"/>
            <a:r>
              <a:rPr lang="fa-IR" b="1" dirty="0"/>
              <a:t>3-اعلامیه حریم خصوصی و شرایط استفاده را بخوانید. اگر آن‌ها را درک کرده و می‌پذیرید، گزینه </a:t>
            </a:r>
            <a:r>
              <a:rPr lang="en-AU" b="1" dirty="0"/>
              <a:t>Next </a:t>
            </a:r>
            <a:r>
              <a:rPr lang="fa-IR" b="1" dirty="0"/>
              <a:t>را انتخاب کنید.</a:t>
            </a:r>
            <a:br>
              <a:rPr lang="fa-IR" dirty="0"/>
            </a:br>
            <a:r>
              <a:rPr lang="fa-IR" dirty="0"/>
              <a:t>خواندن و درک این شرایط پیش از ادامه مهم است.</a:t>
            </a:r>
          </a:p>
          <a:p>
            <a:pPr algn="r" rtl="1"/>
            <a:r>
              <a:rPr lang="fa-IR" b="1" dirty="0"/>
              <a:t>4-آدرس ایمیل خود را وارد کرده و </a:t>
            </a:r>
            <a:r>
              <a:rPr lang="en-AU" b="1" dirty="0"/>
              <a:t>Next </a:t>
            </a:r>
            <a:r>
              <a:rPr lang="fa-IR" b="1" dirty="0"/>
              <a:t>را انتخاب کنید.</a:t>
            </a:r>
            <a:br>
              <a:rPr lang="fa-IR" dirty="0"/>
            </a:br>
            <a:r>
              <a:rPr lang="fa-IR" dirty="0"/>
              <a:t>مطمئن شوید از ایمیلی استفاده می‌کنید که به آن دسترسی دارید.</a:t>
            </a:r>
          </a:p>
          <a:p>
            <a:pPr algn="r" rtl="1"/>
            <a:r>
              <a:rPr lang="fa-IR" b="1" dirty="0"/>
              <a:t>5-کدی که به ایمیل شما ارسال شده است را وارد کرده و </a:t>
            </a:r>
            <a:r>
              <a:rPr lang="en-AU" b="1" dirty="0"/>
              <a:t>Next </a:t>
            </a:r>
            <a:r>
              <a:rPr lang="fa-IR" b="1" dirty="0"/>
              <a:t>را انتخاب کنید.</a:t>
            </a:r>
            <a:br>
              <a:rPr lang="fa-IR" b="1" dirty="0"/>
            </a:br>
            <a:r>
              <a:rPr lang="fa-IR" dirty="0"/>
              <a:t>ایمیل خود را بررسی کنید و کد را وارد کنید تا ایمیل شما تأیید شود.</a:t>
            </a:r>
          </a:p>
          <a:p>
            <a:pPr algn="r" rtl="1"/>
            <a:r>
              <a:rPr lang="fa-IR" b="1" dirty="0"/>
              <a:t>6-شماره موبایل خود را وارد کنید (اختیاری) و </a:t>
            </a:r>
            <a:r>
              <a:rPr lang="en-AU" b="1" dirty="0"/>
              <a:t>Next </a:t>
            </a:r>
            <a:r>
              <a:rPr lang="fa-IR" b="1" dirty="0"/>
              <a:t>را انتخاب کنید.</a:t>
            </a:r>
            <a:br>
              <a:rPr lang="fa-IR" dirty="0"/>
            </a:br>
            <a:r>
              <a:rPr lang="fa-IR" dirty="0"/>
              <a:t>می‌توانید شماره موبایل خود را برای امنیت بیشتر اضافه کنید.</a:t>
            </a:r>
          </a:p>
          <a:p>
            <a:pPr algn="r" rtl="1"/>
            <a:r>
              <a:rPr lang="fa-IR" b="1" dirty="0"/>
              <a:t>7-کدی که به تلفن همراه شما ارسال شده است را وارد کرده و </a:t>
            </a:r>
            <a:r>
              <a:rPr lang="en-AU" b="1" dirty="0"/>
              <a:t>Next </a:t>
            </a:r>
            <a:r>
              <a:rPr lang="fa-IR" b="1" dirty="0"/>
              <a:t>را انتخاب کنید.</a:t>
            </a:r>
            <a:br>
              <a:rPr lang="fa-IR" dirty="0"/>
            </a:br>
            <a:r>
              <a:rPr lang="fa-IR" dirty="0"/>
              <a:t>اگر شماره موبایل وارد کرده‌اید، کدی برای تأیید دریافت خواهید کرد.</a:t>
            </a:r>
          </a:p>
          <a:p>
            <a:pPr algn="r" rtl="1"/>
            <a:r>
              <a:rPr lang="fa-IR" b="1" dirty="0"/>
              <a:t>8-یک گذرواژه وارد کنید و سپس دوباره همان گذرواژه را وارد کنید.</a:t>
            </a:r>
            <a:br>
              <a:rPr lang="fa-IR" dirty="0"/>
            </a:br>
            <a:r>
              <a:rPr lang="fa-IR" dirty="0"/>
              <a:t>یک گذرواژه قوی انتخاب کرده و آن را تأیید کنید.</a:t>
            </a:r>
          </a:p>
          <a:p>
            <a:pPr algn="r" rtl="1"/>
            <a:r>
              <a:rPr lang="fa-IR" b="1" dirty="0"/>
              <a:t>9-سه سؤال و پاسخ امنیتی بسازید.</a:t>
            </a:r>
            <a:br>
              <a:rPr lang="fa-IR" dirty="0"/>
            </a:br>
            <a:r>
              <a:rPr lang="fa-IR" dirty="0"/>
              <a:t>می‌توانید از فهرست موجود انتخاب کنید یا سؤال‌های خود را بسازید. این سؤالات به ایمن نگه داشتن حساب شما کمک می‌کنند.</a:t>
            </a:r>
          </a:p>
          <a:p>
            <a:pPr algn="r" rtl="1"/>
            <a:r>
              <a:rPr lang="fa-IR" dirty="0"/>
              <a:t>برای اطلاعات بیشتر می‌توانید به صفحه راهنمای </a:t>
            </a:r>
            <a:r>
              <a:rPr lang="en-AU" dirty="0" err="1"/>
              <a:t>myGov</a:t>
            </a:r>
            <a:r>
              <a:rPr lang="en-AU" dirty="0"/>
              <a:t> </a:t>
            </a:r>
            <a:r>
              <a:rPr lang="fa-IR" dirty="0"/>
              <a:t>مراجعه کنید</a:t>
            </a:r>
            <a:r>
              <a:rPr lang="fa-IR" b="0" dirty="0"/>
              <a:t>: </a:t>
            </a:r>
            <a:r>
              <a:rPr lang="en-AU" b="0" dirty="0" err="1"/>
              <a:t>myGov</a:t>
            </a:r>
            <a:r>
              <a:rPr lang="en-AU" b="0" dirty="0"/>
              <a:t> Help</a:t>
            </a:r>
          </a:p>
        </p:txBody>
      </p:sp>
    </p:spTree>
    <p:extLst>
      <p:ext uri="{BB962C8B-B14F-4D97-AF65-F5344CB8AC3E}">
        <p14:creationId xmlns:p14="http://schemas.microsoft.com/office/powerpoint/2010/main" val="100259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71475"/>
            <a:ext cx="5486400" cy="3086100"/>
          </a:xfrm>
        </p:spPr>
      </p:sp>
      <p:sp>
        <p:nvSpPr>
          <p:cNvPr id="3" name="Notes Placeholder 2"/>
          <p:cNvSpPr>
            <a:spLocks noGrp="1"/>
          </p:cNvSpPr>
          <p:nvPr>
            <p:ph type="body" idx="1"/>
          </p:nvPr>
        </p:nvSpPr>
        <p:spPr>
          <a:xfrm>
            <a:off x="685800" y="3628654"/>
            <a:ext cx="5486400" cy="4494068"/>
          </a:xfrm>
        </p:spPr>
        <p:txBody>
          <a:bodyPr/>
          <a:lstStyle/>
          <a:p>
            <a:pPr algn="r" rtl="1"/>
            <a:r>
              <a:rPr lang="fa-IR" dirty="0"/>
              <a:t>یک مقدمه برای لینک کردن خدمات ارائه دهید و اهمیت راه‌اندازی حساب </a:t>
            </a:r>
            <a:r>
              <a:rPr lang="en-AU" dirty="0" err="1"/>
              <a:t>myGov</a:t>
            </a:r>
            <a:r>
              <a:rPr lang="en-AU" dirty="0"/>
              <a:t> </a:t>
            </a:r>
            <a:r>
              <a:rPr lang="fa-IR" dirty="0"/>
              <a:t>برای اتصال همه خدمات به آن را توضیح دهید.</a:t>
            </a:r>
          </a:p>
          <a:p>
            <a:pPr algn="r" rtl="1"/>
            <a:r>
              <a:rPr lang="fa-IR" b="1" dirty="0"/>
              <a:t>چرا خدمات را به </a:t>
            </a:r>
            <a:r>
              <a:rPr lang="en-AU" b="1" dirty="0" err="1"/>
              <a:t>myGov</a:t>
            </a:r>
            <a:r>
              <a:rPr lang="en-AU" b="1" dirty="0"/>
              <a:t> </a:t>
            </a:r>
            <a:r>
              <a:rPr lang="fa-IR" b="1" dirty="0"/>
              <a:t>لینک کنیم؟</a:t>
            </a:r>
            <a:endParaRPr lang="fa-IR" dirty="0"/>
          </a:p>
          <a:p>
            <a:pPr algn="r" rtl="1"/>
            <a:r>
              <a:rPr lang="fa-IR" b="1" dirty="0"/>
              <a:t>1-ساده برای استفاده:</a:t>
            </a:r>
            <a:br>
              <a:rPr lang="fa-IR" dirty="0"/>
            </a:br>
            <a:r>
              <a:rPr lang="fa-IR" dirty="0"/>
              <a:t>لینک کردن خدمات به حساب </a:t>
            </a:r>
            <a:r>
              <a:rPr lang="en-AU" dirty="0" err="1"/>
              <a:t>myGov</a:t>
            </a:r>
            <a:r>
              <a:rPr lang="en-AU" dirty="0"/>
              <a:t> </a:t>
            </a:r>
            <a:r>
              <a:rPr lang="fa-IR" dirty="0"/>
              <a:t>یعنی می‌توانید همه آن‌ها را در یک مکان مدیریت کنید. دیگر نیازی نیست چندین ورود یا وب‌سایت مختلف را به خاطر بسپارید.</a:t>
            </a:r>
          </a:p>
          <a:p>
            <a:pPr algn="r" rtl="1"/>
            <a:r>
              <a:rPr lang="fa-IR" b="1" dirty="0"/>
              <a:t>2-ایمن و مطمئن:</a:t>
            </a:r>
            <a:br>
              <a:rPr lang="fa-IR" dirty="0"/>
            </a:br>
            <a:r>
              <a:rPr lang="en-AU" dirty="0" err="1"/>
              <a:t>myGov</a:t>
            </a:r>
            <a:r>
              <a:rPr lang="en-AU" dirty="0"/>
              <a:t> </a:t>
            </a:r>
            <a:r>
              <a:rPr lang="fa-IR" dirty="0"/>
              <a:t>از تدابیر امنیتی قوی برای محافظت از اطلاعات شخصی شما استفاده می‌کند.</a:t>
            </a:r>
            <a:br>
              <a:rPr lang="fa-IR" dirty="0"/>
            </a:br>
            <a:r>
              <a:rPr lang="fa-IR" dirty="0"/>
              <a:t>با یک ورود، مطمئن هستید که داده‌های شما در امنیت هستند.</a:t>
            </a:r>
          </a:p>
          <a:p>
            <a:pPr algn="r" rtl="1"/>
            <a:r>
              <a:rPr lang="fa-IR" b="1" dirty="0"/>
              <a:t>3-صرفه‌جویی در زمان:</a:t>
            </a:r>
            <a:br>
              <a:rPr lang="fa-IR" dirty="0"/>
            </a:br>
            <a:r>
              <a:rPr lang="fa-IR" dirty="0"/>
              <a:t>مدیریت تعاملات شما با خدمات دولتی سریع‌تر می‌شود. می‌توانید:</a:t>
            </a:r>
            <a:br>
              <a:rPr lang="fa-IR" dirty="0"/>
            </a:br>
            <a:r>
              <a:rPr lang="fa-IR" dirty="0"/>
              <a:t>• جزئیات خود را به‌روزرسانی کنید</a:t>
            </a:r>
            <a:br>
              <a:rPr lang="fa-IR" dirty="0"/>
            </a:br>
            <a:r>
              <a:rPr lang="fa-IR" dirty="0"/>
              <a:t>• پیام‌ها را در صندوق ورودی </a:t>
            </a:r>
            <a:r>
              <a:rPr lang="en-AU" dirty="0" err="1"/>
              <a:t>myGov</a:t>
            </a:r>
            <a:r>
              <a:rPr lang="en-AU" dirty="0"/>
              <a:t> </a:t>
            </a:r>
            <a:r>
              <a:rPr lang="fa-IR" dirty="0"/>
              <a:t>خود دریافت کنید</a:t>
            </a:r>
            <a:br>
              <a:rPr lang="fa-IR" dirty="0"/>
            </a:br>
            <a:r>
              <a:rPr lang="fa-IR" dirty="0"/>
              <a:t>• از هر کجا حتی خارج از کشور به حساب‌های خود دسترسی داشته باشید</a:t>
            </a:r>
          </a:p>
          <a:p>
            <a:pPr algn="r" rtl="1"/>
            <a:r>
              <a:rPr lang="fa-IR" b="1" dirty="0"/>
              <a:t>4-همه‌چیز در یک مکان:</a:t>
            </a:r>
            <a:br>
              <a:rPr lang="fa-IR" dirty="0"/>
            </a:br>
            <a:r>
              <a:rPr lang="fa-IR" dirty="0"/>
              <a:t>تمام اطلاعات مهم مربوط به خدمات لینک‌شده به صندوق ورودی </a:t>
            </a:r>
            <a:r>
              <a:rPr lang="en-AU" dirty="0" err="1"/>
              <a:t>myGov</a:t>
            </a:r>
            <a:r>
              <a:rPr lang="en-AU" dirty="0"/>
              <a:t> </a:t>
            </a:r>
            <a:r>
              <a:rPr lang="fa-IR" dirty="0"/>
              <a:t>شما ارسال می‌شوند تا هیچ به‌روزرسانی مهمی را از دست ندهید.</a:t>
            </a:r>
          </a:p>
          <a:p>
            <a:pPr algn="r" rtl="1"/>
            <a:r>
              <a:rPr lang="fa-IR" dirty="0"/>
              <a:t>لینک کردن خدمات به حساب </a:t>
            </a:r>
            <a:r>
              <a:rPr lang="en-AU" dirty="0" err="1"/>
              <a:t>myGov</a:t>
            </a:r>
            <a:r>
              <a:rPr lang="en-AU" dirty="0"/>
              <a:t> </a:t>
            </a:r>
            <a:r>
              <a:rPr lang="fa-IR" dirty="0"/>
              <a:t>مدیریت اطلاعات شما را آسان‌تر و ایمن‌تر می‌کند و کمک می‌کند حمایتی را که نیاز دارید سریع‌تر دریافت کنید.</a:t>
            </a:r>
            <a:br>
              <a:rPr lang="fa-IR" dirty="0"/>
            </a:br>
            <a:r>
              <a:rPr lang="fa-IR" dirty="0"/>
              <a:t>به شرکت‌کنندگان یادآوری کنید که جزئیات ورود به </a:t>
            </a:r>
            <a:r>
              <a:rPr lang="en-AU" dirty="0" err="1"/>
              <a:t>myGov</a:t>
            </a:r>
            <a:r>
              <a:rPr lang="en-AU" dirty="0"/>
              <a:t> </a:t>
            </a:r>
            <a:r>
              <a:rPr lang="fa-IR" dirty="0"/>
              <a:t>خود را خصوصی نگه دارند.</a:t>
            </a:r>
          </a:p>
          <a:p>
            <a:pPr algn="r" rtl="1"/>
            <a:r>
              <a:rPr lang="fa-IR" dirty="0"/>
              <a:t>هر یک از خدمات نمایش داده‌شده روی صفحه را معرفی کنید و در صورت نیاز، سایر خدماتی را که ممکن است شرکت‌کنندگان از آن‌ها استفاده کنند نیز مطرح کنید.</a:t>
            </a:r>
          </a:p>
        </p:txBody>
      </p:sp>
    </p:spTree>
    <p:extLst>
      <p:ext uri="{BB962C8B-B14F-4D97-AF65-F5344CB8AC3E}">
        <p14:creationId xmlns:p14="http://schemas.microsoft.com/office/powerpoint/2010/main" val="28969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a:lstStyle>
            <a:lvl1pPr>
              <a:defRPr/>
            </a:lvl1pPr>
          </a:lstStyle>
          <a:p>
            <a:pPr>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a:lstStyle>
            <a:lvl1pPr>
              <a:defRPr/>
            </a:lvl1pPr>
          </a:lstStyle>
          <a:p>
            <a:pPr>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a:lstStyle>
            <a:lvl1pPr>
              <a:defRPr/>
            </a:lvl1pPr>
          </a:lstStyle>
          <a:p>
            <a:pPr>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a:lstStyle>
            <a:lvl1pPr>
              <a:defRPr/>
            </a:lvl1pPr>
          </a:lstStyle>
          <a:p>
            <a:pPr>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a:lstStyle>
            <a:lvl1pPr>
              <a:defRPr/>
            </a:lvl1pPr>
          </a:lstStyle>
          <a:p>
            <a:pPr>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a:lstStyle>
            <a:lvl1pPr>
              <a:defRPr/>
            </a:lvl1pPr>
          </a:lstStyle>
          <a:p>
            <a:pPr>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a:lstStyle>
            <a:lvl1pPr>
              <a:defRPr/>
            </a:lvl1pPr>
          </a:lstStyle>
          <a:p>
            <a:pPr>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a:lstStyle>
            <a:lvl1pPr>
              <a:defRPr/>
            </a:lvl1pPr>
          </a:lstStyle>
          <a:p>
            <a:pPr>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a:lstStyle>
            <a:lvl1pPr>
              <a:defRPr/>
            </a:lvl1pPr>
          </a:lstStyle>
          <a:p>
            <a:pPr>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a:lstStyle>
            <a:lvl1pPr>
              <a:defRPr/>
            </a:lvl1pPr>
          </a:lstStyle>
          <a:p>
            <a:pPr>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a:lstStyle>
            <a:lvl1pPr>
              <a:defRPr/>
            </a:lvl1pPr>
          </a:lstStyle>
          <a:p>
            <a:pPr>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a:lstStyle>
            <a:lvl1pPr>
              <a:defRPr/>
            </a:lvl1pPr>
          </a:lstStyle>
          <a:p>
            <a:pPr>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a:lstStyle>
            <a:lvl1pPr>
              <a:defRPr/>
            </a:lvl1pPr>
          </a:lstStyle>
          <a:p>
            <a:pPr>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a:lstStyle>
            <a:lvl1pPr>
              <a:defRPr/>
            </a:lvl1pPr>
          </a:lstStyle>
          <a:p>
            <a:pPr>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a:lstStyle>
            <a:lvl1pPr>
              <a:defRPr/>
            </a:lvl1pPr>
          </a:lstStyle>
          <a:p>
            <a:pPr>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a:lstStyle>
            <a:lvl1pPr>
              <a:defRPr/>
            </a:lvl1pPr>
          </a:lstStyle>
          <a:p>
            <a:pPr>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a:lstStyle>
            <a:lvl1pPr>
              <a:defRPr/>
            </a:lvl1pPr>
          </a:lstStyle>
          <a:p>
            <a:pPr>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a:lstStyle>
            <a:lvl1pPr>
              <a:defRPr/>
            </a:lvl1pPr>
          </a:lstStyle>
          <a:p>
            <a:pPr>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a:lstStyle>
            <a:lvl1pPr>
              <a:defRPr/>
            </a:lvl1pPr>
          </a:lstStyle>
          <a:p>
            <a:pPr>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a:lstStyle>
            <a:lvl1pPr>
              <a:defRPr/>
            </a:lvl1pPr>
          </a:lstStyle>
          <a:p>
            <a:pPr>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a:lstStyle>
            <a:lvl1pPr>
              <a:defRPr/>
            </a:lvl1pPr>
          </a:lstStyle>
          <a:p>
            <a:pPr>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a:lstStyle>
            <a:lvl1pPr>
              <a:defRPr/>
            </a:lvl1pPr>
          </a:lstStyle>
          <a:p>
            <a:pPr>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a:lstStyle>
            <a:lvl1pPr>
              <a:defRPr/>
            </a:lvl1pPr>
          </a:lstStyle>
          <a:p>
            <a:pPr>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a:lstStyle>
            <a:lvl1pPr>
              <a:defRPr/>
            </a:lvl1pPr>
          </a:lstStyle>
          <a:p>
            <a:pPr>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a:lstStyle>
            <a:lvl1pPr>
              <a:defRPr/>
            </a:lvl1pPr>
          </a:lstStyle>
          <a:p>
            <a:pPr>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a:lstStyle>
            <a:lvl1pPr>
              <a:defRPr/>
            </a:lvl1pPr>
          </a:lstStyle>
          <a:p>
            <a:pPr>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a:lstStyle>
            <a:lvl1pPr>
              <a:defRPr/>
            </a:lvl1pPr>
          </a:lstStyle>
          <a:p>
            <a:pPr>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a:lstStyle>
            <a:lvl1pPr>
              <a:defRPr/>
            </a:lvl1pPr>
          </a:lstStyle>
          <a:p>
            <a:pPr>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a:lstStyle>
            <a:lvl1pPr>
              <a:defRPr/>
            </a:lvl1pPr>
          </a:lstStyle>
          <a:p>
            <a:pPr>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a:lstStyle>
            <a:lvl1pPr>
              <a:defRPr/>
            </a:lvl1pPr>
          </a:lstStyle>
          <a:p>
            <a:pPr>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a:lstStyle>
            <a:lvl1pPr>
              <a:defRPr/>
            </a:lvl1pPr>
          </a:lstStyle>
          <a:p>
            <a:pPr>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a:lstStyle>
            <a:lvl1pPr>
              <a:defRPr/>
            </a:lvl1pPr>
          </a:lstStyle>
          <a:p>
            <a:pPr>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a:lstStyle>
            <a:lvl1pPr>
              <a:defRPr/>
            </a:lvl1pPr>
          </a:lstStyle>
          <a:p>
            <a:pPr>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a:lstStyle>
            <a:lvl1pPr>
              <a:defRPr/>
            </a:lvl1pPr>
          </a:lstStyle>
          <a:p>
            <a:pPr>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a:lstStyle>
            <a:lvl1pPr>
              <a:defRPr/>
            </a:lvl1pPr>
          </a:lstStyle>
          <a:p>
            <a:pPr>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a:lstStyle>
            <a:lvl1pPr>
              <a:defRPr/>
            </a:lvl1pPr>
          </a:lstStyle>
          <a:p>
            <a:pPr>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a:lstStyle>
            <a:lvl1pPr>
              <a:defRPr/>
            </a:lvl1pPr>
          </a:lstStyle>
          <a:p>
            <a:pPr>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a:lstStyle>
            <a:lvl1pPr>
              <a:defRPr/>
            </a:lvl1pPr>
          </a:lstStyle>
          <a:p>
            <a:pPr>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a:lstStyle>
            <a:lvl1pPr>
              <a:defRPr/>
            </a:lvl1pPr>
          </a:lstStyle>
          <a:p>
            <a:pPr>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a:lstStyle>
            <a:lvl1pPr>
              <a:defRPr/>
            </a:lvl1pPr>
          </a:lstStyle>
          <a:p>
            <a:pPr>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a:lstStyle>
            <a:lvl1pPr>
              <a:defRPr/>
            </a:lvl1pPr>
          </a:lstStyle>
          <a:p>
            <a:pPr>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a:lstStyle>
            <a:lvl1pPr>
              <a:defRPr/>
            </a:lvl1pPr>
          </a:lstStyle>
          <a:p>
            <a:pPr>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a:lstStyle>
            <a:lvl1pPr>
              <a:defRPr/>
            </a:lvl1pPr>
          </a:lstStyle>
          <a:p>
            <a:pPr>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a:lstStyle>
            <a:lvl1pPr>
              <a:defRPr/>
            </a:lvl1pPr>
          </a:lstStyle>
          <a:p>
            <a:pPr>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a:lstStyle>
            <a:lvl1pPr>
              <a:defRPr/>
            </a:lvl1pPr>
          </a:lstStyle>
          <a:p>
            <a:pPr>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a:lstStyle>
            <a:lvl1pPr>
              <a:defRPr/>
            </a:lvl1pPr>
          </a:lstStyle>
          <a:p>
            <a:pPr>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a:lstStyle>
            <a:lvl1pPr>
              <a:defRPr/>
            </a:lvl1pPr>
          </a:lstStyle>
          <a:p>
            <a:pPr>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a:lstStyle>
            <a:lvl1pPr>
              <a:defRPr/>
            </a:lvl1pPr>
          </a:lstStyle>
          <a:p>
            <a:pPr>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a:lstStyle>
            <a:lvl1pPr>
              <a:defRPr/>
            </a:lvl1pPr>
          </a:lstStyle>
          <a:p>
            <a:pPr>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a:lstStyle>
            <a:lvl1pPr>
              <a:defRPr/>
            </a:lvl1pPr>
          </a:lstStyle>
          <a:p>
            <a:pPr>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a:lstStyle>
            <a:lvl1pPr>
              <a:defRPr/>
            </a:lvl1pPr>
          </a:lstStyle>
          <a:p>
            <a:pPr>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a:lstStyle>
            <a:lvl1pPr>
              <a:defRPr/>
            </a:lvl1pPr>
          </a:lstStyle>
          <a:p>
            <a:pPr>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a:lstStyle>
            <a:lvl1pPr>
              <a:defRPr/>
            </a:lvl1pPr>
          </a:lstStyle>
          <a:p>
            <a:pPr>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a:lstStyle>
            <a:lvl1pPr>
              <a:defRPr/>
            </a:lvl1pPr>
          </a:lstStyle>
          <a:p>
            <a:pPr>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a:lstStyle>
            <a:lvl1pPr>
              <a:defRPr/>
            </a:lvl1pPr>
          </a:lstStyle>
          <a:p>
            <a:pPr>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a:lstStyle>
            <a:lvl1pPr>
              <a:defRPr/>
            </a:lvl1pPr>
          </a:lstStyle>
          <a:p>
            <a:pPr>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a:lstStyle>
            <a:lvl1pPr>
              <a:defRPr/>
            </a:lvl1pPr>
          </a:lstStyle>
          <a:p>
            <a:pPr>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a:lstStyle>
            <a:lvl1pPr>
              <a:defRPr/>
            </a:lvl1pPr>
          </a:lstStyle>
          <a:p>
            <a:pPr>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a:lstStyle>
            <a:lvl1pPr>
              <a:defRPr/>
            </a:lvl1pPr>
          </a:lstStyle>
          <a:p>
            <a:pPr>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a:lstStyle>
            <a:lvl1pPr>
              <a:defRPr/>
            </a:lvl1pPr>
          </a:lstStyle>
          <a:p>
            <a:pPr>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a:lstStyle>
            <a:lvl1pPr>
              <a:defRPr/>
            </a:lvl1pPr>
          </a:lstStyle>
          <a:p>
            <a:pPr>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a:lstStyle>
            <a:lvl1pPr>
              <a:defRPr/>
            </a:lvl1pPr>
          </a:lstStyle>
          <a:p>
            <a:pPr>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a:lstStyle>
            <a:lvl1pPr>
              <a:defRPr/>
            </a:lvl1pPr>
          </a:lstStyle>
          <a:p>
            <a:pPr>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a:lstStyle>
            <a:lvl1pPr>
              <a:defRPr/>
            </a:lvl1pPr>
          </a:lstStyle>
          <a:p>
            <a:pPr>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a:lstStyle>
            <a:lvl1pPr>
              <a:defRPr/>
            </a:lvl1pPr>
          </a:lstStyle>
          <a:p>
            <a:pPr>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a:lstStyle>
            <a:lvl1pPr>
              <a:defRPr/>
            </a:lvl1pPr>
          </a:lstStyle>
          <a:p>
            <a:pPr>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a:lstStyle>
            <a:lvl1pPr>
              <a:defRPr/>
            </a:lvl1pPr>
          </a:lstStyle>
          <a:p>
            <a:pPr>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3160429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a:lstStyle>
            <a:lvl1pPr>
              <a:defRPr/>
            </a:lvl1pPr>
          </a:lstStyle>
          <a:p>
            <a:pPr>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23155039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a:lstStyle>
            <a:lvl1pPr>
              <a:defRPr/>
            </a:lvl1pPr>
          </a:lstStyle>
          <a:p>
            <a:pPr>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5683958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638069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392922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a:lstStyle>
            <a:lvl1pPr>
              <a:defRPr/>
            </a:lvl1pPr>
          </a:lstStyle>
          <a:p>
            <a:pPr>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154509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2665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a:lstStyle>
            <a:lvl1pPr>
              <a:defRPr/>
            </a:lvl1pPr>
          </a:lstStyle>
          <a:p>
            <a:pPr>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5970064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a:lstStyle>
            <a:lvl1pPr>
              <a:defRPr/>
            </a:lvl1pPr>
          </a:lstStyle>
          <a:p>
            <a:pPr>
              <a:defRPr/>
            </a:pPr>
            <a:r>
              <a:rPr lang="en-AU" dirty="0"/>
              <a:t>WA Digital Inclusion Project | Community Champions Program</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a:lstStyle>
            <a:lvl1pPr>
              <a:defRPr/>
            </a:lvl1pPr>
          </a:lstStyle>
          <a:p>
            <a:pPr>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9490878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a:lstStyle>
            <a:lvl1pPr>
              <a:defRPr>
                <a:latin typeface="+mn-lt"/>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a:lstStyle>
            <a:lvl1pPr>
              <a:defRPr/>
            </a:lvl1pPr>
          </a:lstStyle>
          <a:p>
            <a:pPr>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26312188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1186249"/>
            <a:ext cx="6172200" cy="4674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a:lstStyle>
            <a:lvl1pPr>
              <a:defRPr/>
            </a:lvl1pPr>
          </a:lstStyle>
          <a:p>
            <a:pPr>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167779589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a:lstStyle>
            <a:lvl1pPr>
              <a:defRPr/>
            </a:lvl1pPr>
          </a:lstStyle>
          <a:p>
            <a:pPr>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1037128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a:lstStyle>
            <a:lvl1pPr>
              <a:defRPr/>
            </a:lvl1pPr>
          </a:lstStyle>
          <a:p>
            <a:pPr>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4136194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a:lstStyle>
            <a:lvl1pPr>
              <a:defRPr/>
            </a:lvl1pPr>
          </a:lstStyle>
          <a:p>
            <a:pPr fontAlgn="base">
              <a:spcBef>
                <a:spcPct val="0"/>
              </a:spcBef>
              <a:spcAft>
                <a:spcPts val="600"/>
              </a:spcAft>
            </a:pPr>
            <a:r>
              <a:rPr lang="en-US" altLang="en-US" dirty="0">
                <a:solidFill>
                  <a:schemeClr val="tx1"/>
                </a:solidFill>
                <a:cs typeface="Arial" panose="020B0604020202020204" pitchFamily="34" charset="0"/>
              </a:rPr>
              <a:t>WA Digital Inclusion Project | Community Champions Program</a:t>
            </a:r>
            <a:r>
              <a:rPr lang="en-AU" altLang="en-US" dirty="0">
                <a:solidFill>
                  <a:schemeClr val="tx1"/>
                </a:solidFill>
                <a:cs typeface="Arial" panose="020B0604020202020204" pitchFamily="34" charset="0"/>
              </a:rPr>
              <a:t> .</a:t>
            </a:r>
            <a:endParaRPr lang="en-US" altLang="en-US" dirty="0">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a:lstStyle>
            <a:lvl1pPr>
              <a:defRPr/>
            </a:lvl1pPr>
          </a:lstStyle>
          <a:p>
            <a:pPr>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294010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image" Target="../media/image3.png"/><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rgbClr val="FFFFFF"/>
                </a:solidFill>
                <a:latin typeface="+mn-lt"/>
              </a:defRPr>
            </a:lvl1pPr>
          </a:lstStyle>
          <a:p>
            <a:pPr fontAlgn="base">
              <a:spcBef>
                <a:spcPct val="0"/>
              </a:spcBef>
              <a:spcAft>
                <a:spcPts val="600"/>
              </a:spcAft>
            </a:pPr>
            <a:r>
              <a:rPr lang="en-US" altLang="en-US" dirty="0">
                <a:cs typeface="Arial" panose="020B0604020202020204" pitchFamily="34" charset="0"/>
              </a:rPr>
              <a:t>WA Digital Inclusion Project | Community Champions Program</a:t>
            </a: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1B304148-1175-4D79-8512-E82E1E2935DB}" type="slidenum">
              <a:rPr lang="en-AU" altLang="en-US"/>
              <a:pPr>
                <a:defRPr/>
              </a:pPr>
              <a:t>‹#›</a:t>
            </a:fld>
            <a:endParaRPr lang="en-AU" altLang="en-US"/>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53FA412E-38BE-4F79-B553-EDE76D44228E}" type="slidenum">
              <a:rPr lang="en-AU" altLang="en-US"/>
              <a:pPr>
                <a:defRPr/>
              </a:pPr>
              <a:t>‹#›</a:t>
            </a:fld>
            <a:endParaRPr lang="en-AU" altLang="en-US"/>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a:defRPr/>
            </a:pPr>
            <a:r>
              <a:rPr lang="en-AU" dirty="0"/>
              <a:t>WA Digital Inclusion Project | Community Champions Program</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D9D9D9"/>
                </a:solidFill>
                <a:latin typeface="Kanit" charset="-34"/>
              </a:defRPr>
            </a:lvl1pPr>
          </a:lstStyle>
          <a:p>
            <a:pPr>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a:defRPr/>
            </a:pPr>
            <a:r>
              <a:rPr lang="en-AU" dirty="0"/>
              <a:t>WA Digital Inclusion Project | Community Champions Program</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bg1"/>
                </a:solidFill>
                <a:latin typeface="Kanit" charset="-34"/>
              </a:defRPr>
            </a:lvl1pPr>
          </a:lstStyle>
          <a:p>
            <a:pPr>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DA8C01AA-87BC-4F26-A33B-759EEC5B56CF}"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r>
              <a:rPr lang="en-AU" dirty="0"/>
              <a:t>WA Digital Inclusion Project | Community Champions Program</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898989"/>
                </a:solidFill>
                <a:latin typeface="Kanit" charset="-34"/>
              </a:defRPr>
            </a:lvl1pPr>
          </a:lstStyle>
          <a:p>
            <a:pPr>
              <a:defRPr/>
            </a:pPr>
            <a:fld id="{F4418AFC-861C-4982-80A4-5A4606EFC09B}" type="slidenum">
              <a:rPr lang="en-AU" altLang="en-US"/>
              <a:pPr>
                <a:defRPr/>
              </a:pPr>
              <a:t>‹#›</a:t>
            </a:fld>
            <a:endParaRPr lang="en-AU" altLang="en-US"/>
          </a:p>
        </p:txBody>
      </p:sp>
    </p:spTree>
    <p:extLst>
      <p:ext uri="{BB962C8B-B14F-4D97-AF65-F5344CB8AC3E}">
        <p14:creationId xmlns:p14="http://schemas.microsoft.com/office/powerpoint/2010/main" val="1950861741"/>
      </p:ext>
    </p:extLst>
  </p:cSld>
  <p:clrMap bg1="lt1" tx1="dk1" bg2="lt2" tx2="dk2" accent1="accent1" accent2="accent2" accent3="accent3" accent4="accent4" accent5="accent5" accent6="accent6" hlink="hlink" folHlink="folHlink"/>
  <p:sldLayoutIdLst>
    <p:sldLayoutId id="2147486484" r:id="rId1"/>
    <p:sldLayoutId id="2147486485" r:id="rId2"/>
    <p:sldLayoutId id="2147486486" r:id="rId3"/>
    <p:sldLayoutId id="2147486487" r:id="rId4"/>
    <p:sldLayoutId id="2147486488" r:id="rId5"/>
    <p:sldLayoutId id="2147486489" r:id="rId6"/>
    <p:sldLayoutId id="2147486490" r:id="rId7"/>
    <p:sldLayoutId id="2147486491" r:id="rId8"/>
    <p:sldLayoutId id="2147486492" r:id="rId9"/>
    <p:sldLayoutId id="2147486493" r:id="rId10"/>
    <p:sldLayoutId id="2147486494" r:id="rId11"/>
    <p:sldLayoutId id="2147486495"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my.gov.au/en/about/help/mygov-website/link-services-to-your-account/link-centrelink"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the-australian-taxation-offic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3.xml"/><Relationship Id="rId6" Type="http://schemas.openxmlformats.org/officeDocument/2006/relationships/image" Target="../media/image17.png"/><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3.xml"/><Relationship Id="rId6" Type="http://schemas.openxmlformats.org/officeDocument/2006/relationships/hyperlink" Target="https://my.gov.au/en/about/help/mygov-website/link-services-to-your-account/link-medicare"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3.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s://my.gov.au/en/about/help/mygov-website/link-services-to-your-account/link-my-health-record" TargetMode="External"/><Relationship Id="rId3" Type="http://schemas.openxmlformats.org/officeDocument/2006/relationships/hyperlink" Target="https://goodthingsaustralia.org/wp-content/uploads/2024/05/smithfamily_mygov.pdf" TargetMode="External"/><Relationship Id="rId7" Type="http://schemas.openxmlformats.org/officeDocument/2006/relationships/hyperlink" Target="https://my.gov.au/en/about/help/mygov-website/link-services-to-your-account/link-my-health-record#how-to-link-my-health-record-to-my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my.gov.au/en/about/help/mygov-website/link-services-to-your-account/link-medicare" TargetMode="External"/><Relationship Id="rId5" Type="http://schemas.openxmlformats.org/officeDocument/2006/relationships/hyperlink" Target="https://my.gov.au/en/about/help/mygov-website/link-services-to-your-account/link-the-australian-taxation-office" TargetMode="External"/><Relationship Id="rId4" Type="http://schemas.openxmlformats.org/officeDocument/2006/relationships/hyperlink" Target="https://my.gov.au/en/about/help/mygov-website/link-services-to-your-account/link-centrelink#how-to-link-centrelink-to-my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14.png"/><Relationship Id="rId5" Type="http://schemas.openxmlformats.org/officeDocument/2006/relationships/image" Target="../media/image19.sv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89.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3.xml"/><Relationship Id="rId4" Type="http://schemas.openxmlformats.org/officeDocument/2006/relationships/hyperlink" Target="https://my.gov.au/en/about/help/mygov-website/create-mygov-accoun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2680063" y="4161689"/>
            <a:ext cx="9204960" cy="1361354"/>
          </a:xfrm>
        </p:spPr>
        <p:txBody>
          <a:bodyPr/>
          <a:lstStyle/>
          <a:p>
            <a:pPr algn="r" rtl="1" eaLnBrk="1" hangingPunct="1"/>
            <a:r>
              <a:rPr lang="fa-IR" sz="4400" dirty="0">
                <a:solidFill>
                  <a:schemeClr val="bg1"/>
                </a:solidFill>
              </a:rPr>
              <a:t>آموزش مهارت‌های دیجیتال – خدمات دولتی آنلاین</a:t>
            </a:r>
            <a:br>
              <a:rPr lang="fa-IR" sz="4400" dirty="0"/>
            </a:br>
            <a:r>
              <a:rPr lang="fa-IR" sz="4400" dirty="0"/>
              <a:t>برنامه قهرمانان جامعه</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C0E9410B-5ACC-66C1-6630-1BE6902C30D3}"/>
              </a:ext>
            </a:extLst>
          </p:cNvPr>
          <p:cNvSpPr>
            <a:spLocks noGrp="1" noChangeArrowheads="1"/>
          </p:cNvSpPr>
          <p:nvPr>
            <p:ph type="body" idx="1"/>
          </p:nvPr>
        </p:nvSpPr>
        <p:spPr>
          <a:xfrm>
            <a:off x="2695303" y="5499100"/>
            <a:ext cx="4987145" cy="555625"/>
          </a:xfrm>
        </p:spPr>
        <p:txBody>
          <a:bodyPr/>
          <a:lstStyle/>
          <a:p>
            <a:pPr eaLnBrk="1" hangingPunct="1"/>
            <a:r>
              <a:rPr lang="en-AU" i="1" noProof="0" dirty="0">
                <a:latin typeface="+mj-lt"/>
                <a:cs typeface="Arial" panose="020B0604020202020204" pitchFamily="34" charset="0"/>
              </a:rPr>
              <a:t>2025</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5535612" cy="24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BB49518-4AB0-B127-1CCF-0C743334577A}"/>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83E7664B-D2A0-3C28-3452-579A5FCE60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10</a:t>
            </a:fld>
            <a:endParaRPr lang="en-AU" altLang="en-US"/>
          </a:p>
        </p:txBody>
      </p:sp>
      <p:pic>
        <p:nvPicPr>
          <p:cNvPr id="10" name="Picture 2" descr="myGov Home | myGov">
            <a:extLst>
              <a:ext uri="{FF2B5EF4-FFF2-40B4-BE49-F238E27FC236}">
                <a16:creationId xmlns:a16="http://schemas.microsoft.com/office/drawing/2014/main" id="{68502F9C-2E4E-3562-FB75-0EC3347EE6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3350F556-BCDE-CE7D-80CB-44BD8CC0CE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600015" y="4139719"/>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FBF4226-D5CA-77C9-3581-74AAF6780A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3A65A5CF-A63F-EFBA-C997-23E768344BCB}"/>
              </a:ext>
            </a:extLst>
          </p:cNvPr>
          <p:cNvSpPr>
            <a:spLocks noGrp="1"/>
          </p:cNvSpPr>
          <p:nvPr>
            <p:ph sz="half" idx="2"/>
          </p:nvPr>
        </p:nvSpPr>
        <p:spPr/>
        <p:txBody>
          <a:bodyPr/>
          <a:lstStyle/>
          <a:p>
            <a:pPr algn="r" rtl="1"/>
            <a:r>
              <a:rPr lang="fa-IR" dirty="0"/>
              <a:t>• روش لینک کردن </a:t>
            </a:r>
            <a:r>
              <a:rPr lang="en-AU" dirty="0"/>
              <a:t>Centrelink </a:t>
            </a:r>
            <a:r>
              <a:rPr lang="fa-IR" dirty="0"/>
              <a:t>بستگی دارد به این‌که شماره مرجع مشتری داشته باشید یا نه.</a:t>
            </a:r>
            <a:br>
              <a:rPr lang="fa-IR" dirty="0"/>
            </a:br>
            <a:r>
              <a:rPr lang="fa-IR" dirty="0"/>
              <a:t>• برای اطلاعات بیشتر به جزوه مراجعه کنید یا به این آدرس بروید:</a:t>
            </a:r>
            <a:r>
              <a:rPr lang="en-AU" dirty="0">
                <a:hlinkClick r:id="rId7"/>
              </a:rPr>
              <a:t>https://my.gov.au/en/about/help/mygov-website/link-services-to-your-account/link-centrelink</a:t>
            </a:r>
            <a:r>
              <a:rPr lang="en-AU" dirty="0"/>
              <a:t> </a:t>
            </a:r>
          </a:p>
        </p:txBody>
      </p:sp>
      <p:sp>
        <p:nvSpPr>
          <p:cNvPr id="7" name="Rectangle 3">
            <a:extLst>
              <a:ext uri="{FF2B5EF4-FFF2-40B4-BE49-F238E27FC236}">
                <a16:creationId xmlns:a16="http://schemas.microsoft.com/office/drawing/2014/main" id="{34A1F9F1-FD24-6CBC-F0CE-B12F99B34DDE}"/>
              </a:ext>
            </a:extLst>
          </p:cNvPr>
          <p:cNvSpPr>
            <a:spLocks noGrp="1" noChangeArrowheads="1"/>
          </p:cNvSpPr>
          <p:nvPr>
            <p:ph type="title"/>
          </p:nvPr>
        </p:nvSpPr>
        <p:spPr bwMode="auto">
          <a:xfrm>
            <a:off x="207549" y="612408"/>
            <a:ext cx="98587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4800" i="0" u="none" strike="noStrike" cap="none" normalizeH="0" baseline="0" dirty="0">
                <a:ln>
                  <a:noFill/>
                </a:ln>
                <a:effectLst/>
                <a:latin typeface="Arial" panose="020B0604020202020204" pitchFamily="34" charset="0"/>
                <a:cs typeface="Arial" panose="020B0604020202020204" pitchFamily="34" charset="0"/>
              </a:rPr>
              <a:t>لینک کردن</a:t>
            </a:r>
            <a:r>
              <a:rPr kumimoji="0" lang="en-US" altLang="en-US" sz="4800" i="0" u="none" strike="noStrike" cap="none" normalizeH="0" baseline="0" dirty="0">
                <a:ln>
                  <a:noFill/>
                </a:ln>
                <a:effectLst/>
                <a:latin typeface="Arial" panose="020B0604020202020204" pitchFamily="34" charset="0"/>
                <a:cs typeface="Arial" panose="020B0604020202020204" pitchFamily="34" charset="0"/>
              </a:rPr>
              <a:t> Centrelink </a:t>
            </a:r>
            <a:r>
              <a:rPr kumimoji="0" lang="ar-SA" altLang="en-US" sz="4800" i="0" u="none" strike="noStrike" cap="none" normalizeH="0" baseline="0" dirty="0">
                <a:ln>
                  <a:noFill/>
                </a:ln>
                <a:effectLst/>
                <a:latin typeface="Arial" panose="020B0604020202020204" pitchFamily="34" charset="0"/>
                <a:cs typeface="Arial" panose="020B0604020202020204" pitchFamily="34" charset="0"/>
              </a:rPr>
              <a:t>به حساب</a:t>
            </a:r>
            <a:r>
              <a:rPr kumimoji="0" lang="en-US" altLang="en-US" sz="480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4800" i="0" u="none" strike="noStrike" cap="none" normalizeH="0" baseline="0" dirty="0" err="1">
                <a:ln>
                  <a:noFill/>
                </a:ln>
                <a:effectLst/>
                <a:latin typeface="Arial" panose="020B0604020202020204" pitchFamily="34" charset="0"/>
                <a:cs typeface="Arial" panose="020B0604020202020204" pitchFamily="34" charset="0"/>
              </a:rPr>
              <a:t>myGov</a:t>
            </a:r>
            <a:endParaRPr kumimoji="0" lang="en-US" altLang="en-US" sz="48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40612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24A2-BD30-2EA4-7AB5-D6ED5D2F7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942068-9E73-6FE4-1FB3-21A83127C6BE}"/>
              </a:ext>
            </a:extLst>
          </p:cNvPr>
          <p:cNvSpPr>
            <a:spLocks noGrp="1"/>
          </p:cNvSpPr>
          <p:nvPr>
            <p:ph type="title"/>
          </p:nvPr>
        </p:nvSpPr>
        <p:spPr>
          <a:xfrm>
            <a:off x="838200" y="365125"/>
            <a:ext cx="9228138" cy="1325563"/>
          </a:xfrm>
        </p:spPr>
        <p:txBody>
          <a:bodyPr wrap="square" anchor="ctr">
            <a:normAutofit/>
          </a:bodyPr>
          <a:lstStyle/>
          <a:p>
            <a:pPr algn="r" rtl="1"/>
            <a:r>
              <a:rPr lang="ar-SA" altLang="en-US" dirty="0">
                <a:latin typeface="Arial" panose="020B0604020202020204" pitchFamily="34" charset="0"/>
                <a:cs typeface="Arial" panose="020B0604020202020204" pitchFamily="34" charset="0"/>
              </a:rPr>
              <a:t>لینک کردن</a:t>
            </a:r>
            <a:r>
              <a:rPr lang="en-US" altLang="en-US" dirty="0">
                <a:latin typeface="Arial" panose="020B0604020202020204" pitchFamily="34" charset="0"/>
                <a:cs typeface="Arial" panose="020B0604020202020204" pitchFamily="34" charset="0"/>
              </a:rPr>
              <a:t> Centrelink </a:t>
            </a:r>
            <a:r>
              <a:rPr lang="ar-SA" altLang="en-US" dirty="0">
                <a:latin typeface="Arial" panose="020B0604020202020204" pitchFamily="34" charset="0"/>
                <a:cs typeface="Arial" panose="020B0604020202020204" pitchFamily="34" charset="0"/>
              </a:rPr>
              <a:t>به حساب</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myGov</a:t>
            </a:r>
            <a:endParaRPr lang="en-AU" dirty="0"/>
          </a:p>
        </p:txBody>
      </p:sp>
      <p:sp>
        <p:nvSpPr>
          <p:cNvPr id="5" name="Footer Placeholder 4">
            <a:extLst>
              <a:ext uri="{FF2B5EF4-FFF2-40B4-BE49-F238E27FC236}">
                <a16:creationId xmlns:a16="http://schemas.microsoft.com/office/drawing/2014/main" id="{1A03333F-C92B-41D9-92AF-8678C4B42F5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BFFB594A-1621-E808-2ED9-D52449F4245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11</a:t>
            </a:fld>
            <a:endParaRPr lang="en-AU" altLang="en-US"/>
          </a:p>
        </p:txBody>
      </p:sp>
      <p:pic>
        <p:nvPicPr>
          <p:cNvPr id="10" name="Picture 2" descr="myGov Home | myGov">
            <a:extLst>
              <a:ext uri="{FF2B5EF4-FFF2-40B4-BE49-F238E27FC236}">
                <a16:creationId xmlns:a16="http://schemas.microsoft.com/office/drawing/2014/main" id="{95F1D8DC-E4C3-27D4-A352-30989BCAB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59752"/>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The myGov, Medicare, My Health Record, ATO and Centrelink logos.">
            <a:extLst>
              <a:ext uri="{FF2B5EF4-FFF2-40B4-BE49-F238E27FC236}">
                <a16:creationId xmlns:a16="http://schemas.microsoft.com/office/drawing/2014/main" id="{DBC3C607-9621-41C4-4F15-5F4A2BD8D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8833786" y="3973846"/>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Link with solid fill">
            <a:extLst>
              <a:ext uri="{FF2B5EF4-FFF2-40B4-BE49-F238E27FC236}">
                <a16:creationId xmlns:a16="http://schemas.microsoft.com/office/drawing/2014/main" id="{9841DB81-1EE0-3BFD-1D3D-8B1441F646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700000">
            <a:off x="9199826" y="3161539"/>
            <a:ext cx="914400" cy="914400"/>
          </a:xfrm>
          <a:prstGeom prst="rect">
            <a:avLst/>
          </a:prstGeom>
        </p:spPr>
      </p:pic>
      <p:sp>
        <p:nvSpPr>
          <p:cNvPr id="16" name="Content Placeholder 15">
            <a:extLst>
              <a:ext uri="{FF2B5EF4-FFF2-40B4-BE49-F238E27FC236}">
                <a16:creationId xmlns:a16="http://schemas.microsoft.com/office/drawing/2014/main" id="{8F418CCB-C203-D47B-B477-8B5CD6FD62E6}"/>
              </a:ext>
            </a:extLst>
          </p:cNvPr>
          <p:cNvSpPr>
            <a:spLocks noGrp="1"/>
          </p:cNvSpPr>
          <p:nvPr>
            <p:ph sz="half" idx="2"/>
          </p:nvPr>
        </p:nvSpPr>
        <p:spPr>
          <a:xfrm>
            <a:off x="755707" y="1798184"/>
            <a:ext cx="6531429" cy="3929223"/>
          </a:xfrm>
        </p:spPr>
        <p:txBody>
          <a:bodyPr/>
          <a:lstStyle/>
          <a:p>
            <a:pPr marL="0" indent="0" algn="r" rtl="1">
              <a:buNone/>
            </a:pPr>
            <a:r>
              <a:rPr lang="fa-IR" dirty="0"/>
              <a:t>وقتی </a:t>
            </a:r>
            <a:r>
              <a:rPr lang="en-AU" dirty="0"/>
              <a:t>Centrelink </a:t>
            </a:r>
            <a:r>
              <a:rPr lang="fa-IR" dirty="0"/>
              <a:t>را به حساب </a:t>
            </a:r>
            <a:r>
              <a:rPr lang="en-AU" dirty="0" err="1"/>
              <a:t>myGov</a:t>
            </a:r>
            <a:r>
              <a:rPr lang="en-AU" dirty="0"/>
              <a:t> </a:t>
            </a:r>
            <a:r>
              <a:rPr lang="fa-IR" dirty="0"/>
              <a:t>خود لینک کنید می‌توانید:</a:t>
            </a:r>
            <a:br>
              <a:rPr lang="fa-IR" dirty="0"/>
            </a:br>
            <a:r>
              <a:rPr lang="fa-IR" dirty="0"/>
              <a:t>• شماره مرجع </a:t>
            </a:r>
            <a:r>
              <a:rPr lang="en-AU" dirty="0"/>
              <a:t>Centrelink (CRN) </a:t>
            </a:r>
            <a:r>
              <a:rPr lang="fa-IR" dirty="0"/>
              <a:t>خود را پیدا کنید</a:t>
            </a:r>
            <a:br>
              <a:rPr lang="fa-IR" dirty="0"/>
            </a:br>
            <a:r>
              <a:rPr lang="fa-IR" dirty="0"/>
              <a:t>• برای دریافت پرداختی اقدام کنید</a:t>
            </a:r>
            <a:br>
              <a:rPr lang="fa-IR" dirty="0"/>
            </a:br>
            <a:r>
              <a:rPr lang="fa-IR" dirty="0"/>
              <a:t>• وضعیت درخواست خود را پیگیری کنید</a:t>
            </a:r>
            <a:br>
              <a:rPr lang="fa-IR" dirty="0"/>
            </a:br>
            <a:r>
              <a:rPr lang="fa-IR" dirty="0"/>
              <a:t>• اسناد بارگذاری کنید</a:t>
            </a:r>
            <a:br>
              <a:rPr lang="fa-IR" dirty="0"/>
            </a:br>
            <a:r>
              <a:rPr lang="fa-IR" dirty="0"/>
              <a:t>• درآمد خود را گزارش کنید</a:t>
            </a:r>
            <a:br>
              <a:rPr lang="fa-IR" dirty="0"/>
            </a:br>
            <a:r>
              <a:rPr lang="fa-IR" dirty="0"/>
              <a:t>• جزئیات خود را نزد </a:t>
            </a:r>
            <a:r>
              <a:rPr lang="en-AU" dirty="0"/>
              <a:t>Centrelink </a:t>
            </a:r>
            <a:r>
              <a:rPr lang="fa-IR" dirty="0"/>
              <a:t>مدیریت کنید</a:t>
            </a:r>
            <a:endParaRPr lang="en-US" b="0" i="0" dirty="0">
              <a:solidFill>
                <a:srgbClr val="000000"/>
              </a:solidFill>
              <a:effectLst/>
              <a:latin typeface="+mj-lt"/>
            </a:endParaRPr>
          </a:p>
        </p:txBody>
      </p:sp>
    </p:spTree>
    <p:extLst>
      <p:ext uri="{BB962C8B-B14F-4D97-AF65-F5344CB8AC3E}">
        <p14:creationId xmlns:p14="http://schemas.microsoft.com/office/powerpoint/2010/main" val="4016993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019E4-CC85-B351-F2AF-3B5038D632CD}"/>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3010A2EC-68A9-8322-1379-0E94B6D5EDD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3A358132-C9C5-A491-9A39-F3BF3FF3C96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12</a:t>
            </a:fld>
            <a:endParaRPr lang="en-AU" altLang="en-US"/>
          </a:p>
        </p:txBody>
      </p:sp>
      <p:pic>
        <p:nvPicPr>
          <p:cNvPr id="10" name="Picture 2" descr="myGov Home | myGov">
            <a:extLst>
              <a:ext uri="{FF2B5EF4-FFF2-40B4-BE49-F238E27FC236}">
                <a16:creationId xmlns:a16="http://schemas.microsoft.com/office/drawing/2014/main" id="{F953CEA7-46AA-100D-8C6D-270C921F1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108AA90F-D916-31FB-82B5-BE8A4A622B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0A30D925-61E4-C0D2-4AE7-BE56D822CA18}"/>
              </a:ext>
            </a:extLst>
          </p:cNvPr>
          <p:cNvSpPr>
            <a:spLocks noGrp="1"/>
          </p:cNvSpPr>
          <p:nvPr>
            <p:ph sz="half" idx="2"/>
          </p:nvPr>
        </p:nvSpPr>
        <p:spPr>
          <a:xfrm>
            <a:off x="6172200" y="1825625"/>
            <a:ext cx="5181600" cy="4357461"/>
          </a:xfrm>
        </p:spPr>
        <p:txBody>
          <a:bodyPr/>
          <a:lstStyle/>
          <a:p>
            <a:pPr marL="0" indent="0" algn="r" rtl="1">
              <a:buNone/>
            </a:pPr>
            <a:r>
              <a:rPr lang="fa-IR" dirty="0"/>
              <a:t>1. وارد حساب </a:t>
            </a:r>
            <a:r>
              <a:rPr lang="en-AU" dirty="0" err="1"/>
              <a:t>myGov</a:t>
            </a:r>
            <a:r>
              <a:rPr lang="en-AU" dirty="0"/>
              <a:t> </a:t>
            </a:r>
            <a:r>
              <a:rPr lang="fa-IR" dirty="0"/>
              <a:t>شوید</a:t>
            </a:r>
            <a:br>
              <a:rPr lang="fa-IR" dirty="0"/>
            </a:br>
            <a:r>
              <a:rPr lang="fa-IR" dirty="0"/>
              <a:t>۲. روی </a:t>
            </a:r>
            <a:r>
              <a:rPr lang="en-AU" b="1" dirty="0"/>
              <a:t>View and Link Services </a:t>
            </a:r>
            <a:r>
              <a:rPr lang="fa-IR" dirty="0"/>
              <a:t>کلیک کنید</a:t>
            </a:r>
            <a:br>
              <a:rPr lang="fa-IR" dirty="0"/>
            </a:br>
            <a:r>
              <a:rPr lang="fa-IR" dirty="0"/>
              <a:t>۳. گزینه </a:t>
            </a:r>
            <a:r>
              <a:rPr lang="en-AU" b="1" dirty="0"/>
              <a:t>Link</a:t>
            </a:r>
            <a:r>
              <a:rPr lang="en-AU" dirty="0"/>
              <a:t> </a:t>
            </a:r>
            <a:r>
              <a:rPr lang="fa-IR" dirty="0"/>
              <a:t>کنار </a:t>
            </a:r>
            <a:r>
              <a:rPr lang="en-AU" dirty="0"/>
              <a:t>ATO </a:t>
            </a:r>
            <a:r>
              <a:rPr lang="fa-IR" dirty="0"/>
              <a:t>را انتخاب کنید</a:t>
            </a:r>
            <a:br>
              <a:rPr lang="fa-IR" dirty="0"/>
            </a:br>
            <a:r>
              <a:rPr lang="fa-IR" dirty="0"/>
              <a:t>۴. اطلاعات شخصی خود را وارد کنید – ممکن است به </a:t>
            </a:r>
            <a:r>
              <a:rPr lang="en-AU" dirty="0"/>
              <a:t>Notice of Assessment </a:t>
            </a:r>
            <a:r>
              <a:rPr lang="fa-IR" dirty="0"/>
              <a:t>و شماره پرونده مالیاتی (</a:t>
            </a:r>
            <a:r>
              <a:rPr lang="en-AU" dirty="0"/>
              <a:t>TFN) </a:t>
            </a:r>
            <a:r>
              <a:rPr lang="fa-IR" dirty="0"/>
              <a:t>خود نیاز داشته باشید</a:t>
            </a:r>
          </a:p>
          <a:p>
            <a:pPr algn="r" rtl="1"/>
            <a:r>
              <a:rPr lang="fa-IR" dirty="0"/>
              <a:t>اطلاعات بیشتر:</a:t>
            </a:r>
          </a:p>
          <a:p>
            <a:pPr marL="0" indent="0" algn="r" rtl="1">
              <a:buNone/>
            </a:pPr>
            <a:r>
              <a:rPr lang="en-AU" dirty="0">
                <a:solidFill>
                  <a:schemeClr val="tx1"/>
                </a:solidFill>
                <a:hlinkClick r:id="rId6"/>
              </a:rPr>
              <a:t>https://my.gov.au/en/about/help/mygov-website/link-services-to-your-account/link-the-australian-taxation-office</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0EA3C6AB-0FFC-9BE5-3592-E68C9B9D36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2735038" y="4439387"/>
            <a:ext cx="1376434" cy="14279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a:extLst>
              <a:ext uri="{FF2B5EF4-FFF2-40B4-BE49-F238E27FC236}">
                <a16:creationId xmlns:a16="http://schemas.microsoft.com/office/drawing/2014/main" id="{E1106CB0-FAF2-C057-46C7-25542A9CCBE6}"/>
              </a:ext>
            </a:extLst>
          </p:cNvPr>
          <p:cNvSpPr>
            <a:spLocks noGrp="1" noChangeArrowheads="1"/>
          </p:cNvSpPr>
          <p:nvPr>
            <p:ph type="title"/>
          </p:nvPr>
        </p:nvSpPr>
        <p:spPr bwMode="auto">
          <a:xfrm>
            <a:off x="838200" y="673963"/>
            <a:ext cx="753853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4000" i="0" u="none" strike="noStrike" cap="none" normalizeH="0" baseline="0" dirty="0">
                <a:ln>
                  <a:noFill/>
                </a:ln>
                <a:effectLst/>
                <a:latin typeface="Arial" panose="020B0604020202020204" pitchFamily="34" charset="0"/>
                <a:cs typeface="Arial" panose="020B0604020202020204" pitchFamily="34" charset="0"/>
              </a:rPr>
              <a:t>لینک کردن</a:t>
            </a:r>
            <a:r>
              <a:rPr kumimoji="0" lang="en-US" altLang="en-US" sz="4000" i="0" u="none" strike="noStrike" cap="none" normalizeH="0" baseline="0" dirty="0">
                <a:ln>
                  <a:noFill/>
                </a:ln>
                <a:effectLst/>
                <a:latin typeface="Arial" panose="020B0604020202020204" pitchFamily="34" charset="0"/>
                <a:cs typeface="Arial" panose="020B0604020202020204" pitchFamily="34" charset="0"/>
              </a:rPr>
              <a:t> ATO </a:t>
            </a:r>
            <a:r>
              <a:rPr kumimoji="0" lang="ar-SA" altLang="en-US" sz="4000" i="0" u="none" strike="noStrike" cap="none" normalizeH="0" baseline="0" dirty="0">
                <a:ln>
                  <a:noFill/>
                </a:ln>
                <a:effectLst/>
                <a:latin typeface="Arial" panose="020B0604020202020204" pitchFamily="34" charset="0"/>
                <a:cs typeface="Arial" panose="020B0604020202020204" pitchFamily="34" charset="0"/>
              </a:rPr>
              <a:t>به حساب</a:t>
            </a:r>
            <a:r>
              <a:rPr kumimoji="0" lang="en-US" altLang="en-US" sz="4000"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sz="4000" i="0" u="none" strike="noStrike" cap="none" normalizeH="0" baseline="0" dirty="0" err="1">
                <a:ln>
                  <a:noFill/>
                </a:ln>
                <a:effectLst/>
                <a:latin typeface="Arial" panose="020B0604020202020204" pitchFamily="34" charset="0"/>
                <a:cs typeface="Arial" panose="020B0604020202020204" pitchFamily="34" charset="0"/>
              </a:rPr>
              <a:t>myGov</a:t>
            </a:r>
            <a:r>
              <a:rPr kumimoji="0" lang="en-US" altLang="en-US" sz="4000" i="0" u="none" strike="noStrike" cap="none" normalizeH="0" baseline="0" dirty="0">
                <a:ln>
                  <a:noFill/>
                </a:ln>
                <a:effectLst/>
                <a:latin typeface="Arial" panose="020B0604020202020204" pitchFamily="34" charset="0"/>
                <a:cs typeface="Arial" panose="020B0604020202020204" pitchFamily="34" charset="0"/>
              </a:rPr>
              <a:t> </a:t>
            </a:r>
            <a:r>
              <a:rPr kumimoji="0" lang="ar-SA" altLang="en-US" sz="4000" i="0" u="none" strike="noStrike" cap="none" normalizeH="0" baseline="0" dirty="0">
                <a:ln>
                  <a:noFill/>
                </a:ln>
                <a:effectLst/>
                <a:latin typeface="Arial" panose="020B0604020202020204" pitchFamily="34" charset="0"/>
                <a:cs typeface="Arial" panose="020B0604020202020204" pitchFamily="34" charset="0"/>
              </a:rPr>
              <a:t>شما</a:t>
            </a:r>
            <a:endParaRPr kumimoji="0" lang="en-US" altLang="en-US" sz="400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423679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8EAC-698A-AC24-6B1F-825D1C2792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7ED5F-CF98-8348-8BBD-D970527B0830}"/>
              </a:ext>
            </a:extLst>
          </p:cNvPr>
          <p:cNvSpPr>
            <a:spLocks noGrp="1"/>
          </p:cNvSpPr>
          <p:nvPr>
            <p:ph type="title"/>
          </p:nvPr>
        </p:nvSpPr>
        <p:spPr>
          <a:xfrm>
            <a:off x="838200" y="365125"/>
            <a:ext cx="9228138" cy="1325563"/>
          </a:xfrm>
        </p:spPr>
        <p:txBody>
          <a:bodyPr wrap="square" anchor="ctr">
            <a:normAutofit/>
          </a:bodyPr>
          <a:lstStyle/>
          <a:p>
            <a:pPr algn="r" rtl="1"/>
            <a:r>
              <a:rPr lang="ar-SA" altLang="en-US" dirty="0">
                <a:latin typeface="Arial" panose="020B0604020202020204" pitchFamily="34" charset="0"/>
                <a:cs typeface="Arial" panose="020B0604020202020204" pitchFamily="34" charset="0"/>
              </a:rPr>
              <a:t>لینک کردن</a:t>
            </a:r>
            <a:r>
              <a:rPr lang="en-US" altLang="en-US" dirty="0">
                <a:latin typeface="Arial" panose="020B0604020202020204" pitchFamily="34" charset="0"/>
                <a:cs typeface="Arial" panose="020B0604020202020204" pitchFamily="34" charset="0"/>
              </a:rPr>
              <a:t> ATO </a:t>
            </a:r>
            <a:r>
              <a:rPr lang="ar-SA" altLang="en-US" dirty="0">
                <a:latin typeface="Arial" panose="020B0604020202020204" pitchFamily="34" charset="0"/>
                <a:cs typeface="Arial" panose="020B0604020202020204" pitchFamily="34" charset="0"/>
              </a:rPr>
              <a:t>به حساب</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myGov</a:t>
            </a:r>
            <a:r>
              <a:rPr lang="en-US" altLang="en-US" dirty="0">
                <a:latin typeface="Arial" panose="020B0604020202020204" pitchFamily="34" charset="0"/>
                <a:cs typeface="Arial" panose="020B0604020202020204" pitchFamily="34" charset="0"/>
              </a:rPr>
              <a:t> </a:t>
            </a:r>
            <a:r>
              <a:rPr lang="ar-SA" altLang="en-US" dirty="0">
                <a:latin typeface="Arial" panose="020B0604020202020204" pitchFamily="34" charset="0"/>
                <a:cs typeface="Arial" panose="020B0604020202020204" pitchFamily="34" charset="0"/>
              </a:rPr>
              <a:t>شما</a:t>
            </a:r>
            <a:endParaRPr lang="en-AU" dirty="0"/>
          </a:p>
        </p:txBody>
      </p:sp>
      <p:sp>
        <p:nvSpPr>
          <p:cNvPr id="5" name="Footer Placeholder 4">
            <a:extLst>
              <a:ext uri="{FF2B5EF4-FFF2-40B4-BE49-F238E27FC236}">
                <a16:creationId xmlns:a16="http://schemas.microsoft.com/office/drawing/2014/main" id="{693D5DCE-1378-ECE1-4453-3A6BA67EC26F}"/>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7AD09D18-611F-36AD-6258-3F8A2A16FD5B}"/>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13</a:t>
            </a:fld>
            <a:endParaRPr lang="en-AU" altLang="en-US"/>
          </a:p>
        </p:txBody>
      </p:sp>
      <p:pic>
        <p:nvPicPr>
          <p:cNvPr id="10" name="Picture 2" descr="myGov Home | myGov">
            <a:extLst>
              <a:ext uri="{FF2B5EF4-FFF2-40B4-BE49-F238E27FC236}">
                <a16:creationId xmlns:a16="http://schemas.microsoft.com/office/drawing/2014/main" id="{7F7347EC-307F-059A-BBC5-63446E9C6A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A93277B-5A5A-557C-58C4-8705E6331F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5DDC9002-90B4-2674-CF9F-768D460564E7}"/>
              </a:ext>
            </a:extLst>
          </p:cNvPr>
          <p:cNvSpPr>
            <a:spLocks noGrp="1"/>
          </p:cNvSpPr>
          <p:nvPr>
            <p:ph sz="half" idx="2"/>
          </p:nvPr>
        </p:nvSpPr>
        <p:spPr>
          <a:xfrm>
            <a:off x="667657" y="1912710"/>
            <a:ext cx="6840004" cy="3929223"/>
          </a:xfrm>
        </p:spPr>
        <p:txBody>
          <a:bodyPr/>
          <a:lstStyle/>
          <a:p>
            <a:pPr algn="r" rtl="1">
              <a:buNone/>
            </a:pPr>
            <a:r>
              <a:rPr lang="fa-IR" dirty="0"/>
              <a:t>وقتی حساب </a:t>
            </a:r>
            <a:r>
              <a:rPr lang="en-AU" dirty="0" err="1"/>
              <a:t>myGov</a:t>
            </a:r>
            <a:r>
              <a:rPr lang="en-AU" dirty="0"/>
              <a:t> </a:t>
            </a:r>
            <a:r>
              <a:rPr lang="fa-IR" dirty="0"/>
              <a:t>خود را به </a:t>
            </a:r>
            <a:r>
              <a:rPr lang="en-AU" dirty="0"/>
              <a:t>ATO </a:t>
            </a:r>
            <a:r>
              <a:rPr lang="fa-IR" dirty="0"/>
              <a:t>لینک کنید می‌توانید:</a:t>
            </a:r>
            <a:br>
              <a:rPr lang="fa-IR" dirty="0"/>
            </a:br>
            <a:r>
              <a:rPr lang="fa-IR" dirty="0"/>
              <a:t>• اطلاعات شخصی و شغلی خود را مدیریت کنید</a:t>
            </a:r>
            <a:br>
              <a:rPr lang="fa-IR" dirty="0"/>
            </a:br>
            <a:r>
              <a:rPr lang="fa-IR" dirty="0"/>
              <a:t>• اطلاعات مالیاتی خود را مشاهده کنید</a:t>
            </a:r>
            <a:br>
              <a:rPr lang="fa-IR" dirty="0"/>
            </a:br>
            <a:r>
              <a:rPr lang="fa-IR" dirty="0"/>
              <a:t>• اظهارنامه مالیاتی ارسال و مالیات خود را پرداخت کنید</a:t>
            </a:r>
            <a:br>
              <a:rPr lang="fa-IR" dirty="0"/>
            </a:br>
            <a:r>
              <a:rPr lang="fa-IR" dirty="0"/>
              <a:t>• صندوق بازنشستگی (</a:t>
            </a:r>
            <a:r>
              <a:rPr lang="en-AU" dirty="0"/>
              <a:t>super) </a:t>
            </a:r>
            <a:r>
              <a:rPr lang="fa-IR" dirty="0"/>
              <a:t>خود را مشاهده و مدیریت کنید</a:t>
            </a:r>
            <a:br>
              <a:rPr lang="fa-IR" dirty="0"/>
            </a:br>
            <a:r>
              <a:rPr lang="fa-IR" dirty="0"/>
              <a:t>• مانده وام دانشجویی خود را ببینید</a:t>
            </a:r>
            <a:br>
              <a:rPr lang="fa-IR" dirty="0"/>
            </a:br>
            <a:r>
              <a:rPr lang="fa-IR" dirty="0"/>
              <a:t>• اظهارنامه‌های مالیاتی خود را به‌عنوان یک صاحب کسب‌وکار انفرادی مدیریت کنید</a:t>
            </a:r>
            <a:endParaRPr lang="en-US" b="0" i="0" dirty="0">
              <a:solidFill>
                <a:srgbClr val="000000"/>
              </a:solidFill>
              <a:effectLst/>
              <a:latin typeface="+mj-lt"/>
            </a:endParaRPr>
          </a:p>
        </p:txBody>
      </p:sp>
      <p:pic>
        <p:nvPicPr>
          <p:cNvPr id="3" name="Picture 8" descr="The myGov, Medicare, My Health Record, ATO and Centrelink logos.">
            <a:extLst>
              <a:ext uri="{FF2B5EF4-FFF2-40B4-BE49-F238E27FC236}">
                <a16:creationId xmlns:a16="http://schemas.microsoft.com/office/drawing/2014/main" id="{1F90146A-2648-BF20-A543-DA3571A3876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968809" y="4304450"/>
            <a:ext cx="1376434" cy="1427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65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CF868-BDA1-D698-EFA0-0ECC396276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F0127-607B-90D4-B15C-FA727E3A54F7}"/>
              </a:ext>
            </a:extLst>
          </p:cNvPr>
          <p:cNvSpPr>
            <a:spLocks noGrp="1"/>
          </p:cNvSpPr>
          <p:nvPr>
            <p:ph type="title"/>
          </p:nvPr>
        </p:nvSpPr>
        <p:spPr>
          <a:xfrm>
            <a:off x="838200" y="365125"/>
            <a:ext cx="9228138" cy="1325563"/>
          </a:xfrm>
        </p:spPr>
        <p:txBody>
          <a:bodyPr wrap="square" anchor="ctr">
            <a:normAutofit/>
          </a:bodyPr>
          <a:lstStyle/>
          <a:p>
            <a:pPr algn="r" rtl="1"/>
            <a:r>
              <a:rPr lang="fa-IR" dirty="0"/>
              <a:t>لینک کردن </a:t>
            </a:r>
            <a:r>
              <a:rPr lang="en-AU" dirty="0"/>
              <a:t>Medicare </a:t>
            </a:r>
            <a:r>
              <a:rPr lang="fa-IR" dirty="0"/>
              <a:t>به حساب </a:t>
            </a:r>
            <a:r>
              <a:rPr lang="en-AU" dirty="0" err="1"/>
              <a:t>myGov</a:t>
            </a:r>
            <a:endParaRPr lang="en-AU" dirty="0"/>
          </a:p>
        </p:txBody>
      </p:sp>
      <p:sp>
        <p:nvSpPr>
          <p:cNvPr id="5" name="Footer Placeholder 4">
            <a:extLst>
              <a:ext uri="{FF2B5EF4-FFF2-40B4-BE49-F238E27FC236}">
                <a16:creationId xmlns:a16="http://schemas.microsoft.com/office/drawing/2014/main" id="{36FCD625-5ADF-1DEA-E9E2-888CC35A8F5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57CDFE3C-ACEA-3566-67D7-78586717B1F1}"/>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14</a:t>
            </a:fld>
            <a:endParaRPr lang="en-AU" altLang="en-US"/>
          </a:p>
        </p:txBody>
      </p:sp>
      <p:pic>
        <p:nvPicPr>
          <p:cNvPr id="10" name="Picture 2" descr="myGov Home | myGov">
            <a:extLst>
              <a:ext uri="{FF2B5EF4-FFF2-40B4-BE49-F238E27FC236}">
                <a16:creationId xmlns:a16="http://schemas.microsoft.com/office/drawing/2014/main" id="{79C80EAF-D7CC-7FD3-D247-CE37B37B0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41A6EC87-3AA7-8CA6-A517-73AC0DE2E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F86F6CAC-9924-0B2F-106E-13EDFC94BD31}"/>
              </a:ext>
            </a:extLst>
          </p:cNvPr>
          <p:cNvSpPr>
            <a:spLocks noGrp="1"/>
          </p:cNvSpPr>
          <p:nvPr>
            <p:ph sz="half" idx="2"/>
          </p:nvPr>
        </p:nvSpPr>
        <p:spPr/>
        <p:txBody>
          <a:bodyPr/>
          <a:lstStyle/>
          <a:p>
            <a:pPr algn="r" rtl="1"/>
            <a:r>
              <a:rPr lang="fa-IR" dirty="0"/>
              <a:t>• به شماره کارت </a:t>
            </a:r>
            <a:r>
              <a:rPr lang="en-AU" dirty="0"/>
              <a:t>Medicare </a:t>
            </a:r>
            <a:r>
              <a:rPr lang="fa-IR" dirty="0"/>
              <a:t>خود نیاز دارید.</a:t>
            </a:r>
            <a:br>
              <a:rPr lang="fa-IR" dirty="0"/>
            </a:br>
            <a:r>
              <a:rPr lang="fa-IR" dirty="0"/>
              <a:t>• باید به برخی پرسش‌های اختصاصی پاسخ دهید تا </a:t>
            </a:r>
            <a:r>
              <a:rPr lang="en-AU" dirty="0"/>
              <a:t>Medicare </a:t>
            </a:r>
            <a:r>
              <a:rPr lang="fa-IR" dirty="0"/>
              <a:t>را به </a:t>
            </a:r>
            <a:r>
              <a:rPr lang="en-AU" dirty="0" err="1"/>
              <a:t>myGov</a:t>
            </a:r>
            <a:r>
              <a:rPr lang="en-AU" dirty="0"/>
              <a:t> </a:t>
            </a:r>
            <a:r>
              <a:rPr lang="fa-IR" dirty="0"/>
              <a:t>لینک کنید.</a:t>
            </a:r>
          </a:p>
          <a:p>
            <a:pPr algn="r" rtl="1"/>
            <a:r>
              <a:rPr lang="fa-IR" dirty="0"/>
              <a:t>اطلاعات بیشتر:</a:t>
            </a:r>
          </a:p>
          <a:p>
            <a:pPr marL="0" indent="0">
              <a:buNone/>
            </a:pPr>
            <a:r>
              <a:rPr lang="en-AU" dirty="0">
                <a:solidFill>
                  <a:schemeClr val="tx1"/>
                </a:solidFill>
                <a:hlinkClick r:id="rId6"/>
              </a:rPr>
              <a:t>https://my.gov.au/en/about/help/mygov-website/link-services-to-your-account/link-medicare</a:t>
            </a:r>
            <a:endParaRPr lang="en-AU" dirty="0">
              <a:solidFill>
                <a:schemeClr val="tx1"/>
              </a:solidFill>
            </a:endParaRPr>
          </a:p>
          <a:p>
            <a:pPr marL="0" indent="0">
              <a:buNone/>
            </a:pPr>
            <a:endParaRPr lang="en-AU" dirty="0">
              <a:solidFill>
                <a:schemeClr val="tx1"/>
              </a:solidFill>
            </a:endParaRPr>
          </a:p>
        </p:txBody>
      </p:sp>
      <p:pic>
        <p:nvPicPr>
          <p:cNvPr id="4" name="Picture 8" descr="The myGov, Medicare, My Health Record, ATO and Centrelink logos.">
            <a:extLst>
              <a:ext uri="{FF2B5EF4-FFF2-40B4-BE49-F238E27FC236}">
                <a16:creationId xmlns:a16="http://schemas.microsoft.com/office/drawing/2014/main" id="{E1A42B53-D011-4695-A48C-8E736CFE57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1874795" y="4735935"/>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10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DA162-0EBC-5285-E135-0E1FCBE370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0BFB6-EC58-9204-99F1-5FE23622D3CA}"/>
              </a:ext>
            </a:extLst>
          </p:cNvPr>
          <p:cNvSpPr>
            <a:spLocks noGrp="1"/>
          </p:cNvSpPr>
          <p:nvPr>
            <p:ph type="title"/>
          </p:nvPr>
        </p:nvSpPr>
        <p:spPr>
          <a:xfrm>
            <a:off x="838200" y="365125"/>
            <a:ext cx="9228138" cy="1325563"/>
          </a:xfrm>
        </p:spPr>
        <p:txBody>
          <a:bodyPr wrap="square" anchor="ctr">
            <a:normAutofit/>
          </a:bodyPr>
          <a:lstStyle/>
          <a:p>
            <a:pPr algn="r" rtl="1"/>
            <a:r>
              <a:rPr lang="fa-IR" dirty="0"/>
              <a:t>لینک کردن </a:t>
            </a:r>
            <a:r>
              <a:rPr lang="en-AU" dirty="0"/>
              <a:t>Medicare </a:t>
            </a:r>
            <a:r>
              <a:rPr lang="fa-IR" dirty="0"/>
              <a:t>به حساب </a:t>
            </a:r>
            <a:r>
              <a:rPr lang="en-AU" dirty="0" err="1"/>
              <a:t>myGov</a:t>
            </a:r>
            <a:endParaRPr lang="en-AU" dirty="0"/>
          </a:p>
        </p:txBody>
      </p:sp>
      <p:sp>
        <p:nvSpPr>
          <p:cNvPr id="5" name="Footer Placeholder 4">
            <a:extLst>
              <a:ext uri="{FF2B5EF4-FFF2-40B4-BE49-F238E27FC236}">
                <a16:creationId xmlns:a16="http://schemas.microsoft.com/office/drawing/2014/main" id="{5120124A-F9D4-3634-3D16-56D301F1BA35}"/>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930440D3-5D29-9653-69AF-06A69D3131DC}"/>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15</a:t>
            </a:fld>
            <a:endParaRPr lang="en-AU" altLang="en-US"/>
          </a:p>
        </p:txBody>
      </p:sp>
      <p:sp>
        <p:nvSpPr>
          <p:cNvPr id="16" name="Content Placeholder 15">
            <a:extLst>
              <a:ext uri="{FF2B5EF4-FFF2-40B4-BE49-F238E27FC236}">
                <a16:creationId xmlns:a16="http://schemas.microsoft.com/office/drawing/2014/main" id="{D0471942-E6E6-7C27-5650-2DCE91937653}"/>
              </a:ext>
            </a:extLst>
          </p:cNvPr>
          <p:cNvSpPr>
            <a:spLocks noGrp="1"/>
          </p:cNvSpPr>
          <p:nvPr>
            <p:ph sz="half" idx="2"/>
          </p:nvPr>
        </p:nvSpPr>
        <p:spPr>
          <a:xfrm>
            <a:off x="838200" y="1464388"/>
            <a:ext cx="9228138" cy="3929223"/>
          </a:xfrm>
        </p:spPr>
        <p:txBody>
          <a:bodyPr/>
          <a:lstStyle/>
          <a:p>
            <a:pPr algn="r" rtl="1"/>
            <a:r>
              <a:rPr lang="fa-IR" dirty="0"/>
              <a:t>وارد حساب </a:t>
            </a:r>
            <a:r>
              <a:rPr lang="en-AU" dirty="0" err="1"/>
              <a:t>myGov</a:t>
            </a:r>
            <a:r>
              <a:rPr lang="en-AU" dirty="0"/>
              <a:t> </a:t>
            </a:r>
            <a:r>
              <a:rPr lang="fa-IR" dirty="0"/>
              <a:t>شوید.</a:t>
            </a:r>
            <a:br>
              <a:rPr lang="fa-IR" dirty="0"/>
            </a:br>
            <a:r>
              <a:rPr lang="fa-IR" dirty="0"/>
              <a:t>• گزینه </a:t>
            </a:r>
            <a:r>
              <a:rPr lang="en-AU" dirty="0"/>
              <a:t>View and Link Services </a:t>
            </a:r>
            <a:r>
              <a:rPr lang="fa-IR" dirty="0"/>
              <a:t>را انتخاب کنید.</a:t>
            </a:r>
            <a:br>
              <a:rPr lang="fa-IR" dirty="0"/>
            </a:br>
            <a:r>
              <a:rPr lang="fa-IR" dirty="0"/>
              <a:t>• روی گزینه </a:t>
            </a:r>
            <a:r>
              <a:rPr lang="en-AU" dirty="0"/>
              <a:t>Link </a:t>
            </a:r>
            <a:r>
              <a:rPr lang="fa-IR" dirty="0"/>
              <a:t>در بخش </a:t>
            </a:r>
            <a:r>
              <a:rPr lang="en-AU" dirty="0"/>
              <a:t>Medicare </a:t>
            </a:r>
            <a:r>
              <a:rPr lang="fa-IR" dirty="0"/>
              <a:t>کلیک کنید.</a:t>
            </a:r>
            <a:br>
              <a:rPr lang="fa-IR" dirty="0"/>
            </a:br>
            <a:r>
              <a:rPr lang="fa-IR" dirty="0"/>
              <a:t>• اگر جزئیات شما پیش‌تر در </a:t>
            </a:r>
            <a:r>
              <a:rPr lang="en-AU" dirty="0" err="1"/>
              <a:t>myGov</a:t>
            </a:r>
            <a:r>
              <a:rPr lang="en-AU" dirty="0"/>
              <a:t> </a:t>
            </a:r>
            <a:r>
              <a:rPr lang="fa-IR" dirty="0"/>
              <a:t>ثبت شده‌اند، باید با سوابق شما در </a:t>
            </a:r>
            <a:r>
              <a:rPr lang="en-AU" dirty="0"/>
              <a:t>Medicare </a:t>
            </a:r>
            <a:r>
              <a:rPr lang="fa-IR" dirty="0"/>
              <a:t>مطابقت داشته باشند. گزینه </a:t>
            </a:r>
            <a:r>
              <a:rPr lang="en-AU" dirty="0"/>
              <a:t>Continue </a:t>
            </a:r>
            <a:r>
              <a:rPr lang="fa-IR" dirty="0"/>
              <a:t>را انتخاب کنید. اگر برای اولین بار </a:t>
            </a:r>
            <a:r>
              <a:rPr lang="en-AU" dirty="0"/>
              <a:t>Medicare </a:t>
            </a:r>
            <a:r>
              <a:rPr lang="fa-IR" dirty="0"/>
              <a:t>را لینک می‌کنید، باید موافقت کنید که </a:t>
            </a:r>
            <a:r>
              <a:rPr lang="en-AU" dirty="0" err="1"/>
              <a:t>myGov</a:t>
            </a:r>
            <a:r>
              <a:rPr lang="en-AU" dirty="0"/>
              <a:t> </a:t>
            </a:r>
            <a:r>
              <a:rPr lang="fa-IR" dirty="0"/>
              <a:t>اطلاعات شخصی شما را ذخیره کند. گزینه </a:t>
            </a:r>
            <a:r>
              <a:rPr lang="en-AU" dirty="0"/>
              <a:t>I agree </a:t>
            </a:r>
            <a:r>
              <a:rPr lang="fa-IR" dirty="0"/>
              <a:t>را انتخاب کنید.</a:t>
            </a:r>
            <a:br>
              <a:rPr lang="fa-IR" dirty="0"/>
            </a:br>
            <a:r>
              <a:rPr lang="fa-IR" dirty="0"/>
              <a:t>• می‌توانید با استفاده از جزئیات کارت </a:t>
            </a:r>
            <a:r>
              <a:rPr lang="en-AU" dirty="0"/>
              <a:t>Medicare </a:t>
            </a:r>
            <a:r>
              <a:rPr lang="fa-IR" dirty="0"/>
              <a:t>خود یا یک کد لینک، </a:t>
            </a:r>
            <a:r>
              <a:rPr lang="en-AU" dirty="0"/>
              <a:t>Medicare </a:t>
            </a:r>
            <a:r>
              <a:rPr lang="fa-IR" dirty="0"/>
              <a:t>را لینک کنید. بهترین گزینه را انتخاب کرده و </a:t>
            </a:r>
            <a:r>
              <a:rPr lang="en-AU" dirty="0"/>
              <a:t>Next </a:t>
            </a:r>
            <a:r>
              <a:rPr lang="fa-IR" dirty="0"/>
              <a:t>را بزنید.</a:t>
            </a:r>
            <a:br>
              <a:rPr lang="fa-IR" dirty="0"/>
            </a:br>
            <a:r>
              <a:rPr lang="fa-IR" dirty="0"/>
              <a:t>• شماره کارت </a:t>
            </a:r>
            <a:r>
              <a:rPr lang="en-AU" dirty="0"/>
              <a:t>Medicare </a:t>
            </a:r>
            <a:r>
              <a:rPr lang="fa-IR" dirty="0"/>
              <a:t>و جزئیات شخصی خود یا کد لینک را وارد کرده و </a:t>
            </a:r>
            <a:r>
              <a:rPr lang="en-AU" dirty="0"/>
              <a:t>Next </a:t>
            </a:r>
            <a:r>
              <a:rPr lang="fa-IR" dirty="0"/>
              <a:t>را انتخاب کنید.</a:t>
            </a:r>
            <a:endParaRPr lang="en-AU" dirty="0">
              <a:solidFill>
                <a:schemeClr val="tx1"/>
              </a:solidFill>
            </a:endParaRPr>
          </a:p>
        </p:txBody>
      </p:sp>
      <p:grpSp>
        <p:nvGrpSpPr>
          <p:cNvPr id="3" name="Group 2">
            <a:extLst>
              <a:ext uri="{FF2B5EF4-FFF2-40B4-BE49-F238E27FC236}">
                <a16:creationId xmlns:a16="http://schemas.microsoft.com/office/drawing/2014/main" id="{B34D6B0A-095A-A2D8-FE1C-E7C14AEE0194}"/>
              </a:ext>
            </a:extLst>
          </p:cNvPr>
          <p:cNvGrpSpPr/>
          <p:nvPr/>
        </p:nvGrpSpPr>
        <p:grpSpPr>
          <a:xfrm>
            <a:off x="9793777" y="1464388"/>
            <a:ext cx="2165996" cy="2113600"/>
            <a:chOff x="12391833" y="1500457"/>
            <a:chExt cx="3846139" cy="3893154"/>
          </a:xfrm>
        </p:grpSpPr>
        <p:pic>
          <p:nvPicPr>
            <p:cNvPr id="10" name="Picture 2" descr="myGov Home | myGov">
              <a:extLst>
                <a:ext uri="{FF2B5EF4-FFF2-40B4-BE49-F238E27FC236}">
                  <a16:creationId xmlns:a16="http://schemas.microsoft.com/office/drawing/2014/main" id="{C19D6CD8-5658-DC0C-66D8-046F71713D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1833" y="1500457"/>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D6F52C07-75D8-DD54-BD1B-B3DC673C06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14083998" y="3002244"/>
              <a:ext cx="914400" cy="914400"/>
            </a:xfrm>
            <a:prstGeom prst="rect">
              <a:avLst/>
            </a:prstGeom>
          </p:spPr>
        </p:pic>
        <p:pic>
          <p:nvPicPr>
            <p:cNvPr id="4" name="Picture 8" descr="The myGov, Medicare, My Health Record, ATO and Centrelink logos.">
              <a:extLst>
                <a:ext uri="{FF2B5EF4-FFF2-40B4-BE49-F238E27FC236}">
                  <a16:creationId xmlns:a16="http://schemas.microsoft.com/office/drawing/2014/main" id="{CC069D23-D898-065E-BE43-9882B50510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2992738" y="4410767"/>
              <a:ext cx="3096919" cy="9828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3378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04F3-1514-0485-6680-318E538C4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BBF1B-9EA3-532F-012B-49F60F4065CE}"/>
              </a:ext>
            </a:extLst>
          </p:cNvPr>
          <p:cNvSpPr>
            <a:spLocks noGrp="1"/>
          </p:cNvSpPr>
          <p:nvPr>
            <p:ph type="title"/>
          </p:nvPr>
        </p:nvSpPr>
        <p:spPr>
          <a:xfrm>
            <a:off x="838200" y="365125"/>
            <a:ext cx="9228138" cy="1325563"/>
          </a:xfrm>
        </p:spPr>
        <p:txBody>
          <a:bodyPr wrap="square" anchor="ctr">
            <a:normAutofit/>
          </a:bodyPr>
          <a:lstStyle/>
          <a:p>
            <a:pPr algn="r" rtl="1"/>
            <a:r>
              <a:rPr lang="fa-IR" dirty="0"/>
              <a:t>کارهایی که می‌توانید پس از لینک کردن </a:t>
            </a:r>
            <a:r>
              <a:rPr lang="en-AU" dirty="0"/>
              <a:t>Medicare </a:t>
            </a:r>
            <a:r>
              <a:rPr lang="fa-IR" dirty="0"/>
              <a:t>به </a:t>
            </a:r>
            <a:r>
              <a:rPr lang="en-AU" dirty="0" err="1"/>
              <a:t>myGov</a:t>
            </a:r>
            <a:r>
              <a:rPr lang="en-AU" dirty="0"/>
              <a:t> </a:t>
            </a:r>
            <a:r>
              <a:rPr lang="fa-IR" dirty="0"/>
              <a:t>انجام دهید:</a:t>
            </a:r>
            <a:endParaRPr lang="en-AU" dirty="0"/>
          </a:p>
        </p:txBody>
      </p:sp>
      <p:sp>
        <p:nvSpPr>
          <p:cNvPr id="5" name="Footer Placeholder 4">
            <a:extLst>
              <a:ext uri="{FF2B5EF4-FFF2-40B4-BE49-F238E27FC236}">
                <a16:creationId xmlns:a16="http://schemas.microsoft.com/office/drawing/2014/main" id="{01EE658F-F58F-1A0C-518D-EBB0A108DE6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87DA00BF-0A06-9BEA-7272-718734DEE12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16</a:t>
            </a:fld>
            <a:endParaRPr lang="en-AU" altLang="en-US"/>
          </a:p>
        </p:txBody>
      </p:sp>
      <p:pic>
        <p:nvPicPr>
          <p:cNvPr id="10" name="Picture 2" descr="myGov Home | myGov">
            <a:extLst>
              <a:ext uri="{FF2B5EF4-FFF2-40B4-BE49-F238E27FC236}">
                <a16:creationId xmlns:a16="http://schemas.microsoft.com/office/drawing/2014/main" id="{440388B6-8FEF-78FF-4B24-CC4006D1D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61"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6F23AEC2-7D40-8AE0-56A9-DA5F7B5BED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9199826" y="3192475"/>
            <a:ext cx="914400" cy="914400"/>
          </a:xfrm>
          <a:prstGeom prst="rect">
            <a:avLst/>
          </a:prstGeom>
        </p:spPr>
      </p:pic>
      <p:sp>
        <p:nvSpPr>
          <p:cNvPr id="16" name="Content Placeholder 15">
            <a:extLst>
              <a:ext uri="{FF2B5EF4-FFF2-40B4-BE49-F238E27FC236}">
                <a16:creationId xmlns:a16="http://schemas.microsoft.com/office/drawing/2014/main" id="{9BD3389D-1820-D84D-69BE-0CB4C74EEB0B}"/>
              </a:ext>
            </a:extLst>
          </p:cNvPr>
          <p:cNvSpPr>
            <a:spLocks noGrp="1"/>
          </p:cNvSpPr>
          <p:nvPr>
            <p:ph sz="half" idx="2"/>
          </p:nvPr>
        </p:nvSpPr>
        <p:spPr>
          <a:xfrm>
            <a:off x="1146628" y="2119232"/>
            <a:ext cx="5789809" cy="3929223"/>
          </a:xfrm>
        </p:spPr>
        <p:txBody>
          <a:bodyPr/>
          <a:lstStyle/>
          <a:p>
            <a:pPr algn="r" rtl="1">
              <a:buNone/>
            </a:pPr>
            <a:r>
              <a:rPr lang="fa-IR" dirty="0"/>
              <a:t>وقتی </a:t>
            </a:r>
            <a:r>
              <a:rPr lang="en-AU" dirty="0"/>
              <a:t>Medicare </a:t>
            </a:r>
            <a:r>
              <a:rPr lang="fa-IR" dirty="0"/>
              <a:t>را به حساب </a:t>
            </a:r>
            <a:r>
              <a:rPr lang="en-AU" dirty="0" err="1"/>
              <a:t>myGov</a:t>
            </a:r>
            <a:r>
              <a:rPr lang="en-AU" dirty="0"/>
              <a:t> </a:t>
            </a:r>
            <a:r>
              <a:rPr lang="fa-IR" dirty="0"/>
              <a:t>لینک می‌کنید می‌توانید:</a:t>
            </a:r>
            <a:br>
              <a:rPr lang="fa-IR" dirty="0"/>
            </a:br>
            <a:r>
              <a:rPr lang="fa-IR" dirty="0"/>
              <a:t>• درخواست پرداخت (</a:t>
            </a:r>
            <a:r>
              <a:rPr lang="en-AU" dirty="0"/>
              <a:t>Claim) </a:t>
            </a:r>
            <a:r>
              <a:rPr lang="fa-IR" dirty="0"/>
              <a:t>ثبت کنید</a:t>
            </a:r>
            <a:br>
              <a:rPr lang="fa-IR" dirty="0"/>
            </a:br>
            <a:r>
              <a:rPr lang="fa-IR" dirty="0"/>
              <a:t>• کارت </a:t>
            </a:r>
            <a:r>
              <a:rPr lang="en-AU" dirty="0"/>
              <a:t>Medicare </a:t>
            </a:r>
            <a:r>
              <a:rPr lang="fa-IR" dirty="0"/>
              <a:t>دریافت کنید</a:t>
            </a:r>
            <a:br>
              <a:rPr lang="fa-IR" dirty="0"/>
            </a:br>
            <a:r>
              <a:rPr lang="fa-IR" dirty="0"/>
              <a:t>• کسی را به کارت </a:t>
            </a:r>
            <a:r>
              <a:rPr lang="en-AU" dirty="0"/>
              <a:t>Medicare </a:t>
            </a:r>
            <a:r>
              <a:rPr lang="fa-IR" dirty="0"/>
              <a:t>خود اضافه یا حذف کنید</a:t>
            </a:r>
            <a:br>
              <a:rPr lang="fa-IR" dirty="0"/>
            </a:br>
            <a:r>
              <a:rPr lang="fa-IR" dirty="0"/>
              <a:t>• جزئیات شخصی خود را به‌روزرسانی کنید</a:t>
            </a:r>
            <a:br>
              <a:rPr lang="fa-IR" dirty="0"/>
            </a:br>
            <a:r>
              <a:rPr lang="fa-IR" dirty="0"/>
              <a:t>• تاریخچه درخواست‌ها و صورت‌حساب‌های خود را مشاهده کنید</a:t>
            </a:r>
            <a:endParaRPr lang="en-US" b="0" i="0" dirty="0">
              <a:solidFill>
                <a:srgbClr val="000000"/>
              </a:solidFill>
              <a:effectLst/>
              <a:latin typeface="+mj-lt"/>
            </a:endParaRPr>
          </a:p>
        </p:txBody>
      </p:sp>
      <p:pic>
        <p:nvPicPr>
          <p:cNvPr id="4" name="Picture 8" descr="The myGov, Medicare, My Health Record, ATO and Centrelink logos.">
            <a:extLst>
              <a:ext uri="{FF2B5EF4-FFF2-40B4-BE49-F238E27FC236}">
                <a16:creationId xmlns:a16="http://schemas.microsoft.com/office/drawing/2014/main" id="{6B4294E3-ED6F-DE8A-4BEF-204F944E2F5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108566" y="4403783"/>
            <a:ext cx="3096919" cy="98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1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802DD-2235-F392-DE18-001832FABD60}"/>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8DD2113C-090A-6192-BB42-FC980E59E2F4}"/>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1565754E-DA90-AF3E-D7C5-0A68E5FCD62A}"/>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17</a:t>
            </a:fld>
            <a:endParaRPr lang="en-AU" altLang="en-US"/>
          </a:p>
        </p:txBody>
      </p:sp>
      <p:pic>
        <p:nvPicPr>
          <p:cNvPr id="10" name="Picture 2" descr="myGov Home | myGov">
            <a:extLst>
              <a:ext uri="{FF2B5EF4-FFF2-40B4-BE49-F238E27FC236}">
                <a16:creationId xmlns:a16="http://schemas.microsoft.com/office/drawing/2014/main" id="{2F3AD6DD-A78A-832C-590C-050EE842F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B287A4D-8ADD-9249-6F62-25D6787470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E818C796-07D8-5F17-E06A-B8A986AD6098}"/>
              </a:ext>
            </a:extLst>
          </p:cNvPr>
          <p:cNvSpPr>
            <a:spLocks noGrp="1"/>
          </p:cNvSpPr>
          <p:nvPr>
            <p:ph sz="half" idx="2"/>
          </p:nvPr>
        </p:nvSpPr>
        <p:spPr/>
        <p:txBody>
          <a:bodyPr/>
          <a:lstStyle/>
          <a:p>
            <a:pPr marL="0" indent="0" algn="r" rtl="1">
              <a:buNone/>
            </a:pPr>
            <a:r>
              <a:rPr lang="en-AU" dirty="0"/>
              <a:t>My Health Record </a:t>
            </a:r>
            <a:r>
              <a:rPr lang="fa-IR" dirty="0"/>
              <a:t>به شما امکان دسترسی به اطلاعات کلیدی سلامت می‌دهد، از جمله:</a:t>
            </a:r>
            <a:br>
              <a:rPr lang="fa-IR" dirty="0"/>
            </a:br>
            <a:r>
              <a:rPr lang="fa-IR" dirty="0"/>
              <a:t>• اطلاعات </a:t>
            </a:r>
            <a:r>
              <a:rPr lang="en-AU" dirty="0"/>
              <a:t>COVID-19 </a:t>
            </a:r>
            <a:r>
              <a:rPr lang="fa-IR" dirty="0"/>
              <a:t>شما، شامل واکسیناسیون‌ها و آزمایش‌ها در یک محل</a:t>
            </a:r>
            <a:br>
              <a:rPr lang="fa-IR" dirty="0"/>
            </a:br>
            <a:r>
              <a:rPr lang="fa-IR" dirty="0"/>
              <a:t>• گزارش‌های پاتولوژی و تصویربرداری تشخیصی</a:t>
            </a:r>
            <a:br>
              <a:rPr lang="fa-IR" dirty="0"/>
            </a:br>
            <a:r>
              <a:rPr lang="fa-IR" dirty="0"/>
              <a:t>• اطلاعات نسخه‌ها و داروهای دریافتی</a:t>
            </a:r>
            <a:br>
              <a:rPr lang="fa-IR" dirty="0"/>
            </a:br>
            <a:r>
              <a:rPr lang="fa-IR" dirty="0"/>
              <a:t>• خلاصه ترخیص بیمارستان</a:t>
            </a:r>
            <a:endParaRPr lang="en-AU" dirty="0"/>
          </a:p>
        </p:txBody>
      </p:sp>
      <p:pic>
        <p:nvPicPr>
          <p:cNvPr id="3" name="Picture 8" descr="The myGov, Medicare, My Health Record, ATO and Centrelink logos.">
            <a:extLst>
              <a:ext uri="{FF2B5EF4-FFF2-40B4-BE49-F238E27FC236}">
                <a16:creationId xmlns:a16="http://schemas.microsoft.com/office/drawing/2014/main" id="{9C758B12-D742-A239-3252-378D718D0A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3298B9D5-2EDD-64D6-842E-53FC258899FE}"/>
              </a:ext>
            </a:extLst>
          </p:cNvPr>
          <p:cNvSpPr>
            <a:spLocks noGrp="1" noChangeArrowheads="1"/>
          </p:cNvSpPr>
          <p:nvPr>
            <p:ph type="title"/>
          </p:nvPr>
        </p:nvSpPr>
        <p:spPr bwMode="auto">
          <a:xfrm>
            <a:off x="543578" y="705973"/>
            <a:ext cx="97882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i="0" u="none" strike="noStrike" cap="none" normalizeH="0" baseline="0" dirty="0">
                <a:ln>
                  <a:noFill/>
                </a:ln>
                <a:effectLst/>
                <a:latin typeface="Arial" panose="020B0604020202020204" pitchFamily="34" charset="0"/>
                <a:cs typeface="Arial" panose="020B0604020202020204" pitchFamily="34" charset="0"/>
              </a:rPr>
              <a:t>لینک کردن</a:t>
            </a:r>
            <a:r>
              <a:rPr kumimoji="0" lang="en-US" altLang="en-US" i="0" u="none" strike="noStrike" cap="none" normalizeH="0" baseline="0" dirty="0">
                <a:ln>
                  <a:noFill/>
                </a:ln>
                <a:effectLst/>
                <a:latin typeface="Arial" panose="020B0604020202020204" pitchFamily="34" charset="0"/>
                <a:cs typeface="Arial" panose="020B0604020202020204" pitchFamily="34" charset="0"/>
              </a:rPr>
              <a:t> My Health Record </a:t>
            </a:r>
            <a:r>
              <a:rPr kumimoji="0" lang="ar-SA" altLang="en-US" i="0" u="none" strike="noStrike" cap="none" normalizeH="0" baseline="0" dirty="0">
                <a:ln>
                  <a:noFill/>
                </a:ln>
                <a:effectLst/>
                <a:latin typeface="Arial" panose="020B0604020202020204" pitchFamily="34" charset="0"/>
                <a:cs typeface="Arial" panose="020B0604020202020204" pitchFamily="34" charset="0"/>
              </a:rPr>
              <a:t>به حساب</a:t>
            </a:r>
            <a:r>
              <a:rPr kumimoji="0" lang="en-US" altLang="en-US" i="0" u="none" strike="noStrike" cap="none" normalizeH="0" baseline="0" dirty="0">
                <a:ln>
                  <a:noFill/>
                </a:ln>
                <a:effectLst/>
                <a:latin typeface="Arial" panose="020B0604020202020204" pitchFamily="34" charset="0"/>
                <a:cs typeface="Arial" panose="020B0604020202020204" pitchFamily="34" charset="0"/>
              </a:rPr>
              <a:t> </a:t>
            </a:r>
            <a:r>
              <a:rPr kumimoji="0" lang="en-US" altLang="en-US" i="0" u="none" strike="noStrike" cap="none" normalizeH="0" baseline="0" dirty="0" err="1">
                <a:ln>
                  <a:noFill/>
                </a:ln>
                <a:effectLst/>
                <a:latin typeface="Arial" panose="020B0604020202020204" pitchFamily="34" charset="0"/>
                <a:cs typeface="Arial" panose="020B0604020202020204" pitchFamily="34" charset="0"/>
              </a:rPr>
              <a:t>myGov</a:t>
            </a:r>
            <a:r>
              <a:rPr kumimoji="0" lang="en-US" altLang="en-US" i="0" u="none" strike="noStrike" cap="none" normalizeH="0" baseline="0" dirty="0">
                <a:ln>
                  <a:noFill/>
                </a:ln>
                <a:effectLst/>
                <a:latin typeface="Arial" panose="020B0604020202020204" pitchFamily="34" charset="0"/>
                <a:cs typeface="Arial" panose="020B0604020202020204" pitchFamily="34" charset="0"/>
              </a:rPr>
              <a:t> </a:t>
            </a:r>
            <a:r>
              <a:rPr kumimoji="0" lang="ar-SA" altLang="en-US" i="0" u="none" strike="noStrike" cap="none" normalizeH="0" baseline="0" dirty="0">
                <a:ln>
                  <a:noFill/>
                </a:ln>
                <a:effectLst/>
                <a:latin typeface="Arial" panose="020B0604020202020204" pitchFamily="34" charset="0"/>
                <a:cs typeface="Arial" panose="020B0604020202020204" pitchFamily="34" charset="0"/>
              </a:rPr>
              <a:t>شما</a:t>
            </a:r>
            <a:endParaRPr kumimoji="0" lang="en-US" altLang="en-US"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35332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2694-2440-95A9-37F1-465761F1C0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C1F624-7442-350E-A625-2BF4DF6CE70C}"/>
              </a:ext>
            </a:extLst>
          </p:cNvPr>
          <p:cNvSpPr>
            <a:spLocks noGrp="1"/>
          </p:cNvSpPr>
          <p:nvPr>
            <p:ph type="title"/>
          </p:nvPr>
        </p:nvSpPr>
        <p:spPr>
          <a:xfrm>
            <a:off x="838200" y="365125"/>
            <a:ext cx="9228138" cy="1325563"/>
          </a:xfrm>
        </p:spPr>
        <p:txBody>
          <a:bodyPr wrap="square" anchor="ctr">
            <a:normAutofit/>
          </a:bodyPr>
          <a:lstStyle/>
          <a:p>
            <a:pPr algn="r" rtl="1"/>
            <a:r>
              <a:rPr lang="fa-IR" dirty="0"/>
              <a:t>لینک کردن </a:t>
            </a:r>
            <a:r>
              <a:rPr lang="en-AU" dirty="0"/>
              <a:t>My Health Record </a:t>
            </a:r>
            <a:r>
              <a:rPr lang="fa-IR" dirty="0"/>
              <a:t>با استفاده از جزئیات </a:t>
            </a:r>
            <a:r>
              <a:rPr lang="en-AU" dirty="0"/>
              <a:t>Medicare</a:t>
            </a:r>
          </a:p>
        </p:txBody>
      </p:sp>
      <p:sp>
        <p:nvSpPr>
          <p:cNvPr id="5" name="Footer Placeholder 4">
            <a:extLst>
              <a:ext uri="{FF2B5EF4-FFF2-40B4-BE49-F238E27FC236}">
                <a16:creationId xmlns:a16="http://schemas.microsoft.com/office/drawing/2014/main" id="{05349377-2D4A-A4A7-7823-EA2BB2EA98D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E9FFE7FF-9E38-7EF7-A3AE-4136CBB6DA46}"/>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18</a:t>
            </a:fld>
            <a:endParaRPr lang="en-AU" altLang="en-US"/>
          </a:p>
        </p:txBody>
      </p:sp>
      <p:sp>
        <p:nvSpPr>
          <p:cNvPr id="16" name="Content Placeholder 15">
            <a:extLst>
              <a:ext uri="{FF2B5EF4-FFF2-40B4-BE49-F238E27FC236}">
                <a16:creationId xmlns:a16="http://schemas.microsoft.com/office/drawing/2014/main" id="{EB1332F5-8B4E-1C19-660C-70D3B17676D5}"/>
              </a:ext>
            </a:extLst>
          </p:cNvPr>
          <p:cNvSpPr>
            <a:spLocks noGrp="1"/>
          </p:cNvSpPr>
          <p:nvPr>
            <p:ph sz="half" idx="2"/>
          </p:nvPr>
        </p:nvSpPr>
        <p:spPr>
          <a:xfrm>
            <a:off x="838199" y="1825625"/>
            <a:ext cx="8262257" cy="3929223"/>
          </a:xfrm>
        </p:spPr>
        <p:txBody>
          <a:bodyPr/>
          <a:lstStyle/>
          <a:p>
            <a:pPr marL="457200" indent="-457200" algn="r" rtl="1">
              <a:buFont typeface="+mj-lt"/>
              <a:buAutoNum type="arabicPeriod"/>
            </a:pPr>
            <a:r>
              <a:rPr lang="fa-IR" dirty="0"/>
              <a:t>۱. وارد حساب </a:t>
            </a:r>
            <a:r>
              <a:rPr lang="en-AU" dirty="0" err="1"/>
              <a:t>myGov</a:t>
            </a:r>
            <a:r>
              <a:rPr lang="en-AU" dirty="0"/>
              <a:t> </a:t>
            </a:r>
            <a:r>
              <a:rPr lang="fa-IR" dirty="0"/>
              <a:t>شوید.</a:t>
            </a:r>
            <a:br>
              <a:rPr lang="fa-IR" dirty="0"/>
            </a:br>
            <a:r>
              <a:rPr lang="fa-IR" dirty="0"/>
              <a:t>۲. گزینه </a:t>
            </a:r>
            <a:r>
              <a:rPr lang="en-AU" dirty="0"/>
              <a:t>View and Link Services </a:t>
            </a:r>
            <a:r>
              <a:rPr lang="fa-IR" dirty="0"/>
              <a:t>را انتخاب کنید.</a:t>
            </a:r>
            <a:br>
              <a:rPr lang="fa-IR" dirty="0"/>
            </a:br>
            <a:r>
              <a:rPr lang="fa-IR" dirty="0"/>
              <a:t>۳. روی گزینه </a:t>
            </a:r>
            <a:r>
              <a:rPr lang="en-AU" dirty="0"/>
              <a:t>Link </a:t>
            </a:r>
            <a:r>
              <a:rPr lang="fa-IR" dirty="0"/>
              <a:t>در بخش </a:t>
            </a:r>
            <a:r>
              <a:rPr lang="en-AU" dirty="0"/>
              <a:t>My Health Record </a:t>
            </a:r>
            <a:r>
              <a:rPr lang="fa-IR" dirty="0"/>
              <a:t>کلیک کنید.</a:t>
            </a:r>
            <a:br>
              <a:rPr lang="fa-IR" dirty="0"/>
            </a:br>
            <a:r>
              <a:rPr lang="fa-IR" sz="1800" dirty="0"/>
              <a:t>• اگر پیش‌تر </a:t>
            </a:r>
            <a:r>
              <a:rPr lang="en-AU" sz="1800" dirty="0"/>
              <a:t>Medicare </a:t>
            </a:r>
            <a:r>
              <a:rPr lang="fa-IR" sz="1800" dirty="0"/>
              <a:t>را لینک کرده‌اید، از جزئیات </a:t>
            </a:r>
            <a:r>
              <a:rPr lang="en-AU" sz="1800" dirty="0"/>
              <a:t>Medicare </a:t>
            </a:r>
            <a:r>
              <a:rPr lang="fa-IR" sz="1800" dirty="0"/>
              <a:t>شما برای لینک کردن </a:t>
            </a:r>
            <a:r>
              <a:rPr lang="en-AU" sz="1800" dirty="0"/>
              <a:t>My Health Record </a:t>
            </a:r>
            <a:r>
              <a:rPr lang="fa-IR" sz="1800" dirty="0"/>
              <a:t>استفاده می‌شود. گزینه </a:t>
            </a:r>
            <a:r>
              <a:rPr lang="en-AU" sz="1800" dirty="0"/>
              <a:t>Continue </a:t>
            </a:r>
            <a:r>
              <a:rPr lang="fa-IR" sz="1800" dirty="0"/>
              <a:t>را انتخاب کنید و مراحل را دنبال کنید.</a:t>
            </a:r>
            <a:br>
              <a:rPr lang="fa-IR" sz="1800" dirty="0"/>
            </a:br>
            <a:r>
              <a:rPr lang="fa-IR" sz="1800" dirty="0"/>
              <a:t>• اگر هنوز </a:t>
            </a:r>
            <a:r>
              <a:rPr lang="en-AU" sz="1800" dirty="0"/>
              <a:t>Medicare </a:t>
            </a:r>
            <a:r>
              <a:rPr lang="fa-IR" sz="1800" dirty="0"/>
              <a:t>را لینک نکرده‌اید، باید هویت خود را برای لینک کردن </a:t>
            </a:r>
            <a:r>
              <a:rPr lang="en-AU" sz="1800" dirty="0"/>
              <a:t>My Health Record </a:t>
            </a:r>
            <a:r>
              <a:rPr lang="fa-IR" sz="1800" dirty="0"/>
              <a:t>تأیید کنید.</a:t>
            </a:r>
            <a:br>
              <a:rPr lang="fa-IR" sz="1800" dirty="0"/>
            </a:br>
            <a:r>
              <a:rPr lang="fa-IR" sz="1800" dirty="0"/>
              <a:t>• مراحل زیر را ادامه دهید:</a:t>
            </a:r>
            <a:br>
              <a:rPr lang="fa-IR" dirty="0"/>
            </a:br>
            <a:r>
              <a:rPr lang="fa-IR" dirty="0"/>
              <a:t>۴. گزینه </a:t>
            </a:r>
            <a:r>
              <a:rPr lang="en-AU" dirty="0"/>
              <a:t>Use my Medicare record </a:t>
            </a:r>
            <a:r>
              <a:rPr lang="fa-IR" dirty="0"/>
              <a:t>را انتخاب کرده و </a:t>
            </a:r>
            <a:r>
              <a:rPr lang="en-AU" dirty="0"/>
              <a:t>Continue </a:t>
            </a:r>
            <a:r>
              <a:rPr lang="fa-IR" dirty="0"/>
              <a:t>را بزنید. شماره کارت </a:t>
            </a:r>
            <a:r>
              <a:rPr lang="en-AU" dirty="0"/>
              <a:t>Medicare </a:t>
            </a:r>
            <a:r>
              <a:rPr lang="fa-IR" dirty="0"/>
              <a:t>و پاسخ به چند پرسش اختصاصی لازم است. </a:t>
            </a:r>
            <a:r>
              <a:rPr lang="en-AU" dirty="0"/>
              <a:t>Next </a:t>
            </a:r>
            <a:r>
              <a:rPr lang="fa-IR" dirty="0"/>
              <a:t>را انتخاب کنید.</a:t>
            </a:r>
            <a:endParaRPr lang="en-AU" dirty="0">
              <a:solidFill>
                <a:schemeClr val="tx1"/>
              </a:solidFill>
            </a:endParaRPr>
          </a:p>
        </p:txBody>
      </p:sp>
      <p:grpSp>
        <p:nvGrpSpPr>
          <p:cNvPr id="4" name="Group 3">
            <a:extLst>
              <a:ext uri="{FF2B5EF4-FFF2-40B4-BE49-F238E27FC236}">
                <a16:creationId xmlns:a16="http://schemas.microsoft.com/office/drawing/2014/main" id="{D3607D0C-5E68-DA62-D944-4D4D0FB0BB60}"/>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BE554D1F-7FC5-42B0-4556-F6BA593A67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EE641175-2B12-3C4C-468D-C6DD06DD4F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E514B7AF-89F4-AD24-A1AC-EB987CAE85A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314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C9C4D-CF74-FA57-6284-1BC4438DB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668B8-3AC7-8B71-5493-889221F25E16}"/>
              </a:ext>
            </a:extLst>
          </p:cNvPr>
          <p:cNvSpPr>
            <a:spLocks noGrp="1"/>
          </p:cNvSpPr>
          <p:nvPr>
            <p:ph type="title"/>
          </p:nvPr>
        </p:nvSpPr>
        <p:spPr>
          <a:xfrm>
            <a:off x="838200" y="365125"/>
            <a:ext cx="9228138" cy="1325563"/>
          </a:xfrm>
        </p:spPr>
        <p:txBody>
          <a:bodyPr wrap="square" anchor="ctr">
            <a:normAutofit/>
          </a:bodyPr>
          <a:lstStyle/>
          <a:p>
            <a:pPr algn="r" rtl="1"/>
            <a:r>
              <a:rPr lang="fa-IR" dirty="0"/>
              <a:t>لینک کردن حساب با استفاده از کد تأیید هویت (</a:t>
            </a:r>
            <a:r>
              <a:rPr lang="en-AU" dirty="0"/>
              <a:t>Identity Verification Code)</a:t>
            </a:r>
          </a:p>
        </p:txBody>
      </p:sp>
      <p:sp>
        <p:nvSpPr>
          <p:cNvPr id="5" name="Footer Placeholder 4">
            <a:extLst>
              <a:ext uri="{FF2B5EF4-FFF2-40B4-BE49-F238E27FC236}">
                <a16:creationId xmlns:a16="http://schemas.microsoft.com/office/drawing/2014/main" id="{87B2D79B-D720-0957-FB91-A9B1EFD42A78}"/>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84F7410A-CD77-CDB5-9734-0EEBFEE0E8A5}"/>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19</a:t>
            </a:fld>
            <a:endParaRPr lang="en-AU" altLang="en-US"/>
          </a:p>
        </p:txBody>
      </p:sp>
      <p:sp>
        <p:nvSpPr>
          <p:cNvPr id="16" name="Content Placeholder 15">
            <a:extLst>
              <a:ext uri="{FF2B5EF4-FFF2-40B4-BE49-F238E27FC236}">
                <a16:creationId xmlns:a16="http://schemas.microsoft.com/office/drawing/2014/main" id="{0CE93373-126A-365C-63D9-630F666B90E4}"/>
              </a:ext>
            </a:extLst>
          </p:cNvPr>
          <p:cNvSpPr>
            <a:spLocks noGrp="1"/>
          </p:cNvSpPr>
          <p:nvPr>
            <p:ph sz="half" idx="2"/>
          </p:nvPr>
        </p:nvSpPr>
        <p:spPr>
          <a:xfrm>
            <a:off x="838200" y="1625147"/>
            <a:ext cx="8262257" cy="3929223"/>
          </a:xfrm>
        </p:spPr>
        <p:txBody>
          <a:bodyPr/>
          <a:lstStyle/>
          <a:p>
            <a:pPr marL="457200" indent="-457200" algn="r" rtl="1">
              <a:buFont typeface="+mj-lt"/>
              <a:buAutoNum type="arabicPeriod"/>
            </a:pPr>
            <a:r>
              <a:rPr lang="fa-IR" dirty="0"/>
              <a:t>۱. اگر واجد شرایط </a:t>
            </a:r>
            <a:r>
              <a:rPr lang="en-AU" dirty="0"/>
              <a:t>Medicare </a:t>
            </a:r>
            <a:r>
              <a:rPr lang="fa-IR" dirty="0"/>
              <a:t>نیستید یا می‌خواهید هویت خود را از طریق تلفن تأیید کنید، می‌توانید از کد تأیید هویت برای لینک کردن </a:t>
            </a:r>
            <a:r>
              <a:rPr lang="en-AU" dirty="0"/>
              <a:t>My Health Record </a:t>
            </a:r>
            <a:r>
              <a:rPr lang="fa-IR" dirty="0"/>
              <a:t>به حساب </a:t>
            </a:r>
            <a:r>
              <a:rPr lang="en-AU" dirty="0" err="1"/>
              <a:t>myGov</a:t>
            </a:r>
            <a:r>
              <a:rPr lang="en-AU" dirty="0"/>
              <a:t> </a:t>
            </a:r>
            <a:r>
              <a:rPr lang="fa-IR" dirty="0"/>
              <a:t>استفاده کنید.</a:t>
            </a:r>
            <a:br>
              <a:rPr lang="fa-IR" dirty="0"/>
            </a:br>
            <a:r>
              <a:rPr lang="fa-IR" dirty="0"/>
              <a:t>۲. برای دریافت کد، با خط راهنمای </a:t>
            </a:r>
            <a:r>
              <a:rPr lang="en-AU" dirty="0"/>
              <a:t>My Health Record </a:t>
            </a:r>
            <a:r>
              <a:rPr lang="fa-IR" dirty="0"/>
              <a:t>به شماره 1800 723 471 تماس بگیرید.</a:t>
            </a:r>
            <a:br>
              <a:rPr lang="fa-IR" dirty="0"/>
            </a:br>
            <a:r>
              <a:rPr lang="fa-IR" dirty="0"/>
              <a:t>۳. هنگامی که کد تأیید هویت دارید، مراحل زیر را دنبال کنید:</a:t>
            </a:r>
            <a:br>
              <a:rPr lang="fa-IR" dirty="0"/>
            </a:br>
            <a:r>
              <a:rPr lang="fa-IR" dirty="0"/>
              <a:t>۱. وارد حساب </a:t>
            </a:r>
            <a:r>
              <a:rPr lang="en-AU" dirty="0" err="1"/>
              <a:t>myGov</a:t>
            </a:r>
            <a:r>
              <a:rPr lang="en-AU" dirty="0"/>
              <a:t> </a:t>
            </a:r>
            <a:r>
              <a:rPr lang="fa-IR" dirty="0"/>
              <a:t>شوید.</a:t>
            </a:r>
            <a:br>
              <a:rPr lang="fa-IR" dirty="0"/>
            </a:br>
            <a:r>
              <a:rPr lang="fa-IR" dirty="0"/>
              <a:t>۲. گزینه </a:t>
            </a:r>
            <a:r>
              <a:rPr lang="en-AU" dirty="0"/>
              <a:t>View and Link Services </a:t>
            </a:r>
            <a:r>
              <a:rPr lang="fa-IR" dirty="0"/>
              <a:t>را انتخاب کنید.</a:t>
            </a:r>
            <a:br>
              <a:rPr lang="fa-IR" dirty="0"/>
            </a:br>
            <a:r>
              <a:rPr lang="fa-IR" dirty="0"/>
              <a:t>۳. روی گزینه </a:t>
            </a:r>
            <a:r>
              <a:rPr lang="en-AU" dirty="0"/>
              <a:t>Link </a:t>
            </a:r>
            <a:r>
              <a:rPr lang="fa-IR" dirty="0"/>
              <a:t>در بخش </a:t>
            </a:r>
            <a:r>
              <a:rPr lang="en-AU" dirty="0"/>
              <a:t>My Health Record </a:t>
            </a:r>
            <a:r>
              <a:rPr lang="fa-IR" dirty="0"/>
              <a:t>کلیک کنید.</a:t>
            </a:r>
            <a:br>
              <a:rPr lang="fa-IR" dirty="0"/>
            </a:br>
            <a:r>
              <a:rPr lang="fa-IR" dirty="0"/>
              <a:t>۴. گزینه </a:t>
            </a:r>
            <a:r>
              <a:rPr lang="en-AU" dirty="0"/>
              <a:t>Use my access code </a:t>
            </a:r>
            <a:r>
              <a:rPr lang="fa-IR" dirty="0"/>
              <a:t>را انتخاب کرده و </a:t>
            </a:r>
            <a:r>
              <a:rPr lang="en-AU" dirty="0"/>
              <a:t>Continue </a:t>
            </a:r>
            <a:r>
              <a:rPr lang="fa-IR" dirty="0"/>
              <a:t>را بزنید.</a:t>
            </a:r>
            <a:br>
              <a:rPr lang="fa-IR" dirty="0"/>
            </a:br>
            <a:r>
              <a:rPr lang="fa-IR" dirty="0"/>
              <a:t>۵. کد تأیید هویت، نام خانوادگی و تاریخ تولد خود را وارد کنید و </a:t>
            </a:r>
            <a:r>
              <a:rPr lang="en-AU" dirty="0"/>
              <a:t>Next </a:t>
            </a:r>
            <a:r>
              <a:rPr lang="fa-IR" dirty="0"/>
              <a:t>را انتخاب کنید.</a:t>
            </a:r>
            <a:endParaRPr lang="en-AU" dirty="0">
              <a:solidFill>
                <a:schemeClr val="tx1"/>
              </a:solidFill>
            </a:endParaRPr>
          </a:p>
        </p:txBody>
      </p:sp>
      <p:grpSp>
        <p:nvGrpSpPr>
          <p:cNvPr id="4" name="Group 3">
            <a:extLst>
              <a:ext uri="{FF2B5EF4-FFF2-40B4-BE49-F238E27FC236}">
                <a16:creationId xmlns:a16="http://schemas.microsoft.com/office/drawing/2014/main" id="{632CE6BF-5C13-8AAB-8537-69BE63644959}"/>
              </a:ext>
            </a:extLst>
          </p:cNvPr>
          <p:cNvGrpSpPr/>
          <p:nvPr/>
        </p:nvGrpSpPr>
        <p:grpSpPr>
          <a:xfrm>
            <a:off x="9535885" y="2589353"/>
            <a:ext cx="2210963" cy="2401765"/>
            <a:chOff x="7276595" y="1690688"/>
            <a:chExt cx="3846139" cy="4178054"/>
          </a:xfrm>
        </p:grpSpPr>
        <p:pic>
          <p:nvPicPr>
            <p:cNvPr id="10" name="Picture 2" descr="myGov Home | myGov">
              <a:extLst>
                <a:ext uri="{FF2B5EF4-FFF2-40B4-BE49-F238E27FC236}">
                  <a16:creationId xmlns:a16="http://schemas.microsoft.com/office/drawing/2014/main" id="{6584E640-F546-4868-EA69-071CC781D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595" y="1690688"/>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94E54788-50F2-5962-4508-06E8B141AA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8968760" y="3192475"/>
              <a:ext cx="914400" cy="914400"/>
            </a:xfrm>
            <a:prstGeom prst="rect">
              <a:avLst/>
            </a:prstGeom>
          </p:spPr>
        </p:pic>
        <p:pic>
          <p:nvPicPr>
            <p:cNvPr id="3" name="Picture 8" descr="The myGov, Medicare, My Health Record, ATO and Centrelink logos.">
              <a:extLst>
                <a:ext uri="{FF2B5EF4-FFF2-40B4-BE49-F238E27FC236}">
                  <a16:creationId xmlns:a16="http://schemas.microsoft.com/office/drawing/2014/main" id="{3E000898-DC44-775E-463A-578558840D2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8364538" y="4255378"/>
              <a:ext cx="2239536" cy="16133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54800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98F98-B834-442E-3AA2-9D84E5A95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9FD52-9F56-DD2A-4C50-8940DC81B689}"/>
              </a:ext>
            </a:extLst>
          </p:cNvPr>
          <p:cNvSpPr>
            <a:spLocks noGrp="1"/>
          </p:cNvSpPr>
          <p:nvPr>
            <p:ph type="title"/>
          </p:nvPr>
        </p:nvSpPr>
        <p:spPr>
          <a:xfrm>
            <a:off x="838200" y="365125"/>
            <a:ext cx="9228138" cy="641481"/>
          </a:xfrm>
        </p:spPr>
        <p:txBody>
          <a:bodyPr/>
          <a:lstStyle/>
          <a:p>
            <a:r>
              <a:rPr lang="fa-IR" dirty="0"/>
              <a:t>یادداشت‌های مربی: خدمات دولتی</a:t>
            </a:r>
            <a:endParaRPr lang="en-AU" dirty="0"/>
          </a:p>
        </p:txBody>
      </p:sp>
      <p:sp>
        <p:nvSpPr>
          <p:cNvPr id="3" name="Content Placeholder 2">
            <a:extLst>
              <a:ext uri="{FF2B5EF4-FFF2-40B4-BE49-F238E27FC236}">
                <a16:creationId xmlns:a16="http://schemas.microsoft.com/office/drawing/2014/main" id="{DAB40F89-8E18-25F0-B06C-91DF5753F57B}"/>
              </a:ext>
            </a:extLst>
          </p:cNvPr>
          <p:cNvSpPr>
            <a:spLocks noGrp="1"/>
          </p:cNvSpPr>
          <p:nvPr>
            <p:ph idx="1"/>
          </p:nvPr>
        </p:nvSpPr>
        <p:spPr>
          <a:xfrm>
            <a:off x="838199" y="1006606"/>
            <a:ext cx="10686143" cy="5034966"/>
          </a:xfrm>
        </p:spPr>
        <p:txBody>
          <a:bodyPr/>
          <a:lstStyle/>
          <a:p>
            <a:pPr marL="0" algn="r" rtl="1">
              <a:lnSpc>
                <a:spcPct val="100000"/>
              </a:lnSpc>
              <a:spcBef>
                <a:spcPts val="0"/>
              </a:spcBef>
              <a:spcAft>
                <a:spcPts val="0"/>
              </a:spcAft>
            </a:pPr>
            <a:r>
              <a:rPr lang="fa-IR" sz="2000" dirty="0"/>
              <a:t>این جزوه‌ها را برای شرکت‌کنندگان چاپ کنید:</a:t>
            </a:r>
            <a:endParaRPr lang="en-AU" sz="2000" dirty="0"/>
          </a:p>
          <a:p>
            <a:pPr marL="0" algn="r" rtl="1">
              <a:lnSpc>
                <a:spcPct val="100000"/>
              </a:lnSpc>
              <a:spcBef>
                <a:spcPts val="0"/>
              </a:spcBef>
              <a:spcAft>
                <a:spcPts val="0"/>
              </a:spcAft>
            </a:pPr>
            <a:r>
              <a:rPr lang="en-US" dirty="0">
                <a:solidFill>
                  <a:srgbClr val="242424"/>
                </a:solidFill>
                <a:latin typeface="+mj-lt"/>
                <a:hlinkClick r:id="rId3"/>
              </a:rPr>
              <a:t>MyGov</a:t>
            </a:r>
            <a:r>
              <a:rPr lang="en-US" dirty="0">
                <a:solidFill>
                  <a:srgbClr val="242424"/>
                </a:solidFill>
                <a:latin typeface="+mj-lt"/>
              </a:rPr>
              <a:t> </a:t>
            </a:r>
            <a:r>
              <a:rPr lang="fa-IR" dirty="0">
                <a:solidFill>
                  <a:srgbClr val="242424"/>
                </a:solidFill>
                <a:latin typeface="+mj-lt"/>
              </a:rPr>
              <a:t>جزوه</a:t>
            </a:r>
            <a:endParaRPr lang="en-US" dirty="0">
              <a:solidFill>
                <a:srgbClr val="242424"/>
              </a:solidFill>
              <a:latin typeface="+mj-lt"/>
            </a:endParaRPr>
          </a:p>
          <a:p>
            <a:pPr marL="457200" lvl="2" algn="r" rtl="1">
              <a:lnSpc>
                <a:spcPct val="100000"/>
              </a:lnSpc>
              <a:spcBef>
                <a:spcPts val="0"/>
              </a:spcBef>
              <a:spcAft>
                <a:spcPts val="0"/>
              </a:spcAft>
            </a:pPr>
            <a:r>
              <a:rPr lang="fa-IR" dirty="0">
                <a:hlinkClick r:id="rId4"/>
              </a:rPr>
              <a:t>اتصال </a:t>
            </a:r>
            <a:r>
              <a:rPr lang="en-AU" dirty="0">
                <a:hlinkClick r:id="rId4"/>
              </a:rPr>
              <a:t>Centrelink </a:t>
            </a:r>
            <a:r>
              <a:rPr lang="fa-IR" dirty="0">
                <a:hlinkClick r:id="rId4"/>
              </a:rPr>
              <a:t> به </a:t>
            </a:r>
            <a:r>
              <a:rPr lang="en-AU" dirty="0" err="1">
                <a:hlinkClick r:id="rId4"/>
              </a:rPr>
              <a:t>myGov</a:t>
            </a:r>
            <a:endParaRPr lang="fa-IR" dirty="0"/>
          </a:p>
          <a:p>
            <a:pPr marL="457200" lvl="2" algn="r" rtl="1">
              <a:lnSpc>
                <a:spcPct val="100000"/>
              </a:lnSpc>
              <a:spcBef>
                <a:spcPts val="0"/>
              </a:spcBef>
              <a:spcAft>
                <a:spcPts val="0"/>
              </a:spcAft>
            </a:pPr>
            <a:r>
              <a:rPr lang="fa-IR" dirty="0">
                <a:hlinkClick r:id="rId5"/>
              </a:rPr>
              <a:t>اتصال </a:t>
            </a:r>
            <a:r>
              <a:rPr lang="en-AU" dirty="0">
                <a:hlinkClick r:id="rId5"/>
              </a:rPr>
              <a:t>ATO </a:t>
            </a:r>
            <a:r>
              <a:rPr lang="fa-IR" dirty="0">
                <a:hlinkClick r:id="rId5"/>
              </a:rPr>
              <a:t>به </a:t>
            </a:r>
            <a:r>
              <a:rPr lang="en-AU" dirty="0" err="1">
                <a:hlinkClick r:id="rId5"/>
              </a:rPr>
              <a:t>myGov</a:t>
            </a:r>
            <a:br>
              <a:rPr lang="en-AU" dirty="0"/>
            </a:br>
            <a:r>
              <a:rPr lang="en-AU" dirty="0"/>
              <a:t>• </a:t>
            </a:r>
            <a:r>
              <a:rPr lang="fa-IR" dirty="0">
                <a:hlinkClick r:id="rId6"/>
              </a:rPr>
              <a:t>اتصال </a:t>
            </a:r>
            <a:r>
              <a:rPr lang="en-AU" dirty="0">
                <a:hlinkClick r:id="rId6"/>
              </a:rPr>
              <a:t>Medicare </a:t>
            </a:r>
            <a:r>
              <a:rPr lang="fa-IR" dirty="0">
                <a:hlinkClick r:id="rId6"/>
              </a:rPr>
              <a:t>به </a:t>
            </a:r>
            <a:r>
              <a:rPr lang="en-AU" dirty="0" err="1">
                <a:hlinkClick r:id="rId6"/>
              </a:rPr>
              <a:t>myGov</a:t>
            </a:r>
            <a:br>
              <a:rPr lang="en-AU" dirty="0">
                <a:hlinkClick r:id="rId6"/>
              </a:rPr>
            </a:br>
            <a:r>
              <a:rPr lang="en-AU" dirty="0"/>
              <a:t>• </a:t>
            </a:r>
            <a:r>
              <a:rPr lang="fa-IR" dirty="0">
                <a:hlinkClick r:id="rId7"/>
              </a:rPr>
              <a:t>اتصال </a:t>
            </a:r>
            <a:r>
              <a:rPr lang="en-AU" dirty="0">
                <a:hlinkClick r:id="rId7"/>
              </a:rPr>
              <a:t>My Health Record </a:t>
            </a:r>
            <a:r>
              <a:rPr lang="fa-IR" dirty="0">
                <a:hlinkClick r:id="rId7"/>
              </a:rPr>
              <a:t>به </a:t>
            </a:r>
            <a:r>
              <a:rPr lang="en-AU" dirty="0" err="1">
                <a:hlinkClick r:id="rId7"/>
              </a:rPr>
              <a:t>myGov</a:t>
            </a:r>
            <a:br>
              <a:rPr lang="en-AU" dirty="0"/>
            </a:br>
            <a:r>
              <a:rPr lang="en-AU" dirty="0"/>
              <a:t>• </a:t>
            </a:r>
            <a:r>
              <a:rPr lang="fa-IR" dirty="0"/>
              <a:t>هر سرویس دیگری </a:t>
            </a:r>
            <a:r>
              <a:rPr lang="fa-IR" dirty="0">
                <a:hlinkClick r:id="rId8"/>
              </a:rPr>
              <a:t>که نیاز دارید از همین صفحه انتخاب کنید</a:t>
            </a:r>
            <a:br>
              <a:rPr lang="fa-IR" dirty="0"/>
            </a:br>
            <a:r>
              <a:rPr lang="fa-IR" dirty="0"/>
              <a:t>• یک نسخه از این اسلایدها را همراه با بخش یادداشت‌ها برای استفاده خودتان هنگام ارائه چاپ کنید.</a:t>
            </a:r>
            <a:br>
              <a:rPr lang="fa-IR" dirty="0"/>
            </a:br>
            <a:r>
              <a:rPr lang="fa-IR" dirty="0"/>
              <a:t>• مطالعه کنید:</a:t>
            </a:r>
            <a:br>
              <a:rPr lang="fa-IR" dirty="0"/>
            </a:br>
            <a:r>
              <a:rPr lang="fa-IR" dirty="0"/>
              <a:t>• اسلایدها را مرور کنید و مطمئن شوید با محتوای آن آشنا هستید</a:t>
            </a:r>
            <a:br>
              <a:rPr lang="fa-IR" dirty="0"/>
            </a:br>
            <a:r>
              <a:rPr lang="fa-IR" dirty="0"/>
              <a:t>• جزوه شرکت‌کنندگان را</a:t>
            </a:r>
            <a:br>
              <a:rPr lang="fa-IR" dirty="0"/>
            </a:br>
            <a:r>
              <a:rPr lang="fa-IR" dirty="0"/>
              <a:t>• در صورت داشتن هرگونه پرسش پیش از جلسه، با </a:t>
            </a:r>
            <a:r>
              <a:rPr lang="en-AU" dirty="0"/>
              <a:t>Elliot </a:t>
            </a:r>
            <a:r>
              <a:rPr lang="fa-IR" dirty="0"/>
              <a:t>از طریق ایمیل </a:t>
            </a:r>
            <a:r>
              <a:rPr lang="en-AU" dirty="0"/>
              <a:t>Elliot@wacoss.org.au </a:t>
            </a:r>
            <a:r>
              <a:rPr lang="fa-IR" dirty="0"/>
              <a:t>تماس بگیرید</a:t>
            </a:r>
            <a:br>
              <a:rPr lang="fa-IR" dirty="0"/>
            </a:br>
            <a:r>
              <a:rPr lang="fa-IR" dirty="0"/>
              <a:t>• این اسلاید را پیش از ارائه حذف/مخفی کنید</a:t>
            </a:r>
            <a:br>
              <a:rPr lang="fa-IR" dirty="0"/>
            </a:br>
            <a:r>
              <a:rPr lang="fa-IR" dirty="0"/>
              <a:t>• زمان/تاریخ جلسه بعد را در اسلاید پایانی به‌روزرسانی کنید</a:t>
            </a:r>
            <a:br>
              <a:rPr lang="fa-IR" dirty="0"/>
            </a:br>
            <a:r>
              <a:rPr lang="fa-IR" dirty="0"/>
              <a:t>• می‌توانید هر تصویری را با عکس‌هایی از اعضای جامعه خودتان هنگام استفاده از رایانه یا تلفن جایگزین کنید</a:t>
            </a:r>
            <a:br>
              <a:rPr lang="fa-IR" dirty="0"/>
            </a:br>
            <a:r>
              <a:rPr lang="fa-IR" dirty="0"/>
              <a:t>• شما مخاطبان خود را می‌شناسید، ممکن است بخواهید بخش </a:t>
            </a:r>
            <a:r>
              <a:rPr lang="en-AU" dirty="0" err="1"/>
              <a:t>myID</a:t>
            </a:r>
            <a:r>
              <a:rPr lang="en-AU" dirty="0"/>
              <a:t> </a:t>
            </a:r>
            <a:r>
              <a:rPr lang="fa-IR" dirty="0"/>
              <a:t>را حذف کنید</a:t>
            </a:r>
            <a:endParaRPr lang="en-US" sz="2000" b="0" i="0" dirty="0">
              <a:solidFill>
                <a:srgbClr val="242424"/>
              </a:solidFill>
              <a:effectLst/>
              <a:latin typeface="+mj-lt"/>
            </a:endParaRPr>
          </a:p>
        </p:txBody>
      </p:sp>
      <p:sp>
        <p:nvSpPr>
          <p:cNvPr id="4" name="Footer Placeholder 3">
            <a:extLst>
              <a:ext uri="{FF2B5EF4-FFF2-40B4-BE49-F238E27FC236}">
                <a16:creationId xmlns:a16="http://schemas.microsoft.com/office/drawing/2014/main" id="{2B4087CA-FE4F-AAD4-8DDA-B843D9477A21}"/>
              </a:ext>
            </a:extLst>
          </p:cNvPr>
          <p:cNvSpPr>
            <a:spLocks noGrp="1"/>
          </p:cNvSpPr>
          <p:nvPr>
            <p:ph type="ftr" sz="quarter" idx="10"/>
          </p:nvPr>
        </p:nvSpPr>
        <p:spPr/>
        <p:txBody>
          <a:bodyPr/>
          <a:lstStyle/>
          <a:p>
            <a:pPr lvl="0">
              <a:defRPr/>
            </a:pPr>
            <a:r>
              <a:rPr lang="fa-IR" dirty="0"/>
              <a:t>پروژه شمول دیجیتال ایالت غربی استرالیا | برنامه قهرمانان جامعه</a:t>
            </a:r>
            <a:endPar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endParaRPr>
          </a:p>
        </p:txBody>
      </p:sp>
      <p:sp>
        <p:nvSpPr>
          <p:cNvPr id="5" name="Slide Number Placeholder 4">
            <a:extLst>
              <a:ext uri="{FF2B5EF4-FFF2-40B4-BE49-F238E27FC236}">
                <a16:creationId xmlns:a16="http://schemas.microsoft.com/office/drawing/2014/main" id="{41A99F18-E1EB-FA97-3B19-CCFCFD54C1E4}"/>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D15210-6865-4F66-8164-C0556A8C2866}" type="slidenum">
              <a:rPr kumimoji="0" lang="en-AU" altLang="en-US" sz="1000" b="0" i="0" u="none" strike="noStrike" kern="1200" cap="none" spc="0" normalizeH="0" baseline="0" noProof="0" smtClean="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AU" altLang="en-US" sz="1000" b="0" i="0" u="none" strike="noStrike" kern="1200" cap="none" spc="0" normalizeH="0" baseline="0" noProof="0" dirty="0">
              <a:ln>
                <a:noFill/>
              </a:ln>
              <a:solidFill>
                <a:srgbClr val="898989"/>
              </a:solidFill>
              <a:effectLst/>
              <a:uLnTx/>
              <a:uFillTx/>
              <a:latin typeface="Kanit" charset="-34"/>
              <a:ea typeface="+mn-ea"/>
              <a:cs typeface="+mn-cs"/>
            </a:endParaRPr>
          </a:p>
        </p:txBody>
      </p:sp>
    </p:spTree>
    <p:extLst>
      <p:ext uri="{BB962C8B-B14F-4D97-AF65-F5344CB8AC3E}">
        <p14:creationId xmlns:p14="http://schemas.microsoft.com/office/powerpoint/2010/main" val="369892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7DBF-AB0C-0D2C-4FCD-08B781953C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B5AAD-A1D6-D1AF-2596-9E2B4EAC0C11}"/>
              </a:ext>
            </a:extLst>
          </p:cNvPr>
          <p:cNvSpPr>
            <a:spLocks noGrp="1"/>
          </p:cNvSpPr>
          <p:nvPr>
            <p:ph type="title"/>
          </p:nvPr>
        </p:nvSpPr>
        <p:spPr>
          <a:xfrm>
            <a:off x="838200" y="365125"/>
            <a:ext cx="9228138" cy="1325563"/>
          </a:xfrm>
        </p:spPr>
        <p:txBody>
          <a:bodyPr wrap="square" anchor="ctr">
            <a:normAutofit/>
          </a:bodyPr>
          <a:lstStyle/>
          <a:p>
            <a:pPr algn="r" rtl="1"/>
            <a:r>
              <a:rPr lang="fa-IR" dirty="0"/>
              <a:t>استفاده از </a:t>
            </a:r>
            <a:r>
              <a:rPr lang="en-AU" dirty="0"/>
              <a:t>My Health Record</a:t>
            </a:r>
          </a:p>
        </p:txBody>
      </p:sp>
      <p:sp>
        <p:nvSpPr>
          <p:cNvPr id="5" name="Footer Placeholder 4">
            <a:extLst>
              <a:ext uri="{FF2B5EF4-FFF2-40B4-BE49-F238E27FC236}">
                <a16:creationId xmlns:a16="http://schemas.microsoft.com/office/drawing/2014/main" id="{1F2585D9-C3B5-7B44-CF61-8DEA600DDA51}"/>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5D87AF04-FED3-50DB-B6DF-97C6C6EFE1B7}"/>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20</a:t>
            </a:fld>
            <a:endParaRPr lang="en-AU" altLang="en-US"/>
          </a:p>
        </p:txBody>
      </p:sp>
      <p:pic>
        <p:nvPicPr>
          <p:cNvPr id="10" name="Picture 2" descr="myGov Home | myGov">
            <a:extLst>
              <a:ext uri="{FF2B5EF4-FFF2-40B4-BE49-F238E27FC236}">
                <a16:creationId xmlns:a16="http://schemas.microsoft.com/office/drawing/2014/main" id="{AAC6B649-DBBB-2585-C835-A280E3069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890" y="1825625"/>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Link with solid fill">
            <a:extLst>
              <a:ext uri="{FF2B5EF4-FFF2-40B4-BE49-F238E27FC236}">
                <a16:creationId xmlns:a16="http://schemas.microsoft.com/office/drawing/2014/main" id="{3A76DD70-91FD-802D-E7F4-8302D010EE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700000">
            <a:off x="2966055" y="3327412"/>
            <a:ext cx="914400" cy="914400"/>
          </a:xfrm>
          <a:prstGeom prst="rect">
            <a:avLst/>
          </a:prstGeom>
        </p:spPr>
      </p:pic>
      <p:sp>
        <p:nvSpPr>
          <p:cNvPr id="16" name="Content Placeholder 15">
            <a:extLst>
              <a:ext uri="{FF2B5EF4-FFF2-40B4-BE49-F238E27FC236}">
                <a16:creationId xmlns:a16="http://schemas.microsoft.com/office/drawing/2014/main" id="{DF9EF68E-C78B-E17C-633D-AE0C5CCFB881}"/>
              </a:ext>
            </a:extLst>
          </p:cNvPr>
          <p:cNvSpPr>
            <a:spLocks noGrp="1"/>
          </p:cNvSpPr>
          <p:nvPr>
            <p:ph sz="half" idx="2"/>
          </p:nvPr>
        </p:nvSpPr>
        <p:spPr>
          <a:xfrm>
            <a:off x="5572620" y="1464388"/>
            <a:ext cx="6372637" cy="5012612"/>
          </a:xfrm>
        </p:spPr>
        <p:txBody>
          <a:bodyPr/>
          <a:lstStyle/>
          <a:p>
            <a:pPr marL="0" indent="0" algn="r" rtl="1">
              <a:buNone/>
            </a:pPr>
            <a:r>
              <a:rPr lang="fa-IR" dirty="0"/>
              <a:t>شما و ارائه‌دهندگان خدمات درمانی‌تان می‌توانید از </a:t>
            </a:r>
            <a:r>
              <a:rPr lang="en-AU" dirty="0"/>
              <a:t>My Health Record </a:t>
            </a:r>
            <a:r>
              <a:rPr lang="fa-IR" dirty="0"/>
              <a:t>آنلاین برای موارد زیر استفاده کنید:</a:t>
            </a:r>
            <a:br>
              <a:rPr lang="fa-IR" dirty="0"/>
            </a:br>
            <a:r>
              <a:rPr lang="fa-IR" dirty="0"/>
              <a:t>• مشاهده داروهای خود،</a:t>
            </a:r>
            <a:br>
              <a:rPr lang="fa-IR" dirty="0"/>
            </a:br>
            <a:r>
              <a:rPr lang="fa-IR" dirty="0"/>
              <a:t>• مدیریت اطلاعات پزشکی در پرونده‌تان،</a:t>
            </a:r>
            <a:br>
              <a:rPr lang="fa-IR" dirty="0"/>
            </a:br>
            <a:r>
              <a:rPr lang="fa-IR" dirty="0"/>
              <a:t>• دریافت گواهی کامل تاریخچه ایمن‌سازی،</a:t>
            </a:r>
            <a:br>
              <a:rPr lang="fa-IR" dirty="0"/>
            </a:br>
            <a:r>
              <a:rPr lang="fa-IR" dirty="0"/>
              <a:t>• مشاهده گزارش‌های پاتولوژی و تصویربرداری تشخیصی،</a:t>
            </a:r>
            <a:br>
              <a:rPr lang="fa-IR" dirty="0"/>
            </a:br>
            <a:r>
              <a:rPr lang="fa-IR" dirty="0"/>
              <a:t>• افزودن یا به‌روزرسانی اطلاعات شخصی،</a:t>
            </a:r>
            <a:br>
              <a:rPr lang="fa-IR" dirty="0"/>
            </a:br>
            <a:r>
              <a:rPr lang="fa-IR" dirty="0"/>
              <a:t>• پیگیری رشد و تکامل کودک،</a:t>
            </a:r>
            <a:br>
              <a:rPr lang="fa-IR" dirty="0"/>
            </a:br>
            <a:r>
              <a:rPr lang="fa-IR" dirty="0"/>
              <a:t>• دریافت پیام‌هایی که به صندوق ورودی </a:t>
            </a:r>
            <a:r>
              <a:rPr lang="en-AU" dirty="0" err="1"/>
              <a:t>myGov</a:t>
            </a:r>
            <a:r>
              <a:rPr lang="en-AU" dirty="0"/>
              <a:t> </a:t>
            </a:r>
            <a:r>
              <a:rPr lang="fa-IR" dirty="0"/>
              <a:t>شما ارسال می‌شوند.</a:t>
            </a:r>
            <a:endParaRPr lang="en-AU" dirty="0">
              <a:solidFill>
                <a:schemeClr val="tx1"/>
              </a:solidFill>
            </a:endParaRPr>
          </a:p>
        </p:txBody>
      </p:sp>
      <p:pic>
        <p:nvPicPr>
          <p:cNvPr id="3" name="Picture 8" descr="The myGov, Medicare, My Health Record, ATO and Centrelink logos.">
            <a:extLst>
              <a:ext uri="{FF2B5EF4-FFF2-40B4-BE49-F238E27FC236}">
                <a16:creationId xmlns:a16="http://schemas.microsoft.com/office/drawing/2014/main" id="{3E2FB702-A53A-67B6-3E49-D7FA2435FD5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2361833" y="4390315"/>
            <a:ext cx="2239536" cy="161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93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900C-FAD2-117C-1391-2F377BEB8A9A}"/>
              </a:ext>
            </a:extLst>
          </p:cNvPr>
          <p:cNvSpPr>
            <a:spLocks noGrp="1"/>
          </p:cNvSpPr>
          <p:nvPr>
            <p:ph type="title"/>
          </p:nvPr>
        </p:nvSpPr>
        <p:spPr>
          <a:xfrm>
            <a:off x="838200" y="365126"/>
            <a:ext cx="9228138" cy="1042762"/>
          </a:xfrm>
        </p:spPr>
        <p:txBody>
          <a:bodyPr wrap="square" anchor="ctr">
            <a:normAutofit/>
          </a:bodyPr>
          <a:lstStyle/>
          <a:p>
            <a:r>
              <a:rPr lang="en-US" dirty="0" err="1"/>
              <a:t>myID</a:t>
            </a:r>
            <a:endParaRPr lang="en-AU" dirty="0"/>
          </a:p>
        </p:txBody>
      </p:sp>
      <p:sp>
        <p:nvSpPr>
          <p:cNvPr id="4" name="Text Placeholder 3">
            <a:extLst>
              <a:ext uri="{FF2B5EF4-FFF2-40B4-BE49-F238E27FC236}">
                <a16:creationId xmlns:a16="http://schemas.microsoft.com/office/drawing/2014/main" id="{993943CA-8AC6-094F-D08E-ED052BCEA114}"/>
              </a:ext>
            </a:extLst>
          </p:cNvPr>
          <p:cNvSpPr>
            <a:spLocks noGrp="1"/>
          </p:cNvSpPr>
          <p:nvPr>
            <p:ph sz="half" idx="1"/>
          </p:nvPr>
        </p:nvSpPr>
        <p:spPr>
          <a:xfrm>
            <a:off x="838199" y="1407887"/>
            <a:ext cx="5823857" cy="4865914"/>
          </a:xfrm>
        </p:spPr>
        <p:txBody>
          <a:bodyPr wrap="square" anchor="t">
            <a:normAutofit/>
          </a:bodyPr>
          <a:lstStyle/>
          <a:p>
            <a:r>
              <a:rPr lang="fa-IR" dirty="0"/>
              <a:t>روشی ایمن برای دسترسی به </a:t>
            </a:r>
            <a:r>
              <a:rPr lang="en-AU" dirty="0" err="1"/>
              <a:t>myGov</a:t>
            </a:r>
            <a:r>
              <a:rPr lang="en-AU" dirty="0"/>
              <a:t> </a:t>
            </a:r>
            <a:r>
              <a:rPr lang="fa-IR" dirty="0"/>
              <a:t>با احراز هویت دومرحله‌ای</a:t>
            </a:r>
          </a:p>
          <a:p>
            <a:pPr algn="r" rtl="1"/>
            <a:r>
              <a:rPr lang="fa-IR" dirty="0"/>
              <a:t>برای راه‌اندازی </a:t>
            </a:r>
            <a:r>
              <a:rPr lang="en-AU" dirty="0" err="1"/>
              <a:t>myID</a:t>
            </a:r>
            <a:r>
              <a:rPr lang="en-AU" dirty="0"/>
              <a:t>، </a:t>
            </a:r>
            <a:r>
              <a:rPr lang="fa-IR" dirty="0"/>
              <a:t>به موارد زیر نیاز دارید:</a:t>
            </a:r>
            <a:br>
              <a:rPr lang="fa-IR" dirty="0"/>
            </a:br>
            <a:r>
              <a:rPr lang="fa-IR" dirty="0"/>
              <a:t>• </a:t>
            </a:r>
            <a:r>
              <a:rPr lang="fa-IR" b="1" dirty="0"/>
              <a:t>یک دستگاه هوشمند شخصی</a:t>
            </a:r>
            <a:r>
              <a:rPr lang="fa-IR" dirty="0"/>
              <a:t>. برنامه </a:t>
            </a:r>
            <a:r>
              <a:rPr lang="en-AU" dirty="0" err="1"/>
              <a:t>myID</a:t>
            </a:r>
            <a:r>
              <a:rPr lang="en-AU" dirty="0"/>
              <a:t> </a:t>
            </a:r>
            <a:r>
              <a:rPr lang="fa-IR" dirty="0"/>
              <a:t>با بیشتر دستگاه‌های هوشمند مانند تلفن‌های همراه سازگار است. این برنامه فقط از </a:t>
            </a:r>
            <a:r>
              <a:rPr lang="en-AU" dirty="0"/>
              <a:t>Apple App Store </a:t>
            </a:r>
            <a:r>
              <a:rPr lang="fa-IR" dirty="0"/>
              <a:t>یا </a:t>
            </a:r>
            <a:r>
              <a:rPr lang="en-AU" dirty="0"/>
              <a:t>Google Play </a:t>
            </a:r>
            <a:r>
              <a:rPr lang="fa-IR" dirty="0"/>
              <a:t>قابل دانلود است.</a:t>
            </a:r>
            <a:br>
              <a:rPr lang="fa-IR" dirty="0"/>
            </a:br>
            <a:r>
              <a:rPr lang="fa-IR" dirty="0"/>
              <a:t>• </a:t>
            </a:r>
            <a:r>
              <a:rPr lang="fa-IR" b="1" dirty="0"/>
              <a:t>یک آدرس ایمیل شخصی</a:t>
            </a:r>
            <a:r>
              <a:rPr lang="fa-IR" dirty="0"/>
              <a:t>. از آن‌جا که </a:t>
            </a:r>
            <a:r>
              <a:rPr lang="en-AU" dirty="0" err="1"/>
              <a:t>myID</a:t>
            </a:r>
            <a:r>
              <a:rPr lang="en-AU" dirty="0"/>
              <a:t> </a:t>
            </a:r>
            <a:r>
              <a:rPr lang="fa-IR" dirty="0"/>
              <a:t>شناسه دیجیتال شخصی شماست، مدارک هویتی شما به ایمیلی که انتخاب می‌کنید لینک می‌شوند. نباید از ایمیل مشترک یا کاری استفاده کنید.</a:t>
            </a:r>
            <a:br>
              <a:rPr lang="fa-IR" dirty="0"/>
            </a:br>
            <a:r>
              <a:rPr lang="fa-IR" dirty="0"/>
              <a:t>• </a:t>
            </a:r>
            <a:r>
              <a:rPr lang="fa-IR" b="1" dirty="0"/>
              <a:t>حداقل ۱۵ سال سن داشته باشید</a:t>
            </a:r>
            <a:r>
              <a:rPr lang="fa-IR" dirty="0"/>
              <a:t>. ممکن است برای استفاده از برخی خدمات آنلاین دولتی محدودیت سنی نیز وجود داشته باشد.</a:t>
            </a:r>
          </a:p>
        </p:txBody>
      </p:sp>
      <p:pic>
        <p:nvPicPr>
          <p:cNvPr id="7" name="Picture 6" descr="myID | Australian Government Department of Health and Aged Care">
            <a:extLst>
              <a:ext uri="{FF2B5EF4-FFF2-40B4-BE49-F238E27FC236}">
                <a16:creationId xmlns:a16="http://schemas.microsoft.com/office/drawing/2014/main" id="{CD994B39-168A-F30E-96A5-31AEF98015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26514" y="2178183"/>
            <a:ext cx="4227286" cy="2630311"/>
          </a:xfrm>
          <a:prstGeom prst="rect">
            <a:avLst/>
          </a:prstGeom>
          <a:solidFill>
            <a:srgbClr val="FFFFFF"/>
          </a:solidFill>
        </p:spPr>
      </p:pic>
      <p:sp>
        <p:nvSpPr>
          <p:cNvPr id="5" name="Footer Placeholder 4">
            <a:extLst>
              <a:ext uri="{FF2B5EF4-FFF2-40B4-BE49-F238E27FC236}">
                <a16:creationId xmlns:a16="http://schemas.microsoft.com/office/drawing/2014/main" id="{03139361-600E-D217-64D1-3A64A9479162}"/>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fa-IR" dirty="0"/>
              <a:t>پروژه شمول دیجیتال ایالت غربی استرالیا | برنامه قهرمانان جامعه</a:t>
            </a:r>
            <a:endParaRPr lang="en-US" altLang="en-US" dirty="0"/>
          </a:p>
        </p:txBody>
      </p:sp>
      <p:sp>
        <p:nvSpPr>
          <p:cNvPr id="6" name="Slide Number Placeholder 5">
            <a:extLst>
              <a:ext uri="{FF2B5EF4-FFF2-40B4-BE49-F238E27FC236}">
                <a16:creationId xmlns:a16="http://schemas.microsoft.com/office/drawing/2014/main" id="{A9792D09-1FE2-D9BF-6A33-84180A4F7F36}"/>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B097261-AB5A-4C34-B9F2-CE1C1D3F8165}" type="slidenum">
              <a:rPr lang="en-AU" altLang="en-US" smtClean="0"/>
              <a:pPr>
                <a:spcAft>
                  <a:spcPts val="600"/>
                </a:spcAft>
                <a:defRPr/>
              </a:pPr>
              <a:t>21</a:t>
            </a:fld>
            <a:endParaRPr lang="en-AU" altLang="en-US"/>
          </a:p>
        </p:txBody>
      </p:sp>
    </p:spTree>
    <p:extLst>
      <p:ext uri="{BB962C8B-B14F-4D97-AF65-F5344CB8AC3E}">
        <p14:creationId xmlns:p14="http://schemas.microsoft.com/office/powerpoint/2010/main" val="2770754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4946-86DC-D4BF-85F2-02FD2C6129E2}"/>
              </a:ext>
            </a:extLst>
          </p:cNvPr>
          <p:cNvSpPr>
            <a:spLocks noGrp="1"/>
          </p:cNvSpPr>
          <p:nvPr>
            <p:ph type="title"/>
          </p:nvPr>
        </p:nvSpPr>
        <p:spPr/>
        <p:txBody>
          <a:bodyPr/>
          <a:lstStyle/>
          <a:p>
            <a:pPr algn="r" rtl="1"/>
            <a:r>
              <a:rPr lang="fa-IR" dirty="0"/>
              <a:t>راه‌اندازی </a:t>
            </a:r>
            <a:r>
              <a:rPr lang="en-AU" dirty="0" err="1"/>
              <a:t>myID</a:t>
            </a:r>
            <a:endParaRPr lang="en-AU" dirty="0"/>
          </a:p>
        </p:txBody>
      </p:sp>
      <p:sp>
        <p:nvSpPr>
          <p:cNvPr id="4" name="Content Placeholder 3">
            <a:extLst>
              <a:ext uri="{FF2B5EF4-FFF2-40B4-BE49-F238E27FC236}">
                <a16:creationId xmlns:a16="http://schemas.microsoft.com/office/drawing/2014/main" id="{A9471898-B713-6F25-A02B-29B40223B62D}"/>
              </a:ext>
            </a:extLst>
          </p:cNvPr>
          <p:cNvSpPr>
            <a:spLocks noGrp="1"/>
          </p:cNvSpPr>
          <p:nvPr>
            <p:ph sz="half" idx="2"/>
          </p:nvPr>
        </p:nvSpPr>
        <p:spPr/>
        <p:txBody>
          <a:bodyPr/>
          <a:lstStyle/>
          <a:p>
            <a:pPr marL="0" indent="0" algn="r" rtl="1">
              <a:buNone/>
            </a:pPr>
            <a:r>
              <a:rPr lang="fa-IR" b="1" dirty="0"/>
              <a:t>سه گام:</a:t>
            </a:r>
            <a:br>
              <a:rPr lang="fa-IR" dirty="0"/>
            </a:br>
            <a:r>
              <a:rPr lang="fa-IR" dirty="0"/>
              <a:t>۱. برنامه </a:t>
            </a:r>
            <a:r>
              <a:rPr lang="en-AU" dirty="0" err="1"/>
              <a:t>myID</a:t>
            </a:r>
            <a:r>
              <a:rPr lang="en-AU" dirty="0"/>
              <a:t> </a:t>
            </a:r>
            <a:r>
              <a:rPr lang="fa-IR" dirty="0"/>
              <a:t>را روی دستگاه هوشمند خود از </a:t>
            </a:r>
            <a:r>
              <a:rPr lang="en-AU" dirty="0"/>
              <a:t>App Store </a:t>
            </a:r>
            <a:r>
              <a:rPr lang="fa-IR" dirty="0"/>
              <a:t>برای آیفون یا </a:t>
            </a:r>
            <a:r>
              <a:rPr lang="en-AU" dirty="0"/>
              <a:t>Google Play Store</a:t>
            </a:r>
            <a:r>
              <a:rPr lang="fa-IR" dirty="0"/>
              <a:t>برای اندروید دانلود کنید. از هیچ منبع دیگری دانلود نکنید.</a:t>
            </a:r>
            <a:br>
              <a:rPr lang="fa-IR" dirty="0"/>
            </a:br>
            <a:r>
              <a:rPr lang="fa-IR" dirty="0"/>
              <a:t>۲. اطلاعات خود را وارد کنید.</a:t>
            </a:r>
            <a:br>
              <a:rPr lang="fa-IR" dirty="0"/>
            </a:br>
            <a:r>
              <a:rPr lang="fa-IR" dirty="0"/>
              <a:t>۳. سطح قدرت هویت </a:t>
            </a:r>
            <a:r>
              <a:rPr lang="en-AU" dirty="0"/>
              <a:t>Identity Strength </a:t>
            </a:r>
            <a:r>
              <a:rPr lang="fa-IR" dirty="0"/>
              <a:t>خود را انتخاب کنید.</a:t>
            </a:r>
            <a:endParaRPr lang="en-AU" dirty="0">
              <a:solidFill>
                <a:schemeClr val="tx1"/>
              </a:solidFill>
            </a:endParaRPr>
          </a:p>
        </p:txBody>
      </p:sp>
      <p:sp>
        <p:nvSpPr>
          <p:cNvPr id="5" name="Footer Placeholder 4">
            <a:extLst>
              <a:ext uri="{FF2B5EF4-FFF2-40B4-BE49-F238E27FC236}">
                <a16:creationId xmlns:a16="http://schemas.microsoft.com/office/drawing/2014/main" id="{6CAE7DD5-42E0-E394-D1D8-463847313DD4}"/>
              </a:ext>
            </a:extLst>
          </p:cNvPr>
          <p:cNvSpPr>
            <a:spLocks noGrp="1"/>
          </p:cNvSpPr>
          <p:nvPr>
            <p:ph type="ftr" sz="quarter" idx="10"/>
          </p:nvPr>
        </p:nvSpPr>
        <p:spPr/>
        <p:txBody>
          <a:bodyPr/>
          <a:lstStyle/>
          <a:p>
            <a:pPr>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79E123B8-AC2E-57B9-1ED3-052E5FB18B97}"/>
              </a:ext>
            </a:extLst>
          </p:cNvPr>
          <p:cNvSpPr>
            <a:spLocks noGrp="1"/>
          </p:cNvSpPr>
          <p:nvPr>
            <p:ph type="sldNum" sz="quarter" idx="11"/>
          </p:nvPr>
        </p:nvSpPr>
        <p:spPr/>
        <p:txBody>
          <a:bodyPr/>
          <a:lstStyle/>
          <a:p>
            <a:pPr>
              <a:defRPr/>
            </a:pPr>
            <a:fld id="{5D834F31-63CD-4BB0-9F9E-B240BA518BE4}" type="slidenum">
              <a:rPr lang="en-AU" altLang="en-US" smtClean="0"/>
              <a:pPr>
                <a:defRPr/>
              </a:pPr>
              <a:t>22</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20CA87C6-7816-1042-4BA2-1BBECB90974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5800" y="2178183"/>
            <a:ext cx="5181600" cy="3224106"/>
          </a:xfrm>
          <a:prstGeom prst="rect">
            <a:avLst/>
          </a:prstGeom>
          <a:solidFill>
            <a:srgbClr val="FFFFFF"/>
          </a:solidFill>
        </p:spPr>
      </p:pic>
    </p:spTree>
    <p:extLst>
      <p:ext uri="{BB962C8B-B14F-4D97-AF65-F5344CB8AC3E}">
        <p14:creationId xmlns:p14="http://schemas.microsoft.com/office/powerpoint/2010/main" val="667936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EB63-E592-7446-EA53-05927A6792EA}"/>
              </a:ext>
            </a:extLst>
          </p:cNvPr>
          <p:cNvSpPr>
            <a:spLocks noGrp="1"/>
          </p:cNvSpPr>
          <p:nvPr>
            <p:ph type="title"/>
          </p:nvPr>
        </p:nvSpPr>
        <p:spPr>
          <a:xfrm>
            <a:off x="-1587366" y="339725"/>
            <a:ext cx="9228138" cy="1325563"/>
          </a:xfrm>
        </p:spPr>
        <p:txBody>
          <a:bodyPr/>
          <a:lstStyle/>
          <a:p>
            <a:pPr algn="r" rtl="1"/>
            <a:r>
              <a:rPr lang="fa-IR" dirty="0"/>
              <a:t>استفاده از </a:t>
            </a:r>
            <a:r>
              <a:rPr lang="en-AU" dirty="0" err="1"/>
              <a:t>myID</a:t>
            </a:r>
            <a:endParaRPr lang="en-AU" dirty="0"/>
          </a:p>
        </p:txBody>
      </p:sp>
      <p:sp>
        <p:nvSpPr>
          <p:cNvPr id="3" name="Content Placeholder 2">
            <a:extLst>
              <a:ext uri="{FF2B5EF4-FFF2-40B4-BE49-F238E27FC236}">
                <a16:creationId xmlns:a16="http://schemas.microsoft.com/office/drawing/2014/main" id="{75DB8B64-9277-BD75-FA8D-6FF55B862DE7}"/>
              </a:ext>
            </a:extLst>
          </p:cNvPr>
          <p:cNvSpPr>
            <a:spLocks noGrp="1"/>
          </p:cNvSpPr>
          <p:nvPr>
            <p:ph sz="half" idx="1"/>
          </p:nvPr>
        </p:nvSpPr>
        <p:spPr/>
        <p:txBody>
          <a:bodyPr/>
          <a:lstStyle/>
          <a:p>
            <a:pPr algn="r" rtl="1"/>
            <a:r>
              <a:rPr lang="en-AU" dirty="0"/>
              <a:t>• </a:t>
            </a:r>
            <a:r>
              <a:rPr lang="en-AU" dirty="0" err="1"/>
              <a:t>myID</a:t>
            </a:r>
            <a:r>
              <a:rPr lang="en-AU" dirty="0"/>
              <a:t> </a:t>
            </a:r>
            <a:r>
              <a:rPr lang="fa-IR" dirty="0"/>
              <a:t>و حساب </a:t>
            </a:r>
            <a:r>
              <a:rPr lang="en-AU" dirty="0" err="1"/>
              <a:t>myGov</a:t>
            </a:r>
            <a:r>
              <a:rPr lang="en-AU" dirty="0"/>
              <a:t> </a:t>
            </a:r>
            <a:r>
              <a:rPr lang="fa-IR" dirty="0"/>
              <a:t>شما متفاوت هستند.</a:t>
            </a:r>
            <a:br>
              <a:rPr lang="fa-IR" dirty="0"/>
            </a:br>
            <a:r>
              <a:rPr lang="fa-IR" dirty="0"/>
              <a:t>• حساب </a:t>
            </a:r>
            <a:r>
              <a:rPr lang="en-AU" dirty="0" err="1"/>
              <a:t>myGov</a:t>
            </a:r>
            <a:r>
              <a:rPr lang="en-AU" dirty="0"/>
              <a:t> </a:t>
            </a:r>
            <a:r>
              <a:rPr lang="fa-IR" dirty="0"/>
              <a:t>به شما امکان می‌دهد به خدمات دولتی مانند </a:t>
            </a:r>
            <a:r>
              <a:rPr lang="en-AU" dirty="0"/>
              <a:t>Medicare </a:t>
            </a:r>
            <a:r>
              <a:rPr lang="fa-IR" dirty="0"/>
              <a:t>و </a:t>
            </a:r>
            <a:r>
              <a:rPr lang="en-AU" dirty="0"/>
              <a:t>ATO </a:t>
            </a:r>
            <a:r>
              <a:rPr lang="fa-IR" dirty="0"/>
              <a:t>لینک شوید و به آن‌ها دسترسی داشته باشید.</a:t>
            </a:r>
            <a:br>
              <a:rPr lang="fa-IR" dirty="0"/>
            </a:br>
            <a:r>
              <a:rPr lang="fa-IR" dirty="0"/>
              <a:t>• </a:t>
            </a:r>
            <a:r>
              <a:rPr lang="en-AU" dirty="0" err="1"/>
              <a:t>myID</a:t>
            </a:r>
            <a:r>
              <a:rPr lang="en-AU" dirty="0"/>
              <a:t> </a:t>
            </a:r>
            <a:r>
              <a:rPr lang="fa-IR" dirty="0"/>
              <a:t>برنامه شناسه دیجیتال دولت استرالیا است. می‌توانید از آن برای ورود به مجموعه‌ای از خدمات آنلاین دولتی شرکت‌کننده مانند </a:t>
            </a:r>
            <a:r>
              <a:rPr lang="en-AU" dirty="0" err="1"/>
              <a:t>myGov</a:t>
            </a:r>
            <a:r>
              <a:rPr lang="en-AU" dirty="0"/>
              <a:t> </a:t>
            </a:r>
            <a:r>
              <a:rPr lang="fa-IR" dirty="0"/>
              <a:t>استفاده کنید.</a:t>
            </a:r>
          </a:p>
        </p:txBody>
      </p:sp>
      <p:sp>
        <p:nvSpPr>
          <p:cNvPr id="4" name="Content Placeholder 3">
            <a:extLst>
              <a:ext uri="{FF2B5EF4-FFF2-40B4-BE49-F238E27FC236}">
                <a16:creationId xmlns:a16="http://schemas.microsoft.com/office/drawing/2014/main" id="{60E74A63-4596-4B34-39E7-26F081589A7F}"/>
              </a:ext>
            </a:extLst>
          </p:cNvPr>
          <p:cNvSpPr>
            <a:spLocks noGrp="1"/>
          </p:cNvSpPr>
          <p:nvPr>
            <p:ph sz="half" idx="2"/>
          </p:nvPr>
        </p:nvSpPr>
        <p:spPr/>
        <p:txBody>
          <a:bodyPr/>
          <a:lstStyle/>
          <a:p>
            <a:pPr algn="r" rtl="1"/>
            <a:r>
              <a:rPr lang="fa-IR" dirty="0"/>
              <a:t>شما نمی‌توانید حساب </a:t>
            </a:r>
            <a:r>
              <a:rPr lang="en-AU" dirty="0" err="1"/>
              <a:t>myGov</a:t>
            </a:r>
            <a:r>
              <a:rPr lang="en-AU" dirty="0"/>
              <a:t> </a:t>
            </a:r>
            <a:r>
              <a:rPr lang="fa-IR" dirty="0"/>
              <a:t>یا صندوق ورودی خود را در برنامه </a:t>
            </a:r>
            <a:r>
              <a:rPr lang="en-AU" dirty="0" err="1"/>
              <a:t>myID</a:t>
            </a:r>
            <a:r>
              <a:rPr lang="en-AU" dirty="0"/>
              <a:t> </a:t>
            </a:r>
            <a:r>
              <a:rPr lang="fa-IR" dirty="0"/>
              <a:t>مشاهده کنید.</a:t>
            </a:r>
            <a:br>
              <a:rPr lang="fa-IR" dirty="0"/>
            </a:br>
            <a:r>
              <a:rPr lang="fa-IR" dirty="0"/>
              <a:t>هنگام ورود به </a:t>
            </a:r>
            <a:r>
              <a:rPr lang="en-AU" dirty="0" err="1"/>
              <a:t>myGov</a:t>
            </a:r>
            <a:r>
              <a:rPr lang="en-AU" dirty="0"/>
              <a:t> </a:t>
            </a:r>
            <a:r>
              <a:rPr lang="fa-IR" dirty="0"/>
              <a:t>با استفاده از برنامه </a:t>
            </a:r>
            <a:r>
              <a:rPr lang="en-AU" dirty="0" err="1"/>
              <a:t>myID</a:t>
            </a:r>
            <a:r>
              <a:rPr lang="en-AU" dirty="0"/>
              <a:t>، </a:t>
            </a:r>
            <a:r>
              <a:rPr lang="fa-IR" dirty="0"/>
              <a:t>باید یک کد چهاررقمی را در برنامه </a:t>
            </a:r>
            <a:r>
              <a:rPr lang="en-AU" dirty="0" err="1"/>
              <a:t>myID</a:t>
            </a:r>
            <a:r>
              <a:rPr lang="en-AU" dirty="0"/>
              <a:t> </a:t>
            </a:r>
            <a:r>
              <a:rPr lang="fa-IR" dirty="0"/>
              <a:t>وارد یا تأیید کنید. این روش جایگزین استفاده از نام کاربری، گذرواژه و کدهای امنیتی </a:t>
            </a:r>
            <a:r>
              <a:rPr lang="en-AU" dirty="0" err="1"/>
              <a:t>myGov</a:t>
            </a:r>
            <a:r>
              <a:rPr lang="en-AU" dirty="0"/>
              <a:t> </a:t>
            </a:r>
            <a:r>
              <a:rPr lang="fa-IR" dirty="0"/>
              <a:t>می‌شود.</a:t>
            </a:r>
            <a:br>
              <a:rPr lang="fa-IR" dirty="0"/>
            </a:br>
            <a:r>
              <a:rPr lang="fa-IR" dirty="0"/>
              <a:t>می‌توانید از </a:t>
            </a:r>
            <a:r>
              <a:rPr lang="en-AU" dirty="0" err="1"/>
              <a:t>myID</a:t>
            </a:r>
            <a:r>
              <a:rPr lang="en-AU" dirty="0"/>
              <a:t> </a:t>
            </a:r>
            <a:r>
              <a:rPr lang="fa-IR" dirty="0"/>
              <a:t>برای دسترسی به </a:t>
            </a:r>
            <a:r>
              <a:rPr lang="en-AU" dirty="0" err="1"/>
              <a:t>myGov</a:t>
            </a:r>
            <a:r>
              <a:rPr lang="en-AU" dirty="0"/>
              <a:t> </a:t>
            </a:r>
            <a:r>
              <a:rPr lang="fa-IR" dirty="0"/>
              <a:t>و سپس استفاده از خدمات لینک‌شده بهره ببرید.</a:t>
            </a:r>
          </a:p>
        </p:txBody>
      </p:sp>
      <p:sp>
        <p:nvSpPr>
          <p:cNvPr id="5" name="Footer Placeholder 4">
            <a:extLst>
              <a:ext uri="{FF2B5EF4-FFF2-40B4-BE49-F238E27FC236}">
                <a16:creationId xmlns:a16="http://schemas.microsoft.com/office/drawing/2014/main" id="{07E25F5C-4D67-3500-5530-DA416606ACE2}"/>
              </a:ext>
            </a:extLst>
          </p:cNvPr>
          <p:cNvSpPr>
            <a:spLocks noGrp="1"/>
          </p:cNvSpPr>
          <p:nvPr>
            <p:ph type="ftr" sz="quarter" idx="10"/>
          </p:nvPr>
        </p:nvSpPr>
        <p:spPr/>
        <p:txBody>
          <a:bodyPr/>
          <a:lstStyle/>
          <a:p>
            <a:pPr>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8E83F6BA-AEDE-1DB4-0845-4C1005E55E18}"/>
              </a:ext>
            </a:extLst>
          </p:cNvPr>
          <p:cNvSpPr>
            <a:spLocks noGrp="1"/>
          </p:cNvSpPr>
          <p:nvPr>
            <p:ph type="sldNum" sz="quarter" idx="11"/>
          </p:nvPr>
        </p:nvSpPr>
        <p:spPr/>
        <p:txBody>
          <a:bodyPr/>
          <a:lstStyle/>
          <a:p>
            <a:pPr>
              <a:defRPr/>
            </a:pPr>
            <a:fld id="{5D834F31-63CD-4BB0-9F9E-B240BA518BE4}" type="slidenum">
              <a:rPr lang="en-AU" altLang="en-US" smtClean="0"/>
              <a:pPr>
                <a:defRPr/>
              </a:pPr>
              <a:t>23</a:t>
            </a:fld>
            <a:endParaRPr lang="en-AU" altLang="en-US"/>
          </a:p>
        </p:txBody>
      </p:sp>
      <p:pic>
        <p:nvPicPr>
          <p:cNvPr id="7" name="Picture 6" descr="myID | Australian Government Department of Health and Aged Care">
            <a:extLst>
              <a:ext uri="{FF2B5EF4-FFF2-40B4-BE49-F238E27FC236}">
                <a16:creationId xmlns:a16="http://schemas.microsoft.com/office/drawing/2014/main" id="{8B1CCCE2-99CC-E202-DC37-1426E8A986E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8767" y="76185"/>
            <a:ext cx="1977571" cy="1230488"/>
          </a:xfrm>
          <a:prstGeom prst="rect">
            <a:avLst/>
          </a:prstGeom>
          <a:solidFill>
            <a:srgbClr val="FFFFFF"/>
          </a:solidFill>
        </p:spPr>
      </p:pic>
    </p:spTree>
    <p:extLst>
      <p:ext uri="{BB962C8B-B14F-4D97-AF65-F5344CB8AC3E}">
        <p14:creationId xmlns:p14="http://schemas.microsoft.com/office/powerpoint/2010/main" val="306754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6EEB-62B2-A240-072C-D07AA6F7F290}"/>
              </a:ext>
            </a:extLst>
          </p:cNvPr>
          <p:cNvSpPr>
            <a:spLocks noGrp="1"/>
          </p:cNvSpPr>
          <p:nvPr>
            <p:ph type="title"/>
          </p:nvPr>
        </p:nvSpPr>
        <p:spPr>
          <a:xfrm>
            <a:off x="838200" y="365125"/>
            <a:ext cx="9228138" cy="1325563"/>
          </a:xfrm>
        </p:spPr>
        <p:txBody>
          <a:bodyPr wrap="square" anchor="ctr">
            <a:normAutofit/>
          </a:bodyPr>
          <a:lstStyle/>
          <a:p>
            <a:pPr algn="r" rtl="1"/>
            <a:r>
              <a:rPr lang="fa-IR" dirty="0"/>
              <a:t>منابع مفید و کمک بیشتر</a:t>
            </a:r>
            <a:endParaRPr lang="en-AU" dirty="0"/>
          </a:p>
        </p:txBody>
      </p:sp>
      <p:pic>
        <p:nvPicPr>
          <p:cNvPr id="11" name="Content Placeholder 10" descr="Person typing on laptop">
            <a:extLst>
              <a:ext uri="{FF2B5EF4-FFF2-40B4-BE49-F238E27FC236}">
                <a16:creationId xmlns:a16="http://schemas.microsoft.com/office/drawing/2014/main" id="{6778103A-B53B-2E3C-B819-24BF240F2EC5}"/>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32911"/>
            <a:ext cx="5181600" cy="2914650"/>
          </a:xfrm>
          <a:prstGeom prst="rect">
            <a:avLst/>
          </a:prstGeom>
          <a:noFill/>
        </p:spPr>
      </p:pic>
      <p:sp>
        <p:nvSpPr>
          <p:cNvPr id="4" name="Text Placeholder 3">
            <a:extLst>
              <a:ext uri="{FF2B5EF4-FFF2-40B4-BE49-F238E27FC236}">
                <a16:creationId xmlns:a16="http://schemas.microsoft.com/office/drawing/2014/main" id="{DC535165-5E56-9963-C6EB-199EBBBDBCCE}"/>
              </a:ext>
            </a:extLst>
          </p:cNvPr>
          <p:cNvSpPr>
            <a:spLocks noGrp="1"/>
          </p:cNvSpPr>
          <p:nvPr>
            <p:ph sz="half" idx="2"/>
          </p:nvPr>
        </p:nvSpPr>
        <p:spPr>
          <a:xfrm>
            <a:off x="6172200" y="1825625"/>
            <a:ext cx="5181600" cy="3929223"/>
          </a:xfrm>
        </p:spPr>
        <p:txBody>
          <a:bodyPr wrap="square" anchor="t">
            <a:normAutofit/>
          </a:bodyPr>
          <a:lstStyle/>
          <a:p>
            <a:pPr marL="457200" lvl="2" algn="r" rtl="1">
              <a:lnSpc>
                <a:spcPct val="100000"/>
              </a:lnSpc>
              <a:spcBef>
                <a:spcPts val="0"/>
              </a:spcBef>
              <a:spcAft>
                <a:spcPts val="0"/>
              </a:spcAft>
            </a:pPr>
            <a:r>
              <a:rPr lang="fa-IR" sz="2400" dirty="0"/>
              <a:t>• جزوه </a:t>
            </a:r>
            <a:r>
              <a:rPr lang="en-AU" sz="2400" dirty="0" err="1"/>
              <a:t>myGov</a:t>
            </a:r>
            <a:br>
              <a:rPr lang="en-AU" sz="2400" dirty="0"/>
            </a:br>
            <a:r>
              <a:rPr lang="en-AU" sz="2400" dirty="0"/>
              <a:t>• </a:t>
            </a:r>
            <a:r>
              <a:rPr lang="fa-IR" sz="2400" dirty="0"/>
              <a:t>اتصال </a:t>
            </a:r>
            <a:r>
              <a:rPr lang="en-AU" sz="2400" dirty="0"/>
              <a:t>Centrelink </a:t>
            </a:r>
            <a:r>
              <a:rPr lang="fa-IR" sz="2400" dirty="0"/>
              <a:t>به </a:t>
            </a:r>
            <a:r>
              <a:rPr lang="en-AU" sz="2400" dirty="0" err="1"/>
              <a:t>myGov</a:t>
            </a:r>
            <a:br>
              <a:rPr lang="en-AU" sz="2400" dirty="0"/>
            </a:br>
            <a:r>
              <a:rPr lang="en-AU" sz="2400" dirty="0"/>
              <a:t>• </a:t>
            </a:r>
            <a:r>
              <a:rPr lang="fa-IR" sz="2400" dirty="0"/>
              <a:t>اتصال </a:t>
            </a:r>
            <a:r>
              <a:rPr lang="en-AU" sz="2400" dirty="0"/>
              <a:t>ATO </a:t>
            </a:r>
            <a:r>
              <a:rPr lang="fa-IR" sz="2400" dirty="0"/>
              <a:t>به </a:t>
            </a:r>
            <a:r>
              <a:rPr lang="en-AU" sz="2400" dirty="0" err="1"/>
              <a:t>myGov</a:t>
            </a:r>
            <a:br>
              <a:rPr lang="en-AU" sz="2400" dirty="0"/>
            </a:br>
            <a:r>
              <a:rPr lang="en-AU" sz="2400" dirty="0"/>
              <a:t>• </a:t>
            </a:r>
            <a:r>
              <a:rPr lang="fa-IR" sz="2400" dirty="0"/>
              <a:t>اتصال </a:t>
            </a:r>
            <a:r>
              <a:rPr lang="en-AU" sz="2400" dirty="0"/>
              <a:t>Medicare </a:t>
            </a:r>
            <a:r>
              <a:rPr lang="fa-IR" sz="2400" dirty="0"/>
              <a:t>به </a:t>
            </a:r>
            <a:r>
              <a:rPr lang="en-AU" sz="2400" dirty="0" err="1"/>
              <a:t>myGov</a:t>
            </a:r>
            <a:br>
              <a:rPr lang="en-AU" sz="2400" dirty="0"/>
            </a:br>
            <a:r>
              <a:rPr lang="en-AU" sz="2400" dirty="0"/>
              <a:t>• </a:t>
            </a:r>
            <a:r>
              <a:rPr lang="fa-IR" sz="2400" dirty="0"/>
              <a:t>اتصال </a:t>
            </a:r>
            <a:r>
              <a:rPr lang="en-AU" sz="2400" dirty="0"/>
              <a:t>My Health Record </a:t>
            </a:r>
            <a:r>
              <a:rPr lang="fa-IR" sz="2400" dirty="0"/>
              <a:t>به </a:t>
            </a:r>
            <a:r>
              <a:rPr lang="en-AU" sz="2400" dirty="0" err="1"/>
              <a:t>myGov</a:t>
            </a:r>
            <a:br>
              <a:rPr lang="en-AU" sz="2400" dirty="0"/>
            </a:br>
            <a:r>
              <a:rPr lang="en-AU" sz="2400" dirty="0"/>
              <a:t>• </a:t>
            </a:r>
            <a:r>
              <a:rPr lang="fa-IR" sz="2400" dirty="0"/>
              <a:t>هر سرویس دیگری که نیاز دارید از همین صفحه انتخاب کنید</a:t>
            </a:r>
            <a:endParaRPr lang="en-US" sz="2000" b="0" i="0" dirty="0">
              <a:solidFill>
                <a:srgbClr val="242424"/>
              </a:solidFill>
              <a:effectLst/>
              <a:latin typeface="+mj-lt"/>
            </a:endParaRPr>
          </a:p>
        </p:txBody>
      </p:sp>
      <p:sp>
        <p:nvSpPr>
          <p:cNvPr id="5" name="Footer Placeholder 4">
            <a:extLst>
              <a:ext uri="{FF2B5EF4-FFF2-40B4-BE49-F238E27FC236}">
                <a16:creationId xmlns:a16="http://schemas.microsoft.com/office/drawing/2014/main" id="{9B0FD265-5065-62ED-5E9A-80852940E3F7}"/>
              </a:ext>
            </a:extLst>
          </p:cNvPr>
          <p:cNvSpPr>
            <a:spLocks noGrp="1"/>
          </p:cNvSpPr>
          <p:nvPr>
            <p:ph type="ftr" sz="quarter" idx="10"/>
          </p:nvPr>
        </p:nvSpPr>
        <p:spPr>
          <a:xfrm>
            <a:off x="838200" y="6273800"/>
            <a:ext cx="7526338" cy="244475"/>
          </a:xfrm>
        </p:spPr>
        <p:txBody>
          <a:bodyPr anchor="ctr">
            <a:normAutofit/>
          </a:bodyPr>
          <a:lstStyle/>
          <a:p>
            <a:pPr fontAlgn="base">
              <a:spcBef>
                <a:spcPct val="0"/>
              </a:spcBef>
              <a:spcAft>
                <a:spcPts val="600"/>
              </a:spcAft>
            </a:pPr>
            <a:r>
              <a:rPr lang="fa-IR" dirty="0"/>
              <a:t>پروژه شمول دیجیتال ایالت غربی استرالیا | برنامه قهرمانان جامعه</a:t>
            </a:r>
            <a:endParaRPr lang="en-US" altLang="en-US" dirty="0"/>
          </a:p>
        </p:txBody>
      </p:sp>
      <p:sp>
        <p:nvSpPr>
          <p:cNvPr id="6" name="Slide Number Placeholder 5">
            <a:extLst>
              <a:ext uri="{FF2B5EF4-FFF2-40B4-BE49-F238E27FC236}">
                <a16:creationId xmlns:a16="http://schemas.microsoft.com/office/drawing/2014/main" id="{6D896F41-53D2-9AFC-F655-4F9A37388640}"/>
              </a:ext>
            </a:extLst>
          </p:cNvPr>
          <p:cNvSpPr>
            <a:spLocks noGrp="1"/>
          </p:cNvSpPr>
          <p:nvPr>
            <p:ph type="sldNum" sz="quarter" idx="11"/>
          </p:nvPr>
        </p:nvSpPr>
        <p:spPr>
          <a:xfrm>
            <a:off x="8610600" y="6273800"/>
            <a:ext cx="2743200" cy="244475"/>
          </a:xfrm>
        </p:spPr>
        <p:txBody>
          <a:bodyPr wrap="square" anchor="ctr">
            <a:normAutofit/>
          </a:bodyPr>
          <a:lstStyle/>
          <a:p>
            <a:pPr>
              <a:spcAft>
                <a:spcPts val="600"/>
              </a:spcAft>
              <a:defRPr/>
            </a:pPr>
            <a:fld id="{511E3F05-CEF4-4D87-B638-1AE1855C9A6B}" type="slidenum">
              <a:rPr lang="en-AU" altLang="en-US" smtClean="0"/>
              <a:pPr>
                <a:spcAft>
                  <a:spcPts val="600"/>
                </a:spcAft>
                <a:defRPr/>
              </a:pPr>
              <a:t>24</a:t>
            </a:fld>
            <a:endParaRPr lang="en-AU" altLang="en-US"/>
          </a:p>
        </p:txBody>
      </p:sp>
    </p:spTree>
    <p:extLst>
      <p:ext uri="{BB962C8B-B14F-4D97-AF65-F5344CB8AC3E}">
        <p14:creationId xmlns:p14="http://schemas.microsoft.com/office/powerpoint/2010/main" val="428193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C081D-103A-F60A-3D83-8712A4CD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8D836-2A09-2A87-252E-174AF9CDE97A}"/>
              </a:ext>
            </a:extLst>
          </p:cNvPr>
          <p:cNvSpPr>
            <a:spLocks noGrp="1"/>
          </p:cNvSpPr>
          <p:nvPr>
            <p:ph type="title"/>
          </p:nvPr>
        </p:nvSpPr>
        <p:spPr>
          <a:xfrm>
            <a:off x="838200" y="365125"/>
            <a:ext cx="9228138" cy="1325563"/>
          </a:xfrm>
        </p:spPr>
        <p:txBody>
          <a:bodyPr wrap="square" anchor="ctr">
            <a:normAutofit/>
          </a:bodyPr>
          <a:lstStyle/>
          <a:p>
            <a:r>
              <a:rPr lang="fa-IR" dirty="0"/>
              <a:t>بازتاب جلسه</a:t>
            </a:r>
            <a:endParaRPr lang="en-AU" dirty="0"/>
          </a:p>
        </p:txBody>
      </p:sp>
      <p:sp>
        <p:nvSpPr>
          <p:cNvPr id="3" name="Content Placeholder 2">
            <a:extLst>
              <a:ext uri="{FF2B5EF4-FFF2-40B4-BE49-F238E27FC236}">
                <a16:creationId xmlns:a16="http://schemas.microsoft.com/office/drawing/2014/main" id="{94DCCAF3-980F-B532-8E97-9CDA613AD292}"/>
              </a:ext>
            </a:extLst>
          </p:cNvPr>
          <p:cNvSpPr>
            <a:spLocks noGrp="1"/>
          </p:cNvSpPr>
          <p:nvPr>
            <p:ph sz="half" idx="2"/>
          </p:nvPr>
        </p:nvSpPr>
        <p:spPr>
          <a:xfrm>
            <a:off x="6172200" y="1825625"/>
            <a:ext cx="5181600" cy="3929223"/>
          </a:xfrm>
        </p:spPr>
        <p:txBody>
          <a:bodyPr wrap="square" anchor="t">
            <a:normAutofit/>
          </a:bodyPr>
          <a:lstStyle/>
          <a:p>
            <a:pPr marL="0" indent="0" algn="r" rtl="1">
              <a:spcBef>
                <a:spcPts val="750"/>
              </a:spcBef>
              <a:spcAft>
                <a:spcPts val="750"/>
              </a:spcAft>
              <a:buNone/>
            </a:pPr>
            <a:r>
              <a:rPr lang="en-AU" dirty="0" err="1"/>
              <a:t>myGov</a:t>
            </a:r>
            <a:r>
              <a:rPr lang="en-AU" dirty="0"/>
              <a:t>، My Health Record </a:t>
            </a:r>
            <a:r>
              <a:rPr lang="fa-IR" dirty="0"/>
              <a:t>و </a:t>
            </a:r>
            <a:r>
              <a:rPr lang="en-AU" dirty="0" err="1"/>
              <a:t>myID</a:t>
            </a:r>
            <a:r>
              <a:rPr lang="en-AU" dirty="0"/>
              <a:t> </a:t>
            </a:r>
            <a:r>
              <a:rPr lang="fa-IR" dirty="0"/>
              <a:t>به شما کمک می‌کنند خدمات دولتی و اطلاعات سلامت خود را به‌صورت آنلاین مدیریت کنید.</a:t>
            </a:r>
            <a:br>
              <a:rPr lang="fa-IR" dirty="0"/>
            </a:br>
            <a:r>
              <a:rPr lang="fa-IR" dirty="0"/>
              <a:t>به یاد داشته باشید جزئیات ورود خود را ایمن نگه دارید.</a:t>
            </a:r>
            <a:br>
              <a:rPr lang="fa-IR" dirty="0"/>
            </a:br>
            <a:r>
              <a:rPr lang="fa-IR" dirty="0"/>
              <a:t>اگر از </a:t>
            </a:r>
            <a:r>
              <a:rPr lang="en-AU" dirty="0" err="1"/>
              <a:t>myID</a:t>
            </a:r>
            <a:r>
              <a:rPr lang="en-AU" dirty="0"/>
              <a:t> </a:t>
            </a:r>
            <a:r>
              <a:rPr lang="fa-IR" dirty="0"/>
              <a:t>استفاده می‌کنید، مطمئن شوید تلفن شما دارای گذرواژه‌ای است که کسی جز شما آن را نمی‌داند.</a:t>
            </a:r>
            <a:endParaRPr lang="en-AU" dirty="0">
              <a:solidFill>
                <a:schemeClr val="tx1"/>
              </a:solidFill>
            </a:endParaRPr>
          </a:p>
        </p:txBody>
      </p:sp>
      <p:sp>
        <p:nvSpPr>
          <p:cNvPr id="4" name="Footer Placeholder 3">
            <a:extLst>
              <a:ext uri="{FF2B5EF4-FFF2-40B4-BE49-F238E27FC236}">
                <a16:creationId xmlns:a16="http://schemas.microsoft.com/office/drawing/2014/main" id="{186D6F3D-5A76-3DA2-C97C-B2810426EC37}"/>
              </a:ext>
            </a:extLst>
          </p:cNvPr>
          <p:cNvSpPr>
            <a:spLocks noGrp="1"/>
          </p:cNvSpPr>
          <p:nvPr>
            <p:ph type="ftr" sz="quarter" idx="10"/>
          </p:nvPr>
        </p:nvSpPr>
        <p:spPr>
          <a:xfrm>
            <a:off x="838200" y="6273800"/>
            <a:ext cx="7526338" cy="244475"/>
          </a:xfrm>
        </p:spPr>
        <p:txBody>
          <a:bodyPr anchor="ctr">
            <a:normAutofit/>
          </a:bodyPr>
          <a:lstStyle/>
          <a:p>
            <a:pPr lvl="0">
              <a:spcAft>
                <a:spcPts val="600"/>
              </a:spcAft>
              <a:defRPr/>
            </a:pPr>
            <a:r>
              <a:rPr lang="fa-IR" dirty="0"/>
              <a:t>پروژه شمول دیجیتال ایالت غربی استرالیا | برنامه قهرمانان جامعه</a:t>
            </a:r>
            <a:endParaRPr kumimoji="0" lang="en-AU" b="0" i="0" u="none" strike="noStrike" kern="1200" cap="none" spc="0" normalizeH="0" baseline="0" noProof="0" dirty="0">
              <a:ln>
                <a:noFill/>
              </a:ln>
              <a:effectLst/>
              <a:uLnTx/>
              <a:uFillTx/>
            </a:endParaRPr>
          </a:p>
        </p:txBody>
      </p:sp>
      <p:sp>
        <p:nvSpPr>
          <p:cNvPr id="5" name="Slide Number Placeholder 4">
            <a:extLst>
              <a:ext uri="{FF2B5EF4-FFF2-40B4-BE49-F238E27FC236}">
                <a16:creationId xmlns:a16="http://schemas.microsoft.com/office/drawing/2014/main" id="{40727FEE-E798-48C4-4CE9-1922B3521924}"/>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25</a:t>
            </a:fld>
            <a:endParaRPr kumimoji="0" lang="en-AU" altLang="en-US" b="0" i="0" u="none" strike="noStrike" kern="1200" cap="none" spc="0" normalizeH="0" baseline="0" noProof="0">
              <a:ln>
                <a:noFill/>
              </a:ln>
              <a:effectLst/>
              <a:uLnTx/>
              <a:uFillTx/>
            </a:endParaRPr>
          </a:p>
        </p:txBody>
      </p:sp>
      <p:pic>
        <p:nvPicPr>
          <p:cNvPr id="7" name="Picture 6" descr="myID | Australian Government Department of Health and Aged Care">
            <a:extLst>
              <a:ext uri="{FF2B5EF4-FFF2-40B4-BE49-F238E27FC236}">
                <a16:creationId xmlns:a16="http://schemas.microsoft.com/office/drawing/2014/main" id="{8A45622C-A69F-083A-605F-47222E710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73" y="4656743"/>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The myGov, Medicare, My Health Record, ATO and Centrelink logos.">
            <a:extLst>
              <a:ext uri="{FF2B5EF4-FFF2-40B4-BE49-F238E27FC236}">
                <a16:creationId xmlns:a16="http://schemas.microsoft.com/office/drawing/2014/main" id="{1DBD9371-3AB5-FF4D-5EB2-1181078A331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2125662" y="1690688"/>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0CF9B2DF-1658-3A77-E9F1-373742502F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005" y="1951767"/>
            <a:ext cx="2239536" cy="77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6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26861-403F-F9D9-D0D6-E406616DB9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92682-713F-6A30-10E9-F86BC5EB8092}"/>
              </a:ext>
            </a:extLst>
          </p:cNvPr>
          <p:cNvSpPr>
            <a:spLocks noGrp="1"/>
          </p:cNvSpPr>
          <p:nvPr>
            <p:ph type="title"/>
          </p:nvPr>
        </p:nvSpPr>
        <p:spPr/>
        <p:txBody>
          <a:bodyPr/>
          <a:lstStyle/>
          <a:p>
            <a:r>
              <a:rPr lang="fa-IR" dirty="0"/>
              <a:t>سپاسگزاریم!</a:t>
            </a:r>
            <a:endParaRPr lang="en-AU" dirty="0"/>
          </a:p>
        </p:txBody>
      </p:sp>
      <p:sp>
        <p:nvSpPr>
          <p:cNvPr id="3" name="Text Placeholder 2">
            <a:extLst>
              <a:ext uri="{FF2B5EF4-FFF2-40B4-BE49-F238E27FC236}">
                <a16:creationId xmlns:a16="http://schemas.microsoft.com/office/drawing/2014/main" id="{4354ECFD-EE93-F432-2D04-AA1416813C24}"/>
              </a:ext>
            </a:extLst>
          </p:cNvPr>
          <p:cNvSpPr>
            <a:spLocks noGrp="1"/>
          </p:cNvSpPr>
          <p:nvPr>
            <p:ph type="body" idx="1"/>
          </p:nvPr>
        </p:nvSpPr>
        <p:spPr/>
        <p:txBody>
          <a:bodyPr/>
          <a:lstStyle/>
          <a:p>
            <a:r>
              <a:rPr lang="fa-IR" dirty="0"/>
              <a:t>زمان جلسه بعدی:</a:t>
            </a:r>
            <a:endParaRPr lang="en-AU" dirty="0"/>
          </a:p>
        </p:txBody>
      </p:sp>
      <p:sp>
        <p:nvSpPr>
          <p:cNvPr id="4" name="Footer Placeholder 3">
            <a:extLst>
              <a:ext uri="{FF2B5EF4-FFF2-40B4-BE49-F238E27FC236}">
                <a16:creationId xmlns:a16="http://schemas.microsoft.com/office/drawing/2014/main" id="{1D1C68CD-6077-DD68-EB19-B40EAD629562}"/>
              </a:ext>
            </a:extLst>
          </p:cNvPr>
          <p:cNvSpPr>
            <a:spLocks noGrp="1"/>
          </p:cNvSpPr>
          <p:nvPr>
            <p:ph type="ftr" sz="quarter" idx="10"/>
          </p:nvPr>
        </p:nvSpPr>
        <p:spPr/>
        <p:txBody>
          <a:bodyPr/>
          <a:lstStyle/>
          <a:p>
            <a:pPr lvl="0">
              <a:defRPr/>
            </a:pPr>
            <a:r>
              <a:rPr lang="fa-IR" dirty="0"/>
              <a:t>پروژه شمول دیجیتال ایالت غربی استرالیا | برنامه قهرمانان جامعه</a:t>
            </a:r>
            <a:endParaRPr kumimoji="0" lang="en-AU" sz="1000" b="0" i="0" u="none" strike="noStrike" kern="1200" cap="none" spc="0" normalizeH="0" baseline="0" noProof="0" dirty="0">
              <a:ln>
                <a:noFill/>
              </a:ln>
              <a:solidFill>
                <a:prstClr val="white">
                  <a:lumMod val="85000"/>
                </a:prstClr>
              </a:solidFill>
              <a:effectLst/>
              <a:uLnTx/>
              <a:uFillTx/>
              <a:latin typeface="Kanit"/>
              <a:ea typeface="+mn-ea"/>
              <a:cs typeface="+mn-cs"/>
            </a:endParaRPr>
          </a:p>
        </p:txBody>
      </p:sp>
      <p:sp>
        <p:nvSpPr>
          <p:cNvPr id="5" name="Slide Number Placeholder 4">
            <a:extLst>
              <a:ext uri="{FF2B5EF4-FFF2-40B4-BE49-F238E27FC236}">
                <a16:creationId xmlns:a16="http://schemas.microsoft.com/office/drawing/2014/main" id="{1CEC76BD-D6FE-B800-D940-B608044FD598}"/>
              </a:ext>
            </a:extLst>
          </p:cNvPr>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979563-BAC4-43CF-AF63-937BB8B82500}" type="slidenum">
              <a:rPr kumimoji="0" lang="en-AU" altLang="en-US" sz="1000" b="0" i="0" u="none" strike="noStrike" kern="1200" cap="none" spc="0" normalizeH="0" baseline="0" noProof="0" smtClean="0">
                <a:ln>
                  <a:noFill/>
                </a:ln>
                <a:solidFill>
                  <a:srgbClr val="D9D9D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AU" altLang="en-US" sz="1000" b="0" i="0" u="none" strike="noStrike" kern="1200" cap="none" spc="0" normalizeH="0" baseline="0" noProof="0">
              <a:ln>
                <a:noFill/>
              </a:ln>
              <a:solidFill>
                <a:srgbClr val="D9D9D9"/>
              </a:solidFill>
              <a:effectLst/>
              <a:uLnTx/>
              <a:uFillTx/>
              <a:latin typeface="Kanit" charset="-34"/>
              <a:ea typeface="+mn-ea"/>
              <a:cs typeface="+mn-cs"/>
            </a:endParaRPr>
          </a:p>
        </p:txBody>
      </p:sp>
    </p:spTree>
    <p:extLst>
      <p:ext uri="{BB962C8B-B14F-4D97-AF65-F5344CB8AC3E}">
        <p14:creationId xmlns:p14="http://schemas.microsoft.com/office/powerpoint/2010/main" val="4066050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B109C-6277-7E09-3E28-85A9D27057A0}"/>
            </a:ext>
          </a:extLst>
        </p:cNvPr>
        <p:cNvGrpSpPr/>
        <p:nvPr/>
      </p:nvGrpSpPr>
      <p:grpSpPr>
        <a:xfrm>
          <a:off x="0" y="0"/>
          <a:ext cx="0" cy="0"/>
          <a:chOff x="0" y="0"/>
          <a:chExt cx="0" cy="0"/>
        </a:xfrm>
      </p:grpSpPr>
      <p:sp>
        <p:nvSpPr>
          <p:cNvPr id="24578" name="Title 1">
            <a:extLst>
              <a:ext uri="{FF2B5EF4-FFF2-40B4-BE49-F238E27FC236}">
                <a16:creationId xmlns:a16="http://schemas.microsoft.com/office/drawing/2014/main" id="{CF877B9E-0EA7-63B9-64B7-A614C5305859}"/>
              </a:ext>
            </a:extLst>
          </p:cNvPr>
          <p:cNvSpPr>
            <a:spLocks noGrp="1" noChangeArrowheads="1"/>
          </p:cNvSpPr>
          <p:nvPr>
            <p:ph type="title"/>
          </p:nvPr>
        </p:nvSpPr>
        <p:spPr>
          <a:xfrm>
            <a:off x="2194718" y="4262493"/>
            <a:ext cx="8389938" cy="1361354"/>
          </a:xfrm>
        </p:spPr>
        <p:txBody>
          <a:bodyPr/>
          <a:lstStyle/>
          <a:p>
            <a:pPr algn="ctr" eaLnBrk="1" hangingPunct="1"/>
            <a:r>
              <a:rPr lang="fa-IR" sz="4400" dirty="0">
                <a:solidFill>
                  <a:schemeClr val="bg1"/>
                </a:solidFill>
              </a:rPr>
              <a:t>سپاسگزاریم</a:t>
            </a:r>
            <a:r>
              <a:rPr lang="fa-IR" sz="4400" dirty="0"/>
              <a:t>	</a:t>
            </a:r>
            <a:br>
              <a:rPr lang="en-AU" sz="4400" noProof="0" dirty="0">
                <a:solidFill>
                  <a:schemeClr val="bg1"/>
                </a:solidFill>
                <a:cs typeface="Arial" panose="020B0604020202020204" pitchFamily="34" charset="0"/>
              </a:rPr>
            </a:br>
            <a:r>
              <a:rPr lang="fa-IR" sz="4400" dirty="0"/>
              <a:t>برنامه قهرمانان جامعه</a:t>
            </a:r>
            <a:endParaRPr lang="en-AU" sz="4400" noProof="0" dirty="0">
              <a:cs typeface="Arial" panose="020B0604020202020204" pitchFamily="34" charset="0"/>
            </a:endParaRPr>
          </a:p>
        </p:txBody>
      </p:sp>
      <p:sp>
        <p:nvSpPr>
          <p:cNvPr id="24579" name="Subtitle 2">
            <a:extLst>
              <a:ext uri="{FF2B5EF4-FFF2-40B4-BE49-F238E27FC236}">
                <a16:creationId xmlns:a16="http://schemas.microsoft.com/office/drawing/2014/main" id="{A56012CB-35F5-17BC-1EC1-46FC86274923}"/>
              </a:ext>
            </a:extLst>
          </p:cNvPr>
          <p:cNvSpPr>
            <a:spLocks noGrp="1" noChangeArrowheads="1"/>
          </p:cNvSpPr>
          <p:nvPr>
            <p:ph type="body" idx="1"/>
          </p:nvPr>
        </p:nvSpPr>
        <p:spPr>
          <a:xfrm>
            <a:off x="2998781" y="5935662"/>
            <a:ext cx="5634037" cy="555625"/>
          </a:xfrm>
        </p:spPr>
        <p:txBody>
          <a:bodyPr/>
          <a:lstStyle/>
          <a:p>
            <a:pPr algn="ctr" eaLnBrk="1" hangingPunct="1"/>
            <a:endParaRPr lang="en-AU" i="1" noProof="0" dirty="0">
              <a:latin typeface="+mj-lt"/>
              <a:cs typeface="Arial" panose="020B0604020202020204" pitchFamily="34" charset="0"/>
            </a:endParaRPr>
          </a:p>
        </p:txBody>
      </p:sp>
      <p:pic>
        <p:nvPicPr>
          <p:cNvPr id="24580" name="Picture 4">
            <a:extLst>
              <a:ext uri="{FF2B5EF4-FFF2-40B4-BE49-F238E27FC236}">
                <a16:creationId xmlns:a16="http://schemas.microsoft.com/office/drawing/2014/main" id="{696379E2-69A0-B4D2-20DB-C89701E72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644525"/>
            <a:ext cx="6729412"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1DA40B31-722B-9851-C453-9A6D4DBAE3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0CDD0F34-A38D-ADA8-7CA6-7DCABB355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84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1" name="Rectangle 266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640080" y="325369"/>
            <a:ext cx="8737384" cy="1956841"/>
          </a:xfrm>
        </p:spPr>
        <p:txBody>
          <a:bodyPr vert="horz" lIns="91440" tIns="45720" rIns="91440" bIns="45720" rtlCol="0" anchor="b">
            <a:normAutofit/>
          </a:bodyPr>
          <a:lstStyle/>
          <a:p>
            <a:pPr eaLnBrk="1" hangingPunct="1"/>
            <a:r>
              <a:rPr lang="fa-IR" sz="4400" dirty="0"/>
              <a:t>قدردانی از صاحبان سرزمین</a:t>
            </a:r>
            <a:endParaRPr lang="en-AU" sz="4200" noProof="0" dirty="0">
              <a:solidFill>
                <a:schemeClr val="tx1"/>
              </a:solidFill>
            </a:endParaRPr>
          </a:p>
        </p:txBody>
      </p:sp>
      <p:sp>
        <p:nvSpPr>
          <p:cNvPr id="2664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dirty="0"/>
          </a:p>
        </p:txBody>
      </p:sp>
      <p:sp>
        <p:nvSpPr>
          <p:cNvPr id="2" name="TextBox 4">
            <a:extLst>
              <a:ext uri="{FF2B5EF4-FFF2-40B4-BE49-F238E27FC236}">
                <a16:creationId xmlns:a16="http://schemas.microsoft.com/office/drawing/2014/main" id="{7C99BC89-6DA8-D67C-6DC0-72C60E51D9E0}"/>
              </a:ext>
            </a:extLst>
          </p:cNvPr>
          <p:cNvSpPr txBox="1">
            <a:spLocks noChangeArrowheads="1"/>
          </p:cNvSpPr>
          <p:nvPr/>
        </p:nvSpPr>
        <p:spPr bwMode="auto">
          <a:xfrm>
            <a:off x="640079" y="2910066"/>
            <a:ext cx="11406777" cy="29756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gn="r" rtl="1" eaLnBrk="1" hangingPunct="1">
              <a:lnSpc>
                <a:spcPct val="150000"/>
              </a:lnSpc>
              <a:spcBef>
                <a:spcPct val="0"/>
              </a:spcBef>
              <a:spcAft>
                <a:spcPts val="600"/>
              </a:spcAft>
              <a:buNone/>
            </a:pPr>
            <a:r>
              <a:rPr lang="fa-IR" dirty="0"/>
              <a:t>ما می‌دانیم که ما بر روی سرزمین بومیان زندگی می‌کنیم. ما به مردم بومی این سرزمین احترام می‌گذاریم. مردم بومی سال‌های بسیاری در این سرزمین زندگی کرده‌اند.</a:t>
            </a:r>
            <a:br>
              <a:rPr lang="fa-IR" dirty="0"/>
            </a:br>
            <a:r>
              <a:rPr lang="fa-IR" dirty="0"/>
              <a:t>ما به همه مردم بومی و بزرگان آن‌ها احترام می‌گذاریم.</a:t>
            </a:r>
            <a:br>
              <a:rPr lang="fa-IR" dirty="0"/>
            </a:br>
            <a:r>
              <a:rPr lang="fa-IR" dirty="0"/>
              <a:t>ما می‌توانیم چیزهای زیادی از داستان‌های آن‌ها بیاموزیم.</a:t>
            </a:r>
            <a:br>
              <a:rPr lang="fa-IR" dirty="0"/>
            </a:br>
            <a:r>
              <a:rPr lang="fa-IR" dirty="0"/>
              <a:t>این سرزمین همیشه سرزمین بومیان بوده و همیشه سرزمین بومیان خواهد بود.</a:t>
            </a:r>
            <a:endParaRPr lang="en-US" noProof="0" dirty="0">
              <a:solidFill>
                <a:schemeClr val="tx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6FF27-C188-5A80-FFE6-57C859FE23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7DEF6D-8BEE-A107-837E-D55E9A8D8EE5}"/>
              </a:ext>
            </a:extLst>
          </p:cNvPr>
          <p:cNvSpPr>
            <a:spLocks noGrp="1"/>
          </p:cNvSpPr>
          <p:nvPr>
            <p:ph type="title"/>
          </p:nvPr>
        </p:nvSpPr>
        <p:spPr>
          <a:xfrm>
            <a:off x="831850" y="1709738"/>
            <a:ext cx="10515600" cy="2852737"/>
          </a:xfrm>
        </p:spPr>
        <p:txBody>
          <a:bodyPr wrap="square" anchor="b">
            <a:normAutofit/>
          </a:bodyPr>
          <a:lstStyle/>
          <a:p>
            <a:r>
              <a:rPr lang="fa-IR" dirty="0"/>
              <a:t>خدمات دولتی آنلاین</a:t>
            </a:r>
            <a:endParaRPr lang="en-AU" dirty="0">
              <a:solidFill>
                <a:srgbClr val="1962B2"/>
              </a:solidFill>
            </a:endParaRPr>
          </a:p>
        </p:txBody>
      </p:sp>
      <p:sp>
        <p:nvSpPr>
          <p:cNvPr id="3" name="Subtitle 2">
            <a:extLst>
              <a:ext uri="{FF2B5EF4-FFF2-40B4-BE49-F238E27FC236}">
                <a16:creationId xmlns:a16="http://schemas.microsoft.com/office/drawing/2014/main" id="{5D045733-1DAA-1BF2-2666-4995A88584E9}"/>
              </a:ext>
            </a:extLst>
          </p:cNvPr>
          <p:cNvSpPr>
            <a:spLocks noGrp="1"/>
          </p:cNvSpPr>
          <p:nvPr>
            <p:ph type="body" idx="1"/>
          </p:nvPr>
        </p:nvSpPr>
        <p:spPr>
          <a:xfrm>
            <a:off x="831850" y="4589463"/>
            <a:ext cx="10515600" cy="1500187"/>
          </a:xfrm>
        </p:spPr>
        <p:txBody>
          <a:bodyPr wrap="square" anchor="t">
            <a:normAutofit/>
          </a:bodyPr>
          <a:lstStyle/>
          <a:p>
            <a:r>
              <a:rPr lang="fa-IR" dirty="0"/>
              <a:t>پروژه شمول دیجیتال ایالت غربی استرالیا</a:t>
            </a:r>
            <a:endParaRPr lang="en-AU" dirty="0"/>
          </a:p>
        </p:txBody>
      </p:sp>
      <p:sp>
        <p:nvSpPr>
          <p:cNvPr id="8" name="Footer Placeholder 3">
            <a:extLst>
              <a:ext uri="{FF2B5EF4-FFF2-40B4-BE49-F238E27FC236}">
                <a16:creationId xmlns:a16="http://schemas.microsoft.com/office/drawing/2014/main" id="{6218E6A7-CFB5-F9D6-66D0-D370D818EA14}"/>
              </a:ext>
            </a:extLst>
          </p:cNvPr>
          <p:cNvSpPr>
            <a:spLocks noGrp="1"/>
          </p:cNvSpPr>
          <p:nvPr>
            <p:ph type="ftr" sz="quarter" idx="10"/>
          </p:nvPr>
        </p:nvSpPr>
        <p:spPr>
          <a:xfrm>
            <a:off x="838200" y="6273800"/>
            <a:ext cx="7526338" cy="244475"/>
          </a:xfrm>
        </p:spPr>
        <p:txBody>
          <a:bodyPr/>
          <a:lstStyle/>
          <a:p>
            <a:pPr lvl="0">
              <a:spcAft>
                <a:spcPts val="600"/>
              </a:spcAft>
              <a:defRPr/>
            </a:pPr>
            <a:r>
              <a:rPr lang="fa-IR" dirty="0"/>
              <a:t>پروژه شمول دیجیتال ایالت غربی استرالیا | برنامه قهرمانان جامعه</a:t>
            </a:r>
            <a:endParaRPr kumimoji="0" lang="en-AU" sz="1000" b="0" i="0" u="none" strike="noStrike" kern="1200" cap="none" spc="0" normalizeH="0" baseline="0" noProof="0" dirty="0">
              <a:ln>
                <a:noFill/>
              </a:ln>
              <a:solidFill>
                <a:prstClr val="white"/>
              </a:solidFill>
              <a:effectLst/>
              <a:uLnTx/>
              <a:uFillTx/>
              <a:latin typeface="Kanit"/>
              <a:ea typeface="+mn-ea"/>
              <a:cs typeface="+mn-cs"/>
            </a:endParaRPr>
          </a:p>
        </p:txBody>
      </p:sp>
      <p:sp>
        <p:nvSpPr>
          <p:cNvPr id="10" name="Slide Number Placeholder 4">
            <a:extLst>
              <a:ext uri="{FF2B5EF4-FFF2-40B4-BE49-F238E27FC236}">
                <a16:creationId xmlns:a16="http://schemas.microsoft.com/office/drawing/2014/main" id="{85C51CDC-34A8-9402-5207-112EBB3A9A55}"/>
              </a:ext>
            </a:extLst>
          </p:cNvPr>
          <p:cNvSpPr>
            <a:spLocks noGrp="1"/>
          </p:cNvSpPr>
          <p:nvPr>
            <p:ph type="sldNum" sz="quarter" idx="11"/>
          </p:nvPr>
        </p:nvSpPr>
        <p:spPr>
          <a:xfrm>
            <a:off x="8610600" y="6273800"/>
            <a:ext cx="2743200" cy="244475"/>
          </a:xfrm>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ECD732CF-05B5-44F6-8B3F-52A906295270}" type="slidenum">
              <a:rPr kumimoji="0" lang="en-AU" altLang="en-US" sz="1000" b="0" i="0" u="none" strike="noStrike" kern="1200" cap="none" spc="0" normalizeH="0" baseline="0" noProof="0">
                <a:ln>
                  <a:noFill/>
                </a:ln>
                <a:solidFill>
                  <a:prstClr val="white"/>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4</a:t>
            </a:fld>
            <a:endParaRPr kumimoji="0" lang="en-AU" altLang="en-US" sz="1000" b="0" i="0" u="none" strike="noStrike" kern="1200" cap="none" spc="0" normalizeH="0" baseline="0" noProof="0">
              <a:ln>
                <a:noFill/>
              </a:ln>
              <a:solidFill>
                <a:prstClr val="white"/>
              </a:solidFill>
              <a:effectLst/>
              <a:uLnTx/>
              <a:uFillTx/>
              <a:latin typeface="Kanit" charset="-34"/>
              <a:ea typeface="+mn-ea"/>
              <a:cs typeface="+mn-cs"/>
            </a:endParaRPr>
          </a:p>
        </p:txBody>
      </p:sp>
    </p:spTree>
    <p:extLst>
      <p:ext uri="{BB962C8B-B14F-4D97-AF65-F5344CB8AC3E}">
        <p14:creationId xmlns:p14="http://schemas.microsoft.com/office/powerpoint/2010/main" val="111539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038B9-2659-A1F6-591B-BFEF735053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48214-E6BC-CAEB-991B-C1A99D868D94}"/>
              </a:ext>
            </a:extLst>
          </p:cNvPr>
          <p:cNvSpPr>
            <a:spLocks noGrp="1"/>
          </p:cNvSpPr>
          <p:nvPr>
            <p:ph type="title"/>
          </p:nvPr>
        </p:nvSpPr>
        <p:spPr>
          <a:xfrm>
            <a:off x="1011821" y="2766218"/>
            <a:ext cx="9228138" cy="1325563"/>
          </a:xfrm>
        </p:spPr>
        <p:txBody>
          <a:bodyPr vert="horz" wrap="square" lIns="91440" tIns="45720" rIns="91440" bIns="45720" numCol="1" rtlCol="0" anchor="ctr" anchorCtr="0" compatLnSpc="1">
            <a:prstTxWarp prst="textNoShape">
              <a:avLst/>
            </a:prstTxWarp>
            <a:normAutofit/>
          </a:bodyPr>
          <a:lstStyle/>
          <a:p>
            <a:r>
              <a:rPr lang="fa-IR" sz="5400" dirty="0"/>
              <a:t>معرفی‌ها</a:t>
            </a:r>
            <a:endParaRPr lang="en-AU" sz="5400" noProof="0" dirty="0"/>
          </a:p>
        </p:txBody>
      </p:sp>
      <p:pic>
        <p:nvPicPr>
          <p:cNvPr id="8" name="Graphic 7" descr="Handshake">
            <a:extLst>
              <a:ext uri="{FF2B5EF4-FFF2-40B4-BE49-F238E27FC236}">
                <a16:creationId xmlns:a16="http://schemas.microsoft.com/office/drawing/2014/main" id="{CAC27AD1-C76D-6341-3D81-9DA8C2B567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98388" y="1825625"/>
            <a:ext cx="3929223" cy="3929223"/>
          </a:xfrm>
          <a:prstGeom prst="rect">
            <a:avLst/>
          </a:prstGeom>
        </p:spPr>
      </p:pic>
      <p:sp>
        <p:nvSpPr>
          <p:cNvPr id="27" name="Footer Placeholder 4">
            <a:extLst>
              <a:ext uri="{FF2B5EF4-FFF2-40B4-BE49-F238E27FC236}">
                <a16:creationId xmlns:a16="http://schemas.microsoft.com/office/drawing/2014/main" id="{DF75785C-6EDD-336B-EE12-5729891596D0}"/>
              </a:ext>
            </a:extLst>
          </p:cNvPr>
          <p:cNvSpPr>
            <a:spLocks noGrp="1"/>
          </p:cNvSpPr>
          <p:nvPr>
            <p:ph type="ftr" sz="quarter" idx="10"/>
          </p:nvPr>
        </p:nvSpPr>
        <p:spPr>
          <a:xfrm>
            <a:off x="838200" y="6273800"/>
            <a:ext cx="7526338" cy="244475"/>
          </a:xfrm>
        </p:spPr>
        <p:txBody>
          <a:bodyPr/>
          <a:lstStyle/>
          <a:p>
            <a:pPr lvl="0">
              <a:spcAft>
                <a:spcPts val="600"/>
              </a:spcAft>
              <a:defRPr/>
            </a:pPr>
            <a:r>
              <a:rPr lang="fa-IR" dirty="0"/>
              <a:t>پروژه شمول دیجیتال ایالت غربی استرالیا | برنامه قهرمانان جامعه</a:t>
            </a:r>
            <a:endParaRPr kumimoji="0" lang="en-AU" sz="1000" b="0" i="0" u="none" strike="noStrike" kern="1200" cap="none" spc="0" normalizeH="0" baseline="0" noProof="0" dirty="0">
              <a:ln>
                <a:noFill/>
              </a:ln>
              <a:solidFill>
                <a:prstClr val="black">
                  <a:tint val="75000"/>
                </a:prstClr>
              </a:solidFill>
              <a:effectLst/>
              <a:uLnTx/>
              <a:uFillTx/>
              <a:latin typeface="Kanit"/>
              <a:ea typeface="+mn-ea"/>
              <a:cs typeface="+mn-cs"/>
            </a:endParaRPr>
          </a:p>
        </p:txBody>
      </p:sp>
      <p:sp>
        <p:nvSpPr>
          <p:cNvPr id="4" name="Slide Number Placeholder 3">
            <a:extLst>
              <a:ext uri="{FF2B5EF4-FFF2-40B4-BE49-F238E27FC236}">
                <a16:creationId xmlns:a16="http://schemas.microsoft.com/office/drawing/2014/main" id="{E7BE527F-027A-CFCC-9627-091FAE3DCB1B}"/>
              </a:ext>
            </a:extLst>
          </p:cNvPr>
          <p:cNvSpPr>
            <a:spLocks noGrp="1"/>
          </p:cNvSpPr>
          <p:nvPr>
            <p:ph type="sldNum" sz="quarter" idx="11"/>
          </p:nvPr>
        </p:nvSpPr>
        <p:spPr>
          <a:xfrm>
            <a:off x="8610600" y="6273800"/>
            <a:ext cx="2743200" cy="244475"/>
          </a:xfrm>
        </p:spPr>
        <p:txBody>
          <a:bodyPr vert="horz" wrap="square" lIns="91440" tIns="45720" rIns="91440" bIns="45720" numCol="1" rtlCol="0" anchor="ctr" anchorCtr="0" compatLnSpc="1">
            <a:prstTxWarp prst="textNoShape">
              <a:avLst/>
            </a:prstTxWarp>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C4C527D1-A219-4ED2-A5FE-8036C7832E50}" type="slidenum">
              <a:rPr kumimoji="0" lang="en-AU" altLang="en-US" sz="1000" b="0" i="0" u="none" strike="noStrike" kern="1200" cap="none" spc="0" normalizeH="0" baseline="0" noProof="0">
                <a:ln>
                  <a:noFill/>
                </a:ln>
                <a:solidFill>
                  <a:srgbClr val="898989"/>
                </a:solidFill>
                <a:effectLst/>
                <a:uLnTx/>
                <a:uFillTx/>
                <a:latin typeface="Kanit" charset="-34"/>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AU" altLang="en-US" sz="1000" b="0" i="0" u="none" strike="noStrike" kern="1200" cap="none" spc="0" normalizeH="0" baseline="0" noProof="0">
              <a:ln>
                <a:noFill/>
              </a:ln>
              <a:solidFill>
                <a:srgbClr val="898989"/>
              </a:solidFill>
              <a:effectLst/>
              <a:uLnTx/>
              <a:uFillTx/>
              <a:latin typeface="Kanit" charset="-34"/>
              <a:ea typeface="+mn-ea"/>
              <a:cs typeface="+mn-cs"/>
            </a:endParaRPr>
          </a:p>
        </p:txBody>
      </p:sp>
      <p:sp>
        <p:nvSpPr>
          <p:cNvPr id="3" name="Content Placeholder 2">
            <a:extLst>
              <a:ext uri="{FF2B5EF4-FFF2-40B4-BE49-F238E27FC236}">
                <a16:creationId xmlns:a16="http://schemas.microsoft.com/office/drawing/2014/main" id="{960CB4D7-1995-2096-1298-EBB038052923}"/>
              </a:ext>
            </a:extLst>
          </p:cNvPr>
          <p:cNvSpPr>
            <a:spLocks noGrp="1"/>
          </p:cNvSpPr>
          <p:nvPr>
            <p:ph idx="1"/>
          </p:nvPr>
        </p:nvSpPr>
        <p:spPr>
          <a:xfrm>
            <a:off x="838200" y="3878663"/>
            <a:ext cx="5120473" cy="1778559"/>
          </a:xfrm>
        </p:spPr>
        <p:txBody>
          <a:bodyPr/>
          <a:lstStyle/>
          <a:p>
            <a:pPr marL="0" indent="0" algn="r" rtl="1">
              <a:buNone/>
            </a:pPr>
            <a:r>
              <a:rPr lang="fa-IR" dirty="0"/>
              <a:t>• خودتان را به گروه معرفی کنید.</a:t>
            </a:r>
            <a:br>
              <a:rPr lang="fa-IR" dirty="0"/>
            </a:br>
            <a:r>
              <a:rPr lang="fa-IR" dirty="0"/>
              <a:t>• تجربه خود را در مورد استفاده از خدمات دولتی آنلاین به اشتراک بگذارید.</a:t>
            </a:r>
            <a:endParaRPr lang="en-AU" dirty="0">
              <a:solidFill>
                <a:schemeClr val="tx1"/>
              </a:solidFill>
            </a:endParaRPr>
          </a:p>
        </p:txBody>
      </p:sp>
    </p:spTree>
    <p:extLst>
      <p:ext uri="{BB962C8B-B14F-4D97-AF65-F5344CB8AC3E}">
        <p14:creationId xmlns:p14="http://schemas.microsoft.com/office/powerpoint/2010/main" val="2754847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3E7D5-F717-07A5-CCD9-B4DBA34AA1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06043-1EED-8864-34C4-3D353D9B7287}"/>
              </a:ext>
            </a:extLst>
          </p:cNvPr>
          <p:cNvSpPr>
            <a:spLocks noGrp="1"/>
          </p:cNvSpPr>
          <p:nvPr>
            <p:ph type="title"/>
          </p:nvPr>
        </p:nvSpPr>
        <p:spPr>
          <a:xfrm>
            <a:off x="838200" y="365125"/>
            <a:ext cx="9228138" cy="1325563"/>
          </a:xfrm>
        </p:spPr>
        <p:txBody>
          <a:bodyPr wrap="square" anchor="ctr">
            <a:normAutofit/>
          </a:bodyPr>
          <a:lstStyle/>
          <a:p>
            <a:r>
              <a:rPr lang="fa-IR" dirty="0"/>
              <a:t>مرور جلسه</a:t>
            </a:r>
            <a:endParaRPr lang="en-AU" dirty="0"/>
          </a:p>
        </p:txBody>
      </p:sp>
      <p:sp>
        <p:nvSpPr>
          <p:cNvPr id="3" name="Content Placeholder 2">
            <a:extLst>
              <a:ext uri="{FF2B5EF4-FFF2-40B4-BE49-F238E27FC236}">
                <a16:creationId xmlns:a16="http://schemas.microsoft.com/office/drawing/2014/main" id="{AFDD9D0B-A310-9226-706F-15F0B3B1EE0B}"/>
              </a:ext>
            </a:extLst>
          </p:cNvPr>
          <p:cNvSpPr>
            <a:spLocks noGrp="1"/>
          </p:cNvSpPr>
          <p:nvPr>
            <p:ph sz="half" idx="1"/>
          </p:nvPr>
        </p:nvSpPr>
        <p:spPr>
          <a:xfrm>
            <a:off x="838200" y="1825625"/>
            <a:ext cx="5181600" cy="3929223"/>
          </a:xfrm>
        </p:spPr>
        <p:txBody>
          <a:bodyPr wrap="square" anchor="t">
            <a:normAutofit/>
          </a:bodyPr>
          <a:lstStyle/>
          <a:p>
            <a:pPr marL="0" indent="0" algn="r" rtl="1">
              <a:spcBef>
                <a:spcPts val="750"/>
              </a:spcBef>
              <a:spcAft>
                <a:spcPts val="750"/>
              </a:spcAft>
              <a:buNone/>
            </a:pPr>
            <a:r>
              <a:rPr lang="fa-IR" dirty="0"/>
              <a:t>این جلسه شامل موارد زیر خواهد بود:</a:t>
            </a:r>
            <a:br>
              <a:rPr lang="fa-IR" dirty="0"/>
            </a:br>
            <a:r>
              <a:rPr lang="fa-IR" dirty="0"/>
              <a:t>• خدمات دولتی آنلاین چیست، از جمله </a:t>
            </a:r>
            <a:r>
              <a:rPr lang="en-AU" dirty="0" err="1"/>
              <a:t>myGov</a:t>
            </a:r>
            <a:br>
              <a:rPr lang="en-AU" dirty="0"/>
            </a:br>
            <a:r>
              <a:rPr lang="en-AU" dirty="0"/>
              <a:t>• </a:t>
            </a:r>
            <a:r>
              <a:rPr lang="fa-IR" dirty="0"/>
              <a:t>چگونه یک حساب </a:t>
            </a:r>
            <a:r>
              <a:rPr lang="en-AU" dirty="0" err="1"/>
              <a:t>myGov</a:t>
            </a:r>
            <a:r>
              <a:rPr lang="en-AU" dirty="0"/>
              <a:t> </a:t>
            </a:r>
            <a:r>
              <a:rPr lang="fa-IR" dirty="0"/>
              <a:t>ایجاد کنیم</a:t>
            </a:r>
            <a:br>
              <a:rPr lang="fa-IR" dirty="0"/>
            </a:br>
            <a:r>
              <a:rPr lang="fa-IR" dirty="0"/>
              <a:t>• لینک کردن خدمات به </a:t>
            </a:r>
            <a:r>
              <a:rPr lang="en-AU" dirty="0" err="1"/>
              <a:t>myGov</a:t>
            </a:r>
            <a:br>
              <a:rPr lang="en-AU" dirty="0"/>
            </a:br>
            <a:r>
              <a:rPr lang="en-AU" dirty="0"/>
              <a:t>• </a:t>
            </a:r>
            <a:r>
              <a:rPr lang="fa-IR" dirty="0"/>
              <a:t>از کجا کمک بگیریم اگر به آن نیاز داشته باشیم</a:t>
            </a:r>
            <a:endParaRPr lang="en-US" b="0" i="0" dirty="0">
              <a:solidFill>
                <a:schemeClr val="tx1"/>
              </a:solidFill>
              <a:effectLst/>
            </a:endParaRPr>
          </a:p>
        </p:txBody>
      </p:sp>
      <p:sp>
        <p:nvSpPr>
          <p:cNvPr id="4" name="Footer Placeholder 3">
            <a:extLst>
              <a:ext uri="{FF2B5EF4-FFF2-40B4-BE49-F238E27FC236}">
                <a16:creationId xmlns:a16="http://schemas.microsoft.com/office/drawing/2014/main" id="{E9DBC682-3850-AD3E-8708-FB8A0ED37AFF}"/>
              </a:ext>
            </a:extLst>
          </p:cNvPr>
          <p:cNvSpPr>
            <a:spLocks noGrp="1"/>
          </p:cNvSpPr>
          <p:nvPr>
            <p:ph type="ftr" sz="quarter" idx="10"/>
          </p:nvPr>
        </p:nvSpPr>
        <p:spPr>
          <a:xfrm>
            <a:off x="838200" y="6273800"/>
            <a:ext cx="7526338" cy="244475"/>
          </a:xfrm>
        </p:spPr>
        <p:txBody>
          <a:bodyPr anchor="ctr">
            <a:normAutofit/>
          </a:bodyPr>
          <a:lstStyle/>
          <a:p>
            <a:pPr lvl="0">
              <a:spcAft>
                <a:spcPts val="600"/>
              </a:spcAft>
              <a:defRPr/>
            </a:pPr>
            <a:r>
              <a:rPr lang="fa-IR" dirty="0"/>
              <a:t>پروژه شمول دیجیتال ایالت غربی استرالیا | برنامه قهرمانان جامعه</a:t>
            </a:r>
            <a:endParaRPr kumimoji="0" lang="en-AU" b="0" i="0" u="none" strike="noStrike" kern="1200" cap="none" spc="0" normalizeH="0" baseline="0" noProof="0" dirty="0">
              <a:ln>
                <a:noFill/>
              </a:ln>
              <a:effectLst/>
              <a:uLnTx/>
              <a:uFillTx/>
            </a:endParaRPr>
          </a:p>
        </p:txBody>
      </p:sp>
      <p:sp>
        <p:nvSpPr>
          <p:cNvPr id="5" name="Slide Number Placeholder 4">
            <a:extLst>
              <a:ext uri="{FF2B5EF4-FFF2-40B4-BE49-F238E27FC236}">
                <a16:creationId xmlns:a16="http://schemas.microsoft.com/office/drawing/2014/main" id="{8BE471C1-E263-053E-882D-39051329823E}"/>
              </a:ext>
            </a:extLst>
          </p:cNvPr>
          <p:cNvSpPr>
            <a:spLocks noGrp="1"/>
          </p:cNvSpPr>
          <p:nvPr>
            <p:ph type="sldNum" sz="quarter" idx="11"/>
          </p:nvPr>
        </p:nvSpPr>
        <p:spPr>
          <a:xfrm>
            <a:off x="8610600" y="6273800"/>
            <a:ext cx="2743200" cy="244475"/>
          </a:xfrm>
        </p:spPr>
        <p:txBody>
          <a:bodyPr wrap="square" anchor="ctr">
            <a:normAutofit/>
          </a:bodyPr>
          <a:lstStyle/>
          <a:p>
            <a:pPr marL="0" marR="0" lvl="0" indent="0" defTabSz="914400" rtl="0" eaLnBrk="1" fontAlgn="base" latinLnBrk="0" hangingPunct="1">
              <a:spcBef>
                <a:spcPct val="0"/>
              </a:spcBef>
              <a:spcAft>
                <a:spcPts val="600"/>
              </a:spcAft>
              <a:buClrTx/>
              <a:buSzTx/>
              <a:buFontTx/>
              <a:buNone/>
              <a:tabLst/>
              <a:defRPr/>
            </a:pPr>
            <a:fld id="{3BD15210-6865-4F66-8164-C0556A8C2866}" type="slidenum">
              <a:rPr kumimoji="0" lang="en-AU" altLang="en-US" b="0" i="0" u="none" strike="noStrike" kern="1200" cap="none" spc="0" normalizeH="0" baseline="0" noProof="0" smtClean="0">
                <a:ln>
                  <a:noFill/>
                </a:ln>
                <a:effectLst/>
                <a:uLnTx/>
                <a:uFillTx/>
              </a:rPr>
              <a:pPr marL="0" marR="0" lvl="0" indent="0" defTabSz="914400" rtl="0" eaLnBrk="1" fontAlgn="base" latinLnBrk="0" hangingPunct="1">
                <a:spcBef>
                  <a:spcPct val="0"/>
                </a:spcBef>
                <a:spcAft>
                  <a:spcPts val="600"/>
                </a:spcAft>
                <a:buClrTx/>
                <a:buSzTx/>
                <a:buFontTx/>
                <a:buNone/>
                <a:tabLst/>
                <a:defRPr/>
              </a:pPr>
              <a:t>6</a:t>
            </a:fld>
            <a:endParaRPr kumimoji="0" lang="en-AU" altLang="en-US" b="0" i="0" u="none" strike="noStrike" kern="1200" cap="none" spc="0" normalizeH="0" baseline="0" noProof="0">
              <a:ln>
                <a:noFill/>
              </a:ln>
              <a:effectLst/>
              <a:uLnTx/>
              <a:uFillTx/>
            </a:endParaRPr>
          </a:p>
        </p:txBody>
      </p:sp>
      <p:pic>
        <p:nvPicPr>
          <p:cNvPr id="9222" name="Picture 6" descr="myID | Australian Government Department of Health and Aged Care">
            <a:extLst>
              <a:ext uri="{FF2B5EF4-FFF2-40B4-BE49-F238E27FC236}">
                <a16:creationId xmlns:a16="http://schemas.microsoft.com/office/drawing/2014/main" id="{A6143B46-775E-0779-FDE5-553B3F2382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081" y="4530601"/>
            <a:ext cx="2256355" cy="1403954"/>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The myGov, Medicare, My Health Record, ATO and Centrelink logos.">
            <a:extLst>
              <a:ext uri="{FF2B5EF4-FFF2-40B4-BE49-F238E27FC236}">
                <a16:creationId xmlns:a16="http://schemas.microsoft.com/office/drawing/2014/main" id="{FE8C0E47-E0A0-22D1-B629-3BB33EE34A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955970" y="1564546"/>
            <a:ext cx="3614058" cy="24596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yGov Home | myGov">
            <a:extLst>
              <a:ext uri="{FF2B5EF4-FFF2-40B4-BE49-F238E27FC236}">
                <a16:creationId xmlns:a16="http://schemas.microsoft.com/office/drawing/2014/main" id="{BE23917A-6E52-BE7F-A3B3-FA69DB1DB2E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907313" y="1825625"/>
            <a:ext cx="2239536" cy="77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49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D6AA9-9285-4186-ABE0-AD01ABF83B5A}"/>
              </a:ext>
            </a:extLst>
          </p:cNvPr>
          <p:cNvSpPr>
            <a:spLocks noGrp="1"/>
          </p:cNvSpPr>
          <p:nvPr>
            <p:ph type="title"/>
          </p:nvPr>
        </p:nvSpPr>
        <p:spPr>
          <a:xfrm>
            <a:off x="838200" y="365125"/>
            <a:ext cx="9228138" cy="1325563"/>
          </a:xfrm>
        </p:spPr>
        <p:txBody>
          <a:bodyPr wrap="square" anchor="ctr">
            <a:normAutofit/>
          </a:bodyPr>
          <a:lstStyle/>
          <a:p>
            <a:pPr algn="r" rtl="1"/>
            <a:r>
              <a:rPr lang="en-AU" dirty="0" err="1"/>
              <a:t>myGov</a:t>
            </a:r>
            <a:r>
              <a:rPr lang="en-AU" dirty="0"/>
              <a:t> </a:t>
            </a:r>
            <a:r>
              <a:rPr lang="fa-IR" dirty="0"/>
              <a:t>چیست؟</a:t>
            </a:r>
            <a:endParaRPr lang="en-AU" dirty="0"/>
          </a:p>
        </p:txBody>
      </p:sp>
      <p:pic>
        <p:nvPicPr>
          <p:cNvPr id="20" name="Picture 2" descr="myGov Home | myGov">
            <a:extLst>
              <a:ext uri="{FF2B5EF4-FFF2-40B4-BE49-F238E27FC236}">
                <a16:creationId xmlns:a16="http://schemas.microsoft.com/office/drawing/2014/main" id="{70D62B91-3489-E48C-79DD-00F59C9BBB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200" y="2797914"/>
            <a:ext cx="4357914" cy="15019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99570630-12BD-CE5C-DD75-09118882D218}"/>
              </a:ext>
            </a:extLst>
          </p:cNvPr>
          <p:cNvSpPr>
            <a:spLocks noGrp="1"/>
          </p:cNvSpPr>
          <p:nvPr>
            <p:ph sz="half" idx="2"/>
          </p:nvPr>
        </p:nvSpPr>
        <p:spPr>
          <a:xfrm>
            <a:off x="6172200" y="1825625"/>
            <a:ext cx="5181600" cy="3929223"/>
          </a:xfrm>
        </p:spPr>
        <p:txBody>
          <a:bodyPr wrap="square" anchor="t">
            <a:normAutofit/>
          </a:bodyPr>
          <a:lstStyle/>
          <a:p>
            <a:pPr algn="r" rtl="1">
              <a:spcBef>
                <a:spcPts val="750"/>
              </a:spcBef>
              <a:spcAft>
                <a:spcPts val="750"/>
              </a:spcAft>
            </a:pPr>
            <a:r>
              <a:rPr lang="fa-IR" dirty="0"/>
              <a:t> </a:t>
            </a:r>
            <a:r>
              <a:rPr lang="en-AU" dirty="0" err="1"/>
              <a:t>myGov</a:t>
            </a:r>
            <a:r>
              <a:rPr lang="en-AU" dirty="0"/>
              <a:t> </a:t>
            </a:r>
            <a:r>
              <a:rPr lang="fa-IR" dirty="0"/>
              <a:t>یک روش امن برای دسترسی به خدمات دولتی به‌ صورت آنلاین است.</a:t>
            </a:r>
            <a:br>
              <a:rPr lang="fa-IR" dirty="0"/>
            </a:br>
            <a:r>
              <a:rPr lang="fa-IR" dirty="0"/>
              <a:t>• به شما امکان می‌دهد خدماتی مانند </a:t>
            </a:r>
            <a:r>
              <a:rPr lang="en-AU" dirty="0"/>
              <a:t>Centrelink، Medicare </a:t>
            </a:r>
            <a:r>
              <a:rPr lang="fa-IR" dirty="0"/>
              <a:t>و </a:t>
            </a:r>
            <a:r>
              <a:rPr lang="en-AU" dirty="0"/>
              <a:t>ATO </a:t>
            </a:r>
            <a:r>
              <a:rPr lang="fa-IR" dirty="0"/>
              <a:t>را به حساب </a:t>
            </a:r>
            <a:r>
              <a:rPr lang="en-AU" dirty="0" err="1"/>
              <a:t>myGov</a:t>
            </a:r>
            <a:r>
              <a:rPr lang="en-AU" dirty="0"/>
              <a:t> </a:t>
            </a:r>
            <a:r>
              <a:rPr lang="fa-IR" dirty="0"/>
              <a:t>خود متصل کنید.</a:t>
            </a:r>
            <a:br>
              <a:rPr lang="fa-IR" dirty="0"/>
            </a:br>
            <a:r>
              <a:rPr lang="fa-IR" dirty="0"/>
              <a:t>• سپس می‌توانید از طریق ورود </a:t>
            </a:r>
            <a:r>
              <a:rPr lang="en-AU" dirty="0"/>
              <a:t>Login</a:t>
            </a:r>
            <a:r>
              <a:rPr lang="fa-IR" dirty="0"/>
              <a:t> به   </a:t>
            </a:r>
            <a:r>
              <a:rPr lang="en-AU" dirty="0" err="1"/>
              <a:t>myGov</a:t>
            </a:r>
            <a:r>
              <a:rPr lang="en-AU" dirty="0"/>
              <a:t> </a:t>
            </a:r>
            <a:r>
              <a:rPr lang="fa-IR" dirty="0"/>
              <a:t>به همه این خدمات در یک مکان دسترسی داشته باشید.</a:t>
            </a:r>
            <a:endParaRPr lang="en-US" b="0" i="0" dirty="0">
              <a:solidFill>
                <a:schemeClr val="tx1"/>
              </a:solidFill>
              <a:effectLst/>
            </a:endParaRPr>
          </a:p>
        </p:txBody>
      </p:sp>
      <p:sp>
        <p:nvSpPr>
          <p:cNvPr id="5" name="Footer Placeholder 4">
            <a:extLst>
              <a:ext uri="{FF2B5EF4-FFF2-40B4-BE49-F238E27FC236}">
                <a16:creationId xmlns:a16="http://schemas.microsoft.com/office/drawing/2014/main" id="{7EF92C7A-D9AB-3571-2E12-E20D7A8C9119}"/>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2DA1A75C-0082-9633-0215-D7AB2B742DF3}"/>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7</a:t>
            </a:fld>
            <a:endParaRPr lang="en-AU" altLang="en-US"/>
          </a:p>
        </p:txBody>
      </p:sp>
    </p:spTree>
    <p:extLst>
      <p:ext uri="{BB962C8B-B14F-4D97-AF65-F5344CB8AC3E}">
        <p14:creationId xmlns:p14="http://schemas.microsoft.com/office/powerpoint/2010/main" val="2005169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EA28-508A-935C-C5AD-2DD13DA6C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1FB90-6BE5-D3AB-9DA7-801A98B8CA0C}"/>
              </a:ext>
            </a:extLst>
          </p:cNvPr>
          <p:cNvSpPr>
            <a:spLocks noGrp="1"/>
          </p:cNvSpPr>
          <p:nvPr>
            <p:ph type="title"/>
          </p:nvPr>
        </p:nvSpPr>
        <p:spPr>
          <a:xfrm>
            <a:off x="-2488407" y="0"/>
            <a:ext cx="9228138" cy="1325563"/>
          </a:xfrm>
        </p:spPr>
        <p:txBody>
          <a:bodyPr wrap="square" anchor="ctr">
            <a:normAutofit/>
          </a:bodyPr>
          <a:lstStyle/>
          <a:p>
            <a:pPr algn="r" rtl="1"/>
            <a:r>
              <a:rPr lang="fa-IR" dirty="0"/>
              <a:t>ایجاد حساب </a:t>
            </a:r>
            <a:r>
              <a:rPr lang="en-AU" dirty="0" err="1"/>
              <a:t>myGov</a:t>
            </a:r>
            <a:endParaRPr lang="en-AU" dirty="0"/>
          </a:p>
        </p:txBody>
      </p:sp>
      <p:pic>
        <p:nvPicPr>
          <p:cNvPr id="20" name="Picture 2" descr="myGov Home | myGov">
            <a:extLst>
              <a:ext uri="{FF2B5EF4-FFF2-40B4-BE49-F238E27FC236}">
                <a16:creationId xmlns:a16="http://schemas.microsoft.com/office/drawing/2014/main" id="{2914B12C-7022-C2DE-99AD-7F57C0D255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10223" y="136525"/>
            <a:ext cx="2656115" cy="9154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8709ADCD-DBDF-B04F-86BE-B20B7015725D}"/>
              </a:ext>
            </a:extLst>
          </p:cNvPr>
          <p:cNvSpPr>
            <a:spLocks noGrp="1"/>
          </p:cNvSpPr>
          <p:nvPr>
            <p:ph sz="half" idx="2"/>
          </p:nvPr>
        </p:nvSpPr>
        <p:spPr>
          <a:xfrm>
            <a:off x="580571" y="1221469"/>
            <a:ext cx="11059886" cy="5255532"/>
          </a:xfrm>
        </p:spPr>
        <p:txBody>
          <a:bodyPr wrap="square" anchor="t">
            <a:noAutofit/>
          </a:bodyPr>
          <a:lstStyle/>
          <a:p>
            <a:pPr marL="0" indent="0" algn="r" rtl="1">
              <a:spcBef>
                <a:spcPts val="750"/>
              </a:spcBef>
              <a:spcAft>
                <a:spcPts val="750"/>
              </a:spcAft>
              <a:buNone/>
            </a:pPr>
            <a:r>
              <a:rPr lang="fa-IR" sz="2000" dirty="0"/>
              <a:t>برای ایجاد حساب </a:t>
            </a:r>
            <a:r>
              <a:rPr lang="en-AU" sz="2000" dirty="0" err="1"/>
              <a:t>myGov</a:t>
            </a:r>
            <a:r>
              <a:rPr lang="en-AU" sz="2000" dirty="0"/>
              <a:t> </a:t>
            </a:r>
            <a:r>
              <a:rPr lang="fa-IR" sz="2000" dirty="0"/>
              <a:t>به یک آدرس ایمیل و دسترسی به تلفن همراه خود نیاز دارید.</a:t>
            </a:r>
            <a:br>
              <a:rPr lang="fa-IR" sz="2000" dirty="0"/>
            </a:br>
            <a:r>
              <a:rPr lang="fa-IR" sz="2000" dirty="0"/>
              <a:t>مراحل ایجاد حساب </a:t>
            </a:r>
            <a:r>
              <a:rPr lang="en-AU" sz="2000" dirty="0" err="1"/>
              <a:t>myGov</a:t>
            </a:r>
            <a:r>
              <a:rPr lang="en-AU" sz="2000" dirty="0"/>
              <a:t> </a:t>
            </a:r>
            <a:r>
              <a:rPr lang="fa-IR" sz="2000" dirty="0"/>
              <a:t>به این صورت است:</a:t>
            </a:r>
            <a:br>
              <a:rPr lang="fa-IR" sz="2000" dirty="0"/>
            </a:br>
            <a:r>
              <a:rPr lang="fa-IR" sz="2000" dirty="0"/>
              <a:t>۱. به سایت </a:t>
            </a:r>
            <a:r>
              <a:rPr lang="en-AU" sz="2000" dirty="0" err="1"/>
              <a:t>myGov</a:t>
            </a:r>
            <a:r>
              <a:rPr lang="en-AU" sz="2000" dirty="0"/>
              <a:t> </a:t>
            </a:r>
            <a:r>
              <a:rPr lang="fa-IR" sz="2000" dirty="0"/>
              <a:t>بروید و گزینه </a:t>
            </a:r>
            <a:r>
              <a:rPr lang="en-AU" sz="2000" dirty="0"/>
              <a:t>Create Account </a:t>
            </a:r>
            <a:r>
              <a:rPr lang="fa-IR" sz="2000" dirty="0"/>
              <a:t>را انتخاب کنید.</a:t>
            </a:r>
            <a:br>
              <a:rPr lang="fa-IR" sz="2000" dirty="0"/>
            </a:br>
            <a:r>
              <a:rPr lang="fa-IR" sz="2000" dirty="0"/>
              <a:t>۲. گزینه </a:t>
            </a:r>
            <a:r>
              <a:rPr lang="en-AU" sz="2000" dirty="0"/>
              <a:t>Continue with Email </a:t>
            </a:r>
            <a:r>
              <a:rPr lang="fa-IR" sz="2000" dirty="0"/>
              <a:t>را انتخاب کنید.</a:t>
            </a:r>
            <a:br>
              <a:rPr lang="fa-IR" sz="2000" dirty="0"/>
            </a:br>
            <a:r>
              <a:rPr lang="fa-IR" sz="2000" dirty="0"/>
              <a:t>۳. اعلامیه حریم خصوصی و شرایط استفاده را بخوانید. اگر متوجه شدید و موافق بودید، </a:t>
            </a:r>
            <a:r>
              <a:rPr lang="en-AU" sz="2000" dirty="0"/>
              <a:t>Next </a:t>
            </a:r>
            <a:r>
              <a:rPr lang="fa-IR" sz="2000" dirty="0"/>
              <a:t>را انتخاب کنید.</a:t>
            </a:r>
            <a:br>
              <a:rPr lang="fa-IR" sz="2000" dirty="0"/>
            </a:br>
            <a:r>
              <a:rPr lang="fa-IR" sz="2000" dirty="0"/>
              <a:t>۴. آدرس ایمیل خود را وارد کرده و </a:t>
            </a:r>
            <a:r>
              <a:rPr lang="en-AU" sz="2000" dirty="0"/>
              <a:t>Next </a:t>
            </a:r>
            <a:r>
              <a:rPr lang="fa-IR" sz="2000" dirty="0"/>
              <a:t>را انتخاب کنید.</a:t>
            </a:r>
            <a:br>
              <a:rPr lang="fa-IR" sz="2000" dirty="0"/>
            </a:br>
            <a:r>
              <a:rPr lang="fa-IR" sz="2000" dirty="0"/>
              <a:t>۵. کد ارسال‌شده به ایمیل خود را وارد کرده و </a:t>
            </a:r>
            <a:r>
              <a:rPr lang="en-AU" sz="2000" dirty="0"/>
              <a:t>Next </a:t>
            </a:r>
            <a:r>
              <a:rPr lang="fa-IR" sz="2000" dirty="0"/>
              <a:t>را انتخاب کنید.</a:t>
            </a:r>
            <a:br>
              <a:rPr lang="fa-IR" sz="2000" dirty="0"/>
            </a:br>
            <a:r>
              <a:rPr lang="fa-IR" sz="2000" dirty="0"/>
              <a:t>۶. شماره تلفن همراه خود را وارد کنید (اختیاری) و </a:t>
            </a:r>
            <a:r>
              <a:rPr lang="en-AU" sz="2000" dirty="0"/>
              <a:t>Next </a:t>
            </a:r>
            <a:r>
              <a:rPr lang="fa-IR" sz="2000" dirty="0"/>
              <a:t>را انتخاب کنید.</a:t>
            </a:r>
            <a:br>
              <a:rPr lang="fa-IR" sz="2000" dirty="0"/>
            </a:br>
            <a:r>
              <a:rPr lang="fa-IR" sz="2000" dirty="0"/>
              <a:t>۷. کد ارسال‌شده به تلفن همراه خود را وارد کرده و </a:t>
            </a:r>
            <a:r>
              <a:rPr lang="en-AU" sz="2000" dirty="0"/>
              <a:t>Next </a:t>
            </a:r>
            <a:r>
              <a:rPr lang="fa-IR" sz="2000" dirty="0"/>
              <a:t>را انتخاب کنید.</a:t>
            </a:r>
            <a:br>
              <a:rPr lang="fa-IR" sz="2000" dirty="0"/>
            </a:br>
            <a:r>
              <a:rPr lang="fa-IR" sz="2000" dirty="0"/>
              <a:t>۸. یک گذرواژه وارد کنید و سپس دوباره همان گذرواژه را وارد کنید.</a:t>
            </a:r>
            <a:br>
              <a:rPr lang="fa-IR" sz="2000" dirty="0"/>
            </a:br>
            <a:r>
              <a:rPr lang="fa-IR" sz="2000" dirty="0"/>
              <a:t>۹. سه سؤال و پاسخ امنیتی ایجاد کنید. از فهرست انتخاب کنید یا سؤال‌های خودتان را بسازید.</a:t>
            </a:r>
          </a:p>
          <a:p>
            <a:pPr marL="0" indent="0" algn="r" rtl="1">
              <a:spcBef>
                <a:spcPts val="750"/>
              </a:spcBef>
              <a:spcAft>
                <a:spcPts val="750"/>
              </a:spcAft>
              <a:buNone/>
            </a:pPr>
            <a:endParaRPr lang="fa-IR" sz="2000" dirty="0">
              <a:solidFill>
                <a:schemeClr val="tx1"/>
              </a:solidFill>
            </a:endParaRPr>
          </a:p>
          <a:p>
            <a:pPr marL="0" indent="0" algn="r" rtl="1">
              <a:spcBef>
                <a:spcPts val="750"/>
              </a:spcBef>
              <a:spcAft>
                <a:spcPts val="750"/>
              </a:spcAft>
              <a:buNone/>
            </a:pPr>
            <a:r>
              <a:rPr lang="fa-IR" sz="2000" dirty="0"/>
              <a:t>اطلاعات بیشتر:</a:t>
            </a:r>
            <a:br>
              <a:rPr lang="fa-IR" sz="2000" dirty="0"/>
            </a:br>
            <a:r>
              <a:rPr lang="en-AU" sz="2000" dirty="0">
                <a:hlinkClick r:id="rId4"/>
              </a:rPr>
              <a:t>https://my.gov.au/en/about/help/mygov-website/create-mygov-account</a:t>
            </a:r>
            <a:endParaRPr lang="en-US" sz="2000" dirty="0">
              <a:solidFill>
                <a:schemeClr val="tx1"/>
              </a:solidFill>
            </a:endParaRPr>
          </a:p>
        </p:txBody>
      </p:sp>
      <p:sp>
        <p:nvSpPr>
          <p:cNvPr id="5" name="Footer Placeholder 4">
            <a:extLst>
              <a:ext uri="{FF2B5EF4-FFF2-40B4-BE49-F238E27FC236}">
                <a16:creationId xmlns:a16="http://schemas.microsoft.com/office/drawing/2014/main" id="{773E001F-CC5D-3C43-75FB-98F06A4E966C}"/>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9E7D3299-3EE7-790D-CA34-A3F2E61DED6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8</a:t>
            </a:fld>
            <a:endParaRPr lang="en-AU" altLang="en-US"/>
          </a:p>
        </p:txBody>
      </p:sp>
    </p:spTree>
    <p:extLst>
      <p:ext uri="{BB962C8B-B14F-4D97-AF65-F5344CB8AC3E}">
        <p14:creationId xmlns:p14="http://schemas.microsoft.com/office/powerpoint/2010/main" val="236741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B961-E02E-ABA4-3EDD-C2D7C9DE7475}"/>
              </a:ext>
            </a:extLst>
          </p:cNvPr>
          <p:cNvSpPr>
            <a:spLocks noGrp="1"/>
          </p:cNvSpPr>
          <p:nvPr>
            <p:ph type="title"/>
          </p:nvPr>
        </p:nvSpPr>
        <p:spPr>
          <a:xfrm>
            <a:off x="838200" y="365125"/>
            <a:ext cx="9228138" cy="1325563"/>
          </a:xfrm>
        </p:spPr>
        <p:txBody>
          <a:bodyPr wrap="square" anchor="ctr">
            <a:normAutofit/>
          </a:bodyPr>
          <a:lstStyle/>
          <a:p>
            <a:pPr algn="r" rtl="1"/>
            <a:r>
              <a:rPr lang="fa-IR" dirty="0"/>
              <a:t>لینک کردن خدمات</a:t>
            </a:r>
            <a:endParaRPr lang="en-AU" dirty="0"/>
          </a:p>
        </p:txBody>
      </p:sp>
      <p:sp>
        <p:nvSpPr>
          <p:cNvPr id="5" name="Footer Placeholder 4">
            <a:extLst>
              <a:ext uri="{FF2B5EF4-FFF2-40B4-BE49-F238E27FC236}">
                <a16:creationId xmlns:a16="http://schemas.microsoft.com/office/drawing/2014/main" id="{DF921810-5349-6E21-8A29-A9960A83EF12}"/>
              </a:ext>
            </a:extLst>
          </p:cNvPr>
          <p:cNvSpPr>
            <a:spLocks noGrp="1"/>
          </p:cNvSpPr>
          <p:nvPr>
            <p:ph type="ftr" sz="quarter" idx="10"/>
          </p:nvPr>
        </p:nvSpPr>
        <p:spPr>
          <a:xfrm>
            <a:off x="838200" y="6477000"/>
            <a:ext cx="7526338" cy="244475"/>
          </a:xfrm>
        </p:spPr>
        <p:txBody>
          <a:bodyPr anchor="ctr">
            <a:normAutofit/>
          </a:bodyPr>
          <a:lstStyle/>
          <a:p>
            <a:pPr>
              <a:spcAft>
                <a:spcPts val="600"/>
              </a:spcAft>
              <a:defRPr/>
            </a:pPr>
            <a:r>
              <a:rPr lang="fa-IR" dirty="0"/>
              <a:t>پروژه شمول دیجیتال ایالت غربی استرالیا | برنامه قهرمانان جامعه</a:t>
            </a:r>
            <a:endParaRPr lang="en-AU" dirty="0"/>
          </a:p>
        </p:txBody>
      </p:sp>
      <p:sp>
        <p:nvSpPr>
          <p:cNvPr id="6" name="Slide Number Placeholder 5">
            <a:extLst>
              <a:ext uri="{FF2B5EF4-FFF2-40B4-BE49-F238E27FC236}">
                <a16:creationId xmlns:a16="http://schemas.microsoft.com/office/drawing/2014/main" id="{76DCBDFF-BFE9-7628-D8E1-BE321682C6D0}"/>
              </a:ext>
            </a:extLst>
          </p:cNvPr>
          <p:cNvSpPr>
            <a:spLocks noGrp="1"/>
          </p:cNvSpPr>
          <p:nvPr>
            <p:ph type="sldNum" sz="quarter" idx="11"/>
          </p:nvPr>
        </p:nvSpPr>
        <p:spPr>
          <a:xfrm>
            <a:off x="8610600" y="6477000"/>
            <a:ext cx="2743200" cy="244475"/>
          </a:xfrm>
        </p:spPr>
        <p:txBody>
          <a:bodyPr wrap="square" anchor="ctr">
            <a:normAutofit/>
          </a:bodyPr>
          <a:lstStyle/>
          <a:p>
            <a:pPr>
              <a:spcAft>
                <a:spcPts val="600"/>
              </a:spcAft>
              <a:defRPr/>
            </a:pPr>
            <a:fld id="{8B8016BD-11DC-40B9-AC11-BFEBA31540E1}" type="slidenum">
              <a:rPr lang="en-AU" altLang="en-US" smtClean="0"/>
              <a:pPr>
                <a:spcAft>
                  <a:spcPts val="600"/>
                </a:spcAft>
                <a:defRPr/>
              </a:pPr>
              <a:t>9</a:t>
            </a:fld>
            <a:endParaRPr lang="en-AU" altLang="en-US"/>
          </a:p>
        </p:txBody>
      </p:sp>
      <p:pic>
        <p:nvPicPr>
          <p:cNvPr id="8" name="Picture 8" descr="The myGov, Medicare, My Health Record, ATO and Centrelink logos.">
            <a:extLst>
              <a:ext uri="{FF2B5EF4-FFF2-40B4-BE49-F238E27FC236}">
                <a16:creationId xmlns:a16="http://schemas.microsoft.com/office/drawing/2014/main" id="{8E7A2078-9B1A-4559-9FAA-D46C7F7DCD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56749" y="4074978"/>
            <a:ext cx="2239536" cy="1613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yGov Home | myGov">
            <a:extLst>
              <a:ext uri="{FF2B5EF4-FFF2-40B4-BE49-F238E27FC236}">
                <a16:creationId xmlns:a16="http://schemas.microsoft.com/office/drawing/2014/main" id="{B633F78B-3BE2-D709-1863-36A20A0600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930" y="1960756"/>
            <a:ext cx="3846139"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The myGov, Medicare, My Health Record, ATO and Centrelink logos.">
            <a:extLst>
              <a:ext uri="{FF2B5EF4-FFF2-40B4-BE49-F238E27FC236}">
                <a16:creationId xmlns:a16="http://schemas.microsoft.com/office/drawing/2014/main" id="{8D00AF10-1E5E-7531-4CBB-26928F44DA1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3154371" y="5176344"/>
            <a:ext cx="3096919" cy="9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The myGov, Medicare, My Health Record, ATO and Centrelink logos.">
            <a:extLst>
              <a:ext uri="{FF2B5EF4-FFF2-40B4-BE49-F238E27FC236}">
                <a16:creationId xmlns:a16="http://schemas.microsoft.com/office/drawing/2014/main" id="{7A07293E-A037-27EC-C42A-A45DCE22E6E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9844907" y="3934781"/>
            <a:ext cx="1690344" cy="17535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The myGov, Medicare, My Health Record, ATO and Centrelink logos.">
            <a:extLst>
              <a:ext uri="{FF2B5EF4-FFF2-40B4-BE49-F238E27FC236}">
                <a16:creationId xmlns:a16="http://schemas.microsoft.com/office/drawing/2014/main" id="{ACF65783-53A0-4BA7-3C61-23A7F4479CE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a:stretch/>
        </p:blipFill>
        <p:spPr bwMode="auto">
          <a:xfrm>
            <a:off x="7240280" y="4696920"/>
            <a:ext cx="1376434" cy="142791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Link with solid fill">
            <a:extLst>
              <a:ext uri="{FF2B5EF4-FFF2-40B4-BE49-F238E27FC236}">
                <a16:creationId xmlns:a16="http://schemas.microsoft.com/office/drawing/2014/main" id="{F77CD7AB-BAB3-4B84-F5EA-83EFA7653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2854314" y="3363057"/>
            <a:ext cx="914400" cy="914400"/>
          </a:xfrm>
          <a:prstGeom prst="rect">
            <a:avLst/>
          </a:prstGeom>
        </p:spPr>
      </p:pic>
      <p:pic>
        <p:nvPicPr>
          <p:cNvPr id="16" name="Graphic 15" descr="Link with solid fill">
            <a:extLst>
              <a:ext uri="{FF2B5EF4-FFF2-40B4-BE49-F238E27FC236}">
                <a16:creationId xmlns:a16="http://schemas.microsoft.com/office/drawing/2014/main" id="{AD1548A2-26F2-EAD0-470A-0C56ABC5EE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3277553">
            <a:off x="4771483" y="3786694"/>
            <a:ext cx="914400" cy="914400"/>
          </a:xfrm>
          <a:prstGeom prst="rect">
            <a:avLst/>
          </a:prstGeom>
        </p:spPr>
      </p:pic>
      <p:pic>
        <p:nvPicPr>
          <p:cNvPr id="17" name="Graphic 16" descr="Link with solid fill">
            <a:extLst>
              <a:ext uri="{FF2B5EF4-FFF2-40B4-BE49-F238E27FC236}">
                <a16:creationId xmlns:a16="http://schemas.microsoft.com/office/drawing/2014/main" id="{0139A8BE-B36D-D576-E5A3-E4DD90216A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73939">
            <a:off x="7062344" y="3534419"/>
            <a:ext cx="914400" cy="914400"/>
          </a:xfrm>
          <a:prstGeom prst="rect">
            <a:avLst/>
          </a:prstGeom>
        </p:spPr>
      </p:pic>
      <p:pic>
        <p:nvPicPr>
          <p:cNvPr id="18" name="Graphic 17" descr="Link with solid fill">
            <a:extLst>
              <a:ext uri="{FF2B5EF4-FFF2-40B4-BE49-F238E27FC236}">
                <a16:creationId xmlns:a16="http://schemas.microsoft.com/office/drawing/2014/main" id="{D7DA220B-6327-3E3B-CD73-24CDF913CA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9656" y="3255734"/>
            <a:ext cx="914400" cy="914400"/>
          </a:xfrm>
          <a:prstGeom prst="rect">
            <a:avLst/>
          </a:prstGeom>
        </p:spPr>
      </p:pic>
    </p:spTree>
    <p:extLst>
      <p:ext uri="{BB962C8B-B14F-4D97-AF65-F5344CB8AC3E}">
        <p14:creationId xmlns:p14="http://schemas.microsoft.com/office/powerpoint/2010/main" val="2655870195"/>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02c8d07715d2272605e295f54e772d67">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b51ffc1035a5bdef39916f06e29bf83c"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E0377B-B447-44BB-B649-354B2451D410}">
  <ds:schemaRefs>
    <ds:schemaRef ds:uri="http://schemas.microsoft.com/office/2006/documentManagement/types"/>
    <ds:schemaRef ds:uri="http://schemas.openxmlformats.org/package/2006/metadata/core-properties"/>
    <ds:schemaRef ds:uri="http://schemas.microsoft.com/office/infopath/2007/PartnerControls"/>
    <ds:schemaRef ds:uri="5e5d6256-5200-4c34-82a9-8b0b259790ba"/>
    <ds:schemaRef ds:uri="http://purl.org/dc/terms/"/>
    <ds:schemaRef ds:uri="http://schemas.microsoft.com/office/2006/metadata/properties"/>
    <ds:schemaRef ds:uri="2cc45243-29f6-4a1c-995b-35ed14ae441a"/>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7152920A-F2FC-4812-BE43-ACB8A9B8C6A3}">
  <ds:schemaRefs>
    <ds:schemaRef ds:uri="http://schemas.microsoft.com/sharepoint/v3/contenttype/forms"/>
  </ds:schemaRefs>
</ds:datastoreItem>
</file>

<file path=customXml/itemProps3.xml><?xml version="1.0" encoding="utf-8"?>
<ds:datastoreItem xmlns:ds="http://schemas.openxmlformats.org/officeDocument/2006/customXml" ds:itemID="{32156F9F-6C9C-43B7-81EB-738DEF5A2D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4648</Words>
  <Application>Microsoft Office PowerPoint</Application>
  <PresentationFormat>Widescreen</PresentationFormat>
  <Paragraphs>177</Paragraphs>
  <Slides>27</Slides>
  <Notes>27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27</vt:i4>
      </vt:variant>
    </vt:vector>
  </HeadingPairs>
  <TitlesOfParts>
    <vt:vector size="39" baseType="lpstr">
      <vt:lpstr>Arial</vt:lpstr>
      <vt:lpstr>Roboto</vt:lpstr>
      <vt:lpstr>Kanit</vt:lpstr>
      <vt:lpstr>Calibri</vt:lpstr>
      <vt:lpstr>DIP_white</vt:lpstr>
      <vt:lpstr>1_DIP_blue</vt:lpstr>
      <vt:lpstr>3_DIP_gradient</vt:lpstr>
      <vt:lpstr>2_DIP_blue_noacknowledgment</vt:lpstr>
      <vt:lpstr>1_DIP_white_noacknowledgement</vt:lpstr>
      <vt:lpstr>2_DIP_gradient_noacknowledgement</vt:lpstr>
      <vt:lpstr>DIP_white</vt:lpstr>
      <vt:lpstr>1_DIP_white</vt:lpstr>
      <vt:lpstr>آموزش مهارت‌های دیجیتال – خدمات دولتی آنلاین برنامه قهرمانان جامعه</vt:lpstr>
      <vt:lpstr>یادداشت‌های مربی: خدمات دولتی</vt:lpstr>
      <vt:lpstr>قدردانی از صاحبان سرزمین</vt:lpstr>
      <vt:lpstr>خدمات دولتی آنلاین</vt:lpstr>
      <vt:lpstr>معرفی‌ها</vt:lpstr>
      <vt:lpstr>مرور جلسه</vt:lpstr>
      <vt:lpstr>myGov چیست؟</vt:lpstr>
      <vt:lpstr>ایجاد حساب myGov</vt:lpstr>
      <vt:lpstr>لینک کردن خدمات</vt:lpstr>
      <vt:lpstr>لینک کردن Centrelink به حساب myGov</vt:lpstr>
      <vt:lpstr>لینک کردن Centrelink به حساب myGov</vt:lpstr>
      <vt:lpstr>لینک کردن ATO به حساب myGov شما</vt:lpstr>
      <vt:lpstr>لینک کردن ATO به حساب myGov شما</vt:lpstr>
      <vt:lpstr>لینک کردن Medicare به حساب myGov</vt:lpstr>
      <vt:lpstr>لینک کردن Medicare به حساب myGov</vt:lpstr>
      <vt:lpstr>کارهایی که می‌توانید پس از لینک کردن Medicare به myGov انجام دهید:</vt:lpstr>
      <vt:lpstr>لینک کردن My Health Record به حساب myGov شما</vt:lpstr>
      <vt:lpstr>لینک کردن My Health Record با استفاده از جزئیات Medicare</vt:lpstr>
      <vt:lpstr>لینک کردن حساب با استفاده از کد تأیید هویت (Identity Verification Code)</vt:lpstr>
      <vt:lpstr>استفاده از My Health Record</vt:lpstr>
      <vt:lpstr>myID</vt:lpstr>
      <vt:lpstr>راه‌اندازی myID</vt:lpstr>
      <vt:lpstr>استفاده از myID</vt:lpstr>
      <vt:lpstr>منابع مفید و کمک بیشتر</vt:lpstr>
      <vt:lpstr>بازتاب جلسه</vt:lpstr>
      <vt:lpstr>سپاسگزاریم!</vt:lpstr>
      <vt:lpstr>سپاسگزاریم  برنامه قهرمانان جامعه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2025-04-28T06:41:55Z</dcterms:created>
  <dcterms:modified xsi:type="dcterms:W3CDTF">2025-09-29T02:59:11Z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