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256" r:id="rId12"/>
    <p:sldId id="570" r:id="rId13"/>
    <p:sldId id="307" r:id="rId14"/>
    <p:sldId id="569" r:id="rId15"/>
    <p:sldId id="571" r:id="rId16"/>
    <p:sldId id="572" r:id="rId17"/>
    <p:sldId id="577" r:id="rId18"/>
    <p:sldId id="574" r:id="rId19"/>
    <p:sldId id="575" r:id="rId20"/>
    <p:sldId id="578" r:id="rId21"/>
    <p:sldId id="579" r:id="rId22"/>
    <p:sldId id="498" r:id="rId23"/>
    <p:sldId id="492" r:id="rId24"/>
    <p:sldId id="581" r:id="rId25"/>
    <p:sldId id="573" r:id="rId26"/>
    <p:sldId id="522" r:id="rId27"/>
  </p:sldIdLst>
  <p:sldSz cx="12192000" cy="6858000"/>
  <p:notesSz cx="6858000" cy="9144000"/>
  <p:embeddedFontLst>
    <p:embeddedFont>
      <p:font typeface="Kanit" panose="020B0604020202020204" charset="-34"/>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C"/>
    <a:srgbClr val="1962B2"/>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63317" autoAdjust="0"/>
  </p:normalViewPr>
  <p:slideViewPr>
    <p:cSldViewPr snapToGrid="0">
      <p:cViewPr>
        <p:scale>
          <a:sx n="33" d="100"/>
          <a:sy n="33" d="100"/>
        </p:scale>
        <p:origin x="1736" y="2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AU" b="1" dirty="0" err="1"/>
              <a:t>myGov</a:t>
            </a:r>
            <a:r>
              <a:rPr lang="en-AU" b="1" dirty="0"/>
              <a:t>: </a:t>
            </a:r>
            <a:r>
              <a:rPr lang="fa-IR" b="1" dirty="0"/>
              <a:t>روشی امن برای دسترسی به خدمات آنلاین</a:t>
            </a:r>
            <a:br>
              <a:rPr lang="fa-IR" dirty="0"/>
            </a:br>
            <a:r>
              <a:rPr lang="fa-IR" dirty="0"/>
              <a:t>خدمات دولتی زیادی برای پیگیری وجود دارد – سلامت، مالیات، مستمری و موارد دیگر.</a:t>
            </a:r>
            <a:br>
              <a:rPr lang="fa-IR" dirty="0"/>
            </a:br>
            <a:r>
              <a:rPr lang="fa-IR" dirty="0"/>
              <a:t>در میان این همه کاغذبازی، فراموش کردن موضوعی آسان است.</a:t>
            </a:r>
            <a:br>
              <a:rPr lang="fa-IR" dirty="0"/>
            </a:br>
            <a:r>
              <a:rPr lang="en-AU" dirty="0" err="1"/>
              <a:t>myGov</a:t>
            </a:r>
            <a:r>
              <a:rPr lang="en-AU" dirty="0"/>
              <a:t> </a:t>
            </a:r>
            <a:r>
              <a:rPr lang="fa-IR" dirty="0"/>
              <a:t>راهی برای سازمان‌دهی همه این‌ها به‌صورت امن و آنلاین در اختیار شما قرار می‌دهد، با یک ورود (</a:t>
            </a:r>
            <a:r>
              <a:rPr lang="en-AU" dirty="0"/>
              <a:t>Login) </a:t>
            </a:r>
            <a:r>
              <a:rPr lang="fa-IR" dirty="0"/>
              <a:t>و یک گذرواژه.</a:t>
            </a:r>
          </a:p>
          <a:p>
            <a:pPr algn="r" rtl="1"/>
            <a:r>
              <a:rPr lang="en-AU" b="1" dirty="0" err="1"/>
              <a:t>myGov</a:t>
            </a:r>
            <a:r>
              <a:rPr lang="en-AU" b="1" dirty="0"/>
              <a:t> </a:t>
            </a:r>
            <a:r>
              <a:rPr lang="fa-IR" b="1" dirty="0"/>
              <a:t>مکاتبات شما را ایمن نگه می‌دارد.</a:t>
            </a:r>
            <a:br>
              <a:rPr lang="fa-IR" dirty="0"/>
            </a:br>
            <a:r>
              <a:rPr lang="fa-IR" dirty="0"/>
              <a:t>وقتی صحبت از خدمات دولتی می‌شود، ممکن است اطلاعات مهم زیادی برای خواندن وجود داشته باشد.</a:t>
            </a:r>
            <a:br>
              <a:rPr lang="fa-IR" dirty="0"/>
            </a:br>
            <a:r>
              <a:rPr lang="fa-IR" dirty="0"/>
              <a:t>وب‌سایت </a:t>
            </a:r>
            <a:r>
              <a:rPr lang="en-AU" dirty="0" err="1"/>
              <a:t>myGov</a:t>
            </a:r>
            <a:r>
              <a:rPr lang="en-AU" dirty="0"/>
              <a:t> </a:t>
            </a:r>
            <a:r>
              <a:rPr lang="fa-IR" dirty="0"/>
              <a:t>همه این سوابق را در صندوق </a:t>
            </a:r>
            <a:r>
              <a:rPr lang="fa-IR" b="1" dirty="0"/>
              <a:t>ورودی حساب </a:t>
            </a:r>
            <a:r>
              <a:rPr lang="en-AU" b="1" dirty="0" err="1"/>
              <a:t>myGov</a:t>
            </a:r>
            <a:r>
              <a:rPr lang="en-AU" dirty="0"/>
              <a:t> </a:t>
            </a:r>
            <a:r>
              <a:rPr lang="fa-IR" dirty="0"/>
              <a:t>شما به‌طور امن نگه می‌دارد.</a:t>
            </a:r>
            <a:br>
              <a:rPr lang="fa-IR" dirty="0"/>
            </a:br>
            <a:r>
              <a:rPr lang="fa-IR" dirty="0"/>
              <a:t>هر زمان نامه یا پیام جدیدی دریافت کنید، به شما اطلاع می‌دهند تا چیزی را از دست ندهید.</a:t>
            </a:r>
          </a:p>
          <a:p>
            <a:pPr algn="r" rtl="1"/>
            <a:r>
              <a:rPr lang="en-AU" b="1" dirty="0" err="1"/>
              <a:t>myGov</a:t>
            </a:r>
            <a:r>
              <a:rPr lang="en-AU" b="1" dirty="0"/>
              <a:t> </a:t>
            </a:r>
            <a:r>
              <a:rPr lang="fa-IR" b="1" dirty="0"/>
              <a:t>رایگان است.</a:t>
            </a:r>
            <a:br>
              <a:rPr lang="fa-IR" dirty="0"/>
            </a:br>
            <a:r>
              <a:rPr lang="fa-IR" dirty="0"/>
              <a:t>برای استفاده از </a:t>
            </a:r>
            <a:r>
              <a:rPr lang="en-AU" dirty="0" err="1"/>
              <a:t>myGov</a:t>
            </a:r>
            <a:r>
              <a:rPr lang="en-AU" dirty="0"/>
              <a:t> </a:t>
            </a:r>
            <a:r>
              <a:rPr lang="fa-IR" dirty="0"/>
              <a:t>فقط کافی است یک </a:t>
            </a:r>
            <a:r>
              <a:rPr lang="fa-IR" b="1" dirty="0"/>
              <a:t>حساب </a:t>
            </a:r>
            <a:r>
              <a:rPr lang="en-AU" b="1" dirty="0" err="1"/>
              <a:t>myGov</a:t>
            </a:r>
            <a:r>
              <a:rPr lang="en-AU" b="1" dirty="0"/>
              <a:t> </a:t>
            </a:r>
            <a:r>
              <a:rPr lang="fa-IR" dirty="0"/>
              <a:t>رایگان ایجاد کنید.</a:t>
            </a:r>
            <a:br>
              <a:rPr lang="fa-IR" dirty="0"/>
            </a:br>
            <a:r>
              <a:rPr lang="fa-IR" dirty="0"/>
              <a:t>سپس می‌توانید خدمات مختلف خود را به حساب تازه ایجادشده </a:t>
            </a:r>
            <a:r>
              <a:rPr lang="en-AU" dirty="0" err="1"/>
              <a:t>myGov</a:t>
            </a:r>
            <a:r>
              <a:rPr lang="en-AU" dirty="0"/>
              <a:t> </a:t>
            </a:r>
            <a:r>
              <a:rPr lang="fa-IR" b="1" dirty="0"/>
              <a:t>لینک</a:t>
            </a:r>
            <a:r>
              <a:rPr lang="fa-IR" dirty="0"/>
              <a:t> کنید.</a:t>
            </a:r>
            <a:br>
              <a:rPr lang="fa-IR" dirty="0"/>
            </a:br>
            <a:r>
              <a:rPr lang="fa-IR" dirty="0"/>
              <a:t>ما نحوه انجام این کار را توضیح خواهیم داد، اما این فرایند بسیار ساده و امن است.</a:t>
            </a: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فیشینگ زمانی است که کسی یک ایمیل جعلی برای شما می‌فرستد تا سعی کند اطلاعات شخصی شما را سرقت کند. این ایمیل‌ها اغلب واقعی به نظر می‌رسند و ممکن است طوری باشند که انگار از طرف بانک، یک شرکت یا حتی یک دوست آمده‌اند، اما در واقع کلاهبرداری هستند.</a:t>
            </a:r>
          </a:p>
          <a:p>
            <a:pPr algn="r" rtl="1"/>
            <a:r>
              <a:rPr lang="fa-IR" b="1" dirty="0"/>
              <a:t>چند نکته برای محافظت از خود در برابر فیشینگ:</a:t>
            </a:r>
            <a:br>
              <a:rPr lang="fa-IR" dirty="0"/>
            </a:br>
            <a:r>
              <a:rPr lang="fa-IR" dirty="0"/>
              <a:t>• </a:t>
            </a:r>
            <a:r>
              <a:rPr lang="fa-IR" b="1" dirty="0"/>
              <a:t>روی لینک‌های مشکوک کلیک نکنید</a:t>
            </a:r>
            <a:r>
              <a:rPr lang="fa-IR" dirty="0"/>
              <a:t>. اگر ایمیلی عجیب به نظر می‌رسد یا از شما می‌خواهد روی لینکی کلیک کنید، مراقب باشید. ممکن است شما را به یک وب‌سایت جعلی هدایت کند که شبیه واقعی است.</a:t>
            </a:r>
            <a:br>
              <a:rPr lang="fa-IR" dirty="0"/>
            </a:br>
            <a:r>
              <a:rPr lang="fa-IR" dirty="0"/>
              <a:t>• </a:t>
            </a:r>
            <a:r>
              <a:rPr lang="fa-IR" b="1" dirty="0"/>
              <a:t>اطلاعات شخصی خود را به اشتراک نگذارید</a:t>
            </a:r>
            <a:r>
              <a:rPr lang="fa-IR" dirty="0"/>
              <a:t>. هرگز گذرواژه‌ها، اطلاعات بانکی یا سایر اطلاعات شخصی خود را در پاسخ به ایمیل ارائه ندهید.</a:t>
            </a:r>
            <a:br>
              <a:rPr lang="fa-IR" dirty="0"/>
            </a:br>
            <a:r>
              <a:rPr lang="fa-IR" b="1" dirty="0"/>
              <a:t>• به دنبال علائم فیشینگ باشید. </a:t>
            </a:r>
            <a:r>
              <a:rPr lang="fa-IR" dirty="0"/>
              <a:t>ایمیل‌های فیشینگ اغلب دارای:</a:t>
            </a:r>
            <a:br>
              <a:rPr lang="fa-IR" dirty="0"/>
            </a:br>
            <a:r>
              <a:rPr lang="fa-IR" dirty="0"/>
              <a:t>– غلط‌های املایی،</a:t>
            </a:r>
            <a:br>
              <a:rPr lang="fa-IR" dirty="0"/>
            </a:br>
            <a:r>
              <a:rPr lang="fa-IR" dirty="0"/>
              <a:t>– سلام‌های عمومی مانند «مشتری گرامی»، و</a:t>
            </a:r>
            <a:br>
              <a:rPr lang="fa-IR" dirty="0"/>
            </a:br>
            <a:r>
              <a:rPr lang="fa-IR" dirty="0"/>
              <a:t>– پیام‌های فوری هستند که می‌خواهند شما را وادار به اقدام سریع کنند.</a:t>
            </a:r>
            <a:br>
              <a:rPr lang="fa-IR" dirty="0"/>
            </a:br>
            <a:r>
              <a:rPr lang="fa-IR" b="1" dirty="0"/>
              <a:t>• ایمیل‌های فیشینگ را گزارش کنید: </a:t>
            </a:r>
            <a:r>
              <a:rPr lang="fa-IR" dirty="0"/>
              <a:t>اگر ایمیل فیشینگ دریافت کردید، آن را به ارائه‌دهنده ایمیل خود یا مرجع مربوط گزارش دهید.</a:t>
            </a:r>
          </a:p>
          <a:p>
            <a:pPr algn="r" rtl="1"/>
            <a:r>
              <a:rPr lang="fa-IR" dirty="0"/>
              <a:t>با آگاهی از فیشینگ می‌توانید از گرفتار شدن در دام کلاهبرداری‌ها جلوگیری کنید.</a:t>
            </a: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pPr algn="r" rtl="1"/>
            <a:r>
              <a:rPr lang="fa-IR" sz="1400" dirty="0"/>
              <a:t>به ایمیلی که روی صفحه نمایش داده شده نگاه کنید و ببینید آیا می‌توانید نشانه‌های هشداردهنده (</a:t>
            </a:r>
            <a:r>
              <a:rPr lang="en-AU" sz="1400" dirty="0"/>
              <a:t>Red Flags) </a:t>
            </a:r>
            <a:r>
              <a:rPr lang="fa-IR" sz="1400" dirty="0"/>
              <a:t>این ایمیل دریافتی را پیدا کنید؟</a:t>
            </a:r>
            <a:br>
              <a:rPr lang="fa-IR" sz="1400" dirty="0"/>
            </a:br>
            <a:r>
              <a:rPr lang="fa-IR" sz="1400" dirty="0"/>
              <a:t>اسلاید بعدی پاسخ‌ها را نشان می‌دهد، اما قبل از نمایش آن‌ها ببینید آیا شرکت‌کنندگان می‌توانند برخی از این نشانه‌ها را پیدا کنند.</a:t>
            </a:r>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390525"/>
            <a:ext cx="5756275" cy="3238500"/>
          </a:xfrm>
        </p:spPr>
      </p:sp>
      <p:sp>
        <p:nvSpPr>
          <p:cNvPr id="3" name="Notes Placeholder 2"/>
          <p:cNvSpPr>
            <a:spLocks noGrp="1"/>
          </p:cNvSpPr>
          <p:nvPr>
            <p:ph type="body" idx="1"/>
          </p:nvPr>
        </p:nvSpPr>
        <p:spPr>
          <a:xfrm>
            <a:off x="731521" y="3844779"/>
            <a:ext cx="5852160" cy="4556271"/>
          </a:xfrm>
        </p:spPr>
        <p:txBody>
          <a:bodyPr/>
          <a:lstStyle/>
          <a:p>
            <a:pPr marL="0" indent="0" algn="r" rtl="1">
              <a:buFont typeface="+mj-lt"/>
              <a:buNone/>
            </a:pPr>
            <a:r>
              <a:rPr lang="fa-IR" sz="1400" dirty="0"/>
              <a:t>1-آدرس ایمیل یک آدرس رسمی دولتی نیست.</a:t>
            </a:r>
            <a:br>
              <a:rPr lang="fa-IR" sz="1400" dirty="0"/>
            </a:br>
            <a:r>
              <a:rPr lang="fa-IR" sz="1400" dirty="0"/>
              <a:t>2-از زبان گیج‌کننده با کلمات پیچیده استفاده کرده‌اند.</a:t>
            </a:r>
            <a:br>
              <a:rPr lang="fa-IR" sz="1400" dirty="0"/>
            </a:br>
            <a:r>
              <a:rPr lang="fa-IR" sz="1400" dirty="0"/>
              <a:t>3-بیش از حد خوب به نظر می‌رسد – می‌گویند شما ۵۲۰.۶۴ دلار طلب دارید.4-</a:t>
            </a:r>
            <a:br>
              <a:rPr lang="fa-IR" sz="1400" dirty="0"/>
            </a:br>
            <a:r>
              <a:rPr lang="fa-IR" sz="1400" dirty="0"/>
              <a:t>4-سعی دارند شما را وادار کنند ظرف ۱۰ روز کاری اقدام کنید. اگر دولت پولی به شما بدهکار باشد، چنین محدودیت زمانی‌ای وجود ندارد.</a:t>
            </a:r>
            <a:br>
              <a:rPr lang="fa-IR" sz="1400" dirty="0"/>
            </a:br>
            <a:r>
              <a:rPr lang="fa-IR" sz="1400" dirty="0"/>
              <a:t>5-از شما می‌خواهند یک </a:t>
            </a:r>
            <a:r>
              <a:rPr lang="en-AU" sz="1400" dirty="0"/>
              <a:t>IBAN (</a:t>
            </a:r>
            <a:r>
              <a:rPr lang="fa-IR" sz="1400" dirty="0"/>
              <a:t>شماره حساب بین‌المللی) ارسال کنید. همچنین از یک آدرس ایمیل دیگر استفاده کرده‌اند که معتبر به نظر نمی‌رسد.</a:t>
            </a:r>
            <a:br>
              <a:rPr lang="fa-IR" sz="1400" dirty="0"/>
            </a:br>
            <a:r>
              <a:rPr lang="fa-IR" sz="1400" dirty="0"/>
              <a:t>6-از شما می‌خواهند ۱۰۰ امتیاز مدارک شناسایی (کارت </a:t>
            </a:r>
            <a:r>
              <a:rPr lang="en-AU" sz="1400" dirty="0"/>
              <a:t>Medicare </a:t>
            </a:r>
            <a:r>
              <a:rPr lang="fa-IR" sz="1400" dirty="0"/>
              <a:t>و گواهینامه رانندگی) ارسال کنید. با این اط	لاعات می‌توانند هویت شما را سرقت کنند.</a:t>
            </a:r>
          </a:p>
        </p:txBody>
      </p:sp>
    </p:spTree>
    <p:extLst>
      <p:ext uri="{BB962C8B-B14F-4D97-AF65-F5344CB8AC3E}">
        <p14:creationId xmlns:p14="http://schemas.microsoft.com/office/powerpoint/2010/main" val="39402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400" dirty="0"/>
              <a:t>نکات اصلی جلسه امروز را مرور کنید و بپرسید آیا کسی پرسشی دارد.</a:t>
            </a:r>
          </a:p>
          <a:p>
            <a:pPr algn="r" rtl="1"/>
            <a:r>
              <a:rPr lang="fa-IR" sz="1400" dirty="0"/>
              <a:t>برخی از تجربه‌های شرکت‌کنندگان در مورد استفاده از ایمیل را با گروه به اشتراک بگذارید.</a:t>
            </a:r>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655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546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912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pPr algn="r" rtl="1"/>
            <a:r>
              <a:rPr lang="fa-IR" sz="1400" dirty="0"/>
              <a:t>به همه خوش‌آمد بگویید، خودتان را معرفی کنید و بگویید چرا اینجا هستید.</a:t>
            </a:r>
            <a:br>
              <a:rPr lang="fa-IR" sz="1400" dirty="0"/>
            </a:br>
            <a:r>
              <a:rPr lang="fa-IR" sz="1400" dirty="0"/>
              <a:t>درباره کاربردهای ایمیل فراتر از ارسال و دریافت پیام مانند نامه‌های پستی صحبت کنید.</a:t>
            </a:r>
            <a:br>
              <a:rPr lang="fa-IR" sz="1400" dirty="0"/>
            </a:br>
            <a:r>
              <a:rPr lang="fa-IR" sz="1400" dirty="0"/>
              <a:t>برای مثال، ایمیل شما می‌تواند نام کاربری شما برای خدمات مختلف باشد.</a:t>
            </a:r>
            <a:br>
              <a:rPr lang="fa-IR" sz="1400" dirty="0"/>
            </a:br>
            <a:r>
              <a:rPr lang="fa-IR" sz="1400" dirty="0"/>
              <a:t>مهم است زمانی که یک حساب ایمیل ایجاد می‌کنید:</a:t>
            </a:r>
            <a:br>
              <a:rPr lang="fa-IR" sz="1400" dirty="0"/>
            </a:br>
            <a:r>
              <a:rPr lang="fa-IR" sz="1400" dirty="0"/>
              <a:t>برای شما قابل‌به‌یادآوردن باشد تا بتوانید به راحتی به آن دسترسی داشته و از آن استفاده کنید، و</a:t>
            </a:r>
            <a:br>
              <a:rPr lang="fa-IR" sz="1400" dirty="0"/>
            </a:br>
            <a:r>
              <a:rPr lang="fa-IR" sz="1400" dirty="0"/>
              <a:t>ایمن باشد زیرا شامل اطلاعات شخصی شماست و امکان دسترسی به سایر حساب‌ها را فراهم می‌کند.</a:t>
            </a:r>
            <a:br>
              <a:rPr lang="fa-IR" sz="1400" dirty="0"/>
            </a:br>
            <a:r>
              <a:rPr lang="fa-IR" sz="1400" dirty="0"/>
              <a:t>ذکر کنید که در این جلسه درباره چگونگی دسترسی و استفاده ایمن از ایمیل صحبت خواهید کرد.</a:t>
            </a:r>
            <a:br>
              <a:rPr lang="fa-IR" sz="1400" dirty="0"/>
            </a:br>
            <a:r>
              <a:rPr lang="fa-IR" sz="1400" dirty="0"/>
              <a:t>به آن‌ها یادآوری کنید که در جلسات آموزشی آینده درباره ایمنی آنلاین شرکت کنند.</a:t>
            </a:r>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algn="r" rtl="1"/>
            <a:r>
              <a:rPr lang="fa-IR" sz="1400" b="1" dirty="0"/>
              <a:t>از هر شرکت‌کننده بخواهید خودش را معرفی کند.</a:t>
            </a:r>
            <a:br>
              <a:rPr lang="fa-IR" sz="1400" dirty="0"/>
            </a:br>
            <a:r>
              <a:rPr lang="fa-IR" sz="1400" dirty="0"/>
              <a:t>آن‌ها باید نام خود و یک نکته جالب درباره خودشان را بیان کنند.</a:t>
            </a:r>
            <a:br>
              <a:rPr lang="fa-IR" sz="1400" dirty="0"/>
            </a:br>
            <a:r>
              <a:rPr lang="fa-IR" sz="1400" b="1" dirty="0"/>
              <a:t>یادآوری کنید که هر معرفی حداکثر ۳۰ ثانیه باشد تا کوتاه و جذاب بماند</a:t>
            </a:r>
            <a:r>
              <a:rPr lang="fa-IR" sz="1400" dirty="0"/>
              <a:t>.</a:t>
            </a:r>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45725"/>
            <a:ext cx="5486400" cy="4928259"/>
          </a:xfrm>
        </p:spPr>
        <p:txBody>
          <a:bodyPr/>
          <a:lstStyle/>
          <a:p>
            <a:pPr algn="r" rtl="1"/>
            <a:r>
              <a:rPr lang="fa-IR" sz="1400" dirty="0"/>
              <a:t>از شرکت‌کنندگان بپرسید: «درباره ایمیل چه می‌دانید؟ آیا کسی تا به حال از ایمیل استفاده کرده است؟» – از آن‌ها بخواهید تجربه‌هایشان را به اشتراک بگذارند.</a:t>
            </a:r>
            <a:br>
              <a:rPr lang="fa-IR" sz="1400" dirty="0"/>
            </a:br>
            <a:r>
              <a:rPr lang="fa-IR" sz="1400" dirty="0"/>
              <a:t>ایمیل ابزاری است که به شما امکان می‌دهد پیام‌ها را از طریق اینترنت ارسال و دریافت کنید. مانند فرستادن نامه است اما بسیار سریع‌تر.</a:t>
            </a:r>
          </a:p>
          <a:p>
            <a:pPr algn="r" rtl="1"/>
            <a:r>
              <a:rPr lang="fa-IR" sz="1400" dirty="0"/>
              <a:t>با ایمیل می‌توانید:</a:t>
            </a:r>
            <a:br>
              <a:rPr lang="fa-IR" sz="1400" dirty="0"/>
            </a:br>
            <a:r>
              <a:rPr lang="fa-IR" sz="1400" dirty="0"/>
              <a:t>پیام‌ها را سریع ارسال و دریافت کنید.</a:t>
            </a:r>
            <a:br>
              <a:rPr lang="fa-IR" sz="1400" dirty="0"/>
            </a:br>
            <a:r>
              <a:rPr lang="fa-IR" sz="1400" dirty="0"/>
              <a:t>فایل‌هایی مانند عکس یا سند را پیوست کنید.</a:t>
            </a:r>
            <a:br>
              <a:rPr lang="fa-IR" sz="1400" dirty="0"/>
            </a:br>
            <a:r>
              <a:rPr lang="fa-IR" sz="1400" dirty="0"/>
              <a:t>پیام‌های خود را مرتب و منظم نگه دارید.</a:t>
            </a:r>
            <a:br>
              <a:rPr lang="fa-IR" sz="1400" dirty="0"/>
            </a:br>
            <a:r>
              <a:rPr lang="fa-IR" sz="1400" dirty="0"/>
              <a:t>برای ارتباطات شخصی و کاری از آن استفاده کنید.</a:t>
            </a:r>
          </a:p>
          <a:p>
            <a:pPr algn="r" rtl="1"/>
            <a:r>
              <a:rPr lang="fa-IR" sz="1400" dirty="0"/>
              <a:t>ایمیل‌ها همچنین برای ورود به خدمات مختلف مفید هستند. بسیاری از وب‌سایت‌ها و برنامه‌ها برای ایجاد حساب کاربری به آدرس ایمیل نیاز دارند. این موارد شامل می‌شوند:</a:t>
            </a:r>
            <a:br>
              <a:rPr lang="fa-IR" sz="1400" dirty="0"/>
            </a:br>
            <a:r>
              <a:rPr lang="fa-IR" sz="1400" dirty="0"/>
              <a:t>خدمات دولتی مانند </a:t>
            </a:r>
            <a:r>
              <a:rPr lang="en-AU" sz="1400" dirty="0"/>
              <a:t>MyGov </a:t>
            </a:r>
            <a:r>
              <a:rPr lang="fa-IR" sz="1400" dirty="0"/>
              <a:t>برای </a:t>
            </a:r>
            <a:r>
              <a:rPr lang="en-AU" sz="1400" dirty="0"/>
              <a:t>Medicare </a:t>
            </a:r>
            <a:r>
              <a:rPr lang="fa-IR" sz="1400" dirty="0"/>
              <a:t>و </a:t>
            </a:r>
            <a:r>
              <a:rPr lang="en-AU" sz="1400" dirty="0"/>
              <a:t>Centrelink،</a:t>
            </a:r>
            <a:br>
              <a:rPr lang="en-AU" sz="1400" dirty="0"/>
            </a:br>
            <a:r>
              <a:rPr lang="fa-IR" sz="1400" dirty="0"/>
              <a:t>بانکداری آنلاین برای مدیریت امور مالی،</a:t>
            </a:r>
            <a:br>
              <a:rPr lang="fa-IR" sz="1400" dirty="0"/>
            </a:br>
            <a:r>
              <a:rPr lang="fa-IR" sz="1400" dirty="0"/>
              <a:t>وب‌سایت‌های خرید برای پیگیری سفارش‌ها،</a:t>
            </a:r>
            <a:br>
              <a:rPr lang="fa-IR" sz="1400" dirty="0"/>
            </a:br>
            <a:r>
              <a:rPr lang="fa-IR" sz="1400" dirty="0"/>
              <a:t>شبکه‌های اجتماعی مانند </a:t>
            </a:r>
            <a:r>
              <a:rPr lang="en-AU" sz="1400" dirty="0"/>
              <a:t>Facebook </a:t>
            </a:r>
            <a:r>
              <a:rPr lang="fa-IR" sz="1400" dirty="0"/>
              <a:t>و </a:t>
            </a:r>
            <a:r>
              <a:rPr lang="en-AU" sz="1400" dirty="0"/>
              <a:t>Instagram.</a:t>
            </a:r>
          </a:p>
          <a:p>
            <a:pPr algn="r" rtl="1"/>
            <a:r>
              <a:rPr lang="fa-IR" sz="1400" dirty="0"/>
              <a:t>داشتن آدرس ایمیل به شما کمک می‌کند به این خدمات دسترسی پیدا کنید و در ارتباط بمانید.</a:t>
            </a:r>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4963"/>
            <a:ext cx="5486400" cy="3086100"/>
          </a:xfrm>
        </p:spPr>
      </p:sp>
      <p:sp>
        <p:nvSpPr>
          <p:cNvPr id="3" name="Notes Placeholder 2"/>
          <p:cNvSpPr>
            <a:spLocks noGrp="1"/>
          </p:cNvSpPr>
          <p:nvPr>
            <p:ph type="body" idx="1"/>
          </p:nvPr>
        </p:nvSpPr>
        <p:spPr>
          <a:xfrm>
            <a:off x="685800" y="3616778"/>
            <a:ext cx="5486400" cy="5313466"/>
          </a:xfrm>
        </p:spPr>
        <p:txBody>
          <a:bodyPr/>
          <a:lstStyle/>
          <a:p>
            <a:pPr algn="r" rtl="1"/>
            <a:r>
              <a:rPr lang="fa-IR" b="0" dirty="0"/>
              <a:t>ارائه‌دهندگان مختلف ایمیل شامل </a:t>
            </a:r>
            <a:r>
              <a:rPr lang="en-AU" b="0" dirty="0"/>
              <a:t>Gmail، Outlook </a:t>
            </a:r>
            <a:r>
              <a:rPr lang="fa-IR" b="0" dirty="0"/>
              <a:t>و </a:t>
            </a:r>
            <a:r>
              <a:rPr lang="en-AU" b="0" dirty="0"/>
              <a:t>Yahoo </a:t>
            </a:r>
            <a:r>
              <a:rPr lang="fa-IR" b="0" dirty="0"/>
              <a:t>هستند. هرکدام از این ارائه‌دهندگان ویژگی‌ها و مزایای خاص خود را دارند.</a:t>
            </a:r>
          </a:p>
          <a:p>
            <a:pPr algn="r" rtl="1"/>
            <a:r>
              <a:rPr lang="en-AU" b="0" dirty="0"/>
              <a:t>Gmail </a:t>
            </a:r>
            <a:r>
              <a:rPr lang="fa-IR" b="0" dirty="0"/>
              <a:t>توسط گوگل ارائه می‌شود.</a:t>
            </a:r>
            <a:br>
              <a:rPr lang="fa-IR" b="0" dirty="0"/>
            </a:br>
            <a:r>
              <a:rPr lang="fa-IR" b="0" dirty="0"/>
              <a:t>بسیار محبوب است.</a:t>
            </a:r>
            <a:br>
              <a:rPr lang="fa-IR" b="0" dirty="0"/>
            </a:br>
            <a:r>
              <a:rPr lang="fa-IR" b="0" dirty="0"/>
              <a:t>فضای ذخیره‌سازی زیادی ارائه می‌دهد.</a:t>
            </a:r>
            <a:br>
              <a:rPr lang="fa-IR" b="0" dirty="0"/>
            </a:br>
            <a:r>
              <a:rPr lang="fa-IR" b="0" dirty="0"/>
              <a:t>با سایر خدمات گوگل مانند </a:t>
            </a:r>
            <a:r>
              <a:rPr lang="en-AU" b="0" dirty="0"/>
              <a:t>Google Drive </a:t>
            </a:r>
            <a:r>
              <a:rPr lang="fa-IR" b="0" dirty="0"/>
              <a:t>و </a:t>
            </a:r>
            <a:r>
              <a:rPr lang="en-AU" b="0" dirty="0"/>
              <a:t>Google Calendar </a:t>
            </a:r>
            <a:r>
              <a:rPr lang="fa-IR" b="0" dirty="0"/>
              <a:t>به‌خوبی کار می‌کند.</a:t>
            </a:r>
            <a:br>
              <a:rPr lang="fa-IR" b="0" dirty="0"/>
            </a:br>
            <a:r>
              <a:rPr lang="fa-IR" b="0" dirty="0"/>
              <a:t>قابلیت جست‌وجوی قدرتمند و فیلتر هرزنامه بسیار عالی دارد.</a:t>
            </a:r>
          </a:p>
          <a:p>
            <a:pPr algn="r" rtl="1"/>
            <a:r>
              <a:rPr lang="en-AU" b="0" dirty="0"/>
              <a:t>Outlook </a:t>
            </a:r>
            <a:r>
              <a:rPr lang="fa-IR" b="0" dirty="0"/>
              <a:t>توسط مایکروسافت ارائه می‌شود.</a:t>
            </a:r>
            <a:br>
              <a:rPr lang="fa-IR" b="0" dirty="0"/>
            </a:br>
            <a:r>
              <a:rPr lang="fa-IR" b="0" dirty="0"/>
              <a:t>به کاربرپسند بودن معروف است.</a:t>
            </a:r>
            <a:br>
              <a:rPr lang="fa-IR" b="0" dirty="0"/>
            </a:br>
            <a:r>
              <a:rPr lang="fa-IR" b="0" dirty="0"/>
              <a:t>با </a:t>
            </a:r>
            <a:r>
              <a:rPr lang="en-AU" b="0" dirty="0"/>
              <a:t>Office 365 </a:t>
            </a:r>
            <a:r>
              <a:rPr lang="fa-IR" b="0" dirty="0"/>
              <a:t>و </a:t>
            </a:r>
            <a:r>
              <a:rPr lang="en-AU" b="0" dirty="0"/>
              <a:t>OneDrive </a:t>
            </a:r>
            <a:r>
              <a:rPr lang="fa-IR" b="0" dirty="0"/>
              <a:t>به‌خوبی کار می‌کند.</a:t>
            </a:r>
            <a:br>
              <a:rPr lang="fa-IR" b="0" dirty="0"/>
            </a:br>
            <a:r>
              <a:rPr lang="fa-IR" b="0" dirty="0"/>
              <a:t>ویژگی‌های تقویمی عالی و امنیت قوی دارد.</a:t>
            </a:r>
          </a:p>
          <a:p>
            <a:pPr algn="r" rtl="1"/>
            <a:r>
              <a:rPr lang="en-AU" b="0" dirty="0"/>
              <a:t>Yahoo Mail </a:t>
            </a:r>
            <a:r>
              <a:rPr lang="fa-IR" b="0" dirty="0"/>
              <a:t>مدت‌هاست وجود دارد و به سادگی شناخته می‌شود. امکانات آن شامل است:</a:t>
            </a:r>
            <a:br>
              <a:rPr lang="fa-IR" b="0" dirty="0"/>
            </a:br>
            <a:r>
              <a:rPr lang="fa-IR" b="0" dirty="0"/>
              <a:t>• قابلیت شخصی‌سازی تم‌ها،</a:t>
            </a:r>
            <a:br>
              <a:rPr lang="fa-IR" b="0" dirty="0"/>
            </a:br>
            <a:r>
              <a:rPr lang="fa-IR" b="0" dirty="0"/>
              <a:t>• فضای ذخیره‌سازی بزرگ،</a:t>
            </a:r>
            <a:br>
              <a:rPr lang="fa-IR" b="0" dirty="0"/>
            </a:br>
            <a:r>
              <a:rPr lang="fa-IR" b="0" dirty="0"/>
              <a:t>• اخبار و به‌روزرسانی‌های آب‌وهوا به‌صورت داخلی.</a:t>
            </a:r>
          </a:p>
          <a:p>
            <a:pPr algn="r" rtl="1"/>
            <a:r>
              <a:rPr lang="fa-IR" b="0" dirty="0"/>
              <a:t>هنگام ایجاد یک حساب ایمیل جدید، مهم است که حساب خود را ایمن نگه دارید با:</a:t>
            </a:r>
            <a:br>
              <a:rPr lang="fa-IR" b="0" dirty="0"/>
            </a:br>
            <a:r>
              <a:rPr lang="fa-IR" b="0" dirty="0"/>
              <a:t>• انتخاب یک نام کاربری منحصربه‌فرد، و</a:t>
            </a:r>
            <a:br>
              <a:rPr lang="fa-IR" b="0" dirty="0"/>
            </a:br>
            <a:r>
              <a:rPr lang="fa-IR" b="0" dirty="0"/>
              <a:t>• یک گذرواژه قوی.</a:t>
            </a:r>
          </a:p>
          <a:p>
            <a:pPr algn="r" rtl="1"/>
            <a:r>
              <a:rPr lang="fa-IR" b="0" dirty="0"/>
              <a:t>نکاتی برای ایجاد گذرواژه قوی:</a:t>
            </a:r>
            <a:br>
              <a:rPr lang="fa-IR" dirty="0"/>
            </a:br>
            <a:r>
              <a:rPr lang="fa-IR" dirty="0"/>
              <a:t>• </a:t>
            </a:r>
            <a:r>
              <a:rPr lang="fa-IR" b="1" dirty="0"/>
              <a:t>آن را طولانی بسازید. </a:t>
            </a:r>
            <a:r>
              <a:rPr lang="fa-IR" dirty="0"/>
              <a:t>حداقل ۱۲ کاراکتر داشته باشد. گذرواژه‌های طولانی‌تر سخت‌تر شکسته می‌شوند.</a:t>
            </a:r>
            <a:br>
              <a:rPr lang="fa-IR" dirty="0"/>
            </a:br>
            <a:r>
              <a:rPr lang="fa-IR" dirty="0"/>
              <a:t>• </a:t>
            </a:r>
            <a:r>
              <a:rPr lang="fa-IR" b="1" dirty="0"/>
              <a:t>از ترکیب کاراکترها استفاده کنید. </a:t>
            </a:r>
            <a:r>
              <a:rPr lang="fa-IR" dirty="0"/>
              <a:t>حروف بزرگ و کوچک، اعداد و کاراکترهای خاص را در نظر بگیرید.</a:t>
            </a:r>
            <a:br>
              <a:rPr lang="fa-IR" dirty="0"/>
            </a:br>
            <a:r>
              <a:rPr lang="fa-IR" dirty="0"/>
              <a:t>• </a:t>
            </a:r>
            <a:r>
              <a:rPr lang="fa-IR" b="1" dirty="0"/>
              <a:t>از کلمات و عبارات رایج پرهیز کنید. </a:t>
            </a:r>
            <a:r>
              <a:rPr lang="fa-IR" dirty="0"/>
              <a:t>از اطلاعاتی که به راحتی حدس زده می‌شود مانند «</a:t>
            </a:r>
            <a:r>
              <a:rPr lang="en-AU" dirty="0"/>
              <a:t>password» </a:t>
            </a:r>
            <a:r>
              <a:rPr lang="fa-IR" dirty="0"/>
              <a:t>یا «123456» استفاده نکنید.</a:t>
            </a:r>
            <a:br>
              <a:rPr lang="fa-IR" dirty="0"/>
            </a:br>
            <a:r>
              <a:rPr lang="fa-IR" dirty="0"/>
              <a:t>• </a:t>
            </a:r>
            <a:r>
              <a:rPr lang="fa-IR" b="1" dirty="0"/>
              <a:t>عبارت عبور در نظر بگیرید. </a:t>
            </a:r>
            <a:r>
              <a:rPr lang="fa-IR" dirty="0"/>
              <a:t>مجموعه‌ای از چند کلمه تصادفی را کنار هم قرار دهید، مانند «</a:t>
            </a:r>
            <a:r>
              <a:rPr lang="en-AU" dirty="0" err="1"/>
              <a:t>BlueSkyElephantTree</a:t>
            </a:r>
            <a:r>
              <a:rPr lang="en-AU" dirty="0"/>
              <a:t>».</a:t>
            </a:r>
          </a:p>
          <a:p>
            <a:pPr algn="r" rtl="1"/>
            <a:r>
              <a:rPr lang="fa-IR" dirty="0"/>
              <a:t>برای ثبت‌نام در این خدمات ایمیل، می‌توانید به این آدرس‌ها مراجعه کنید:</a:t>
            </a:r>
            <a:br>
              <a:rPr lang="fa-IR" dirty="0"/>
            </a:br>
            <a:r>
              <a:rPr lang="en-AU" dirty="0"/>
              <a:t>Gmail: mail.google.com</a:t>
            </a:r>
            <a:br>
              <a:rPr lang="en-AU" dirty="0"/>
            </a:br>
            <a:r>
              <a:rPr lang="en-AU" dirty="0"/>
              <a:t>Outlook: outlook.com</a:t>
            </a:r>
            <a:br>
              <a:rPr lang="en-AU" dirty="0"/>
            </a:br>
            <a:r>
              <a:rPr lang="en-AU" dirty="0"/>
              <a:t>Yahoo: mail.yahoo.com</a:t>
            </a:r>
          </a:p>
          <a:p>
            <a:pPr algn="r" rtl="1"/>
            <a:r>
              <a:rPr lang="fa-IR" dirty="0"/>
              <a:t>برای ثبت‌نام باید نام خود را وارد کرده و یک آدرس ایمیل بسازید. هر کسی که به او ایمیل می‌فرستید نامی را که وارد کرده‌اید خواهد دید!</a:t>
            </a: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33849"/>
            <a:ext cx="5486400" cy="4367151"/>
          </a:xfrm>
        </p:spPr>
        <p:txBody>
          <a:bodyPr/>
          <a:lstStyle/>
          <a:p>
            <a:pPr algn="r" rtl="1"/>
            <a:r>
              <a:rPr lang="fa-IR" dirty="0"/>
              <a:t>قسمت‌های مختلف یک ایمیل را مرور کنید:</a:t>
            </a:r>
          </a:p>
          <a:p>
            <a:pPr algn="r" rtl="1"/>
            <a:r>
              <a:rPr lang="fa-IR" b="1" dirty="0"/>
              <a:t>1-دکمه </a:t>
            </a:r>
            <a:r>
              <a:rPr lang="en-AU" b="1" dirty="0"/>
              <a:t>Compose:</a:t>
            </a:r>
            <a:br>
              <a:rPr lang="en-AU" dirty="0"/>
            </a:br>
            <a:r>
              <a:rPr lang="fa-IR" dirty="0"/>
              <a:t>این دکمه برای شروع نوشتن یک ایمیل جدید استفاده می‌شود. روی آن کلیک کنید تا پنجره ایمیل جدید باز شود</a:t>
            </a:r>
          </a:p>
          <a:p>
            <a:pPr algn="r" rtl="1"/>
            <a:r>
              <a:rPr lang="fa-IR" b="1" dirty="0"/>
              <a:t>2-</a:t>
            </a:r>
            <a:r>
              <a:rPr lang="en-AU" b="1" dirty="0"/>
              <a:t> </a:t>
            </a:r>
            <a:r>
              <a:rPr lang="fa-IR" b="1" dirty="0"/>
              <a:t>فرستنده:</a:t>
            </a:r>
            <a:br>
              <a:rPr lang="fa-IR" dirty="0"/>
            </a:br>
            <a:r>
              <a:rPr lang="fa-IR" dirty="0"/>
              <a:t>این قسمت نشان می‌دهد چه کسی ایمیل را ارسال می‌کند. این همان آدرس ایمیل شما خواهد بود.</a:t>
            </a:r>
          </a:p>
          <a:p>
            <a:pPr algn="r" rtl="1"/>
            <a:r>
              <a:rPr lang="fa-IR" b="1" dirty="0"/>
              <a:t>3-گیرنده:</a:t>
            </a:r>
            <a:br>
              <a:rPr lang="fa-IR" dirty="0"/>
            </a:br>
            <a:r>
              <a:rPr lang="fa-IR" dirty="0"/>
              <a:t>در این قسمت آدرس ایمیل شخصی را که می‌خواهید ایمیل برای او ارسال شود وارد کنید.4-</a:t>
            </a:r>
          </a:p>
          <a:p>
            <a:pPr algn="r" rtl="1"/>
            <a:r>
              <a:rPr lang="en-AU" b="1" dirty="0"/>
              <a:t>CC/BCC:</a:t>
            </a:r>
            <a:r>
              <a:rPr lang="fa-IR" b="1" dirty="0"/>
              <a:t>4-</a:t>
            </a:r>
            <a:br>
              <a:rPr lang="en-AU" dirty="0"/>
            </a:br>
            <a:r>
              <a:rPr lang="en-AU" b="1" dirty="0"/>
              <a:t>CC </a:t>
            </a:r>
            <a:r>
              <a:rPr lang="fa-IR" dirty="0"/>
              <a:t>مخفف "</a:t>
            </a:r>
            <a:r>
              <a:rPr lang="en-AU" dirty="0"/>
              <a:t>Carbon Copy" </a:t>
            </a:r>
            <a:r>
              <a:rPr lang="fa-IR" dirty="0"/>
              <a:t>است. از این گزینه برای ارسال ایمیل به افراد دیگری استفاده کنید که باید ایمیل را ببینند اما گیرنده اصلی نیستند.</a:t>
            </a:r>
            <a:br>
              <a:rPr lang="fa-IR" dirty="0"/>
            </a:br>
            <a:r>
              <a:rPr lang="en-AU" b="1" dirty="0"/>
              <a:t>BCC</a:t>
            </a:r>
            <a:r>
              <a:rPr lang="en-AU" dirty="0"/>
              <a:t> </a:t>
            </a:r>
            <a:r>
              <a:rPr lang="fa-IR" dirty="0"/>
              <a:t>مخفف "</a:t>
            </a:r>
            <a:r>
              <a:rPr lang="en-AU" dirty="0"/>
              <a:t>Blind Carbon Copy" </a:t>
            </a:r>
            <a:r>
              <a:rPr lang="fa-IR" dirty="0"/>
              <a:t>است. از این گزینه برای ارسال ایمیل به افراد دیگر استفاده کنید بدون اینکه گیرنده اصلی از آن مطلع شود.</a:t>
            </a:r>
          </a:p>
          <a:p>
            <a:pPr algn="r" rtl="1"/>
            <a:r>
              <a:rPr lang="fa-IR" b="1" dirty="0"/>
              <a:t>5-موضوع</a:t>
            </a:r>
            <a:br>
              <a:rPr lang="fa-IR" dirty="0"/>
            </a:br>
            <a:r>
              <a:rPr lang="fa-IR" dirty="0"/>
              <a:t>این یک خط کوتاه است که به گیرنده می‌گوید ایمیل درباره چیست. آن را واضح و مختصر بنویسید.</a:t>
            </a:r>
          </a:p>
          <a:p>
            <a:pPr algn="r" rtl="1"/>
            <a:r>
              <a:rPr lang="fa-IR" b="1" dirty="0"/>
              <a:t>6-متن ایمیل</a:t>
            </a:r>
            <a:br>
              <a:rPr lang="fa-IR" dirty="0"/>
            </a:br>
            <a:r>
              <a:rPr lang="fa-IR" dirty="0"/>
              <a:t>اینجا جایی است که پیام خود را می‌نویسید. با یک سلام شروع کنید، پیام اصلی را بنویسید و با یک عبارت پایانی آن را تمام کنید.</a:t>
            </a:r>
          </a:p>
          <a:p>
            <a:pPr algn="r" rtl="1"/>
            <a:r>
              <a:rPr lang="fa-IR" b="1" dirty="0"/>
              <a:t>7-دکمه </a:t>
            </a:r>
            <a:r>
              <a:rPr lang="en-AU" b="1" dirty="0"/>
              <a:t>Send:</a:t>
            </a:r>
            <a:br>
              <a:rPr lang="en-AU" dirty="0"/>
            </a:br>
            <a:r>
              <a:rPr lang="fa-IR" dirty="0"/>
              <a:t>روی این دکمه کلیک کنید تا ایمیل شما برای گیرنده ارسال شود.</a:t>
            </a:r>
          </a:p>
          <a:p>
            <a:pPr algn="r" rtl="1"/>
            <a:r>
              <a:rPr lang="fa-IR" b="1" dirty="0"/>
              <a:t>8-دکمه </a:t>
            </a:r>
            <a:r>
              <a:rPr lang="en-AU" b="1" dirty="0"/>
              <a:t>Discard:</a:t>
            </a:r>
            <a:br>
              <a:rPr lang="en-AU" dirty="0"/>
            </a:br>
            <a:r>
              <a:rPr lang="fa-IR" dirty="0"/>
              <a:t>روی این دکمه کلیک کنید اگر می‌خواهید پیش‌نویس ایمیل را حذف کرده و دوباره از نو شروع کنید.</a:t>
            </a: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a:t>
            </a:r>
            <a:r>
              <a:rPr lang="en-AU" altLang="en-US" dirty="0">
                <a:cs typeface="Arial" panose="020B0604020202020204" pitchFamily="34" charset="0"/>
              </a:rPr>
              <a:t>Community Champions Program </a:t>
            </a:r>
            <a:endParaRPr lang="en-US" altLang="en-US" dirty="0">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 </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23.png"/><Relationship Id="rId11" Type="http://schemas.openxmlformats.org/officeDocument/2006/relationships/image" Target="../media/image21.jpeg"/><Relationship Id="rId5" Type="http://schemas.openxmlformats.org/officeDocument/2006/relationships/image" Target="../media/image13.png"/><Relationship Id="rId10"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goodthingsaustralia.org/wp-content/uploads/2024/05/smithfamily_sending_email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digitalinclusion@wacoss.org.au"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36520" y="3758911"/>
            <a:ext cx="9204960" cy="1361354"/>
          </a:xfrm>
        </p:spPr>
        <p:txBody>
          <a:bodyPr/>
          <a:lstStyle/>
          <a:p>
            <a:pPr algn="r" rtl="1" eaLnBrk="1" hangingPunct="1"/>
            <a:r>
              <a:rPr lang="fa-IR" sz="4400" dirty="0">
                <a:solidFill>
                  <a:srgbClr val="F2F6FC"/>
                </a:solidFill>
              </a:rPr>
              <a:t>آموزش مهارت‌های دیجیتال – ایمیل</a:t>
            </a:r>
            <a:br>
              <a:rPr lang="fa-IR" sz="4400" dirty="0"/>
            </a:br>
            <a:r>
              <a:rPr lang="fa-IR" sz="4400" dirty="0"/>
              <a:t>برنامه قهرمانان جامعه</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096322"/>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6"/>
            <a:ext cx="5419498" cy="24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p:txBody>
          <a:bodyPr/>
          <a:lstStyle/>
          <a:p>
            <a:r>
              <a:rPr lang="fa-IR" dirty="0"/>
              <a:t>استفاده از آدرس ایمیل شما</a:t>
            </a:r>
            <a:endParaRPr lang="en-AU" dirty="0"/>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p:txBody>
          <a:bodyPr/>
          <a:lstStyle/>
          <a:p>
            <a:pPr marL="0" lvl="0" indent="0" algn="r" rtl="1">
              <a:lnSpc>
                <a:spcPct val="100000"/>
              </a:lnSpc>
              <a:spcBef>
                <a:spcPct val="0"/>
              </a:spcBef>
              <a:buNone/>
            </a:pPr>
            <a:r>
              <a:rPr lang="ar-SA" altLang="en-US" b="1" dirty="0">
                <a:solidFill>
                  <a:schemeClr val="tx1"/>
                </a:solidFill>
                <a:latin typeface="Arial" panose="020B0604020202020204" pitchFamily="34" charset="0"/>
                <a:cs typeface="Arial" panose="020B0604020202020204" pitchFamily="34" charset="0"/>
              </a:rPr>
              <a:t>ورود به خدمات مختلف</a:t>
            </a:r>
            <a:endParaRPr lang="en-US" altLang="en-US" dirty="0">
              <a:solidFill>
                <a:schemeClr val="tx1"/>
              </a:solidFill>
              <a:latin typeface="Arial" panose="020B0604020202020204" pitchFamily="34" charset="0"/>
            </a:endParaRPr>
          </a:p>
          <a:p>
            <a:pPr marL="0" lvl="0" indent="0" algn="r" rtl="1">
              <a:lnSpc>
                <a:spcPct val="100000"/>
              </a:lnSpc>
              <a:spcBef>
                <a:spcPct val="0"/>
              </a:spcBef>
              <a:buNone/>
            </a:pP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خدمات دولتی</a:t>
            </a:r>
            <a:r>
              <a:rPr lang="en-US" altLang="en-US" dirty="0">
                <a:solidFill>
                  <a:schemeClr val="tx1"/>
                </a:solidFill>
                <a:latin typeface="Arial" panose="020B0604020202020204" pitchFamily="34" charset="0"/>
              </a:rPr>
              <a:t> (MyGov)</a:t>
            </a:r>
            <a:br>
              <a:rPr lang="en-US" altLang="en-US" dirty="0">
                <a:solidFill>
                  <a:schemeClr val="tx1"/>
                </a:solidFill>
                <a:latin typeface="Arial" panose="020B0604020202020204" pitchFamily="34" charset="0"/>
              </a:rPr>
            </a:b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بانکداری آنلاین</a:t>
            </a:r>
            <a:br>
              <a:rPr lang="en-US" altLang="en-US" dirty="0">
                <a:solidFill>
                  <a:schemeClr val="tx1"/>
                </a:solidFill>
                <a:latin typeface="Arial" panose="020B0604020202020204" pitchFamily="34" charset="0"/>
              </a:rPr>
            </a:b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وب‌سایت‌های خرید</a:t>
            </a:r>
            <a:br>
              <a:rPr lang="en-US" altLang="en-US" dirty="0">
                <a:solidFill>
                  <a:schemeClr val="tx1"/>
                </a:solidFill>
                <a:latin typeface="Arial" panose="020B0604020202020204" pitchFamily="34" charset="0"/>
              </a:rPr>
            </a:b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شبکه‌های اجتماعی</a:t>
            </a:r>
            <a:endParaRPr lang="en-US" altLang="en-US" dirty="0">
              <a:solidFill>
                <a:schemeClr val="tx1"/>
              </a:solidFill>
              <a:latin typeface="Arial" panose="020B0604020202020204" pitchFamily="34" charset="0"/>
            </a:endParaRPr>
          </a:p>
          <a:p>
            <a:pPr algn="r" rtl="1">
              <a:lnSpc>
                <a:spcPct val="100000"/>
              </a:lnSpc>
              <a:spcBef>
                <a:spcPct val="0"/>
              </a:spcBef>
            </a:pPr>
            <a:r>
              <a:rPr lang="ar-SA" altLang="en-US" dirty="0">
                <a:solidFill>
                  <a:schemeClr val="tx1"/>
                </a:solidFill>
                <a:latin typeface="Arial" panose="020B0604020202020204" pitchFamily="34" charset="0"/>
                <a:cs typeface="Arial" panose="020B0604020202020204" pitchFamily="34" charset="0"/>
              </a:rPr>
              <a:t>برای هر خدمت از گذرواژه‌های متفاوت استفاده کنید.</a:t>
            </a:r>
            <a:br>
              <a:rPr lang="en-US" altLang="en-US" dirty="0">
                <a:solidFill>
                  <a:schemeClr val="tx1"/>
                </a:solidFill>
                <a:latin typeface="Arial" panose="020B0604020202020204" pitchFamily="34" charset="0"/>
                <a:cs typeface="Arial" panose="020B0604020202020204" pitchFamily="34" charset="0"/>
              </a:rPr>
            </a:br>
            <a:r>
              <a:rPr lang="ar-SA" altLang="en-US" dirty="0">
                <a:solidFill>
                  <a:schemeClr val="tx1"/>
                </a:solidFill>
                <a:latin typeface="Arial" panose="020B0604020202020204" pitchFamily="34" charset="0"/>
                <a:cs typeface="Arial" panose="020B0604020202020204" pitchFamily="34" charset="0"/>
              </a:rPr>
              <a:t>گذرواژه‌ها را طولانی و قوی انتخاب کنید تا امنیت حساب‌های شما حفظ شود</a:t>
            </a:r>
            <a:r>
              <a:rPr lang="en-US" altLang="en-US" dirty="0">
                <a:solidFill>
                  <a:schemeClr val="tx1"/>
                </a:solidFill>
                <a:latin typeface="Arial" panose="020B0604020202020204" pitchFamily="34" charset="0"/>
                <a:cs typeface="Arial" panose="020B0604020202020204" pitchFamily="34" charset="0"/>
              </a:rPr>
              <a:t>.</a:t>
            </a:r>
            <a:endParaRPr lang="en-US" altLang="en-US" dirty="0">
              <a:solidFill>
                <a:schemeClr val="tx1"/>
              </a:solidFill>
              <a:latin typeface="Arial" panose="020B0604020202020204" pitchFamily="34" charset="0"/>
            </a:endParaRPr>
          </a:p>
          <a:p>
            <a:pPr marL="0" indent="0" algn="r" rtl="1">
              <a:spcBef>
                <a:spcPts val="750"/>
              </a:spcBef>
              <a:spcAft>
                <a:spcPts val="750"/>
              </a:spcAft>
              <a:buNone/>
            </a:pPr>
            <a:endParaRPr lang="en-US" b="0" i="0" dirty="0">
              <a:solidFill>
                <a:schemeClr val="tx1"/>
              </a:solidFill>
              <a:effectLst/>
            </a:endParaRPr>
          </a:p>
          <a:p>
            <a:pPr algn="r" rtl="1"/>
            <a:endParaRPr lang="en-AU" dirty="0">
              <a:solidFill>
                <a:schemeClr val="tx1"/>
              </a:solidFill>
            </a:endParaRPr>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lvl="0" algn="r" rtl="1">
              <a:defRPr/>
            </a:pPr>
            <a:r>
              <a:rPr lang="fa-IR" dirty="0"/>
              <a:t>پروژه شمول دیجیتال ایالت غربی استرالیا | برنامه قهرمانان جامعه ۲</a:t>
            </a:r>
            <a:endParaRPr lang="en-AU" dirty="0">
              <a:solidFill>
                <a:prstClr val="black">
                  <a:tint val="75000"/>
                </a:prstClr>
              </a:solidFill>
            </a:endParaRP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pic>
        <p:nvPicPr>
          <p:cNvPr id="2050" name="Picture 2" descr="myGov Home | myGov">
            <a:extLst>
              <a:ext uri="{FF2B5EF4-FFF2-40B4-BE49-F238E27FC236}">
                <a16:creationId xmlns:a16="http://schemas.microsoft.com/office/drawing/2014/main" id="{6E8A30CB-B237-4AEE-4F9F-37A4542D94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8450" y="1632474"/>
            <a:ext cx="2520725" cy="8687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care-australia-logo - Physiotherapy Centre Ivanhoe">
            <a:extLst>
              <a:ext uri="{FF2B5EF4-FFF2-40B4-BE49-F238E27FC236}">
                <a16:creationId xmlns:a16="http://schemas.microsoft.com/office/drawing/2014/main" id="{07F9CB1E-9AF7-36BA-2BB0-0906F78DF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171" y="2254628"/>
            <a:ext cx="2340429" cy="132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stralian Taxation Office - Apps on Google Play">
            <a:extLst>
              <a:ext uri="{FF2B5EF4-FFF2-40B4-BE49-F238E27FC236}">
                <a16:creationId xmlns:a16="http://schemas.microsoft.com/office/drawing/2014/main" id="{9494A81F-4B44-3D17-C565-B1D5822A4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761" y="1479827"/>
            <a:ext cx="913153" cy="913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line Bank Logo Vector Art, Icons, and Graphics for Free ...">
            <a:extLst>
              <a:ext uri="{FF2B5EF4-FFF2-40B4-BE49-F238E27FC236}">
                <a16:creationId xmlns:a16="http://schemas.microsoft.com/office/drawing/2014/main" id="{BB6AE285-C8FF-0867-B182-CE0A833908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684736" y="2740595"/>
            <a:ext cx="1260363" cy="109300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6DD410B-177D-4D98-CB9D-03F63ACCCDF6}"/>
              </a:ext>
            </a:extLst>
          </p:cNvPr>
          <p:cNvGrpSpPr/>
          <p:nvPr/>
        </p:nvGrpSpPr>
        <p:grpSpPr>
          <a:xfrm>
            <a:off x="8326268" y="3248856"/>
            <a:ext cx="2196646" cy="2205830"/>
            <a:chOff x="9667875" y="3861141"/>
            <a:chExt cx="1905000" cy="1893707"/>
          </a:xfrm>
        </p:grpSpPr>
        <p:pic>
          <p:nvPicPr>
            <p:cNvPr id="2060" name="Picture 12" descr="Social Media Icons Vector Art, Icons, and Graphics for Free Download">
              <a:extLst>
                <a:ext uri="{FF2B5EF4-FFF2-40B4-BE49-F238E27FC236}">
                  <a16:creationId xmlns:a16="http://schemas.microsoft.com/office/drawing/2014/main" id="{A3D15672-14CF-6073-E846-7FD6AABEE3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ocial Media Icons Vector Art, Icons, and Graphics for Free Download">
              <a:extLst>
                <a:ext uri="{FF2B5EF4-FFF2-40B4-BE49-F238E27FC236}">
                  <a16:creationId xmlns:a16="http://schemas.microsoft.com/office/drawing/2014/main" id="{910CD55D-E04D-8A88-2E5E-C717C3D7EE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155,500+ Online Cart Stock Photos, Pictures &amp; Royalty-Free Images - iStock  | Online cart icon, Shopping online cart, Shop online cart">
            <a:extLst>
              <a:ext uri="{FF2B5EF4-FFF2-40B4-BE49-F238E27FC236}">
                <a16:creationId xmlns:a16="http://schemas.microsoft.com/office/drawing/2014/main" id="{20CF54A1-88D8-CB2C-FC67-9B82DF019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470" y="3887469"/>
            <a:ext cx="1322342" cy="13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r>
              <a:rPr lang="fa-IR" dirty="0"/>
              <a:t>لطفاً در استفاده از ایمیل احتیاط کنید</a:t>
            </a:r>
            <a:endParaRPr lang="en-AU" dirty="0"/>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0" lvl="0" indent="0" algn="r" rtl="1">
              <a:lnSpc>
                <a:spcPct val="100000"/>
              </a:lnSpc>
              <a:spcBef>
                <a:spcPct val="0"/>
              </a:spcBef>
              <a:buNone/>
            </a:pPr>
            <a:r>
              <a:rPr lang="ar-SA" altLang="en-US" b="1" dirty="0">
                <a:solidFill>
                  <a:schemeClr val="tx1"/>
                </a:solidFill>
                <a:latin typeface="Arial" panose="020B0604020202020204" pitchFamily="34" charset="0"/>
                <a:cs typeface="Arial" panose="020B0604020202020204" pitchFamily="34" charset="0"/>
              </a:rPr>
              <a:t>ایمیل‌های فیشینگ</a:t>
            </a:r>
            <a:endParaRPr lang="en-US" altLang="en-US" dirty="0">
              <a:solidFill>
                <a:schemeClr val="tx1"/>
              </a:solidFill>
              <a:latin typeface="Arial" panose="020B0604020202020204" pitchFamily="34" charset="0"/>
            </a:endParaRPr>
          </a:p>
          <a:p>
            <a:pPr marL="0" lvl="0" indent="0" algn="r" rtl="1">
              <a:lnSpc>
                <a:spcPct val="100000"/>
              </a:lnSpc>
              <a:spcBef>
                <a:spcPct val="0"/>
              </a:spcBef>
              <a:buNone/>
            </a:pP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ایمیل‌های جعلی برای سرقت اطلاعات</a:t>
            </a:r>
            <a:br>
              <a:rPr lang="en-US" altLang="en-US" dirty="0">
                <a:solidFill>
                  <a:schemeClr val="tx1"/>
                </a:solidFill>
                <a:latin typeface="Arial" panose="020B0604020202020204" pitchFamily="34" charset="0"/>
              </a:rPr>
            </a:b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ظاهر آن‌ها واقعی است اما کلاهبرداری هستند</a:t>
            </a:r>
            <a:br>
              <a:rPr lang="en-US" altLang="en-US" dirty="0">
                <a:solidFill>
                  <a:schemeClr val="tx1"/>
                </a:solidFill>
                <a:latin typeface="Arial" panose="020B0604020202020204" pitchFamily="34" charset="0"/>
              </a:rPr>
            </a:b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روی لینک‌های مشکوک کلیک نکنید</a:t>
            </a:r>
            <a:br>
              <a:rPr lang="en-US" altLang="en-US" dirty="0">
                <a:solidFill>
                  <a:schemeClr val="tx1"/>
                </a:solidFill>
                <a:latin typeface="Arial" panose="020B0604020202020204" pitchFamily="34" charset="0"/>
              </a:rPr>
            </a:b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اطلاعات شخصی خود را به اشتراک نگذارید</a:t>
            </a:r>
            <a:br>
              <a:rPr lang="en-US" altLang="en-US" dirty="0">
                <a:solidFill>
                  <a:schemeClr val="tx1"/>
                </a:solidFill>
                <a:latin typeface="Arial" panose="020B0604020202020204" pitchFamily="34" charset="0"/>
              </a:rPr>
            </a:br>
            <a:r>
              <a:rPr lang="en-US" altLang="en-US" dirty="0">
                <a:solidFill>
                  <a:schemeClr val="tx1"/>
                </a:solidFill>
                <a:latin typeface="Arial" panose="020B0604020202020204" pitchFamily="34" charset="0"/>
              </a:rPr>
              <a:t>• </a:t>
            </a:r>
            <a:r>
              <a:rPr lang="ar-SA" altLang="en-US" dirty="0">
                <a:solidFill>
                  <a:schemeClr val="tx1"/>
                </a:solidFill>
                <a:latin typeface="Arial" panose="020B0604020202020204" pitchFamily="34" charset="0"/>
                <a:cs typeface="Arial" panose="020B0604020202020204" pitchFamily="34" charset="0"/>
              </a:rPr>
              <a:t>ایمیل‌های فیشینگ را گزارش کنید</a:t>
            </a:r>
            <a:endParaRPr lang="en-US" altLang="en-US" dirty="0">
              <a:solidFill>
                <a:schemeClr val="tx1"/>
              </a:solidFill>
              <a:latin typeface="Arial" panose="020B0604020202020204" pitchFamily="34" charset="0"/>
            </a:endParaRPr>
          </a:p>
          <a:p>
            <a:pPr marL="0" indent="0" algn="r" rtl="1">
              <a:spcBef>
                <a:spcPts val="750"/>
              </a:spcBef>
              <a:spcAft>
                <a:spcPts val="750"/>
              </a:spcAft>
              <a:buNone/>
            </a:pPr>
            <a:endParaRPr lang="en-AU" dirty="0">
              <a:solidFill>
                <a:schemeClr val="tx1"/>
              </a:solidFill>
              <a:latin typeface="+mj-lt"/>
            </a:endParaRPr>
          </a:p>
        </p:txBody>
      </p:sp>
      <p:pic>
        <p:nvPicPr>
          <p:cNvPr id="7" name="Content Placeholder 6" descr="Icon&#10;&#10;Description automatically generated">
            <a:extLst>
              <a:ext uri="{FF2B5EF4-FFF2-40B4-BE49-F238E27FC236}">
                <a16:creationId xmlns:a16="http://schemas.microsoft.com/office/drawing/2014/main" id="{0E2D1A05-B443-C8B1-CC5E-E1A721A1EDE1}"/>
              </a:ext>
            </a:extLst>
          </p:cNvPr>
          <p:cNvPicPr>
            <a:picLocks noGrp="1" noChangeAspect="1"/>
          </p:cNvPicPr>
          <p:nvPr>
            <p:ph sz="half" idx="2"/>
          </p:nvPr>
        </p:nvPicPr>
        <p:blipFill>
          <a:blip r:embed="rId3"/>
          <a:stretch>
            <a:fillRect/>
          </a:stretch>
        </p:blipFill>
        <p:spPr>
          <a:xfrm>
            <a:off x="6798388" y="1825625"/>
            <a:ext cx="3929223" cy="3929223"/>
          </a:xfrm>
          <a:prstGeom prst="rect">
            <a:avLst/>
          </a:prstGeom>
          <a:noFill/>
        </p:spPr>
      </p:pic>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lvl="0" algn="r" rtl="1">
              <a:defRPr/>
            </a:pPr>
            <a:r>
              <a:rPr lang="fa-IR" dirty="0"/>
              <a:t>پروژه شمول دیجیتال ایالت غربی استرالیا | برنامه قهرمانان جامعه ۲</a:t>
            </a:r>
            <a:endParaRPr lang="en-AU" dirty="0">
              <a:solidFill>
                <a:prstClr val="black">
                  <a:tint val="75000"/>
                </a:prstClr>
              </a:solidFill>
            </a:endParaRP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r>
              <a:rPr lang="fa-IR" dirty="0"/>
              <a:t>کلاه‌برداری فیشینگ</a:t>
            </a:r>
            <a:endParaRPr lang="en-AU" dirty="0">
              <a:latin typeface="+mn-lt"/>
            </a:endParaRP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3004457"/>
            <a:ext cx="3473599" cy="943429"/>
          </a:xfrm>
        </p:spPr>
        <p:txBody>
          <a:bodyPr/>
          <a:lstStyle/>
          <a:p>
            <a:pPr marL="0" lvl="0" indent="0" algn="r" rtl="1">
              <a:lnSpc>
                <a:spcPct val="107000"/>
              </a:lnSpc>
              <a:spcAft>
                <a:spcPts val="800"/>
              </a:spcAft>
              <a:buNone/>
              <a:tabLst>
                <a:tab pos="457200" algn="l"/>
              </a:tabLst>
            </a:pPr>
            <a:r>
              <a:rPr lang="fa-IR" dirty="0"/>
              <a:t>علائم نشان‌دهنده جعلی بودن یک ایمیل چیست؟</a:t>
            </a:r>
            <a:endParaRPr lang="en-US" kern="100" dirty="0">
              <a:solidFill>
                <a:schemeClr val="tx1"/>
              </a:solidFill>
              <a:effectLst/>
              <a:latin typeface="+mj-lt"/>
              <a:ea typeface="Aptos" panose="020B00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124028"/>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5" descr="Text, letter&#10;&#10;Description automatically generated">
            <a:extLst>
              <a:ext uri="{FF2B5EF4-FFF2-40B4-BE49-F238E27FC236}">
                <a16:creationId xmlns:a16="http://schemas.microsoft.com/office/drawing/2014/main" id="{8A0BAB50-9EE6-B1ED-D685-F01CCD4BF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8018" y="501137"/>
            <a:ext cx="5332017" cy="8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ext, letter&#10;&#10;Description automatically generated">
            <a:extLst>
              <a:ext uri="{FF2B5EF4-FFF2-40B4-BE49-F238E27FC236}">
                <a16:creationId xmlns:a16="http://schemas.microsoft.com/office/drawing/2014/main" id="{AE7CE0A8-6D82-7742-B70B-7E3C315D9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58018" y="1452710"/>
            <a:ext cx="5332017" cy="65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ext, letter&#10;&#10;Description automatically generated">
            <a:extLst>
              <a:ext uri="{FF2B5EF4-FFF2-40B4-BE49-F238E27FC236}">
                <a16:creationId xmlns:a16="http://schemas.microsoft.com/office/drawing/2014/main" id="{4BADF0B1-6992-18C4-30AB-429D17C38C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42245" y="2116865"/>
            <a:ext cx="5332017" cy="22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ext, letter&#10;&#10;Description automatically generated">
            <a:extLst>
              <a:ext uri="{FF2B5EF4-FFF2-40B4-BE49-F238E27FC236}">
                <a16:creationId xmlns:a16="http://schemas.microsoft.com/office/drawing/2014/main" id="{0B8BEB58-0450-849F-ED5D-3BB2C0200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42245" y="4384086"/>
            <a:ext cx="5332017" cy="8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ext, letter&#10;&#10;Description automatically generated">
            <a:extLst>
              <a:ext uri="{FF2B5EF4-FFF2-40B4-BE49-F238E27FC236}">
                <a16:creationId xmlns:a16="http://schemas.microsoft.com/office/drawing/2014/main" id="{399D2C4D-0A58-B325-01B1-560BB81D9B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
          <a:stretch/>
        </p:blipFill>
        <p:spPr bwMode="auto">
          <a:xfrm>
            <a:off x="4442244" y="5387798"/>
            <a:ext cx="5332017" cy="11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37592F-77A4-1171-3AC3-1710207EFBD1}"/>
              </a:ext>
            </a:extLst>
          </p:cNvPr>
          <p:cNvSpPr txBox="1"/>
          <p:nvPr/>
        </p:nvSpPr>
        <p:spPr>
          <a:xfrm>
            <a:off x="4531113" y="501137"/>
            <a:ext cx="6751507" cy="461665"/>
          </a:xfrm>
          <a:prstGeom prst="rect">
            <a:avLst/>
          </a:prstGeom>
          <a:noFill/>
        </p:spPr>
        <p:txBody>
          <a:bodyPr wrap="square" rtlCol="0">
            <a:spAutoFit/>
          </a:bodyPr>
          <a:lstStyle/>
          <a:p>
            <a:r>
              <a:rPr lang="fa-IR" sz="2400" dirty="0">
                <a:solidFill>
                  <a:srgbClr val="FF0000"/>
                </a:solidFill>
              </a:rPr>
              <a:t>آدرس ایمیل دولتی نیست.</a:t>
            </a:r>
            <a:endParaRPr lang="en-AU" sz="2400" dirty="0">
              <a:solidFill>
                <a:srgbClr val="FF0000"/>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2D425D8B-6D30-284E-1837-667160975ADE}"/>
              </a:ext>
            </a:extLst>
          </p:cNvPr>
          <p:cNvSpPr txBox="1"/>
          <p:nvPr/>
        </p:nvSpPr>
        <p:spPr>
          <a:xfrm>
            <a:off x="9539202" y="1538867"/>
            <a:ext cx="2635823" cy="2308324"/>
          </a:xfrm>
          <a:prstGeom prst="rect">
            <a:avLst/>
          </a:prstGeom>
          <a:noFill/>
        </p:spPr>
        <p:txBody>
          <a:bodyPr wrap="square" rtlCol="0">
            <a:spAutoFit/>
          </a:bodyPr>
          <a:lstStyle/>
          <a:p>
            <a:pPr rtl="1"/>
            <a:r>
              <a:rPr lang="ar-SA" dirty="0">
                <a:solidFill>
                  <a:srgbClr val="FF0000"/>
                </a:solidFill>
              </a:rPr>
              <a:t>این پیشنهاد بیش از حد خوب به نظر می‌رسد</a:t>
            </a:r>
            <a:r>
              <a:rPr lang="en-AU" dirty="0">
                <a:solidFill>
                  <a:srgbClr val="FF0000"/>
                </a:solidFill>
              </a:rPr>
              <a:t>.</a:t>
            </a:r>
            <a:br>
              <a:rPr lang="en-AU" dirty="0">
                <a:solidFill>
                  <a:srgbClr val="FF0000"/>
                </a:solidFill>
              </a:rPr>
            </a:br>
            <a:r>
              <a:rPr lang="ar-SA" dirty="0">
                <a:solidFill>
                  <a:srgbClr val="FF0000"/>
                </a:solidFill>
              </a:rPr>
              <a:t>با اداره مالیات استرالیا</a:t>
            </a:r>
            <a:r>
              <a:rPr lang="en-AU" dirty="0">
                <a:solidFill>
                  <a:srgbClr val="FF0000"/>
                </a:solidFill>
              </a:rPr>
              <a:t> (ATO) </a:t>
            </a:r>
            <a:r>
              <a:rPr lang="ar-SA" dirty="0">
                <a:solidFill>
                  <a:srgbClr val="FF0000"/>
                </a:solidFill>
              </a:rPr>
              <a:t>تماس بگیرید یا وارد حساب</a:t>
            </a:r>
            <a:r>
              <a:rPr lang="en-AU" dirty="0">
                <a:solidFill>
                  <a:srgbClr val="FF0000"/>
                </a:solidFill>
              </a:rPr>
              <a:t> MyGov </a:t>
            </a:r>
            <a:r>
              <a:rPr lang="ar-SA" dirty="0">
                <a:solidFill>
                  <a:srgbClr val="FF0000"/>
                </a:solidFill>
              </a:rPr>
              <a:t>خود شوید تا بررسی کنید آیا واقعاً پولی به شما بدهکار هستند یا خیر</a:t>
            </a:r>
            <a:r>
              <a:rPr lang="en-AU" dirty="0">
                <a:solidFill>
                  <a:srgbClr val="FF0000"/>
                </a:solidFill>
              </a:rPr>
              <a:t>.</a:t>
            </a:r>
          </a:p>
          <a:p>
            <a:pPr rtl="1"/>
            <a:r>
              <a:rPr lang="en-AU" dirty="0">
                <a:solidFill>
                  <a:srgbClr val="FF0000"/>
                </a:solidFill>
              </a:rPr>
              <a:t> </a:t>
            </a:r>
          </a:p>
        </p:txBody>
      </p:sp>
      <p:sp>
        <p:nvSpPr>
          <p:cNvPr id="6" name="TextBox 5">
            <a:extLst>
              <a:ext uri="{FF2B5EF4-FFF2-40B4-BE49-F238E27FC236}">
                <a16:creationId xmlns:a16="http://schemas.microsoft.com/office/drawing/2014/main" id="{0606F271-127A-26D5-BB6E-FA1BB6F850AB}"/>
              </a:ext>
            </a:extLst>
          </p:cNvPr>
          <p:cNvSpPr txBox="1"/>
          <p:nvPr/>
        </p:nvSpPr>
        <p:spPr>
          <a:xfrm>
            <a:off x="9573889" y="4539822"/>
            <a:ext cx="2566447" cy="461665"/>
          </a:xfrm>
          <a:prstGeom prst="rect">
            <a:avLst/>
          </a:prstGeom>
          <a:noFill/>
        </p:spPr>
        <p:txBody>
          <a:bodyPr wrap="square" rtlCol="0">
            <a:spAutoFit/>
          </a:bodyPr>
          <a:lstStyle/>
          <a:p>
            <a:r>
              <a:rPr lang="fa-IR" sz="2400" dirty="0">
                <a:solidFill>
                  <a:srgbClr val="FF0000"/>
                </a:solidFill>
              </a:rPr>
              <a:t>ایجاد حس اضطرار</a:t>
            </a:r>
            <a:endParaRPr lang="en-AU" sz="2400" dirty="0">
              <a:solidFill>
                <a:srgbClr val="FF0000"/>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29D910CE-6B62-7485-394D-AFE1AA218CC1}"/>
              </a:ext>
            </a:extLst>
          </p:cNvPr>
          <p:cNvSpPr txBox="1"/>
          <p:nvPr/>
        </p:nvSpPr>
        <p:spPr>
          <a:xfrm>
            <a:off x="504612" y="4556188"/>
            <a:ext cx="3826251" cy="1200329"/>
          </a:xfrm>
          <a:prstGeom prst="rect">
            <a:avLst/>
          </a:prstGeom>
          <a:noFill/>
        </p:spPr>
        <p:txBody>
          <a:bodyPr wrap="square" rtlCol="0">
            <a:spAutoFit/>
          </a:bodyPr>
          <a:lstStyle/>
          <a:p>
            <a:pPr algn="r"/>
            <a:r>
              <a:rPr lang="ar-SA" dirty="0">
                <a:solidFill>
                  <a:srgbClr val="FF0000"/>
                </a:solidFill>
              </a:rPr>
              <a:t>درخواست ارسال </a:t>
            </a:r>
            <a:r>
              <a:rPr lang="fa-IR" dirty="0">
                <a:solidFill>
                  <a:srgbClr val="FF0000"/>
                </a:solidFill>
              </a:rPr>
              <a:t>۱۰۰</a:t>
            </a:r>
            <a:r>
              <a:rPr lang="ar-SA" dirty="0">
                <a:solidFill>
                  <a:srgbClr val="FF0000"/>
                </a:solidFill>
              </a:rPr>
              <a:t> امتیاز مدارک شناسایی. دولت هرگز از طریق ایمیل چنین چیزی را از شما درخواست نمی‌کند</a:t>
            </a:r>
            <a:r>
              <a:rPr lang="en-AU" dirty="0">
                <a:solidFill>
                  <a:srgbClr val="FF0000"/>
                </a:solidFill>
              </a:rPr>
              <a:t>.»</a:t>
            </a:r>
          </a:p>
          <a:p>
            <a:pPr algn="r"/>
            <a:r>
              <a:rPr lang="en-AU" dirty="0">
                <a:solidFill>
                  <a:srgbClr val="FF0000"/>
                </a:solidFill>
              </a:rPr>
              <a:t> </a:t>
            </a:r>
          </a:p>
        </p:txBody>
      </p:sp>
      <p:sp>
        <p:nvSpPr>
          <p:cNvPr id="13" name="Rectangle 12">
            <a:extLst>
              <a:ext uri="{FF2B5EF4-FFF2-40B4-BE49-F238E27FC236}">
                <a16:creationId xmlns:a16="http://schemas.microsoft.com/office/drawing/2014/main" id="{3E7A8C94-7459-330F-F5A6-A501C2A3C4E4}"/>
              </a:ext>
            </a:extLst>
          </p:cNvPr>
          <p:cNvSpPr/>
          <p:nvPr/>
        </p:nvSpPr>
        <p:spPr>
          <a:xfrm>
            <a:off x="558018" y="541263"/>
            <a:ext cx="3973095"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DF57220-087B-B0ED-D035-9E70D1FC08DD}"/>
              </a:ext>
            </a:extLst>
          </p:cNvPr>
          <p:cNvSpPr/>
          <p:nvPr/>
        </p:nvSpPr>
        <p:spPr>
          <a:xfrm>
            <a:off x="4442243" y="3691847"/>
            <a:ext cx="4987530"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A1C541B-2105-117B-E4C6-51C397911DE7}"/>
              </a:ext>
            </a:extLst>
          </p:cNvPr>
          <p:cNvSpPr/>
          <p:nvPr/>
        </p:nvSpPr>
        <p:spPr>
          <a:xfrm>
            <a:off x="6936008" y="4393070"/>
            <a:ext cx="1884435" cy="293505"/>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C03B3DF-CF19-DF6A-2930-FDF20F0E50D2}"/>
              </a:ext>
            </a:extLst>
          </p:cNvPr>
          <p:cNvSpPr/>
          <p:nvPr/>
        </p:nvSpPr>
        <p:spPr>
          <a:xfrm>
            <a:off x="4442243" y="5942910"/>
            <a:ext cx="4969043" cy="55227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F0D90BCA-6760-3A24-D225-AEFD6B78648E}"/>
              </a:ext>
            </a:extLst>
          </p:cNvPr>
          <p:cNvSpPr/>
          <p:nvPr/>
        </p:nvSpPr>
        <p:spPr>
          <a:xfrm>
            <a:off x="4442243" y="4962084"/>
            <a:ext cx="4096846" cy="321433"/>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A5F75349-9359-6D21-C10D-D97451B3A5A5}"/>
              </a:ext>
            </a:extLst>
          </p:cNvPr>
          <p:cNvPicPr>
            <a:picLocks noChangeAspect="1"/>
          </p:cNvPicPr>
          <p:nvPr/>
        </p:nvPicPr>
        <p:blipFill>
          <a:blip r:embed="rId8"/>
          <a:srcRect t="16448" r="37575" b="61694"/>
          <a:stretch/>
        </p:blipFill>
        <p:spPr>
          <a:xfrm>
            <a:off x="506564" y="2167191"/>
            <a:ext cx="3826251" cy="1055558"/>
          </a:xfrm>
          <a:prstGeom prst="rect">
            <a:avLst/>
          </a:prstGeom>
        </p:spPr>
      </p:pic>
      <p:sp>
        <p:nvSpPr>
          <p:cNvPr id="21" name="TextBox 20">
            <a:extLst>
              <a:ext uri="{FF2B5EF4-FFF2-40B4-BE49-F238E27FC236}">
                <a16:creationId xmlns:a16="http://schemas.microsoft.com/office/drawing/2014/main" id="{D46E508B-5D1D-EF82-3756-EDA39084DCDC}"/>
              </a:ext>
            </a:extLst>
          </p:cNvPr>
          <p:cNvSpPr txBox="1"/>
          <p:nvPr/>
        </p:nvSpPr>
        <p:spPr>
          <a:xfrm>
            <a:off x="506564" y="3246247"/>
            <a:ext cx="3296179" cy="830997"/>
          </a:xfrm>
          <a:prstGeom prst="rect">
            <a:avLst/>
          </a:prstGeom>
          <a:noFill/>
        </p:spPr>
        <p:txBody>
          <a:bodyPr wrap="square" rtlCol="0">
            <a:spAutoFit/>
          </a:bodyPr>
          <a:lstStyle/>
          <a:p>
            <a:pPr algn="r" rtl="1"/>
            <a:r>
              <a:rPr lang="fa-IR" sz="2400" dirty="0">
                <a:solidFill>
                  <a:srgbClr val="FF0000"/>
                </a:solidFill>
              </a:rPr>
              <a:t>لوگو از وب‌سایت اداره مالیات استرالیا کپی شده است.</a:t>
            </a:r>
            <a:endParaRPr lang="en-AU" sz="2400" dirty="0">
              <a:solidFill>
                <a:srgbClr val="FF0000"/>
              </a:solidFill>
              <a:latin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35ACFC59-B243-09D3-DB6C-8ED40C561D4F}"/>
              </a:ext>
            </a:extLst>
          </p:cNvPr>
          <p:cNvPicPr>
            <a:picLocks noChangeAspect="1"/>
          </p:cNvPicPr>
          <p:nvPr/>
        </p:nvPicPr>
        <p:blipFill>
          <a:blip r:embed="rId9"/>
          <a:stretch>
            <a:fillRect/>
          </a:stretch>
        </p:blipFill>
        <p:spPr>
          <a:xfrm>
            <a:off x="9441520" y="147250"/>
            <a:ext cx="1059104" cy="1059104"/>
          </a:xfrm>
          <a:prstGeom prst="rect">
            <a:avLst/>
          </a:prstGeom>
        </p:spPr>
      </p:pic>
    </p:spTree>
    <p:extLst>
      <p:ext uri="{BB962C8B-B14F-4D97-AF65-F5344CB8AC3E}">
        <p14:creationId xmlns:p14="http://schemas.microsoft.com/office/powerpoint/2010/main" val="399487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r>
              <a:rPr lang="fa-IR" dirty="0"/>
              <a:t>بازتاب</a:t>
            </a:r>
            <a:endParaRPr lang="en-AU" dirty="0"/>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6"/>
            <a:ext cx="5181600" cy="2601232"/>
          </a:xfrm>
        </p:spPr>
        <p:txBody>
          <a:bodyPr/>
          <a:lstStyle/>
          <a:p>
            <a:pPr marL="0" indent="0" algn="r" rtl="1">
              <a:buNone/>
            </a:pPr>
            <a:r>
              <a:rPr lang="ar-SA" dirty="0"/>
              <a:t>ایمیل چیست و برای چه استفاده می‌شود</a:t>
            </a:r>
            <a:br>
              <a:rPr lang="en-AU" dirty="0"/>
            </a:br>
            <a:r>
              <a:rPr lang="ar-SA" dirty="0"/>
              <a:t>ایجاد یک حساب ایمیل</a:t>
            </a:r>
            <a:br>
              <a:rPr lang="en-AU" dirty="0"/>
            </a:br>
            <a:r>
              <a:rPr lang="ar-SA" dirty="0"/>
              <a:t>استفاده از ایمیل</a:t>
            </a:r>
            <a:br>
              <a:rPr lang="en-AU" dirty="0"/>
            </a:br>
            <a:r>
              <a:rPr lang="ar-SA" dirty="0"/>
              <a:t>ایمن بودن هنگام استفاده از ایمیل (فیشینگ!)</a:t>
            </a:r>
            <a:endParaRPr lang="en-AU" dirty="0"/>
          </a:p>
          <a:p>
            <a:pPr marL="0" indent="0">
              <a:buNone/>
            </a:pPr>
            <a:endParaRPr lang="en-AU" dirty="0"/>
          </a:p>
          <a:p>
            <a:pPr algn="l">
              <a:spcBef>
                <a:spcPts val="750"/>
              </a:spcBef>
              <a:spcAft>
                <a:spcPts val="750"/>
              </a:spcAft>
              <a:buFont typeface="Arial" panose="020B0604020202020204" pitchFamily="34" charset="0"/>
              <a:buChar char="•"/>
            </a:pPr>
            <a:endParaRPr lang="en-US" b="0" i="0" dirty="0">
              <a:solidFill>
                <a:srgbClr val="242424"/>
              </a:solidFill>
              <a:effectLst/>
            </a:endParaRPr>
          </a:p>
          <a:p>
            <a:pPr algn="l">
              <a:spcBef>
                <a:spcPts val="750"/>
              </a:spcBef>
              <a:spcAft>
                <a:spcPts val="750"/>
              </a:spcAft>
              <a:buFont typeface="Arial" panose="020B0604020202020204" pitchFamily="34" charset="0"/>
              <a:buChar char="•"/>
            </a:pP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a:p>
            <a:endParaRPr lang="en-AU" dirty="0"/>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lvl="0" algn="r" rtl="1">
              <a:defRPr/>
            </a:pPr>
            <a:r>
              <a:rPr lang="fa-IR" dirty="0"/>
              <a:t>پروژه شمول دیجیتال ایالت غربی استرالیا | برنامه قهرمانان جامعه ۲</a:t>
            </a:r>
            <a:endParaRPr lang="en-AU" dirty="0">
              <a:solidFill>
                <a:prstClr val="black">
                  <a:tint val="75000"/>
                </a:prstClr>
              </a:solidFill>
            </a:endParaRP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altLang="en-US" smtClean="0"/>
              <a:pPr>
                <a:defRPr/>
              </a:pPr>
              <a:t>14</a:t>
            </a:fld>
            <a:endParaRPr lang="en-AU" altLang="en-US"/>
          </a:p>
        </p:txBody>
      </p:sp>
      <p:pic>
        <p:nvPicPr>
          <p:cNvPr id="7" name="Picture 2" descr="Outlook logo">
            <a:extLst>
              <a:ext uri="{FF2B5EF4-FFF2-40B4-BE49-F238E27FC236}">
                <a16:creationId xmlns:a16="http://schemas.microsoft.com/office/drawing/2014/main" id="{F006B9B5-5AA2-571D-0D4F-9096A03E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17" y="1758082"/>
            <a:ext cx="804735" cy="73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CEFD5DF3-F6E0-A283-7F8F-AB602A93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611" y="1798146"/>
            <a:ext cx="804735" cy="588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267B7382-F0E6-1D0D-72FD-56AC2841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882" y="1868786"/>
            <a:ext cx="1828286" cy="537759"/>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descr="Icon&#10;&#10;Description automatically generated">
            <a:extLst>
              <a:ext uri="{FF2B5EF4-FFF2-40B4-BE49-F238E27FC236}">
                <a16:creationId xmlns:a16="http://schemas.microsoft.com/office/drawing/2014/main" id="{D9AE6163-E1C9-174B-59FD-DBB54A385FEA}"/>
              </a:ext>
            </a:extLst>
          </p:cNvPr>
          <p:cNvPicPr>
            <a:picLocks noGrp="1" noChangeAspect="1"/>
          </p:cNvPicPr>
          <p:nvPr>
            <p:ph sz="half" idx="2"/>
          </p:nvPr>
        </p:nvPicPr>
        <p:blipFill>
          <a:blip r:embed="rId6"/>
          <a:stretch>
            <a:fillRect/>
          </a:stretch>
        </p:blipFill>
        <p:spPr>
          <a:xfrm>
            <a:off x="7976911" y="4554354"/>
            <a:ext cx="1258811" cy="1234192"/>
          </a:xfrm>
          <a:prstGeom prst="rect">
            <a:avLst/>
          </a:prstGeom>
          <a:noFill/>
        </p:spPr>
      </p:pic>
      <p:pic>
        <p:nvPicPr>
          <p:cNvPr id="11" name="Picture 2" descr="myGov Home | myGov">
            <a:extLst>
              <a:ext uri="{FF2B5EF4-FFF2-40B4-BE49-F238E27FC236}">
                <a16:creationId xmlns:a16="http://schemas.microsoft.com/office/drawing/2014/main" id="{709FC66B-EFD6-A8C2-2D21-54A856877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73" y="2857710"/>
            <a:ext cx="2281337" cy="7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Online Bank Logo Vector Art, Icons, and Graphics for Free ...">
            <a:extLst>
              <a:ext uri="{FF2B5EF4-FFF2-40B4-BE49-F238E27FC236}">
                <a16:creationId xmlns:a16="http://schemas.microsoft.com/office/drawing/2014/main" id="{A12FF2CB-7BD4-D8CB-4D27-F46F7F4442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494306" y="3925100"/>
            <a:ext cx="1451558" cy="1234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55,500+ Online Cart Stock Photos, Pictures &amp; Royalty-Free Images - iStock  | Online cart icon, Shopping online cart, Shop online cart">
            <a:extLst>
              <a:ext uri="{FF2B5EF4-FFF2-40B4-BE49-F238E27FC236}">
                <a16:creationId xmlns:a16="http://schemas.microsoft.com/office/drawing/2014/main" id="{C41868E1-DCF5-F742-48EB-54040C7F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751" y="2560538"/>
            <a:ext cx="1165870" cy="1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9DB6AAB-66E0-E909-B07E-3D88184454F4}"/>
              </a:ext>
            </a:extLst>
          </p:cNvPr>
          <p:cNvGrpSpPr/>
          <p:nvPr/>
        </p:nvGrpSpPr>
        <p:grpSpPr>
          <a:xfrm>
            <a:off x="8911772" y="3600469"/>
            <a:ext cx="2176855" cy="2069527"/>
            <a:chOff x="9667875" y="3861141"/>
            <a:chExt cx="1905000" cy="1893707"/>
          </a:xfrm>
        </p:grpSpPr>
        <p:pic>
          <p:nvPicPr>
            <p:cNvPr id="17" name="Picture 12" descr="Social Media Icons Vector Art, Icons, and Graphics for Free Download">
              <a:extLst>
                <a:ext uri="{FF2B5EF4-FFF2-40B4-BE49-F238E27FC236}">
                  <a16:creationId xmlns:a16="http://schemas.microsoft.com/office/drawing/2014/main" id="{9F714F68-8587-DEDE-547F-031A96D41B3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ocial Media Icons Vector Art, Icons, and Graphics for Free Download">
              <a:extLst>
                <a:ext uri="{FF2B5EF4-FFF2-40B4-BE49-F238E27FC236}">
                  <a16:creationId xmlns:a16="http://schemas.microsoft.com/office/drawing/2014/main" id="{F167AACF-325C-51C8-671F-A9423D0B142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pPr algn="r" rtl="1"/>
            <a:r>
              <a:rPr lang="fa-IR" dirty="0"/>
              <a:t>سپاسگذاریم!</a:t>
            </a:r>
            <a:endParaRPr lang="en-AU" dirty="0"/>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pPr algn="r" rtl="1"/>
            <a:r>
              <a:rPr lang="fa-IR" dirty="0"/>
              <a:t>تاریخ جلسه بعدی</a:t>
            </a:r>
            <a:r>
              <a:rPr lang="en-AU" dirty="0"/>
              <a:t>: </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lvl="0" algn="r" rtl="1">
              <a:defRPr/>
            </a:pPr>
            <a:r>
              <a:rPr lang="fa-IR" dirty="0"/>
              <a:t>پروژه شمول دیجیتال ایالت غربی استرالیا | برنامه قهرمانان جامعه ۲</a:t>
            </a:r>
            <a:endParaRPr lang="en-AU" dirty="0">
              <a:solidFill>
                <a:prstClr val="black">
                  <a:tint val="75000"/>
                </a:prstClr>
              </a:solidFill>
            </a:endParaRP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151689"/>
            <a:ext cx="8389938" cy="1361354"/>
          </a:xfrm>
        </p:spPr>
        <p:txBody>
          <a:bodyPr/>
          <a:lstStyle/>
          <a:p>
            <a:pPr algn="ctr" eaLnBrk="1" hangingPunct="1"/>
            <a:r>
              <a:rPr lang="fa-IR" sz="4400" dirty="0">
                <a:solidFill>
                  <a:schemeClr val="bg1"/>
                </a:solidFill>
              </a:rPr>
              <a:t>سپاسگزارم</a:t>
            </a:r>
            <a:br>
              <a:rPr lang="en-AU" sz="4400" noProof="0" dirty="0">
                <a:solidFill>
                  <a:schemeClr val="bg1"/>
                </a:solidFill>
                <a:cs typeface="Arial" panose="020B0604020202020204" pitchFamily="34" charset="0"/>
              </a:rPr>
            </a:br>
            <a:r>
              <a:rPr lang="fa-IR" sz="4400" dirty="0"/>
              <a:t>برنامه قهرمانان جامعه</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3278981" y="5657850"/>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543854"/>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pPr algn="r" rtl="1"/>
            <a:r>
              <a:rPr lang="fa-IR" dirty="0"/>
              <a:t>یادداشت‌های مربی: چگونه ایمیل بفرستیم</a:t>
            </a:r>
            <a:endParaRPr lang="en-AU" dirty="0"/>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pPr algn="r" rtl="1"/>
            <a:r>
              <a:rPr lang="fa-IR" dirty="0"/>
              <a:t>این جزوه را برای شرکت‌کنندگان چاپ کنید:</a:t>
            </a:r>
            <a:r>
              <a:rPr lang="en-US" b="0" i="0" dirty="0">
                <a:solidFill>
                  <a:srgbClr val="242424"/>
                </a:solidFill>
                <a:effectLst/>
              </a:rPr>
              <a:t>: </a:t>
            </a:r>
          </a:p>
          <a:p>
            <a:pPr lvl="1" algn="r" rtl="1"/>
            <a:r>
              <a:rPr lang="fa-IR" b="0" i="0" dirty="0">
                <a:solidFill>
                  <a:srgbClr val="242424"/>
                </a:solidFill>
                <a:effectLst/>
                <a:hlinkClick r:id="rId3"/>
              </a:rPr>
              <a:t>ارسال ایمیل</a:t>
            </a:r>
            <a:endParaRPr lang="en-US" b="0" i="0" dirty="0">
              <a:solidFill>
                <a:srgbClr val="242424"/>
              </a:solidFill>
              <a:effectLst/>
            </a:endParaRPr>
          </a:p>
          <a:p>
            <a:pPr algn="r" rtl="1">
              <a:spcBef>
                <a:spcPts val="750"/>
              </a:spcBef>
              <a:spcAft>
                <a:spcPts val="750"/>
              </a:spcAft>
            </a:pPr>
            <a:r>
              <a:rPr lang="fa-IR" dirty="0"/>
              <a:t>یک نسخه از این اسلایدها را همراه با بخش یادداشت‌ها برای استفاده خودتان هنگام ارائه چاپ کنید.</a:t>
            </a:r>
          </a:p>
          <a:p>
            <a:pPr algn="r" rtl="1">
              <a:spcBef>
                <a:spcPts val="750"/>
              </a:spcBef>
              <a:spcAft>
                <a:spcPts val="750"/>
              </a:spcAft>
            </a:pPr>
            <a:r>
              <a:rPr lang="fa-IR" b="0" i="0" dirty="0">
                <a:solidFill>
                  <a:schemeClr val="tx1"/>
                </a:solidFill>
                <a:effectLst/>
              </a:rPr>
              <a:t>موارد زیر را مطالعه کنید</a:t>
            </a:r>
            <a:endParaRPr lang="en-US" b="0" i="0" dirty="0">
              <a:solidFill>
                <a:schemeClr val="tx1"/>
              </a:solidFill>
              <a:effectLst/>
            </a:endParaRPr>
          </a:p>
          <a:p>
            <a:pPr lvl="1" algn="r" rtl="1">
              <a:spcBef>
                <a:spcPts val="750"/>
              </a:spcBef>
              <a:spcAft>
                <a:spcPts val="750"/>
              </a:spcAft>
            </a:pPr>
            <a:r>
              <a:rPr lang="fa-IR" dirty="0"/>
              <a:t>اسلایدها را مرور کنید و مطمئن شوید با محتوای آن آشنا هستید،</a:t>
            </a:r>
          </a:p>
          <a:p>
            <a:pPr lvl="1" algn="r" rtl="1">
              <a:spcBef>
                <a:spcPts val="750"/>
              </a:spcBef>
              <a:spcAft>
                <a:spcPts val="750"/>
              </a:spcAft>
            </a:pPr>
            <a:r>
              <a:rPr lang="fa-IR" dirty="0"/>
              <a:t>جزوه شرکت‌کنندگان</a:t>
            </a:r>
          </a:p>
          <a:p>
            <a:pPr lvl="1" algn="r" rtl="1">
              <a:spcBef>
                <a:spcPts val="750"/>
              </a:spcBef>
              <a:spcAft>
                <a:spcPts val="750"/>
              </a:spcAft>
            </a:pPr>
            <a:r>
              <a:rPr lang="fa-IR" dirty="0"/>
              <a:t>در صورت داشتن هرگونه پرسش پیش از جلسه، با </a:t>
            </a:r>
            <a:r>
              <a:rPr lang="en-AU" dirty="0"/>
              <a:t>Elliot </a:t>
            </a:r>
            <a:r>
              <a:rPr lang="fa-IR" dirty="0"/>
              <a:t>از طریق ایمیل </a:t>
            </a:r>
            <a:r>
              <a:rPr lang="en-AU" dirty="0"/>
              <a:t>Elliot@wacoss.org.au </a:t>
            </a:r>
            <a:r>
              <a:rPr lang="fa-IR" dirty="0"/>
              <a:t>تماس بگیرید.</a:t>
            </a:r>
          </a:p>
          <a:p>
            <a:pPr lvl="1" algn="r" rtl="1">
              <a:spcBef>
                <a:spcPts val="750"/>
              </a:spcBef>
              <a:spcAft>
                <a:spcPts val="750"/>
              </a:spcAft>
            </a:pPr>
            <a:r>
              <a:rPr lang="fa-IR" dirty="0"/>
              <a:t>این اسلاید را پیش از ارائه حذف/مخفی کنید و زمان/تاریخ جلسه بعد را در اسلاید پایانی به‌روزرسانی نمایید.</a:t>
            </a:r>
            <a:endParaRPr lang="en-US" b="0" i="0" dirty="0">
              <a:solidFill>
                <a:schemeClr val="tx1"/>
              </a:solidFill>
              <a:effectLst/>
            </a:endParaRP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lvl="0" algn="r" rtl="1">
              <a:defRPr/>
            </a:pPr>
            <a:r>
              <a:rPr lang="fa-IR" dirty="0"/>
              <a:t>پروژه شمول دیجیتال ایالت غربی استرالیا | برنامه قهرمانان جامعه ۲</a:t>
            </a:r>
            <a:endPar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endParaRP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algn="r" rtl="1" eaLnBrk="1" hangingPunct="1"/>
            <a:r>
              <a:rPr lang="fa-IR" sz="4400" dirty="0">
                <a:solidFill>
                  <a:schemeClr val="tx1"/>
                </a:solidFill>
              </a:rPr>
              <a:t>قدردانی از صاحبان سرزمین</a:t>
            </a:r>
            <a:endParaRPr lang="en-AU" sz="4200" noProof="0" dirty="0">
              <a:solidFill>
                <a:schemeClr val="tx1"/>
              </a:solidFill>
            </a:endParaRP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14F22D56-9588-0B2C-034B-670C38C59821}"/>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algn="r" rtl="1" eaLnBrk="1" hangingPunct="1">
              <a:lnSpc>
                <a:spcPct val="150000"/>
              </a:lnSpc>
              <a:spcBef>
                <a:spcPct val="0"/>
              </a:spcBef>
              <a:spcAft>
                <a:spcPts val="600"/>
              </a:spcAft>
              <a:buNone/>
            </a:pPr>
            <a:r>
              <a:rPr lang="fa-IR" dirty="0"/>
              <a:t>ما می‌دانیم که ما بر روی سرزمین بومیان زندگی می‌کنیم. ما به مردم بومی این سرزمین احترام می‌گذاریم. مردم بومی سال‌های بسیاری در این سرزمین زندگی کرده‌اند.</a:t>
            </a:r>
            <a:br>
              <a:rPr lang="fa-IR" dirty="0"/>
            </a:br>
            <a:r>
              <a:rPr lang="fa-IR" dirty="0"/>
              <a:t>ما به همه‌ی مردم بومی و بزرگان آن‌ها احترام می‌گذاریم.</a:t>
            </a:r>
            <a:br>
              <a:rPr lang="fa-IR" dirty="0"/>
            </a:br>
            <a:r>
              <a:rPr lang="fa-IR" dirty="0"/>
              <a:t>ما می‌توانیم چیزهای زیادی از داستان‌های آن‌ها بیاموزیم.</a:t>
            </a:r>
            <a:br>
              <a:rPr lang="fa-IR" dirty="0"/>
            </a:br>
            <a:r>
              <a:rPr lang="fa-IR" dirty="0"/>
              <a:t>این سرزمین همیشه سرزمین بومیان بوده و همیشه سرزمین بومیان خواهد بود.</a:t>
            </a:r>
            <a:endParaRPr lang="en-US" noProof="0" dirty="0">
              <a:solidFill>
                <a:schemeClr val="tx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fa-IR" dirty="0">
                <a:solidFill>
                  <a:srgbClr val="1962B2"/>
                </a:solidFill>
              </a:rPr>
              <a:t>ایمیل</a:t>
            </a:r>
            <a:endParaRPr lang="en-AU" dirty="0">
              <a:solidFill>
                <a:srgbClr val="1962B2"/>
              </a:solidFill>
            </a:endParaRP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fa-IR" dirty="0"/>
              <a:t>پروژه شمول دیجیتال ایالت غربی استرالیا</a:t>
            </a:r>
            <a:endParaRPr lang="en-AU" dirty="0"/>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lvl="0">
              <a:spcAft>
                <a:spcPts val="600"/>
              </a:spcAft>
              <a:defRPr/>
            </a:pPr>
            <a:r>
              <a:rPr lang="fa-IR" dirty="0"/>
              <a:t>پروژه شمول دیجیتال ایالت غربی استرالیا | برنامه قهرمانان جامعه ۴</a:t>
            </a:r>
            <a:endParaRPr kumimoji="0" lang="en-AU" sz="1000" b="0" i="0" u="none" strike="noStrike" kern="1200" cap="none" spc="0" normalizeH="0" baseline="0" noProof="0" dirty="0">
              <a:ln>
                <a:noFill/>
              </a:ln>
              <a:solidFill>
                <a:prstClr val="white"/>
              </a:solidFill>
              <a:effectLst/>
              <a:uLnTx/>
              <a:uFillTx/>
              <a:latin typeface="Kanit"/>
              <a:ea typeface="+mn-ea"/>
              <a:cs typeface="+mn-cs"/>
            </a:endParaRP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r>
              <a:rPr lang="fa-IR" dirty="0"/>
              <a:t>مرور جلسه</a:t>
            </a:r>
            <a:endParaRPr lang="en-AU" dirty="0"/>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p:txBody>
          <a:bodyPr/>
          <a:lstStyle/>
          <a:p>
            <a:pPr marL="0" indent="0" algn="r" rtl="1">
              <a:spcBef>
                <a:spcPts val="750"/>
              </a:spcBef>
              <a:spcAft>
                <a:spcPts val="750"/>
              </a:spcAft>
              <a:buNone/>
            </a:pPr>
            <a:r>
              <a:rPr lang="fa-IR" dirty="0"/>
              <a:t>این جلسه شامل موارد زیر خواهد بود:</a:t>
            </a:r>
          </a:p>
          <a:p>
            <a:pPr marL="0" indent="0" algn="r" rtl="1">
              <a:spcBef>
                <a:spcPts val="750"/>
              </a:spcBef>
              <a:spcAft>
                <a:spcPts val="750"/>
              </a:spcAft>
              <a:buNone/>
            </a:pPr>
            <a:r>
              <a:rPr lang="fa-IR" dirty="0"/>
              <a:t>• ایمیل چیست و برای چه استفاده می‌شود</a:t>
            </a:r>
            <a:br>
              <a:rPr lang="fa-IR" dirty="0"/>
            </a:br>
            <a:r>
              <a:rPr lang="fa-IR" dirty="0"/>
              <a:t>• ایجاد یک حساب ایمیل</a:t>
            </a:r>
            <a:br>
              <a:rPr lang="fa-IR" dirty="0"/>
            </a:br>
            <a:r>
              <a:rPr lang="fa-IR" dirty="0"/>
              <a:t>• استفاده از ایمیل</a:t>
            </a:r>
            <a:br>
              <a:rPr lang="fa-IR" dirty="0"/>
            </a:br>
            <a:r>
              <a:rPr lang="fa-IR" dirty="0"/>
              <a:t>• ایمن ماندن هنگام استفاده از ایمیل</a:t>
            </a:r>
            <a:endParaRPr lang="en-US" dirty="0">
              <a:solidFill>
                <a:srgbClr val="242424"/>
              </a:solidFill>
            </a:endParaRPr>
          </a:p>
          <a:p>
            <a:pPr marL="0" indent="0" algn="r" rtl="1">
              <a:spcBef>
                <a:spcPts val="750"/>
              </a:spcBef>
              <a:spcAft>
                <a:spcPts val="750"/>
              </a:spcAft>
              <a:buNone/>
            </a:pPr>
            <a:endParaRPr lang="en-US" b="0" i="0" dirty="0">
              <a:solidFill>
                <a:srgbClr val="242424"/>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lvl="0" algn="r" rtl="1">
              <a:defRPr/>
            </a:pPr>
            <a:r>
              <a:rPr lang="fa-IR" dirty="0"/>
              <a:t>پروژه شمول دیجیتال ایالت غربی استرالیا | برنامه قهرمانان جامعه ۵</a:t>
            </a:r>
            <a:endParaRPr lang="en-AU" dirty="0">
              <a:solidFill>
                <a:prstClr val="black">
                  <a:tint val="75000"/>
                </a:prstClr>
              </a:solidFill>
            </a:endParaRP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fa-IR" sz="5400" dirty="0"/>
              <a:t>معرفی‌</a:t>
            </a:r>
            <a:endParaRPr lang="en-AU" sz="5400" noProof="0" dirty="0"/>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lvl="0" algn="r" rtl="1">
              <a:defRPr/>
            </a:pPr>
            <a:r>
              <a:rPr lang="fa-IR" dirty="0"/>
              <a:t>پروژه شمول دیجیتال ایالت غربی استرالیا | برنامه قهرمانان جامعه ۲</a:t>
            </a:r>
            <a:endParaRPr lang="en-AU" dirty="0">
              <a:solidFill>
                <a:prstClr val="black">
                  <a:tint val="75000"/>
                </a:prstClr>
              </a:solidFill>
            </a:endParaRP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pPr marL="0" indent="0" algn="r" rtl="1">
              <a:buNone/>
            </a:pPr>
            <a:r>
              <a:rPr lang="fa-IR" dirty="0"/>
              <a:t>• خودتان را به گروه معرفی کنید.</a:t>
            </a:r>
            <a:br>
              <a:rPr lang="fa-IR" dirty="0"/>
            </a:br>
            <a:r>
              <a:rPr lang="fa-IR" dirty="0"/>
              <a:t>• تجربه خود را از استفاده ایمیل به اشتراک بگذارید – آیا آدرس ایمیل دارید و از آن برای چه استفاده کرده‌اید؟</a:t>
            </a:r>
            <a:endParaRPr lang="en-AU" dirty="0">
              <a:solidFill>
                <a:schemeClr val="tx1"/>
              </a:solidFill>
            </a:endParaRP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6342743" y="457200"/>
            <a:ext cx="4847771" cy="1600200"/>
          </a:xfrm>
        </p:spPr>
        <p:txBody>
          <a:bodyPr/>
          <a:lstStyle/>
          <a:p>
            <a:r>
              <a:rPr lang="fa-IR" sz="4400" dirty="0"/>
              <a:t>ایمیل چیست؟</a:t>
            </a:r>
            <a:endParaRPr lang="en-AU" sz="4400" dirty="0"/>
          </a:p>
        </p:txBody>
      </p:sp>
      <p:sp>
        <p:nvSpPr>
          <p:cNvPr id="4" name="Text Placeholder 3">
            <a:extLst>
              <a:ext uri="{FF2B5EF4-FFF2-40B4-BE49-F238E27FC236}">
                <a16:creationId xmlns:a16="http://schemas.microsoft.com/office/drawing/2014/main" id="{99570630-12BD-CE5C-DD75-09118882D218}"/>
              </a:ext>
            </a:extLst>
          </p:cNvPr>
          <p:cNvSpPr>
            <a:spLocks noGrp="1"/>
          </p:cNvSpPr>
          <p:nvPr>
            <p:ph type="body" sz="half" idx="2"/>
          </p:nvPr>
        </p:nvSpPr>
        <p:spPr>
          <a:xfrm>
            <a:off x="6342743" y="2361406"/>
            <a:ext cx="5355771" cy="3811588"/>
          </a:xfrm>
        </p:spPr>
        <p:txBody>
          <a:bodyPr/>
          <a:lstStyle/>
          <a:p>
            <a:pPr algn="r" rtl="1">
              <a:spcBef>
                <a:spcPts val="750"/>
              </a:spcBef>
              <a:spcAft>
                <a:spcPts val="750"/>
              </a:spcAft>
              <a:buFont typeface="Arial" panose="020B0604020202020204" pitchFamily="34" charset="0"/>
              <a:buChar char="•"/>
            </a:pPr>
            <a:r>
              <a:rPr lang="fa-IR" sz="3200" dirty="0"/>
              <a:t> ارسال و دریافت پیام‌ها</a:t>
            </a:r>
            <a:br>
              <a:rPr lang="fa-IR" sz="3200" dirty="0"/>
            </a:br>
            <a:r>
              <a:rPr lang="fa-IR" sz="3200" dirty="0"/>
              <a:t>• پیوست کردن فایل‌ها</a:t>
            </a:r>
            <a:br>
              <a:rPr lang="fa-IR" sz="3200" dirty="0"/>
            </a:br>
            <a:r>
              <a:rPr lang="fa-IR" sz="3200" dirty="0"/>
              <a:t>• استفاده شخصی و کاری</a:t>
            </a:r>
            <a:br>
              <a:rPr lang="fa-IR" sz="3200" dirty="0"/>
            </a:br>
            <a:r>
              <a:rPr lang="fa-IR" sz="3200" dirty="0"/>
              <a:t>• ورود به خدمات مختلف</a:t>
            </a:r>
            <a:endParaRPr lang="en-AU" sz="2400" dirty="0"/>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lvl="0" algn="r" rtl="1">
              <a:defRPr/>
            </a:pPr>
            <a:r>
              <a:rPr lang="fa-IR" dirty="0"/>
              <a:t>پروژه شمول دیجیتال ایالت غربی استرالیا | برنامه قهرمانان جامعه ۲</a:t>
            </a:r>
            <a:endParaRPr lang="en-AU" dirty="0">
              <a:solidFill>
                <a:prstClr val="black">
                  <a:tint val="75000"/>
                </a:prstClr>
              </a:solidFill>
            </a:endParaRP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altLang="en-US" smtClean="0"/>
              <a:pPr>
                <a:defRPr/>
              </a:pPr>
              <a:t>7</a:t>
            </a:fld>
            <a:endParaRPr lang="en-AU" altLang="en-US"/>
          </a:p>
        </p:txBody>
      </p:sp>
      <p:pic>
        <p:nvPicPr>
          <p:cNvPr id="7" name="Picture 2" descr="Outlook logo">
            <a:extLst>
              <a:ext uri="{FF2B5EF4-FFF2-40B4-BE49-F238E27FC236}">
                <a16:creationId xmlns:a16="http://schemas.microsoft.com/office/drawing/2014/main" id="{E3638BFC-A28D-2854-0128-05419B36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7" y="1387682"/>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A15096FD-930E-160E-01A2-F93077F65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193" y="2422920"/>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3F9C9CE5-C91E-EA01-5CB4-1C424656A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235" y="4267200"/>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r>
              <a:rPr lang="fa-IR" dirty="0"/>
              <a:t>ارائه‌دهندگان خدمات ایمیل</a:t>
            </a:r>
            <a:endParaRPr lang="en-AU" dirty="0"/>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2336800"/>
            <a:ext cx="5181600" cy="3418048"/>
          </a:xfrm>
        </p:spPr>
        <p:txBody>
          <a:bodyPr/>
          <a:lstStyle/>
          <a:p>
            <a:pPr marL="0" indent="0" algn="r" rtl="1">
              <a:spcBef>
                <a:spcPts val="750"/>
              </a:spcBef>
              <a:spcAft>
                <a:spcPts val="750"/>
              </a:spcAft>
              <a:buNone/>
            </a:pPr>
            <a:r>
              <a:rPr lang="fa-IR" sz="2800" dirty="0"/>
              <a:t>• </a:t>
            </a:r>
            <a:r>
              <a:rPr lang="fa-IR" sz="2800" b="1" dirty="0"/>
              <a:t>انتخاب ارائه‌دهنده ایمیل: </a:t>
            </a:r>
            <a:r>
              <a:rPr lang="fa-IR" sz="2800" dirty="0"/>
              <a:t>گزینه‌ها شامل </a:t>
            </a:r>
            <a:r>
              <a:rPr lang="en-AU" sz="2800" dirty="0"/>
              <a:t>Gmail، Outlook </a:t>
            </a:r>
            <a:r>
              <a:rPr lang="fa-IR" sz="2800" dirty="0"/>
              <a:t>و </a:t>
            </a:r>
            <a:r>
              <a:rPr lang="en-AU" sz="2800" dirty="0"/>
              <a:t>Yahoo </a:t>
            </a:r>
            <a:r>
              <a:rPr lang="fa-IR" sz="2800" dirty="0"/>
              <a:t>هستند.</a:t>
            </a:r>
            <a:br>
              <a:rPr lang="fa-IR" sz="2800" dirty="0"/>
            </a:br>
            <a:r>
              <a:rPr lang="fa-IR" sz="2800" dirty="0"/>
              <a:t>• </a:t>
            </a:r>
            <a:r>
              <a:rPr lang="fa-IR" sz="2800" b="1" dirty="0"/>
              <a:t>ایجاد یک حساب ایمیل جدید: </a:t>
            </a:r>
            <a:r>
              <a:rPr lang="fa-IR" sz="2800" dirty="0"/>
              <a:t>انتخاب یک نام کاربری منحصر‌به‌فرد و یک گذرواژه قوی</a:t>
            </a:r>
            <a:endParaRPr lang="en-AU" sz="2800" dirty="0">
              <a:latin typeface="+mj-lt"/>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lvl="0" algn="r" rtl="1">
              <a:defRPr/>
            </a:pPr>
            <a:r>
              <a:rPr lang="fa-IR" dirty="0"/>
              <a:t>پروژه شمول دیجیتال ایالت غربی استرالیا | برنامه قهرمانان جامعه ۲</a:t>
            </a:r>
            <a:endParaRPr lang="en-AU" dirty="0">
              <a:solidFill>
                <a:prstClr val="black">
                  <a:tint val="75000"/>
                </a:prstClr>
              </a:solidFill>
            </a:endParaRP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altLang="en-US" smtClean="0"/>
              <a:pPr>
                <a:defRPr/>
              </a:pPr>
              <a:t>8</a:t>
            </a:fld>
            <a:endParaRPr lang="en-AU" altLang="en-US"/>
          </a:p>
        </p:txBody>
      </p:sp>
      <p:pic>
        <p:nvPicPr>
          <p:cNvPr id="7" name="Picture 2" descr="Outlook logo">
            <a:extLst>
              <a:ext uri="{FF2B5EF4-FFF2-40B4-BE49-F238E27FC236}">
                <a16:creationId xmlns:a16="http://schemas.microsoft.com/office/drawing/2014/main" id="{BCCD57C8-762F-F22C-6828-BF6B8FE5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90" y="1690688"/>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5D85972C-DCEC-8B26-470D-0842F127A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196" y="2725926"/>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AC406856-C16D-B75A-F6AF-4F9C22CB9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238" y="4570206"/>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fa-IR" dirty="0"/>
              <a:t>نوشتن ایمیل‌ها</a:t>
            </a:r>
            <a:endParaRPr lang="en-AU" dirty="0"/>
          </a:p>
        </p:txBody>
      </p:sp>
      <p:pic>
        <p:nvPicPr>
          <p:cNvPr id="8" name="Content Placeholder 7">
            <a:extLst>
              <a:ext uri="{FF2B5EF4-FFF2-40B4-BE49-F238E27FC236}">
                <a16:creationId xmlns:a16="http://schemas.microsoft.com/office/drawing/2014/main" id="{FDFAEF97-994F-AA08-1B44-5028AF5A53CA}"/>
              </a:ext>
            </a:extLst>
          </p:cNvPr>
          <p:cNvPicPr>
            <a:picLocks noGrp="1" noChangeAspect="1"/>
          </p:cNvPicPr>
          <p:nvPr>
            <p:ph sz="half" idx="2"/>
          </p:nvPr>
        </p:nvPicPr>
        <p:blipFill>
          <a:blip r:embed="rId3"/>
          <a:stretch>
            <a:fillRect/>
          </a:stretch>
        </p:blipFill>
        <p:spPr>
          <a:xfrm>
            <a:off x="1471756" y="2766218"/>
            <a:ext cx="2848551" cy="1325563"/>
          </a:xfrm>
        </p:spPr>
      </p:pic>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lvl="0" algn="r" rtl="1">
              <a:defRPr/>
            </a:pPr>
            <a:r>
              <a:rPr lang="fa-IR" dirty="0"/>
              <a:t>پروژه شمول دیجیتال ایالت غربی استرالیا | برنامه قهرمانان جامعه ۲</a:t>
            </a:r>
            <a:endParaRPr lang="en-AU" dirty="0">
              <a:solidFill>
                <a:prstClr val="black">
                  <a:tint val="75000"/>
                </a:prstClr>
              </a:solidFill>
            </a:endParaRP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8ED08415-1E87-D5C2-7A4F-973B6E97D0DE}"/>
              </a:ext>
            </a:extLst>
          </p:cNvPr>
          <p:cNvPicPr>
            <a:picLocks noChangeAspect="1"/>
          </p:cNvPicPr>
          <p:nvPr/>
        </p:nvPicPr>
        <p:blipFill>
          <a:blip r:embed="rId4"/>
          <a:stretch>
            <a:fillRect/>
          </a:stretch>
        </p:blipFill>
        <p:spPr>
          <a:xfrm>
            <a:off x="5520027" y="0"/>
            <a:ext cx="6671973" cy="6057817"/>
          </a:xfrm>
          <a:prstGeom prst="rect">
            <a:avLst/>
          </a:prstGeom>
        </p:spPr>
      </p:pic>
      <p:sp>
        <p:nvSpPr>
          <p:cNvPr id="15" name="TextBox 14">
            <a:extLst>
              <a:ext uri="{FF2B5EF4-FFF2-40B4-BE49-F238E27FC236}">
                <a16:creationId xmlns:a16="http://schemas.microsoft.com/office/drawing/2014/main" id="{F9140B37-E759-19EE-53A8-49A3FA8AD1E5}"/>
              </a:ext>
            </a:extLst>
          </p:cNvPr>
          <p:cNvSpPr txBox="1"/>
          <p:nvPr/>
        </p:nvSpPr>
        <p:spPr>
          <a:xfrm>
            <a:off x="5627134" y="12584"/>
            <a:ext cx="2667807" cy="368076"/>
          </a:xfrm>
          <a:prstGeom prst="rect">
            <a:avLst/>
          </a:prstGeom>
          <a:solidFill>
            <a:srgbClr val="F2F6FC"/>
          </a:solidFill>
        </p:spPr>
        <p:txBody>
          <a:bodyPr wrap="square" rtlCol="0">
            <a:spAutoFit/>
          </a:bodyPr>
          <a:lstStyle/>
          <a:p>
            <a:r>
              <a:rPr lang="en-AU" sz="1600" dirty="0"/>
              <a:t>New Message</a:t>
            </a:r>
          </a:p>
        </p:txBody>
      </p:sp>
      <p:sp>
        <p:nvSpPr>
          <p:cNvPr id="16" name="TextBox 15">
            <a:extLst>
              <a:ext uri="{FF2B5EF4-FFF2-40B4-BE49-F238E27FC236}">
                <a16:creationId xmlns:a16="http://schemas.microsoft.com/office/drawing/2014/main" id="{EC3D1B2C-6EF3-71B6-7D32-248C3ACC7E43}"/>
              </a:ext>
            </a:extLst>
          </p:cNvPr>
          <p:cNvSpPr txBox="1"/>
          <p:nvPr/>
        </p:nvSpPr>
        <p:spPr>
          <a:xfrm>
            <a:off x="6258720" y="449029"/>
            <a:ext cx="4211636" cy="334615"/>
          </a:xfrm>
          <a:prstGeom prst="rect">
            <a:avLst/>
          </a:prstGeom>
          <a:noFill/>
        </p:spPr>
        <p:txBody>
          <a:bodyPr wrap="square" rtlCol="0">
            <a:spAutoFit/>
          </a:bodyPr>
          <a:lstStyle/>
          <a:p>
            <a:r>
              <a:rPr lang="en-AU" sz="1400" dirty="0"/>
              <a:t>digitalinclusion@wacoss.org.au</a:t>
            </a:r>
          </a:p>
        </p:txBody>
      </p:sp>
      <p:sp>
        <p:nvSpPr>
          <p:cNvPr id="17" name="TextBox 16">
            <a:extLst>
              <a:ext uri="{FF2B5EF4-FFF2-40B4-BE49-F238E27FC236}">
                <a16:creationId xmlns:a16="http://schemas.microsoft.com/office/drawing/2014/main" id="{20519D1F-EFC2-8165-D1ED-E2EE6514A748}"/>
              </a:ext>
            </a:extLst>
          </p:cNvPr>
          <p:cNvSpPr txBox="1"/>
          <p:nvPr/>
        </p:nvSpPr>
        <p:spPr>
          <a:xfrm>
            <a:off x="6258720" y="859139"/>
            <a:ext cx="4211636" cy="334615"/>
          </a:xfrm>
          <a:prstGeom prst="rect">
            <a:avLst/>
          </a:prstGeom>
          <a:noFill/>
        </p:spPr>
        <p:txBody>
          <a:bodyPr wrap="square" rtlCol="0">
            <a:spAutoFit/>
          </a:bodyPr>
          <a:lstStyle/>
          <a:p>
            <a:r>
              <a:rPr lang="en-AU" sz="1400" dirty="0"/>
              <a:t>you@youremail.com</a:t>
            </a:r>
          </a:p>
        </p:txBody>
      </p:sp>
      <p:sp>
        <p:nvSpPr>
          <p:cNvPr id="18" name="TextBox 17">
            <a:extLst>
              <a:ext uri="{FF2B5EF4-FFF2-40B4-BE49-F238E27FC236}">
                <a16:creationId xmlns:a16="http://schemas.microsoft.com/office/drawing/2014/main" id="{5FE07AAE-AB44-CFC6-1756-8BE5EFDA7C60}"/>
              </a:ext>
            </a:extLst>
          </p:cNvPr>
          <p:cNvSpPr txBox="1"/>
          <p:nvPr/>
        </p:nvSpPr>
        <p:spPr>
          <a:xfrm>
            <a:off x="6258720" y="1325178"/>
            <a:ext cx="4211636" cy="334615"/>
          </a:xfrm>
          <a:prstGeom prst="rect">
            <a:avLst/>
          </a:prstGeom>
          <a:noFill/>
        </p:spPr>
        <p:txBody>
          <a:bodyPr wrap="square" rtlCol="0">
            <a:spAutoFit/>
          </a:bodyPr>
          <a:lstStyle/>
          <a:p>
            <a:r>
              <a:rPr lang="en-AU" sz="1400" dirty="0"/>
              <a:t>Reminder: digital skills workshop - email</a:t>
            </a:r>
          </a:p>
        </p:txBody>
      </p:sp>
      <p:sp>
        <p:nvSpPr>
          <p:cNvPr id="19" name="TextBox 18">
            <a:extLst>
              <a:ext uri="{FF2B5EF4-FFF2-40B4-BE49-F238E27FC236}">
                <a16:creationId xmlns:a16="http://schemas.microsoft.com/office/drawing/2014/main" id="{AC2B8878-FCA6-C99B-1DF7-C0DF20644F2E}"/>
              </a:ext>
            </a:extLst>
          </p:cNvPr>
          <p:cNvSpPr txBox="1"/>
          <p:nvPr/>
        </p:nvSpPr>
        <p:spPr>
          <a:xfrm>
            <a:off x="5652756" y="1771188"/>
            <a:ext cx="6251579" cy="3848067"/>
          </a:xfrm>
          <a:prstGeom prst="rect">
            <a:avLst/>
          </a:prstGeom>
          <a:noFill/>
        </p:spPr>
        <p:txBody>
          <a:bodyPr wrap="square" rtlCol="0">
            <a:spAutoFit/>
          </a:bodyPr>
          <a:lstStyle/>
          <a:p>
            <a:r>
              <a:rPr lang="en-AU" sz="1400" dirty="0"/>
              <a:t>Dear [friend]</a:t>
            </a:r>
          </a:p>
          <a:p>
            <a:endParaRPr lang="en-AU" sz="1400" dirty="0"/>
          </a:p>
          <a:p>
            <a:r>
              <a:rPr lang="en-AU" sz="1400" dirty="0"/>
              <a:t>I hope this email finds you well.</a:t>
            </a:r>
          </a:p>
          <a:p>
            <a:endParaRPr lang="en-AU" sz="1400" dirty="0"/>
          </a:p>
          <a:p>
            <a:r>
              <a:rPr lang="en-AU" sz="1400" dirty="0"/>
              <a:t>This is a friendly reminder that we have a Digital Skills workshop coming up about email. In this workshop, we will cover how to set up an email account, how to write and reply to emails, and how to stay safe online with emails.</a:t>
            </a:r>
          </a:p>
          <a:p>
            <a:endParaRPr lang="en-AU" sz="1400" dirty="0"/>
          </a:p>
          <a:p>
            <a:r>
              <a:rPr lang="en-AU" sz="1400" dirty="0"/>
              <a:t>If you have any questions, please contact me at </a:t>
            </a:r>
            <a:r>
              <a:rPr lang="en-AU" sz="1400" dirty="0">
                <a:hlinkClick r:id="rId5"/>
              </a:rPr>
              <a:t>digitalinclusion@wacoss.org.au</a:t>
            </a:r>
            <a:r>
              <a:rPr lang="en-AU" sz="1400" dirty="0"/>
              <a:t> </a:t>
            </a:r>
          </a:p>
          <a:p>
            <a:endParaRPr lang="en-AU" sz="1400" dirty="0"/>
          </a:p>
          <a:p>
            <a:r>
              <a:rPr lang="en-AU" sz="1400" dirty="0"/>
              <a:t>I hope to see you there</a:t>
            </a:r>
          </a:p>
          <a:p>
            <a:r>
              <a:rPr lang="en-AU" sz="1400" dirty="0"/>
              <a:t>Elliot</a:t>
            </a:r>
          </a:p>
          <a:p>
            <a:r>
              <a:rPr lang="en-AU" sz="1400" dirty="0"/>
              <a:t>Senior Training and Project Officer</a:t>
            </a:r>
          </a:p>
          <a:p>
            <a:r>
              <a:rPr lang="en-AU" sz="1400" dirty="0"/>
              <a:t>WA Digital Inclusion Project</a:t>
            </a:r>
          </a:p>
        </p:txBody>
      </p:sp>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Props1.xml><?xml version="1.0" encoding="utf-8"?>
<ds:datastoreItem xmlns:ds="http://schemas.openxmlformats.org/officeDocument/2006/customXml" ds:itemID="{7C6D1FC6-2B24-467B-8DED-0F47FE0C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473078-E123-4D74-8E23-0CE337DB38C0}">
  <ds:schemaRefs>
    <ds:schemaRef ds:uri="http://schemas.microsoft.com/sharepoint/v3/contenttype/forms"/>
  </ds:schemaRefs>
</ds:datastoreItem>
</file>

<file path=customXml/itemProps3.xml><?xml version="1.0" encoding="utf-8"?>
<ds:datastoreItem xmlns:ds="http://schemas.openxmlformats.org/officeDocument/2006/customXml" ds:itemID="{F715B5E0-0E72-4946-AB1B-DA6EAFD6F5C6}">
  <ds:schemaRefs>
    <ds:schemaRef ds:uri="5e5d6256-5200-4c34-82a9-8b0b259790ba"/>
    <ds:schemaRef ds:uri="http://purl.org/dc/elements/1.1/"/>
    <ds:schemaRef ds:uri="http://purl.org/dc/terms/"/>
    <ds:schemaRef ds:uri="http://schemas.microsoft.com/office/infopath/2007/PartnerControls"/>
    <ds:schemaRef ds:uri="2cc45243-29f6-4a1c-995b-35ed14ae441a"/>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2320</Words>
  <Application>Microsoft Office PowerPoint</Application>
  <PresentationFormat>Widescreen</PresentationFormat>
  <Paragraphs>121</Paragraphs>
  <Slides>16</Slides>
  <Notes>16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16</vt:i4>
      </vt:variant>
    </vt:vector>
  </HeadingPairs>
  <TitlesOfParts>
    <vt:vector size="27" baseType="lpstr">
      <vt:lpstr>Calibri</vt:lpstr>
      <vt:lpstr>Arial</vt:lpstr>
      <vt:lpstr>Kanit</vt:lpstr>
      <vt:lpstr>DIP_white</vt:lpstr>
      <vt:lpstr>1_DIP_blue</vt:lpstr>
      <vt:lpstr>3_DIP_gradient</vt:lpstr>
      <vt:lpstr>2_DIP_blue_noacknowledgment</vt:lpstr>
      <vt:lpstr>1_DIP_white_noacknowledgement</vt:lpstr>
      <vt:lpstr>2_DIP_gradient_noacknowledgement</vt:lpstr>
      <vt:lpstr>DIP_white</vt:lpstr>
      <vt:lpstr>1_DIP_white</vt:lpstr>
      <vt:lpstr>آموزش مهارت‌های دیجیتال – ایمیل برنامه قهرمانان جامعه</vt:lpstr>
      <vt:lpstr>یادداشت‌های مربی: چگونه ایمیل بفرستیم</vt:lpstr>
      <vt:lpstr>قدردانی از صاحبان سرزمین</vt:lpstr>
      <vt:lpstr>ایمیل</vt:lpstr>
      <vt:lpstr>مرور جلسه</vt:lpstr>
      <vt:lpstr>معرفی‌</vt:lpstr>
      <vt:lpstr>ایمیل چیست؟</vt:lpstr>
      <vt:lpstr>ارائه‌دهندگان خدمات ایمیل</vt:lpstr>
      <vt:lpstr>نوشتن ایمیل‌ها</vt:lpstr>
      <vt:lpstr>استفاده از آدرس ایمیل شما</vt:lpstr>
      <vt:lpstr>لطفاً در استفاده از ایمیل احتیاط کنید</vt:lpstr>
      <vt:lpstr>کلاه‌برداری فیشینگ</vt:lpstr>
      <vt:lpstr>PowerPoint Presentation</vt:lpstr>
      <vt:lpstr>بازتاب</vt:lpstr>
      <vt:lpstr>سپاسگذاریم!</vt:lpstr>
      <vt:lpstr>سپاسگزارم برنامه قهرمانان جامعه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2025-04-28T04:52:20Z</dcterms:created>
  <dcterms:modified xsi:type="dcterms:W3CDTF">2025-09-29T00:21:26Z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