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  <p:sldMasterId id="2147486496" r:id="rId12"/>
  </p:sldMasterIdLst>
  <p:notesMasterIdLst>
    <p:notesMasterId r:id="rId27"/>
  </p:notesMasterIdLst>
  <p:handoutMasterIdLst>
    <p:handoutMasterId r:id="rId28"/>
  </p:handoutMasterIdLst>
  <p:sldIdLst>
    <p:sldId id="256" r:id="rId13"/>
    <p:sldId id="541" r:id="rId14"/>
    <p:sldId id="307" r:id="rId15"/>
    <p:sldId id="542" r:id="rId16"/>
    <p:sldId id="553" r:id="rId17"/>
    <p:sldId id="552" r:id="rId18"/>
    <p:sldId id="544" r:id="rId19"/>
    <p:sldId id="545" r:id="rId20"/>
    <p:sldId id="548" r:id="rId21"/>
    <p:sldId id="547" r:id="rId22"/>
    <p:sldId id="568" r:id="rId23"/>
    <p:sldId id="550" r:id="rId24"/>
    <p:sldId id="549" r:id="rId25"/>
    <p:sldId id="565" r:id="rId26"/>
  </p:sldIdLst>
  <p:sldSz cx="12192000" cy="6858000"/>
  <p:notesSz cx="6797675" cy="9926638"/>
  <p:embeddedFontLst>
    <p:embeddedFont>
      <p:font typeface="Kanit" panose="020B0604020202020204" charset="-34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5" autoAdjust="0"/>
    <p:restoredTop sz="63317" autoAdjust="0"/>
  </p:normalViewPr>
  <p:slideViewPr>
    <p:cSldViewPr snapToGrid="0">
      <p:cViewPr>
        <p:scale>
          <a:sx n="75" d="100"/>
          <a:sy n="75" d="100"/>
        </p:scale>
        <p:origin x="48" y="-8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75" d="100"/>
          <a:sy n="75" d="100"/>
        </p:scale>
        <p:origin x="40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font" Target="fonts/font4.fntdata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400" dirty="0"/>
              <a:t>این ویدیو را پخش کنید.</a:t>
            </a:r>
          </a:p>
        </p:txBody>
      </p:sp>
    </p:spTree>
    <p:extLst>
      <p:ext uri="{BB962C8B-B14F-4D97-AF65-F5344CB8AC3E}">
        <p14:creationId xmlns:p14="http://schemas.microsoft.com/office/powerpoint/2010/main" val="214888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400" dirty="0"/>
              <a:t>فهرست کارهایی را که افراد می‌توانند با تلفن‌های خود انجام دهند مرور کنید.</a:t>
            </a:r>
            <a:br>
              <a:rPr lang="fa-IR" sz="1400" dirty="0"/>
            </a:br>
            <a:r>
              <a:rPr lang="fa-IR" sz="1400" dirty="0"/>
              <a:t>از شرکت‌کنندگان بخواهید آنچه را که می‌توانند انجام دهند به یکدیگر نشان دهند.</a:t>
            </a:r>
          </a:p>
        </p:txBody>
      </p:sp>
    </p:spTree>
    <p:extLst>
      <p:ext uri="{BB962C8B-B14F-4D97-AF65-F5344CB8AC3E}">
        <p14:creationId xmlns:p14="http://schemas.microsoft.com/office/powerpoint/2010/main" val="723013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400" dirty="0"/>
              <a:t>پرسش‌ها را مطرح کنید و از شرکت‌کنندگان بخواهید پاسخ‌های خود را به اشتراک بگذارند.</a:t>
            </a:r>
            <a:br>
              <a:rPr lang="fa-IR" sz="1400" dirty="0"/>
            </a:br>
            <a:r>
              <a:rPr lang="fa-IR" sz="1400" dirty="0"/>
              <a:t>ممکن است پاسخ‌ها برای افراد مختلف متفاوت باشد.</a:t>
            </a:r>
            <a:r>
              <a:rPr lang="en-US" sz="1400" dirty="0"/>
              <a:t> </a:t>
            </a:r>
            <a:r>
              <a:rPr lang="fa-IR" sz="1400" dirty="0"/>
              <a:t>می‌توانید از شرکت‌کنندگان بخواهید توضیح دهند چرا یک گزینه را به جای گزینه‌های دیگر انتخاب کرده‌اند.</a:t>
            </a:r>
          </a:p>
        </p:txBody>
      </p:sp>
    </p:spTree>
    <p:extLst>
      <p:ext uri="{BB962C8B-B14F-4D97-AF65-F5344CB8AC3E}">
        <p14:creationId xmlns:p14="http://schemas.microsoft.com/office/powerpoint/2010/main" val="2361969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400" dirty="0"/>
              <a:t>اهداف جلسه را مرور کنید.</a:t>
            </a:r>
            <a:br>
              <a:rPr lang="fa-IR" sz="1400" dirty="0"/>
            </a:br>
            <a:r>
              <a:rPr lang="fa-IR" sz="1400" dirty="0"/>
              <a:t>به شرکت‌کنندگان کمک کنید منبع </a:t>
            </a:r>
            <a:r>
              <a:rPr lang="en-AU" sz="1400" b="1" dirty="0"/>
              <a:t>Be Connected</a:t>
            </a:r>
            <a:r>
              <a:rPr lang="en-AU" sz="1400" dirty="0"/>
              <a:t> </a:t>
            </a:r>
            <a:r>
              <a:rPr lang="fa-IR" sz="1400" dirty="0"/>
              <a:t>را پیدا کنند تا بتوانند پس از جلسه نیز اطلاعات بیشتری درباره موضوع به دست آورند.</a:t>
            </a:r>
          </a:p>
        </p:txBody>
      </p:sp>
    </p:spTree>
    <p:extLst>
      <p:ext uri="{BB962C8B-B14F-4D97-AF65-F5344CB8AC3E}">
        <p14:creationId xmlns:p14="http://schemas.microsoft.com/office/powerpoint/2010/main" val="4217478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47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932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299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400" dirty="0"/>
              <a:t>به همه خوش‌آمد بگویید و خودتان را معرفی کنید.</a:t>
            </a:r>
            <a:br>
              <a:rPr lang="fa-IR" sz="1400" dirty="0"/>
            </a:br>
            <a:r>
              <a:rPr lang="fa-IR" sz="1400" dirty="0"/>
              <a:t>هدف کارگاه را توضیح دهید – ارائه یک مرور کلی درباره چگونگی استفاده از تلفن هوشمند.</a:t>
            </a:r>
            <a:br>
              <a:rPr lang="fa-IR" sz="1400" dirty="0"/>
            </a:br>
            <a:r>
              <a:rPr lang="fa-IR" sz="1400" dirty="0"/>
              <a:t>بر اهمیت استفاده از تلفن هوشمند برای آموزش، زندگی و کار تأکید کنید.</a:t>
            </a:r>
            <a:br>
              <a:rPr lang="fa-IR" sz="1400" dirty="0"/>
            </a:br>
            <a:r>
              <a:rPr lang="fa-IR" sz="1400" dirty="0"/>
              <a:t>ذکر کنید که در این جلسه درباره چگونگی استفاده ایمن از تلفن هوشمند صحبت خواهید کرد.</a:t>
            </a:r>
            <a:br>
              <a:rPr lang="fa-IR" sz="1400" dirty="0"/>
            </a:br>
            <a:r>
              <a:rPr lang="fa-IR" sz="1400" dirty="0"/>
              <a:t>به آن‌ها یادآوری کنید که در جلسات آموزشی آینده شرکت کنند تا بیشتر درباره ایمنی در استفاده از تلفن بیاموزند.</a:t>
            </a:r>
          </a:p>
        </p:txBody>
      </p:sp>
    </p:spTree>
    <p:extLst>
      <p:ext uri="{BB962C8B-B14F-4D97-AF65-F5344CB8AC3E}">
        <p14:creationId xmlns:p14="http://schemas.microsoft.com/office/powerpoint/2010/main" val="3446764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0C16A-7B53-3A19-35A8-789F7AA70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81BA05-FBB0-AB4C-870F-2D050963B9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B480B3-0856-0342-F5CB-709D3CA69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400" b="1" dirty="0"/>
              <a:t>معرفی سریع</a:t>
            </a:r>
            <a:br>
              <a:rPr lang="fa-IR" sz="1400" dirty="0"/>
            </a:br>
            <a:r>
              <a:rPr lang="fa-IR" sz="1400" b="1" dirty="0"/>
              <a:t>هدف:</a:t>
            </a:r>
            <a:r>
              <a:rPr lang="fa-IR" sz="1400" dirty="0"/>
              <a:t> آشنایی سریع با یکدیگر و ایجاد فضای دوستانه.</a:t>
            </a:r>
          </a:p>
          <a:p>
            <a:pPr algn="r" rtl="1"/>
            <a:r>
              <a:rPr lang="fa-IR" sz="1400" b="1" dirty="0"/>
              <a:t>از هر شرکت‌کننده بخواهید خودش را معرفی کند.</a:t>
            </a:r>
            <a:r>
              <a:rPr lang="en-US" sz="1400" b="1" dirty="0"/>
              <a:t> </a:t>
            </a:r>
            <a:r>
              <a:rPr lang="fa-IR" sz="1400" dirty="0"/>
              <a:t>آن‌ها باید نام خود و یک نکته جالب درباره خودشان را بیان کنند.</a:t>
            </a:r>
            <a:br>
              <a:rPr lang="fa-IR" sz="1400" dirty="0"/>
            </a:br>
            <a:r>
              <a:rPr lang="fa-IR" sz="1400" b="1" dirty="0"/>
              <a:t>یادآوری کنید که هر معرفی حداکثر ۳۰ ثانیه باشد </a:t>
            </a:r>
            <a:r>
              <a:rPr lang="fa-IR" sz="1400" b="0" dirty="0"/>
              <a:t>تا کوتاه و جذاب بماند.</a:t>
            </a:r>
            <a:r>
              <a:rPr lang="en-US" sz="1400" b="0" dirty="0"/>
              <a:t> </a:t>
            </a:r>
          </a:p>
          <a:p>
            <a:pPr algn="r" rtl="1"/>
            <a:r>
              <a:rPr lang="fa-IR" sz="1400" dirty="0"/>
              <a:t>پس از پایان معرفی همه، درباره موارد جالب یا نکاتی که توجه شما را جلب کرده‌اند، نظر بدهید.</a:t>
            </a:r>
          </a:p>
        </p:txBody>
      </p:sp>
    </p:spTree>
    <p:extLst>
      <p:ext uri="{BB962C8B-B14F-4D97-AF65-F5344CB8AC3E}">
        <p14:creationId xmlns:p14="http://schemas.microsoft.com/office/powerpoint/2010/main" val="370971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400" dirty="0"/>
              <a:t>در اینجا چند پرسش وجود دارد که می‌توانید پس از تماشای ویدیو بپرسید:</a:t>
            </a:r>
          </a:p>
          <a:p>
            <a:pPr algn="r" rtl="1"/>
            <a:r>
              <a:rPr lang="fa-IR" sz="1400" b="1" dirty="0"/>
              <a:t>درک تلفن‌های هوشمند:</a:t>
            </a:r>
            <a:endParaRPr lang="fa-IR" sz="1400" dirty="0"/>
          </a:p>
          <a:p>
            <a:pPr algn="r" rtl="1"/>
            <a:r>
              <a:rPr lang="fa-IR" sz="1400" dirty="0"/>
              <a:t>«نظر شما درباره این ویدیو چه بود؟»</a:t>
            </a:r>
          </a:p>
          <a:p>
            <a:pPr algn="r" rtl="1"/>
            <a:r>
              <a:rPr lang="fa-IR" sz="1400" dirty="0"/>
              <a:t>«آیا این ویدیو به شما کمک کرد که بفهمید تلفن هوشمند چیست؟»</a:t>
            </a:r>
          </a:p>
          <a:p>
            <a:pPr algn="r" rtl="1"/>
            <a:r>
              <a:rPr lang="fa-IR" sz="1400" b="1" dirty="0"/>
              <a:t>فرصتی برای به اشتراک‌گذاری:</a:t>
            </a:r>
            <a:endParaRPr lang="fa-IR" sz="1400" dirty="0"/>
          </a:p>
          <a:p>
            <a:pPr algn="r" rtl="1"/>
            <a:r>
              <a:rPr lang="fa-IR" sz="1400" dirty="0"/>
              <a:t>«چند دقیقه وقت بگذاریم تا هر کس مایل است تجربه خود را درباره تلفن‌های هوشمند با دیگران به اشتراک بگذارد.»</a:t>
            </a:r>
          </a:p>
          <a:p>
            <a:pPr algn="r" rtl="1"/>
            <a:r>
              <a:rPr lang="fa-IR" sz="1400" dirty="0"/>
              <a:t>«آیا تا به حال از تلفن هوشمند استفاده کرده‌اید؟»</a:t>
            </a:r>
          </a:p>
          <a:p>
            <a:pPr algn="r" rtl="1"/>
            <a:r>
              <a:rPr lang="fa-IR" sz="1400" dirty="0"/>
              <a:t>«تجربه شما چگونه بود؟»</a:t>
            </a:r>
          </a:p>
        </p:txBody>
      </p:sp>
    </p:spTree>
    <p:extLst>
      <p:ext uri="{BB962C8B-B14F-4D97-AF65-F5344CB8AC3E}">
        <p14:creationId xmlns:p14="http://schemas.microsoft.com/office/powerpoint/2010/main" val="165624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032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3926294"/>
            <a:ext cx="5953124" cy="3908614"/>
          </a:xfrm>
        </p:spPr>
        <p:txBody>
          <a:bodyPr/>
          <a:lstStyle/>
          <a:p>
            <a:pPr algn="r" rtl="1"/>
            <a:r>
              <a:rPr lang="fa-IR" b="1" dirty="0"/>
              <a:t>شارژ کردن تلفن هوشمند:</a:t>
            </a:r>
            <a:br>
              <a:rPr lang="fa-IR" dirty="0"/>
            </a:br>
            <a:r>
              <a:rPr lang="fa-IR" dirty="0"/>
              <a:t>ابتدا با شارژ کردن تلفن هوشمند شروع کنید.</a:t>
            </a:r>
            <a:br>
              <a:rPr lang="fa-IR" dirty="0"/>
            </a:br>
            <a:r>
              <a:rPr lang="fa-IR" dirty="0"/>
              <a:t>هر تلفن هوشمندی با یک شارژر عرضه می‌شود.</a:t>
            </a:r>
            <a:br>
              <a:rPr lang="fa-IR" dirty="0"/>
            </a:br>
            <a:r>
              <a:rPr lang="fa-IR" dirty="0"/>
              <a:t>برای شارژ کردن تلفن، شارژر را به پریز برق وصل کنید و سر دیگر آن را به تلفن وصل نمایید.</a:t>
            </a:r>
            <a:br>
              <a:rPr lang="fa-IR" dirty="0"/>
            </a:br>
            <a:r>
              <a:rPr lang="fa-IR" dirty="0"/>
              <a:t>معمولاً یک آیکون باتری روی صفحه نمایش ظاهر می‌شود که نشان می‌دهد تلفن در حال شارژ شدن است.</a:t>
            </a:r>
            <a:br>
              <a:rPr lang="fa-IR" dirty="0"/>
            </a:br>
            <a:r>
              <a:rPr lang="fa-IR" dirty="0"/>
              <a:t>ممکن است شارژ کامل تلفن چند ساعت طول بکشد، بسته به اینکه میزان شارژ باتری چقدر پایین باشد.</a:t>
            </a:r>
            <a:br>
              <a:rPr lang="fa-IR" dirty="0"/>
            </a:br>
            <a:r>
              <a:rPr lang="fa-IR" dirty="0"/>
              <a:t>بهتر است تلفن خود را شب‌ها یا زمانی که برای مدتی از آن استفاده نمی‌کنید شارژ کنید.</a:t>
            </a:r>
            <a:br>
              <a:rPr lang="fa-IR" dirty="0"/>
            </a:br>
            <a:r>
              <a:rPr lang="fa-IR" dirty="0"/>
              <a:t>از شرکت‌کنندگان بخواهید اگر تلفن هوشمند دارند، نشانگر باتری را در بالای صفحه خود پیدا کنند.</a:t>
            </a:r>
          </a:p>
          <a:p>
            <a:pPr algn="r" rtl="1"/>
            <a:r>
              <a:rPr lang="fa-IR" b="1" dirty="0"/>
              <a:t>روشن کردن تلفن هوشمند:</a:t>
            </a:r>
            <a:br>
              <a:rPr lang="fa-IR" dirty="0"/>
            </a:br>
            <a:r>
              <a:rPr lang="fa-IR" dirty="0"/>
              <a:t>در مرحله بعد درباره روشن کردن تلفن هوشمند صحبت کنید.</a:t>
            </a:r>
            <a:br>
              <a:rPr lang="fa-IR" dirty="0"/>
            </a:br>
            <a:r>
              <a:rPr lang="fa-IR" dirty="0"/>
              <a:t>برای روشن کردن تلفن، دکمه پاور را فشار داده و نگه دارید تا زمانی که صفحه روشن شود.</a:t>
            </a:r>
            <a:br>
              <a:rPr lang="fa-IR" dirty="0"/>
            </a:br>
            <a:r>
              <a:rPr lang="fa-IR" dirty="0"/>
              <a:t>دکمه پاور معمولاً در کناره یا بالای تلفن قرار دارد.</a:t>
            </a:r>
            <a:br>
              <a:rPr lang="fa-IR" dirty="0"/>
            </a:br>
            <a:r>
              <a:rPr lang="fa-IR" dirty="0"/>
              <a:t>اگر تلفن روشن نشد، ممکن است لازم باشد ابتدا آن را شارژ کنید.</a:t>
            </a:r>
            <a:br>
              <a:rPr lang="fa-IR" dirty="0"/>
            </a:br>
            <a:r>
              <a:rPr lang="fa-IR" dirty="0"/>
              <a:t>پس از روشن شدن تلفن، صفحه اصلی (</a:t>
            </a:r>
            <a:r>
              <a:rPr lang="en-AU" dirty="0"/>
              <a:t>Home Screen) </a:t>
            </a:r>
            <a:r>
              <a:rPr lang="fa-IR" dirty="0"/>
              <a:t>یا صفحه خوشامدگویی را خواهید دید، به‌ویژه اگر اولین بار است که از آن استفاده می‌کنید.</a:t>
            </a:r>
          </a:p>
          <a:p>
            <a:pPr algn="r" rtl="1"/>
            <a:r>
              <a:rPr lang="fa-IR" b="1" dirty="0"/>
              <a:t>تنظیم تلفن:</a:t>
            </a:r>
            <a:br>
              <a:rPr lang="fa-IR" dirty="0"/>
            </a:br>
            <a:r>
              <a:rPr lang="fa-IR" dirty="0"/>
              <a:t>وقتی تلفن را برای اولین بار روشن می‌کنید، باید آن را تنظیم نمایید.</a:t>
            </a:r>
            <a:br>
              <a:rPr lang="fa-IR" dirty="0"/>
            </a:br>
            <a:r>
              <a:rPr lang="fa-IR" dirty="0"/>
              <a:t>این مرحله معمولاً شامل موارد زیر است:</a:t>
            </a:r>
          </a:p>
          <a:p>
            <a:pPr algn="r" rtl="1"/>
            <a:r>
              <a:rPr lang="fa-IR" dirty="0"/>
              <a:t>انتخاب زبان،</a:t>
            </a:r>
          </a:p>
          <a:p>
            <a:pPr algn="r" rtl="1"/>
            <a:r>
              <a:rPr lang="fa-IR" dirty="0"/>
              <a:t>اتصال به وای‌فای،</a:t>
            </a:r>
          </a:p>
          <a:p>
            <a:pPr algn="r" rtl="1"/>
            <a:r>
              <a:rPr lang="fa-IR" dirty="0"/>
              <a:t>ورود با حساب </a:t>
            </a:r>
            <a:r>
              <a:rPr lang="en-AU" dirty="0"/>
              <a:t>Google </a:t>
            </a:r>
            <a:r>
              <a:rPr lang="fa-IR" dirty="0"/>
              <a:t>یا </a:t>
            </a:r>
            <a:r>
              <a:rPr lang="en-AU" dirty="0"/>
              <a:t>Apple.</a:t>
            </a:r>
            <a:br>
              <a:rPr lang="en-AU" dirty="0"/>
            </a:br>
            <a:r>
              <a:rPr lang="fa-IR" dirty="0"/>
              <a:t>دستورالعمل‌های روی صفحه را دنبال کنید تا تنظیمات تکمیل شود. اگر حساب </a:t>
            </a:r>
            <a:r>
              <a:rPr lang="en-AU" dirty="0"/>
              <a:t>Google </a:t>
            </a:r>
            <a:r>
              <a:rPr lang="fa-IR" dirty="0"/>
              <a:t>یا </a:t>
            </a:r>
            <a:r>
              <a:rPr lang="en-AU" dirty="0"/>
              <a:t>Apple </a:t>
            </a:r>
            <a:r>
              <a:rPr lang="fa-IR" dirty="0"/>
              <a:t>ندارید، می‌توانید در حین این فرایند یک حساب جدید ایجاد کنید.</a:t>
            </a:r>
          </a:p>
          <a:p>
            <a:pPr algn="r" rtl="1"/>
            <a:r>
              <a:rPr lang="fa-IR" b="1" dirty="0"/>
              <a:t>آماده‌سازی تلفن هوشمند (اندروید):</a:t>
            </a:r>
            <a:br>
              <a:rPr lang="fa-IR" dirty="0"/>
            </a:br>
            <a:r>
              <a:rPr lang="fa-IR" dirty="0"/>
              <a:t>برای تلفن‌های اندرویدی، مراحل راه‌اندازی شما را راهنمایی می‌کند تا:</a:t>
            </a:r>
          </a:p>
          <a:p>
            <a:pPr algn="r" rtl="1"/>
            <a:r>
              <a:rPr lang="fa-IR" dirty="0"/>
              <a:t>به وای‌فای متصل شوید،</a:t>
            </a:r>
          </a:p>
          <a:p>
            <a:pPr algn="r" rtl="1"/>
            <a:r>
              <a:rPr lang="fa-IR" dirty="0"/>
              <a:t>با حساب </a:t>
            </a:r>
            <a:r>
              <a:rPr lang="en-AU" dirty="0"/>
              <a:t>Google </a:t>
            </a:r>
            <a:r>
              <a:rPr lang="fa-IR" dirty="0"/>
              <a:t>خود وارد شوید،</a:t>
            </a:r>
          </a:p>
          <a:p>
            <a:pPr algn="r" rtl="1"/>
            <a:r>
              <a:rPr lang="fa-IR" dirty="0"/>
              <a:t>ویژگی‌های امنیتی مانند پین یا اثرانگشت را تنظیم کنید.</a:t>
            </a:r>
            <a:br>
              <a:rPr lang="fa-IR" dirty="0"/>
            </a:br>
            <a:r>
              <a:rPr lang="fa-IR" dirty="0"/>
              <a:t>همچنین می‌توانید داده‌های خود را از تلفن قبلی بازیابی کنید اگر نسخه پشتیبان داشته باشید.</a:t>
            </a:r>
            <a:br>
              <a:rPr lang="fa-IR" dirty="0"/>
            </a:br>
            <a:r>
              <a:rPr lang="fa-IR" dirty="0"/>
              <a:t>پس از اتمام مراحل راه‌اندازی، صفحه اصلی با آیکون برنامه‌ها نمایش داده می‌شود.</a:t>
            </a:r>
          </a:p>
          <a:p>
            <a:pPr algn="r" rtl="1"/>
            <a:r>
              <a:rPr lang="fa-IR" b="1" dirty="0"/>
              <a:t>آماده‌سازی تلفن هوشمند (آیفون):</a:t>
            </a:r>
            <a:br>
              <a:rPr lang="fa-IR" dirty="0"/>
            </a:br>
            <a:r>
              <a:rPr lang="fa-IR" dirty="0"/>
              <a:t>برای آیفون‌ها، مراحل راه‌اندازی شما را راهنمایی می‌کند تا:</a:t>
            </a:r>
          </a:p>
          <a:p>
            <a:pPr algn="r" rtl="1"/>
            <a:r>
              <a:rPr lang="fa-IR" dirty="0"/>
              <a:t>به وای‌فای متصل شوید،</a:t>
            </a:r>
          </a:p>
          <a:p>
            <a:pPr algn="r" rtl="1"/>
            <a:r>
              <a:rPr lang="fa-IR" dirty="0"/>
              <a:t>با </a:t>
            </a:r>
            <a:r>
              <a:rPr lang="en-AU" dirty="0"/>
              <a:t>Apple ID </a:t>
            </a:r>
            <a:r>
              <a:rPr lang="fa-IR" dirty="0"/>
              <a:t>خود وارد شوید،</a:t>
            </a:r>
          </a:p>
          <a:p>
            <a:pPr algn="r" rtl="1"/>
            <a:r>
              <a:rPr lang="fa-IR" dirty="0"/>
              <a:t>ویژگی‌های امنیتی مانند </a:t>
            </a:r>
            <a:r>
              <a:rPr lang="en-AU" dirty="0"/>
              <a:t>Face ID </a:t>
            </a:r>
            <a:r>
              <a:rPr lang="fa-IR" dirty="0"/>
              <a:t>یا </a:t>
            </a:r>
            <a:r>
              <a:rPr lang="en-AU" dirty="0"/>
              <a:t>Touch ID </a:t>
            </a:r>
            <a:r>
              <a:rPr lang="fa-IR" dirty="0"/>
              <a:t>را تنظیم کنید.</a:t>
            </a:r>
            <a:br>
              <a:rPr lang="fa-IR" dirty="0"/>
            </a:br>
            <a:r>
              <a:rPr lang="fa-IR" dirty="0"/>
              <a:t>همچنین می‌توانید داده‌های خود را از آیفون قبلی بازیابی کنید اگر نسخه پشتیبان داشته باشید.</a:t>
            </a:r>
            <a:br>
              <a:rPr lang="fa-IR" dirty="0"/>
            </a:br>
            <a:r>
              <a:rPr lang="fa-IR" dirty="0"/>
              <a:t>پس از اتمام مراحل راه‌اندازی، صفحه اصلی با آیکون برنامه‌ها نمایش داده می‌شود.</a:t>
            </a:r>
          </a:p>
          <a:p>
            <a:pPr algn="r" rtl="1"/>
            <a:r>
              <a:rPr lang="fa-IR" b="1" dirty="0"/>
              <a:t>فعالیت تعاملی:</a:t>
            </a:r>
            <a:br>
              <a:rPr lang="fa-IR" dirty="0"/>
            </a:br>
            <a:r>
              <a:rPr lang="fa-IR" dirty="0"/>
              <a:t>چند دقیقه وقت بگذارید تا شرکت‌کنندگان جزوه‌هایی را که چاپ کرده‌اید مرور کنند.</a:t>
            </a:r>
            <a:br>
              <a:rPr lang="fa-IR" dirty="0"/>
            </a:br>
            <a:r>
              <a:rPr lang="fa-IR" dirty="0"/>
              <a:t>مطمئن شوید که هر شخص دست‌کم یک نسخه از جزوه‌ای را دارد که با نوع تلفن او (اندروید یا آیفون) مطابقت دارد.</a:t>
            </a:r>
          </a:p>
        </p:txBody>
      </p:sp>
    </p:spTree>
    <p:extLst>
      <p:ext uri="{BB962C8B-B14F-4D97-AF65-F5344CB8AC3E}">
        <p14:creationId xmlns:p14="http://schemas.microsoft.com/office/powerpoint/2010/main" val="423001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F1B71-B1B6-A82A-05FD-FEBF243F0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511ABF-4952-C9A5-4F1C-56BD12D6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3016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143CA6-DCF6-40A3-EA50-2933CA46C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275" y="3810000"/>
            <a:ext cx="5953125" cy="4875808"/>
          </a:xfrm>
        </p:spPr>
        <p:txBody>
          <a:bodyPr/>
          <a:lstStyle/>
          <a:p>
            <a:pPr algn="r" rtl="1"/>
            <a:r>
              <a:rPr lang="fa-IR" b="1" dirty="0"/>
              <a:t>صفحه اصلی و برنامه‌ها</a:t>
            </a:r>
            <a:endParaRPr lang="fa-IR" dirty="0"/>
          </a:p>
          <a:p>
            <a:pPr algn="r" rtl="1"/>
            <a:r>
              <a:rPr lang="fa-IR" b="1" dirty="0"/>
              <a:t>آشنایی با چیدمان صفحه اصلی:</a:t>
            </a:r>
            <a:br>
              <a:rPr lang="fa-IR" dirty="0"/>
            </a:br>
            <a:r>
              <a:rPr lang="fa-IR" dirty="0"/>
              <a:t>بیایید با صفحه اصلی شروع کنیم. این همان صفحه‌ای است که هنگام روشن کردن تلفن خود مشاهده می‌کنید.</a:t>
            </a:r>
            <a:br>
              <a:rPr lang="fa-IR" dirty="0"/>
            </a:br>
            <a:r>
              <a:rPr lang="fa-IR" dirty="0"/>
              <a:t>در بالای صفحه معمولاً زمان، میزان شارژ باتری و قدرت سیگنال دیده می‌شود.</a:t>
            </a:r>
            <a:br>
              <a:rPr lang="fa-IR" dirty="0"/>
            </a:br>
            <a:r>
              <a:rPr lang="fa-IR" dirty="0"/>
              <a:t>در وسط صفحه، آیکون‌های برنامه‌های مختلف را مشاهده می‌کنید. این آیکون‌ها میان‌برهایی برای باز کردن برنامه‌ها هستند.</a:t>
            </a:r>
            <a:br>
              <a:rPr lang="fa-IR" dirty="0"/>
            </a:br>
            <a:r>
              <a:rPr lang="fa-IR" dirty="0"/>
              <a:t>در پایین صفحه ممکن است ردیفی از آیکون‌ها وجود داشته باشد که در تمام صفحات ثابت هستند. این آیکون‌ها معمولاً مربوط به برنامه‌های مهمی مانند تلفن، پیام‌ها و مرورگر اینترنت هستند.</a:t>
            </a:r>
          </a:p>
          <a:p>
            <a:pPr algn="r" rtl="1"/>
            <a:r>
              <a:rPr lang="fa-IR" b="1" dirty="0"/>
              <a:t>چگونه برنامه‌ها را باز و بسته کنیم:</a:t>
            </a:r>
            <a:br>
              <a:rPr lang="fa-IR" dirty="0"/>
            </a:br>
            <a:r>
              <a:rPr lang="fa-IR" dirty="0"/>
              <a:t>برای باز کردن یک برنامه، کافی است روی آیکون آن ضربه بزنید.</a:t>
            </a:r>
            <a:br>
              <a:rPr lang="fa-IR" dirty="0"/>
            </a:br>
            <a:r>
              <a:rPr lang="fa-IR" dirty="0"/>
              <a:t>برای مثال، اگر می‌خواهید دوربین را باز کنید، روی آیکون دوربین ضربه بزنید.</a:t>
            </a:r>
            <a:br>
              <a:rPr lang="fa-IR" dirty="0"/>
            </a:br>
            <a:r>
              <a:rPr lang="fa-IR" dirty="0"/>
              <a:t>برای بستن یک برنامه، معمولاً می‌توانید دکمه خانه (</a:t>
            </a:r>
            <a:r>
              <a:rPr lang="en-AU" dirty="0"/>
              <a:t>Home) </a:t>
            </a:r>
            <a:r>
              <a:rPr lang="fa-IR" dirty="0"/>
              <a:t>را فشار دهید (اگر تلفن شما آن را دارد) یا از پایین صفحه به سمت بالا سوایپ کنید.</a:t>
            </a:r>
            <a:br>
              <a:rPr lang="fa-IR" dirty="0"/>
            </a:br>
            <a:r>
              <a:rPr lang="fa-IR" dirty="0"/>
              <a:t>اگر می‌خواهید تمام برنامه‌هایی را که باز هستند ببینید، می‌توانید:</a:t>
            </a:r>
          </a:p>
          <a:p>
            <a:pPr algn="r" rtl="1"/>
            <a:r>
              <a:rPr lang="fa-IR" dirty="0"/>
              <a:t>از پایین صفحه به سمت بالا سوایپ کنید و نگه دارید، یا</a:t>
            </a:r>
          </a:p>
          <a:p>
            <a:pPr algn="r" rtl="1"/>
            <a:r>
              <a:rPr lang="fa-IR" dirty="0"/>
              <a:t>دکمه برنامه‌های اخیر (</a:t>
            </a:r>
            <a:r>
              <a:rPr lang="en-AU" dirty="0"/>
              <a:t>Recent Apps) </a:t>
            </a:r>
            <a:r>
              <a:rPr lang="fa-IR" dirty="0"/>
              <a:t>را فشار دهید (اگر تلفن شما آن را دارد).</a:t>
            </a:r>
            <a:br>
              <a:rPr lang="fa-IR" dirty="0"/>
            </a:br>
            <a:r>
              <a:rPr lang="fa-IR" dirty="0"/>
              <a:t>سپس می‌توانید با کشیدن صفحه به چپ، راست یا بالا برنامه‌ها را ببندید.</a:t>
            </a:r>
          </a:p>
          <a:p>
            <a:pPr algn="r" rtl="1"/>
            <a:r>
              <a:rPr lang="fa-IR" b="1" dirty="0"/>
              <a:t>برقراری تماس و ارسال پیامک</a:t>
            </a:r>
            <a:endParaRPr lang="fa-IR" dirty="0"/>
          </a:p>
          <a:p>
            <a:pPr algn="r" rtl="1"/>
            <a:r>
              <a:rPr lang="fa-IR" b="1" dirty="0"/>
              <a:t>چگونه تماس تلفنی برقرار کنیم:</a:t>
            </a:r>
            <a:br>
              <a:rPr lang="fa-IR" dirty="0"/>
            </a:br>
            <a:r>
              <a:rPr lang="fa-IR" dirty="0"/>
              <a:t>برای تماس تلفنی، روی آیکون تلفن ضربه بزنید. این کار صفحه شماره‌گیر را باز می‌کند.</a:t>
            </a:r>
            <a:br>
              <a:rPr lang="fa-IR" dirty="0"/>
            </a:br>
            <a:r>
              <a:rPr lang="fa-IR" dirty="0"/>
              <a:t>می‌توانید شماره تلفن را با استفاده از صفحه‌کلید وارد کنید یا یک مخاطب را از فهرست انتخاب کنید.</a:t>
            </a:r>
            <a:br>
              <a:rPr lang="fa-IR" dirty="0"/>
            </a:br>
            <a:r>
              <a:rPr lang="fa-IR" dirty="0"/>
              <a:t>پس از وارد کردن شماره یا انتخاب مخاطب:</a:t>
            </a:r>
            <a:br>
              <a:rPr lang="fa-IR" dirty="0"/>
            </a:br>
            <a:r>
              <a:rPr lang="fa-IR" dirty="0"/>
              <a:t>روی دکمه تماس ضربه بزنید تا تماس برقرار شود.</a:t>
            </a:r>
            <a:br>
              <a:rPr lang="fa-IR" dirty="0"/>
            </a:br>
            <a:r>
              <a:rPr lang="fa-IR" dirty="0"/>
              <a:t>این دکمه معمولاً شبیه به آیکون سبز رنگ تلفن است.</a:t>
            </a:r>
            <a:br>
              <a:rPr lang="fa-IR" dirty="0"/>
            </a:br>
            <a:r>
              <a:rPr lang="fa-IR" dirty="0"/>
              <a:t>برای پایان تماس، روی آیکون قرمز رنگ تلفن ضربه بزنید.</a:t>
            </a:r>
          </a:p>
          <a:p>
            <a:pPr algn="r" rtl="1"/>
            <a:r>
              <a:rPr lang="fa-IR" b="1" dirty="0"/>
              <a:t>ارسال پیامک:</a:t>
            </a:r>
            <a:br>
              <a:rPr lang="fa-IR" dirty="0"/>
            </a:br>
            <a:r>
              <a:rPr lang="fa-IR" dirty="0"/>
              <a:t>برای ارسال پیامک، روی آیکون پیام‌ها ضربه بزنید. این کار برنامه پیام‌رسان را باز می‌کند.</a:t>
            </a:r>
            <a:br>
              <a:rPr lang="fa-IR" dirty="0"/>
            </a:br>
            <a:r>
              <a:rPr lang="fa-IR" dirty="0"/>
              <a:t>برای شروع یک پیام جدید، روی آیکون پیام جدید (معمولاً به شکل مداد یا علامت +) ضربه بزنید.</a:t>
            </a:r>
            <a:br>
              <a:rPr lang="fa-IR" dirty="0"/>
            </a:br>
            <a:r>
              <a:rPr lang="fa-IR" dirty="0"/>
              <a:t>شماره تلفن را وارد کنید یا یک مخاطب را از فهرست انتخاب کنید.</a:t>
            </a:r>
            <a:br>
              <a:rPr lang="fa-IR" dirty="0"/>
            </a:br>
            <a:r>
              <a:rPr lang="fa-IR" dirty="0"/>
              <a:t>پیام خود را در کادر متنی پایین صفحه تایپ کنید.</a:t>
            </a:r>
            <a:br>
              <a:rPr lang="fa-IR" dirty="0"/>
            </a:br>
            <a:r>
              <a:rPr lang="fa-IR" dirty="0"/>
              <a:t>وقتی آماده ارسال هستید، روی دکمه ارسال ضربه بزنید (معمولاً به شکل هواپیمای کاغذی یا فلش).</a:t>
            </a:r>
          </a:p>
        </p:txBody>
      </p:sp>
    </p:spTree>
    <p:extLst>
      <p:ext uri="{BB962C8B-B14F-4D97-AF65-F5344CB8AC3E}">
        <p14:creationId xmlns:p14="http://schemas.microsoft.com/office/powerpoint/2010/main" val="132432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5346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48485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650723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460368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57837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21473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223186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78601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8190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577412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956454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9663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1460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7" r:id="rId1"/>
    <p:sldLayoutId id="2147486498" r:id="rId2"/>
    <p:sldLayoutId id="2147486499" r:id="rId3"/>
    <p:sldLayoutId id="2147486500" r:id="rId4"/>
    <p:sldLayoutId id="2147486501" r:id="rId5"/>
    <p:sldLayoutId id="2147486502" r:id="rId6"/>
    <p:sldLayoutId id="2147486503" r:id="rId7"/>
    <p:sldLayoutId id="2147486504" r:id="rId8"/>
    <p:sldLayoutId id="2147486505" r:id="rId9"/>
    <p:sldLayoutId id="2147486506" r:id="rId10"/>
    <p:sldLayoutId id="2147486507" r:id="rId11"/>
    <p:sldLayoutId id="214748650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803705919?app_id=122963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topic-library/computer-basics-for-beginners/what-is-a-smartphon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pluginfile.php/26874/mod_resource/content/4/Android_phone_Set_up_BeConnected_t12_c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econnected.esafety.gov.au/pluginfile.php/26670/mod_resource/content/3/iPhone_Set_up_BeConnected_t11_c2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7926998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pluginfile.php/26874/mod_resource/content/4/Android_phone_Set_up_BeConnected_t12_c2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beconnected.esafety.gov.au/pluginfile.php/26670/mod_resource/content/3/iPhone_Set_up_BeConnected_t11_c2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1244" y="4320439"/>
            <a:ext cx="9204960" cy="1361354"/>
          </a:xfrm>
        </p:spPr>
        <p:txBody>
          <a:bodyPr/>
          <a:lstStyle/>
          <a:p>
            <a:pPr algn="r" rtl="1" eaLnBrk="1" hangingPunct="1"/>
            <a:r>
              <a:rPr lang="fa-IR" sz="4400" dirty="0">
                <a:solidFill>
                  <a:schemeClr val="bg1"/>
                </a:solidFill>
              </a:rPr>
              <a:t>آموزش مهارت‌های دیجیتال – تلفن‌های هوشمند</a:t>
            </a:r>
            <a:br>
              <a:rPr lang="fa-IR" sz="4400" dirty="0"/>
            </a:br>
            <a:r>
              <a:rPr lang="fa-IR" sz="4400" dirty="0"/>
              <a:t>برنامه قهرمانان جامعه</a:t>
            </a:r>
            <a:endParaRPr lang="en-AU" sz="4400" noProof="0" dirty="0"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6484" y="5657850"/>
            <a:ext cx="4987145" cy="555625"/>
          </a:xfrm>
        </p:spPr>
        <p:txBody>
          <a:bodyPr/>
          <a:lstStyle/>
          <a:p>
            <a:pPr algn="r" rtl="1" eaLnBrk="1" hangingPunct="1"/>
            <a:r>
              <a:rPr lang="en-AU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4955041" cy="22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A804-3F29-167E-F2B0-9D2DBBA1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ایمن ماندن در فضای آنلاین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74666-8C23-5A43-C5A7-0EB8D0BAB9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پروژه شمول دیجیتال ایالت غربی استرالیا | برنامه قهرمانان جامعه | کارگاه دیجیتال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1F27C-E1A8-33C3-C4C2-77750F6A8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10</a:t>
            </a:fld>
            <a:endParaRPr lang="en-AU" altLang="en-US"/>
          </a:p>
        </p:txBody>
      </p:sp>
      <p:pic>
        <p:nvPicPr>
          <p:cNvPr id="9" name="Online Media 8" title="Video: Connecting safely online">
            <a:hlinkClick r:id="" action="ppaction://media"/>
            <a:extLst>
              <a:ext uri="{FF2B5EF4-FFF2-40B4-BE49-F238E27FC236}">
                <a16:creationId xmlns:a16="http://schemas.microsoft.com/office/drawing/2014/main" id="{87CB46EB-0385-414C-4D95-B12C5162D90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83556" y="1319572"/>
            <a:ext cx="8624888" cy="48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0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4D48-2CF7-098E-461E-45E80427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پیش از پایان جلسه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DE890-9B49-071F-9522-E8A83F631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132138" y="1382573"/>
            <a:ext cx="10515600" cy="4092854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/>
              <a:t>بررسی کنید که آیا می‌توانید موارد زیر را انجام دهید:</a:t>
            </a:r>
            <a:endParaRPr lang="en-AU" dirty="0"/>
          </a:p>
          <a:p>
            <a:pPr algn="r" rtl="1"/>
            <a:r>
              <a:rPr lang="fa-IR" b="1" dirty="0"/>
              <a:t>برق و شارژ:</a:t>
            </a:r>
            <a:br>
              <a:rPr lang="fa-IR" dirty="0"/>
            </a:br>
            <a:r>
              <a:rPr lang="fa-IR" dirty="0"/>
              <a:t>• روشن و خاموش کردن تلفن</a:t>
            </a:r>
            <a:br>
              <a:rPr lang="fa-IR" dirty="0"/>
            </a:br>
            <a:r>
              <a:rPr lang="fa-IR" dirty="0"/>
              <a:t>• شارژ کردن تلفن</a:t>
            </a:r>
          </a:p>
          <a:p>
            <a:pPr algn="r" rtl="1"/>
            <a:r>
              <a:rPr lang="fa-IR" b="1" dirty="0"/>
              <a:t>ارتباطات:</a:t>
            </a:r>
            <a:br>
              <a:rPr lang="fa-IR" dirty="0"/>
            </a:br>
            <a:r>
              <a:rPr lang="fa-IR" dirty="0"/>
              <a:t>• برقراری و پاسخ دادن به تماس‌ها</a:t>
            </a:r>
            <a:br>
              <a:rPr lang="fa-IR" dirty="0"/>
            </a:br>
            <a:r>
              <a:rPr lang="fa-IR" dirty="0"/>
              <a:t>• ارسال و خواندن پیامک‌ها</a:t>
            </a:r>
          </a:p>
          <a:p>
            <a:pPr algn="r" rtl="1"/>
            <a:r>
              <a:rPr lang="fa-IR" b="1" dirty="0"/>
              <a:t>اتصال:</a:t>
            </a:r>
            <a:br>
              <a:rPr lang="fa-IR" dirty="0"/>
            </a:br>
            <a:r>
              <a:rPr lang="fa-IR" dirty="0"/>
              <a:t>• روشن/خاموش کردن دیتای موبایل</a:t>
            </a:r>
            <a:br>
              <a:rPr lang="fa-IR" dirty="0"/>
            </a:br>
            <a:r>
              <a:rPr lang="fa-IR" dirty="0"/>
              <a:t>• اتصال به وای‌فای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68EB2-3CFF-7E11-8E14-27FA082293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48400"/>
            <a:ext cx="7526338" cy="244475"/>
          </a:xfrm>
        </p:spPr>
        <p:txBody>
          <a:bodyPr/>
          <a:lstStyle/>
          <a:p>
            <a:pPr>
              <a:defRPr/>
            </a:pPr>
            <a:r>
              <a:rPr lang="fa-IR" dirty="0"/>
              <a:t>پروژه شمول دیجیتال ایالت غربی استرالیا | برنامه قهرمانان جامعه | کارگاه دیجیتال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8800B-0E67-F514-9FE0-9ED9A821A7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11</a:t>
            </a:fld>
            <a:endParaRPr lang="en-AU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F58DA-A1D9-AE18-FAC7-3DC61DFA9DBF}"/>
              </a:ext>
            </a:extLst>
          </p:cNvPr>
          <p:cNvSpPr txBox="1"/>
          <p:nvPr/>
        </p:nvSpPr>
        <p:spPr>
          <a:xfrm>
            <a:off x="5231842" y="2179940"/>
            <a:ext cx="6757516" cy="2094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a-IR" sz="2400" b="1" dirty="0"/>
              <a:t>برنامه‌ها:</a:t>
            </a:r>
            <a:br>
              <a:rPr lang="fa-IR" sz="2400" dirty="0"/>
            </a:br>
            <a:r>
              <a:rPr lang="fa-IR" sz="2400" dirty="0"/>
              <a:t>• پیدا کردن برنامه‌ها</a:t>
            </a:r>
            <a:br>
              <a:rPr lang="fa-IR" sz="2400" dirty="0"/>
            </a:br>
            <a:r>
              <a:rPr lang="fa-IR" sz="2400" dirty="0"/>
              <a:t>• دانلود برنامه‌ها (بانکداری، نقشه‌ها)</a:t>
            </a:r>
            <a:br>
              <a:rPr lang="fa-IR" sz="2400" dirty="0"/>
            </a:br>
            <a:r>
              <a:rPr lang="fa-IR" sz="2400" dirty="0"/>
              <a:t>• گرفتن عکس</a:t>
            </a:r>
            <a:br>
              <a:rPr lang="fa-IR" sz="2400" dirty="0"/>
            </a:br>
            <a:r>
              <a:rPr lang="fa-IR" sz="2400" dirty="0"/>
              <a:t>• پیدا کردن مرورگر اینترنت</a:t>
            </a:r>
            <a:br>
              <a:rPr lang="fa-IR" sz="2400" dirty="0"/>
            </a:br>
            <a:r>
              <a:rPr lang="fa-IR" sz="2400" dirty="0"/>
              <a:t>• تنظیم زنگ هشدار یا یادآور</a:t>
            </a:r>
            <a:endParaRPr lang="en-AU" sz="2400" dirty="0">
              <a:latin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125197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E9A1-E33D-B5B1-7E52-A3533116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بیاییید راجع به موارد زیر بحث کنیم: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2C49C-9A06-DDB0-0CBD-FBEB190B2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12925"/>
            <a:ext cx="5468815" cy="4055714"/>
          </a:xfrm>
        </p:spPr>
        <p:txBody>
          <a:bodyPr/>
          <a:lstStyle/>
          <a:p>
            <a:pPr algn="r" rtl="1"/>
            <a:r>
              <a:rPr lang="fa-IR" sz="2000" dirty="0"/>
              <a:t>۱. </a:t>
            </a:r>
            <a:r>
              <a:rPr lang="fa-IR" sz="2000" b="1" dirty="0"/>
              <a:t>اولین کاری که هنگام راه‌اندازی یک تلفن هوشمند جدید باید </a:t>
            </a:r>
            <a:r>
              <a:rPr lang="fa-IR" sz="2000" dirty="0"/>
              <a:t>انجام دهید چیست؟</a:t>
            </a:r>
            <a:br>
              <a:rPr lang="fa-IR" sz="2000" dirty="0"/>
            </a:br>
            <a:r>
              <a:rPr lang="en-AU" sz="2000" dirty="0"/>
              <a:t>a) </a:t>
            </a:r>
            <a:r>
              <a:rPr lang="fa-IR" sz="2000" dirty="0"/>
              <a:t>دانلود برنامه‌ها</a:t>
            </a:r>
            <a:br>
              <a:rPr lang="fa-IR" sz="2000" dirty="0"/>
            </a:br>
            <a:r>
              <a:rPr lang="en-AU" sz="2000" dirty="0"/>
              <a:t>b) </a:t>
            </a:r>
            <a:r>
              <a:rPr lang="fa-IR" sz="2000" dirty="0"/>
              <a:t>شارژ کردن تلفن</a:t>
            </a:r>
            <a:br>
              <a:rPr lang="fa-IR" sz="2000" dirty="0"/>
            </a:br>
            <a:r>
              <a:rPr lang="en-AU" sz="2000" dirty="0"/>
              <a:t>c) </a:t>
            </a:r>
            <a:r>
              <a:rPr lang="fa-IR" sz="2000" dirty="0"/>
              <a:t>روشن کردن تلفن و دنبال کردن دستورالعمل‌های راه‌اندازی</a:t>
            </a:r>
            <a:br>
              <a:rPr lang="fa-IR" sz="2000" dirty="0"/>
            </a:br>
            <a:r>
              <a:rPr lang="en-AU" sz="2000" dirty="0"/>
              <a:t>d) </a:t>
            </a:r>
            <a:r>
              <a:rPr lang="fa-IR" sz="2000" dirty="0"/>
              <a:t>برقراری تماس</a:t>
            </a:r>
          </a:p>
          <a:p>
            <a:pPr algn="r" rtl="1"/>
            <a:r>
              <a:rPr lang="fa-IR" sz="2000" dirty="0"/>
              <a:t>۲. </a:t>
            </a:r>
            <a:r>
              <a:rPr lang="fa-IR" sz="2000" b="1" dirty="0"/>
              <a:t>چرا مهم است از شارژر مناسب تلفن هوشمند خود استفاده کنید؟</a:t>
            </a:r>
            <a:br>
              <a:rPr lang="fa-IR" sz="2000" dirty="0"/>
            </a:br>
            <a:r>
              <a:rPr lang="en-AU" sz="2000" dirty="0"/>
              <a:t>a) </a:t>
            </a:r>
            <a:r>
              <a:rPr lang="fa-IR" sz="2000" dirty="0"/>
              <a:t>برای جلوگیری از آسیب به باتری</a:t>
            </a:r>
            <a:br>
              <a:rPr lang="fa-IR" sz="2000" dirty="0"/>
            </a:br>
            <a:r>
              <a:rPr lang="en-AU" sz="2000" dirty="0"/>
              <a:t>b) </a:t>
            </a:r>
            <a:r>
              <a:rPr lang="fa-IR" sz="2000" dirty="0"/>
              <a:t>برای شارژ سریع‌تر تلفن</a:t>
            </a:r>
            <a:br>
              <a:rPr lang="fa-IR" sz="2000" dirty="0"/>
            </a:br>
            <a:r>
              <a:rPr lang="en-AU" sz="2000" dirty="0"/>
              <a:t>c) </a:t>
            </a:r>
            <a:r>
              <a:rPr lang="fa-IR" sz="2000" dirty="0"/>
              <a:t>برای زیباتر به نظر رسیدن تلفن</a:t>
            </a:r>
            <a:br>
              <a:rPr lang="fa-IR" sz="2000" dirty="0"/>
            </a:br>
            <a:r>
              <a:rPr lang="en-AU" sz="2000" dirty="0"/>
              <a:t>d) </a:t>
            </a:r>
            <a:r>
              <a:rPr lang="fa-IR" sz="2000" dirty="0"/>
              <a:t>برای صرفه‌جویی در هزینه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16AF2-D261-C2A0-254E-23159DF7F6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پروژه شمول دیجیتال ایالت غربی استرالیا | برنامه قهرمانان جامعه | کارگاه دیجیتال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BAA7C-22D8-37A1-9A9F-123AF36F4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12</a:t>
            </a:fld>
            <a:endParaRPr lang="en-AU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CC44D-0132-0B9A-D920-E14DE9CC7F75}"/>
              </a:ext>
            </a:extLst>
          </p:cNvPr>
          <p:cNvSpPr txBox="1"/>
          <p:nvPr/>
        </p:nvSpPr>
        <p:spPr>
          <a:xfrm>
            <a:off x="-241002" y="1690062"/>
            <a:ext cx="6096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000" dirty="0"/>
              <a:t>۳. </a:t>
            </a:r>
            <a:r>
              <a:rPr lang="fa-IR" sz="2000" b="1" dirty="0"/>
              <a:t>اگر پیام یا ایمیل مشکوکی دریافت کردید چه باید بکنید؟</a:t>
            </a:r>
            <a:br>
              <a:rPr lang="fa-IR" sz="2000" b="1" dirty="0"/>
            </a:br>
            <a:r>
              <a:rPr lang="en-AU" sz="2000" dirty="0"/>
              <a:t>a) </a:t>
            </a:r>
            <a:r>
              <a:rPr lang="fa-IR" sz="2000" dirty="0"/>
              <a:t>نادیده گرفتن آن</a:t>
            </a:r>
            <a:br>
              <a:rPr lang="fa-IR" sz="2000" dirty="0"/>
            </a:br>
            <a:r>
              <a:rPr lang="en-AU" sz="2000" dirty="0"/>
              <a:t>b) </a:t>
            </a:r>
            <a:r>
              <a:rPr lang="fa-IR" sz="2000" dirty="0"/>
              <a:t>کلیک روی لینک‌ها برای دیدن محتوا</a:t>
            </a:r>
            <a:br>
              <a:rPr lang="fa-IR" sz="2000" dirty="0"/>
            </a:br>
            <a:r>
              <a:rPr lang="en-AU" sz="2000" dirty="0"/>
              <a:t>c) </a:t>
            </a:r>
            <a:r>
              <a:rPr lang="fa-IR" sz="2000" dirty="0"/>
              <a:t>گزارش دادن و حذف کردن پیام</a:t>
            </a:r>
            <a:br>
              <a:rPr lang="fa-IR" sz="2000" dirty="0"/>
            </a:br>
            <a:r>
              <a:rPr lang="en-AU" sz="2000" dirty="0"/>
              <a:t>d) </a:t>
            </a:r>
            <a:r>
              <a:rPr lang="fa-IR" sz="2000" dirty="0"/>
              <a:t>ارسال آن برای دوستان</a:t>
            </a:r>
          </a:p>
          <a:p>
            <a:pPr algn="r" rtl="1"/>
            <a:r>
              <a:rPr lang="fa-IR" sz="2000" dirty="0"/>
              <a:t>۴. </a:t>
            </a:r>
            <a:r>
              <a:rPr lang="fa-IR" sz="2000" b="1" dirty="0"/>
              <a:t>چگونه می‌توانید اطلاعات شخصی خود را در تلفن هوشمند ایمن نگه دارید؟</a:t>
            </a:r>
            <a:br>
              <a:rPr lang="fa-IR" sz="2000" dirty="0"/>
            </a:br>
            <a:r>
              <a:rPr lang="en-AU" sz="2000" dirty="0"/>
              <a:t>a) </a:t>
            </a:r>
            <a:r>
              <a:rPr lang="fa-IR" sz="2000" dirty="0"/>
              <a:t>به اشتراک گذاشتن آن با دوستان مورد اعتماد</a:t>
            </a:r>
            <a:br>
              <a:rPr lang="fa-IR" sz="2000" dirty="0"/>
            </a:br>
            <a:r>
              <a:rPr lang="en-AU" sz="2000" dirty="0"/>
              <a:t>b) </a:t>
            </a:r>
            <a:r>
              <a:rPr lang="fa-IR" sz="2000" dirty="0"/>
              <a:t>خصوصی نگه داشتن اطلاعات و استفاده از گذرواژه‌های قوی</a:t>
            </a:r>
            <a:br>
              <a:rPr lang="fa-IR" sz="2000" dirty="0"/>
            </a:br>
            <a:r>
              <a:rPr lang="en-AU" sz="2000" dirty="0"/>
              <a:t>c) </a:t>
            </a:r>
            <a:r>
              <a:rPr lang="fa-IR" sz="2000" dirty="0"/>
              <a:t>انتشار آن در شبکه‌های اجتماعی</a:t>
            </a:r>
            <a:br>
              <a:rPr lang="fa-IR" sz="2000" dirty="0"/>
            </a:br>
            <a:r>
              <a:rPr lang="en-AU" sz="2000" dirty="0"/>
              <a:t>d) </a:t>
            </a:r>
            <a:r>
              <a:rPr lang="fa-IR" sz="2000" dirty="0"/>
              <a:t>یادداشت کردن و نگه داشتن در کیف پول</a:t>
            </a:r>
          </a:p>
        </p:txBody>
      </p:sp>
    </p:spTree>
    <p:extLst>
      <p:ext uri="{BB962C8B-B14F-4D97-AF65-F5344CB8AC3E}">
        <p14:creationId xmlns:p14="http://schemas.microsoft.com/office/powerpoint/2010/main" val="70950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7FD3B-198B-5251-643C-1A6A46AEF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D4904-2C71-3A6F-1013-08F947C3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28138" cy="810532"/>
          </a:xfrm>
        </p:spPr>
        <p:txBody>
          <a:bodyPr/>
          <a:lstStyle/>
          <a:p>
            <a:r>
              <a:rPr lang="fa-IR" dirty="0"/>
              <a:t>مرور مجدد اهداف جلسه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972D7-2BED-32E5-2284-99354866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4057"/>
            <a:ext cx="10515600" cy="4034518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/>
              <a:t>• </a:t>
            </a:r>
            <a:r>
              <a:rPr lang="fa-IR" b="1" dirty="0"/>
              <a:t>آشنایی با عملکردهای پایه تلفن هوشمند:</a:t>
            </a:r>
            <a:br>
              <a:rPr lang="fa-IR" dirty="0"/>
            </a:br>
            <a:r>
              <a:rPr lang="fa-IR" dirty="0"/>
              <a:t>یاد بگیرید تلفن هوشمند چیست و کاربردهای اصلی آن کدام است.</a:t>
            </a:r>
          </a:p>
          <a:p>
            <a:pPr algn="r" rtl="1"/>
            <a:r>
              <a:rPr lang="fa-IR" dirty="0"/>
              <a:t> </a:t>
            </a:r>
            <a:r>
              <a:rPr lang="fa-IR" b="1" dirty="0"/>
              <a:t>شروع کار با تلفن هوشمند:</a:t>
            </a:r>
            <a:br>
              <a:rPr lang="fa-IR" dirty="0"/>
            </a:br>
            <a:r>
              <a:rPr lang="fa-IR" dirty="0"/>
              <a:t>یاد بگیرید چگونه دستگاه خود را شارژ کنید، روشن کنید و تنظیمات اولیه را انجام دهید.</a:t>
            </a:r>
          </a:p>
          <a:p>
            <a:pPr algn="r" rtl="1"/>
            <a:r>
              <a:rPr lang="fa-IR" b="1" dirty="0"/>
              <a:t>پیمایش و استفاده ایمن از تلفن هوشمند:</a:t>
            </a:r>
            <a:br>
              <a:rPr lang="fa-IR" dirty="0"/>
            </a:br>
            <a:r>
              <a:rPr lang="fa-IR" dirty="0"/>
              <a:t>یاد بگیرید چگونه از ویژگی‌های پایه استفاده کنید و در فضای آنلاین ایمن بمانید.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dirty="0"/>
              <a:t>آیا اطلاعات بیشتری می‌خواهید؟</a:t>
            </a:r>
            <a:br>
              <a:rPr lang="fa-IR" dirty="0"/>
            </a:br>
            <a:r>
              <a:rPr lang="fa-IR" dirty="0"/>
              <a:t>• جزوه ارائه ‌شده را مطالعه کنید، یا</a:t>
            </a:r>
            <a:br>
              <a:rPr lang="fa-IR" dirty="0"/>
            </a:br>
            <a:r>
              <a:rPr lang="fa-IR" dirty="0"/>
              <a:t>• به این آدرس مراجعه کنید: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: </a:t>
            </a:r>
            <a:r>
              <a:rPr lang="en-AU" dirty="0">
                <a:latin typeface="+mj-lt"/>
                <a:hlinkClick r:id="rId3"/>
              </a:rPr>
              <a:t>https://beconnected.esafety.gov.au/topic-library/computer-basics-for-beginners/what-is-a-smartphone</a:t>
            </a:r>
            <a:r>
              <a:rPr lang="en-AU" dirty="0">
                <a:latin typeface="+mj-lt"/>
              </a:rPr>
              <a:t>,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 </a:t>
            </a:r>
          </a:p>
          <a:p>
            <a:pPr marL="45720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• در گوگل جست‌وجو کنید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 “Be Connected get to know your smartphone”</a:t>
            </a:r>
            <a:endParaRPr lang="en-AU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820FA-2D1E-4BA4-B966-AB7B02B128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01025"/>
            <a:ext cx="7526338" cy="244475"/>
          </a:xfrm>
        </p:spPr>
        <p:txBody>
          <a:bodyPr/>
          <a:lstStyle/>
          <a:p>
            <a:pPr>
              <a:defRPr/>
            </a:pPr>
            <a:r>
              <a:rPr lang="fa-IR" dirty="0"/>
              <a:t>پروژه شمول دیجیتال ایالت غربی استرالیا | برنامه قهرمانان جامعه | کارگاه دیجیتال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6C795-F0B5-72DC-462D-8B817CBA5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13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07775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5451-C1F4-2245-FC37-F6235C99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سپاسگزاریم!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A09F9-FE36-61EB-1EC9-EE380C0DB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زمان جلسه بعدی: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D47B1-5079-75EC-1E69-AD9B3463BD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پروژه شمول دیجیتال ایالت غربی استرالیا | برنامه قهرمانان جامعه | کارگاه دیجیتال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266CA-4A4E-2633-F0F6-7D8A7F02C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979563-BAC4-43CF-AF63-937BB8B82500}" type="slidenum">
              <a:rPr lang="en-AU" altLang="en-US" smtClean="0"/>
              <a:pPr>
                <a:defRPr/>
              </a:pPr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0EA51-1B99-F4A6-B498-EE077FF8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339725"/>
            <a:ext cx="9797143" cy="819796"/>
          </a:xfrm>
        </p:spPr>
        <p:txBody>
          <a:bodyPr/>
          <a:lstStyle/>
          <a:p>
            <a:pPr algn="r" rtl="1"/>
            <a:r>
              <a:rPr lang="fa-IR" dirty="0"/>
              <a:t>یادداشت‌های مربی: مقدمه‌ای بر تلفن هوشمند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29D86-7F31-C45E-DB6C-3610DF3B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9521"/>
            <a:ext cx="10515600" cy="4802740"/>
          </a:xfrm>
        </p:spPr>
        <p:txBody>
          <a:bodyPr/>
          <a:lstStyle/>
          <a:p>
            <a:pPr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fa-IR" dirty="0"/>
              <a:t>این جزوه‌ها را برای شرکت‌کنندگان چاپ کنید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 </a:t>
            </a:r>
          </a:p>
          <a:p>
            <a:pPr lvl="1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fa-IR" dirty="0">
                <a:hlinkClick r:id="rId3"/>
              </a:rPr>
              <a:t>آماده‌سازی تلفن هوشمند شما (اندروید)</a:t>
            </a:r>
            <a:r>
              <a:rPr lang="en-AU" dirty="0">
                <a:hlinkClick r:id="rId3"/>
              </a:rPr>
              <a:t>)</a:t>
            </a:r>
            <a:endParaRPr lang="en-AU" dirty="0"/>
          </a:p>
          <a:p>
            <a:pPr lvl="1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fa-IR" dirty="0">
                <a:hlinkClick r:id="rId4"/>
              </a:rPr>
              <a:t>آماده‌سازی تلفن هوشمند شما (آیفون)</a:t>
            </a:r>
            <a:r>
              <a:rPr lang="en-AU" dirty="0">
                <a:hlinkClick r:id="rId4"/>
              </a:rPr>
              <a:t>)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fa-IR" dirty="0"/>
              <a:t>یک نسخه از این اسلایدها را همراه با بخش یادداشت‌ها برای استفاده‌ی خودتان هنگام ارائه چاپ کنید.</a:t>
            </a:r>
            <a:r>
              <a:rPr lang="en-US" dirty="0">
                <a:solidFill>
                  <a:srgbClr val="242424"/>
                </a:solidFill>
              </a:rPr>
              <a:t>.</a:t>
            </a:r>
            <a:endParaRPr lang="en-US" sz="1000" b="0" i="0" dirty="0">
              <a:solidFill>
                <a:srgbClr val="242424"/>
              </a:solidFill>
              <a:effectLst/>
            </a:endParaRPr>
          </a:p>
          <a:p>
            <a:pPr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0" i="0" dirty="0">
                <a:solidFill>
                  <a:srgbClr val="242424"/>
                </a:solidFill>
                <a:effectLst/>
              </a:rPr>
              <a:t>موارد زیر را </a:t>
            </a:r>
            <a:r>
              <a:rPr lang="fa-IR" dirty="0"/>
              <a:t>مطالعه کنید</a:t>
            </a:r>
            <a:r>
              <a:rPr lang="en-US" dirty="0">
                <a:solidFill>
                  <a:srgbClr val="242424"/>
                </a:solidFill>
              </a:rPr>
              <a:t>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lvl="1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fa-IR" dirty="0"/>
              <a:t>اسلایدها را مرور کنید و مطمئن شوید با محتوای آن آشنا هستید،</a:t>
            </a:r>
          </a:p>
          <a:p>
            <a:pPr lvl="1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fa-IR" dirty="0"/>
              <a:t>جزوه‌ی شرکت‌کنندگان</a:t>
            </a:r>
            <a:r>
              <a:rPr lang="en-US" dirty="0">
                <a:solidFill>
                  <a:srgbClr val="242424"/>
                </a:solidFill>
              </a:rPr>
              <a:t>.</a:t>
            </a:r>
          </a:p>
          <a:p>
            <a:pPr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fa-IR" dirty="0"/>
              <a:t>در صورت داشتن هرگونه پرسش پیش از جلسه، با </a:t>
            </a:r>
            <a:r>
              <a:rPr lang="en-AU" dirty="0"/>
              <a:t>Elliot </a:t>
            </a:r>
            <a:r>
              <a:rPr lang="fa-IR" dirty="0"/>
              <a:t>از طریق ایمیل </a:t>
            </a:r>
            <a:r>
              <a:rPr lang="en-AU" dirty="0"/>
              <a:t>Elliot@wacoss.org.au </a:t>
            </a:r>
            <a:r>
              <a:rPr lang="fa-IR" dirty="0"/>
              <a:t>تماس بگیرید.</a:t>
            </a:r>
          </a:p>
          <a:p>
            <a:pPr mar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242424"/>
              </a:solidFill>
            </a:endParaRPr>
          </a:p>
          <a:p>
            <a:pPr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fa-IR" dirty="0"/>
              <a:t>• این اسلاید را پیش از ارائه حذف/مخفی کنید و زمان/تاریخ جلسه بعد را در اسلاید پایانی به‌روزرسانی نمایید.</a:t>
            </a:r>
            <a:endParaRPr lang="en-US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9C934-E96B-3F9D-5B19-BC6B94CED5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پروژه شمول دیجیتال ایالت غربی استرالیا | برنامه قهرمانان جامعه | کارگاه دیجیتال ۲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56859-7EA4-E88F-90FB-2C2CAF259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4250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1" eaLnBrk="1" hangingPunct="1"/>
            <a:r>
              <a:rPr lang="fa-IR" sz="4400" dirty="0">
                <a:solidFill>
                  <a:schemeClr val="tx1"/>
                </a:solidFill>
              </a:rPr>
              <a:t>قدردانی از صاحبان سرزمین</a:t>
            </a:r>
            <a:endParaRPr lang="en-AU" sz="4200" noProof="0" dirty="0">
              <a:solidFill>
                <a:schemeClr val="tx1"/>
              </a:solidFill>
            </a:endParaRP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id="{573821E4-F548-7AF5-2806-BE4DBE68C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fa-IR" dirty="0"/>
              <a:t>ما می‌دانیم که ما بر روی سرزمین بومیان زندگی می‌کنیم. ما به مردم بومی این سرزمین احترام می‌گذاریم. مردم بومی سال‌های بسیاری در این سرزمین زندگی کرده‌اند.</a:t>
            </a:r>
            <a:br>
              <a:rPr lang="fa-IR" dirty="0"/>
            </a:br>
            <a:r>
              <a:rPr lang="fa-IR" dirty="0"/>
              <a:t>ما به همه‌ی مردم بومی و بزرگان آن‌ها احترام می‌گذاریم.</a:t>
            </a:r>
            <a:br>
              <a:rPr lang="fa-IR" dirty="0"/>
            </a:br>
            <a:r>
              <a:rPr lang="fa-IR" dirty="0"/>
              <a:t>ما می‌توانیم چیزهای زیادی از داستان‌های آن‌ها بیاموزیم.</a:t>
            </a:r>
            <a:br>
              <a:rPr lang="fa-IR" dirty="0"/>
            </a:br>
            <a:r>
              <a:rPr lang="fa-IR" dirty="0"/>
              <a:t>این سرزمین همیشه سرزمین بومیان بوده و همیشه سرزمین بومیان خواهد بود.</a:t>
            </a:r>
            <a:endParaRPr lang="en-US" noProof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A823-3BBB-8912-3AD6-BF490D5B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r>
              <a:rPr lang="fa-IR" dirty="0">
                <a:solidFill>
                  <a:schemeClr val="tx2"/>
                </a:solidFill>
              </a:rPr>
              <a:t>مقدمه‌ای بر تلفن هوشمند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E568F-B62A-2BBF-D37B-3FC12970E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r>
              <a:rPr lang="fa-IR" dirty="0"/>
              <a:t>پروژه شمول دیجیتال ایالت غربی استرالیا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471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4FA4C-9D89-829B-1432-A8354E180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D8DA-66B8-A779-65BF-432A80E5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مرور جلسه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44BA-53C4-6430-CF8F-50FDECA10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fa-IR" dirty="0"/>
              <a:t>این جلسه شامل موارد زیر خواهد بود:</a:t>
            </a:r>
            <a:br>
              <a:rPr lang="fa-IR" dirty="0"/>
            </a:br>
            <a:r>
              <a:rPr lang="fa-IR" dirty="0"/>
              <a:t>• </a:t>
            </a:r>
            <a:r>
              <a:rPr lang="fa-IR" b="1" dirty="0"/>
              <a:t>آشنایی با عملکردهای پایه تلفن هوشمند:</a:t>
            </a:r>
            <a:br>
              <a:rPr lang="fa-IR" dirty="0"/>
            </a:br>
            <a:r>
              <a:rPr lang="fa-IR" dirty="0"/>
              <a:t>یاد بگیرید تلفن هوشمند چیست و کاربردهای اصلی آن کدام است.</a:t>
            </a:r>
            <a:br>
              <a:rPr lang="fa-IR" dirty="0"/>
            </a:br>
            <a:r>
              <a:rPr lang="fa-IR" dirty="0"/>
              <a:t>• </a:t>
            </a:r>
            <a:r>
              <a:rPr lang="fa-IR" b="1" dirty="0"/>
              <a:t>شروع کار با تلفن هوشمند:</a:t>
            </a:r>
            <a:br>
              <a:rPr lang="fa-IR" dirty="0"/>
            </a:br>
            <a:r>
              <a:rPr lang="fa-IR" dirty="0"/>
              <a:t>یاد بگیرید چگونه تلفن خود را شارژ کنید، روشن کنید و تنظیمات اولیه را انجام دهید.</a:t>
            </a:r>
            <a:br>
              <a:rPr lang="fa-IR" dirty="0"/>
            </a:br>
            <a:r>
              <a:rPr lang="fa-IR" dirty="0"/>
              <a:t>• </a:t>
            </a:r>
            <a:r>
              <a:rPr lang="fa-IR" b="1" dirty="0"/>
              <a:t>پیمایش و استفاده ایمن از تلفن هوشمند:</a:t>
            </a:r>
            <a:br>
              <a:rPr lang="fa-IR" dirty="0"/>
            </a:br>
            <a:r>
              <a:rPr lang="fa-IR" dirty="0"/>
              <a:t>یاد بگیرید چگونه از ویژگی‌های پایه استفاده کنید و در فضای آنلاین ایمن بمانید.</a:t>
            </a:r>
            <a:endParaRPr lang="en-US" b="0" i="0" dirty="0">
              <a:solidFill>
                <a:srgbClr val="242424"/>
              </a:solidFill>
              <a:effectLst/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2251F-3E52-6350-3400-75638D3B1D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پروژه شمول دیجیتال ایالت غربی استرالیا | برنامه قهرمانان جامعه | کارگاه دیجیتال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D5535-780A-1309-4E9B-D0EC3E0A5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1691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BB17E-A907-CEDE-56D6-A0EED172E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3C03-9D64-C4C1-A2D5-4ABCB9E2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21" y="2766218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a-IR" sz="5400" dirty="0"/>
              <a:t>معرفی‌</a:t>
            </a:r>
            <a:endParaRPr lang="en-AU" sz="5400" noProof="0" dirty="0"/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A567143E-E984-B903-E19A-85B35B038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7BD08FA-5BFF-23D8-26E6-824185D3D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fa-IR" dirty="0"/>
              <a:t>پروژه شمول دیجیتال ایالت غربی استرالیا | برنامه قهرمانان جامعه | کارگاه دیجیتال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57681-EFD8-D7B8-C071-CF2EF02EF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C4C527D1-A219-4ED2-A5FE-8036C7832E50}" type="slidenum">
              <a:rPr lang="en-AU" altLang="en-US" kern="1200" noProof="0">
                <a:latin typeface="Kanit" charset="-34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6</a:t>
            </a:fld>
            <a:endParaRPr lang="en-AU" altLang="en-US" kern="1200" noProof="0"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0B5F0-EF8C-CA4F-8F2D-6E8D60AE7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83011"/>
            <a:ext cx="5257800" cy="1325564"/>
          </a:xfrm>
        </p:spPr>
        <p:txBody>
          <a:bodyPr/>
          <a:lstStyle/>
          <a:p>
            <a:r>
              <a:rPr lang="fa-IR" dirty="0"/>
              <a:t>• خودتان را به گروه معرفی کنید.</a:t>
            </a:r>
            <a:br>
              <a:rPr lang="fa-IR" dirty="0"/>
            </a:br>
            <a:r>
              <a:rPr lang="fa-IR" dirty="0"/>
              <a:t>• یک نکته جالب که ممکن است درباره شما ندانند با آن‌ها به اشتراک بگذارید!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0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B9AA-A1AC-9004-27B6-3D8423D88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آشنایی با تلفن‌های هوشمند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49FAD-EDA8-1BD4-7B76-D1B9D4B6FF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پروژه شمول دیجیتال ایالت غربی استرالیا | برنامه قهرمانان جامعه | کارگاه دیجیتال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81A4E-C214-3666-F2DD-2A8FE2A74A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7</a:t>
            </a:fld>
            <a:endParaRPr lang="en-AU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568DE-44D0-AA67-875C-72FC7F613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این ویدیو را تماشا کنید</a:t>
            </a:r>
            <a:r>
              <a:rPr lang="en-AU" dirty="0">
                <a:solidFill>
                  <a:schemeClr val="tx1"/>
                </a:solidFill>
              </a:rPr>
              <a:t>:</a:t>
            </a:r>
          </a:p>
          <a:p>
            <a:pPr marL="0" indent="0" algn="r" rtl="1">
              <a:buNone/>
            </a:pPr>
            <a:r>
              <a:rPr lang="en-AU" dirty="0">
                <a:hlinkClick r:id="rId3"/>
              </a:rPr>
              <a:t>https://vimeo.com/879269983</a:t>
            </a:r>
            <a:r>
              <a:rPr lang="en-AU" dirty="0"/>
              <a:t> </a:t>
            </a:r>
          </a:p>
          <a:p>
            <a:pPr marL="0" indent="0" algn="r" rtl="1">
              <a:buNone/>
            </a:pPr>
            <a:r>
              <a:rPr lang="fa-IR" dirty="0"/>
              <a:t>تلفن هوشمند چیست و ممکن است از آن برای چه کارهایی استفاده کنید؟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842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40E1-95E2-239C-966E-4C7BD0CB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شروع کار با تلفن هوشمند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C33CE-6277-BF19-A961-C8E26001F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282950"/>
          </a:xfrm>
        </p:spPr>
        <p:txBody>
          <a:bodyPr/>
          <a:lstStyle/>
          <a:p>
            <a:pPr algn="r" rtl="1"/>
            <a:r>
              <a:rPr lang="fa-IR" dirty="0"/>
              <a:t>• شارژ کردن تلفن هوشمند</a:t>
            </a:r>
            <a:br>
              <a:rPr lang="fa-IR" dirty="0"/>
            </a:br>
            <a:r>
              <a:rPr lang="fa-IR" dirty="0"/>
              <a:t>• روشن کردن تلفن هوشمند</a:t>
            </a:r>
            <a:br>
              <a:rPr lang="fa-IR" dirty="0"/>
            </a:br>
            <a:r>
              <a:rPr lang="fa-IR" dirty="0"/>
              <a:t>• تنظیم و پیکربندی تلفن</a:t>
            </a:r>
          </a:p>
          <a:p>
            <a:pPr algn="r" rtl="1"/>
            <a:r>
              <a:rPr lang="fa-IR" dirty="0">
                <a:hlinkClick r:id="rId3"/>
              </a:rPr>
              <a:t>آماده‌سازی تلفن هوشمند شما (اندروید)</a:t>
            </a:r>
            <a:endParaRPr lang="en-AU" dirty="0"/>
          </a:p>
          <a:p>
            <a:pPr algn="r" rtl="1"/>
            <a:r>
              <a:rPr lang="fa-IR" dirty="0">
                <a:hlinkClick r:id="rId4"/>
              </a:rPr>
              <a:t>آماده‌سازی تلفن هوشمند شما (آیفون)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FEA38-7CE9-C5F5-CD03-3DCE63669B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پروژه شمول دیجیتال ایالت غربی استرالیا | برنامه قهرمانان جامعه | کارگاه دیجیتال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06D1D-D846-E2AC-F726-3B6B3F187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8</a:t>
            </a:fld>
            <a:endParaRPr lang="en-AU" altLang="en-US"/>
          </a:p>
        </p:txBody>
      </p:sp>
      <p:pic>
        <p:nvPicPr>
          <p:cNvPr id="7" name="Picture 6" descr="Mobile phone and text message bubbles">
            <a:extLst>
              <a:ext uri="{FF2B5EF4-FFF2-40B4-BE49-F238E27FC236}">
                <a16:creationId xmlns:a16="http://schemas.microsoft.com/office/drawing/2014/main" id="{46686DBA-E513-7615-9653-05030F617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95" y="1329069"/>
            <a:ext cx="5497034" cy="48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9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37548-7CC8-6892-0612-921BEEDBE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9BB6-6CA3-602B-D9FD-E923C8E7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پیمایش در تلفن هوشمند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E47CA-1655-9D16-9213-6075F1C7F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282950"/>
          </a:xfrm>
        </p:spPr>
        <p:txBody>
          <a:bodyPr/>
          <a:lstStyle/>
          <a:p>
            <a:pPr algn="r" rtl="1"/>
            <a:r>
              <a:rPr lang="fa-IR" dirty="0"/>
              <a:t>صفحه اصلی </a:t>
            </a:r>
          </a:p>
          <a:p>
            <a:pPr algn="r" rtl="1"/>
            <a:r>
              <a:rPr lang="fa-IR" dirty="0"/>
              <a:t>برنامه‌ها</a:t>
            </a:r>
          </a:p>
          <a:p>
            <a:pPr algn="r" rtl="1"/>
            <a:r>
              <a:rPr lang="fa-IR" dirty="0"/>
              <a:t>پیامک‌ها و پیام‌رسانی</a:t>
            </a:r>
          </a:p>
          <a:p>
            <a:pPr algn="r" rtl="1"/>
            <a:r>
              <a:rPr lang="fa-IR" dirty="0"/>
              <a:t>برقراری و دریافت تماس</a:t>
            </a:r>
          </a:p>
          <a:p>
            <a:pPr algn="r" rtl="1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E0347-53E2-A484-3E7F-3758379DA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پروژه شمول دیجیتال ایالت غربی استرالیا | برنامه قهرمانان جامعه | کارگاه دیجیتال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F90D3-88D4-D27D-7B26-F67F30408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9</a:t>
            </a:fld>
            <a:endParaRPr lang="en-AU" altLang="en-US"/>
          </a:p>
        </p:txBody>
      </p:sp>
      <p:pic>
        <p:nvPicPr>
          <p:cNvPr id="7" name="Picture 6" descr="A cell phone with a screen&#10;&#10;AI-generated content may be incorrect.">
            <a:extLst>
              <a:ext uri="{FF2B5EF4-FFF2-40B4-BE49-F238E27FC236}">
                <a16:creationId xmlns:a16="http://schemas.microsoft.com/office/drawing/2014/main" id="{22F30DA6-A9F3-E24A-5DF0-D3B3B6344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274" y="1980166"/>
            <a:ext cx="3282950" cy="32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23708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Props1.xml><?xml version="1.0" encoding="utf-8"?>
<ds:datastoreItem xmlns:ds="http://schemas.openxmlformats.org/officeDocument/2006/customXml" ds:itemID="{A31F3771-7C5C-4B24-A550-08E426A424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ADD637-72AA-4E29-AB6E-D5602DBF52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9569AC-AAA1-4894-B091-0BBF6F46BA81}">
  <ds:schemaRefs>
    <ds:schemaRef ds:uri="http://schemas.microsoft.com/office/2006/metadata/properties"/>
    <ds:schemaRef ds:uri="2cc45243-29f6-4a1c-995b-35ed14ae441a"/>
    <ds:schemaRef ds:uri="http://schemas.microsoft.com/office/2006/documentManagement/types"/>
    <ds:schemaRef ds:uri="5e5d6256-5200-4c34-82a9-8b0b259790ba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2255</Words>
  <Application>Microsoft Office PowerPoint</Application>
  <PresentationFormat>Widescreen</PresentationFormat>
  <Paragraphs>115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Kanit</vt:lpstr>
      <vt:lpstr>Calibri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2_DIP_white</vt:lpstr>
      <vt:lpstr>آموزش مهارت‌های دیجیتال – تلفن‌های هوشمند برنامه قهرمانان جامعه</vt:lpstr>
      <vt:lpstr>یادداشت‌های مربی: مقدمه‌ای بر تلفن هوشمند</vt:lpstr>
      <vt:lpstr>قدردانی از صاحبان سرزمین</vt:lpstr>
      <vt:lpstr>مقدمه‌ای بر تلفن هوشمند</vt:lpstr>
      <vt:lpstr>مرور جلسه</vt:lpstr>
      <vt:lpstr>معرفی‌</vt:lpstr>
      <vt:lpstr>آشنایی با تلفن‌های هوشمند</vt:lpstr>
      <vt:lpstr>شروع کار با تلفن هوشمند</vt:lpstr>
      <vt:lpstr>پیمایش در تلفن هوشمند</vt:lpstr>
      <vt:lpstr>ایمن ماندن در فضای آنلاین</vt:lpstr>
      <vt:lpstr>پیش از پایان جلسه</vt:lpstr>
      <vt:lpstr>بیاییید راجع به موارد زیر بحث کنیم:</vt:lpstr>
      <vt:lpstr>مرور مجدد اهداف جلسه</vt:lpstr>
      <vt:lpstr>سپاسگزاریم!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2025-04-28T03:13:32Z</dcterms:created>
  <dcterms:modified xsi:type="dcterms:W3CDTF">2025-09-29T02:58:33Z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