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Lst>
  <p:notesMasterIdLst>
    <p:notesMasterId r:id="rId40"/>
  </p:notesMasterIdLst>
  <p:handoutMasterIdLst>
    <p:handoutMasterId r:id="rId41"/>
  </p:handoutMasterIdLst>
  <p:sldIdLst>
    <p:sldId id="438" r:id="rId11"/>
    <p:sldId id="480" r:id="rId12"/>
    <p:sldId id="478" r:id="rId13"/>
    <p:sldId id="488" r:id="rId14"/>
    <p:sldId id="462" r:id="rId15"/>
    <p:sldId id="395" r:id="rId16"/>
    <p:sldId id="493" r:id="rId17"/>
    <p:sldId id="501" r:id="rId18"/>
    <p:sldId id="494" r:id="rId19"/>
    <p:sldId id="496" r:id="rId20"/>
    <p:sldId id="497" r:id="rId21"/>
    <p:sldId id="498" r:id="rId22"/>
    <p:sldId id="499" r:id="rId23"/>
    <p:sldId id="500" r:id="rId24"/>
    <p:sldId id="502" r:id="rId25"/>
    <p:sldId id="485" r:id="rId26"/>
    <p:sldId id="491" r:id="rId27"/>
    <p:sldId id="503" r:id="rId28"/>
    <p:sldId id="369" r:id="rId29"/>
    <p:sldId id="431" r:id="rId30"/>
    <p:sldId id="442" r:id="rId31"/>
    <p:sldId id="435" r:id="rId32"/>
    <p:sldId id="449" r:id="rId33"/>
    <p:sldId id="447" r:id="rId34"/>
    <p:sldId id="465" r:id="rId35"/>
    <p:sldId id="403" r:id="rId36"/>
    <p:sldId id="466" r:id="rId37"/>
    <p:sldId id="412" r:id="rId38"/>
    <p:sldId id="457" r:id="rId39"/>
  </p:sldIdLst>
  <p:sldSz cx="12192000" cy="6858000"/>
  <p:notesSz cx="6797675" cy="9926638"/>
  <p:embeddedFontLst>
    <p:embeddedFont>
      <p:font typeface="Kanit" panose="020B0604020202020204" charset="-34"/>
      <p:regular r:id="rId42"/>
      <p:bold r:id="rId43"/>
      <p:italic r:id="rId44"/>
      <p:boldItalic r:id="rId45"/>
    </p:embeddedFont>
  </p:embeddedFontLst>
  <p:defaultTextStyle>
    <a:defPPr rtl="0">
      <a:defRPr lang="vi-VN"/>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 id="{6C3401F8-5861-034F-8C98-3EAE8466D46A}" name="Raymundo, Jersey" initials="JR" userId="S::JRaymundo@zircodata.com.au::8b876d46-347d-4c5c-bd14-b3390fc2ca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E9E9EB"/>
    <a:srgbClr val="F5F5F5"/>
    <a:srgbClr val="FBFF63"/>
    <a:srgbClr val="FFFFFF"/>
    <a:srgbClr val="F9CADB"/>
    <a:srgbClr val="FFD38F"/>
    <a:srgbClr val="F4867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FBFC3-A213-5A2E-61FA-9DE46ABEFB06}" v="4" dt="2025-11-19T03:46:38.05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50" autoAdjust="0"/>
  </p:normalViewPr>
  <p:slideViewPr>
    <p:cSldViewPr snapToGrid="0">
      <p:cViewPr>
        <p:scale>
          <a:sx n="75" d="100"/>
          <a:sy n="75" d="100"/>
        </p:scale>
        <p:origin x="1836" y="-768"/>
      </p:cViewPr>
      <p:guideLst/>
    </p:cSldViewPr>
  </p:slideViewPr>
  <p:notesTextViewPr>
    <p:cViewPr>
      <p:scale>
        <a:sx n="125" d="100"/>
        <a:sy n="125" d="100"/>
      </p:scale>
      <p:origin x="0" y="0"/>
    </p:cViewPr>
  </p:notesTextViewPr>
  <p:notesViewPr>
    <p:cSldViewPr snapToGrid="0">
      <p:cViewPr varScale="1">
        <p:scale>
          <a:sx n="48" d="100"/>
          <a:sy n="48" d="100"/>
        </p:scale>
        <p:origin x="311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hyperlink" Target="mailto:digitalinclusion@wacoss.org.au" TargetMode="External"/><Relationship Id="rId5" Type="http://schemas.openxmlformats.org/officeDocument/2006/relationships/image" Target="../media/image68.sv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hyperlink" Target="mailto:digitalinclusion@wacoss.org.au" TargetMode="External"/><Relationship Id="rId2" Type="http://schemas.openxmlformats.org/officeDocument/2006/relationships/image" Target="../media/image66.svg"/><Relationship Id="rId1" Type="http://schemas.openxmlformats.org/officeDocument/2006/relationships/image" Target="../media/image65.png"/><Relationship Id="rId5" Type="http://schemas.openxmlformats.org/officeDocument/2006/relationships/image" Target="../media/image68.sv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en-US"/>
        </a:p>
      </dgm:t>
    </dgm:pt>
    <dgm:pt modelId="{9D729D0D-47C2-4BFD-87D1-E1E9967249B2}">
      <dgm:prSet custT="1"/>
      <dgm:spPr/>
      <dgm:t>
        <a:bodyPr/>
        <a:lstStyle/>
        <a:p>
          <a:r>
            <a:rPr lang="vi" sz="3200" dirty="0">
              <a:latin typeface="Arial" panose="020B0604020202020204" pitchFamily="34" charset="0"/>
              <a:cs typeface="Arial" panose="020B0604020202020204" pitchFamily="34" charset="0"/>
            </a:rPr>
            <a:t>Cẩn thận với những cuộc gọi điện đáng ngờ.</a:t>
          </a:r>
          <a:endParaRPr lang="en-US" sz="3200" dirty="0">
            <a:latin typeface="Arial" panose="020B0604020202020204" pitchFamily="34" charset="0"/>
            <a:cs typeface="Arial" panose="020B0604020202020204" pitchFamily="34" charset="0"/>
          </a:endParaRPr>
        </a:p>
      </dgm:t>
    </dgm:pt>
    <dgm:pt modelId="{7069163A-8172-4E3B-A3DD-D619991CD6FB}" type="parTrans" cxnId="{212F0088-EFF1-4678-A0FB-AC56A78DBFCE}">
      <dgm:prSet/>
      <dgm:spPr/>
      <dgm:t>
        <a:bodyPr/>
        <a:lstStyle/>
        <a:p>
          <a:endParaRPr lang="en-US"/>
        </a:p>
      </dgm:t>
    </dgm:pt>
    <dgm:pt modelId="{BFF115A8-0660-49D7-AE06-A0BA5FE67A9A}" type="sibTrans" cxnId="{212F0088-EFF1-4678-A0FB-AC56A78DBFCE}">
      <dgm:prSet/>
      <dgm:spPr/>
      <dgm:t>
        <a:bodyPr/>
        <a:lstStyle/>
        <a:p>
          <a:endParaRPr lang="en-US"/>
        </a:p>
      </dgm:t>
    </dgm:pt>
    <dgm:pt modelId="{A3E92916-4D93-4809-9225-15B3112F1074}">
      <dgm:prSet custT="1"/>
      <dgm:spPr/>
      <dgm:t>
        <a:bodyPr/>
        <a:lstStyle/>
        <a:p>
          <a:r>
            <a:rPr lang="vi" sz="3200" dirty="0">
              <a:latin typeface="Arial" panose="020B0604020202020204" pitchFamily="34" charset="0"/>
              <a:cs typeface="Arial" panose="020B0604020202020204" pitchFamily="34" charset="0"/>
            </a:rPr>
            <a:t>Thận trọng với các tin nhắn quý vị nhận được.</a:t>
          </a:r>
          <a:endParaRPr lang="en-US" sz="3200" dirty="0">
            <a:latin typeface="Arial" panose="020B0604020202020204" pitchFamily="34" charset="0"/>
            <a:cs typeface="Arial" panose="020B0604020202020204" pitchFamily="34" charset="0"/>
          </a:endParaRPr>
        </a:p>
      </dgm:t>
    </dgm:pt>
    <dgm:pt modelId="{55B065AB-D5B8-4404-8E8D-941D60A2F689}" type="parTrans" cxnId="{9F0248D2-C037-4828-9283-C58EBF812CBD}">
      <dgm:prSet/>
      <dgm:spPr/>
      <dgm:t>
        <a:bodyPr/>
        <a:lstStyle/>
        <a:p>
          <a:endParaRPr lang="en-US"/>
        </a:p>
      </dgm:t>
    </dgm:pt>
    <dgm:pt modelId="{5CAD5647-C600-42C6-A415-72A116D6E3AE}" type="sibTrans" cxnId="{9F0248D2-C037-4828-9283-C58EBF812CBD}">
      <dgm:prSet/>
      <dgm:spPr/>
      <dgm:t>
        <a:bodyPr/>
        <a:lstStyle/>
        <a:p>
          <a:endParaRPr lang="en-US"/>
        </a:p>
      </dgm:t>
    </dgm:pt>
    <dgm:pt modelId="{F39BADAF-1865-446B-B930-307E213A64C4}">
      <dgm:prSet custT="1"/>
      <dgm:spPr/>
      <dgm:t>
        <a:bodyPr/>
        <a:lstStyle/>
        <a:p>
          <a:r>
            <a:rPr lang="vi" sz="3200" dirty="0">
              <a:latin typeface="Arial" panose="020B0604020202020204" pitchFamily="34" charset="0"/>
              <a:cs typeface="Arial" panose="020B0604020202020204" pitchFamily="34" charset="0"/>
            </a:rPr>
            <a:t>Tăng cường bảo mật cho mật khẩu của quý vị.</a:t>
          </a:r>
          <a:endParaRPr lang="en-US" sz="3200"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a:lstStyle/>
        <a:p>
          <a:endParaRPr lang="en-US"/>
        </a:p>
      </dgm:t>
    </dgm:pt>
    <dgm:pt modelId="{430271A6-8CB8-4E84-A5E7-D64D0CD99995}" type="sibTrans" cxnId="{EE347C78-EE3A-40AF-A354-14E622E82D40}">
      <dgm:prSet/>
      <dgm:spPr/>
      <dgm:t>
        <a:bodyPr/>
        <a:lstStyle/>
        <a:p>
          <a:endParaRPr lang="en-US"/>
        </a:p>
      </dgm:t>
    </dgm:pt>
    <dgm:pt modelId="{710092A0-59EF-47C4-BDA7-6B6096719E31}">
      <dgm:prSet custT="1"/>
      <dgm:spPr/>
      <dgm:t>
        <a:bodyPr/>
        <a:lstStyle/>
        <a:p>
          <a:r>
            <a:rPr lang="vi" sz="3200" dirty="0">
              <a:latin typeface="Arial" panose="020B0604020202020204" pitchFamily="34" charset="0"/>
              <a:cs typeface="Arial" panose="020B0604020202020204" pitchFamily="34" charset="0"/>
            </a:rPr>
            <a:t>Cẩn thận khi sử dụng Mạng xã hội.</a:t>
          </a:r>
          <a:endParaRPr lang="en-US" sz="320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a:lstStyle/>
        <a:p>
          <a:endParaRPr lang="en-US"/>
        </a:p>
      </dgm:t>
    </dgm:pt>
    <dgm:pt modelId="{FE925AFA-BA3B-47BB-8CAA-08AD9F6FCC51}" type="sibTrans" cxnId="{96762296-465D-4ACD-B5DB-1A44B3A1D956}">
      <dgm:prSet/>
      <dgm:spPr/>
      <dgm:t>
        <a:bodyPr/>
        <a:lstStyle/>
        <a:p>
          <a:endParaRPr lang="en-US"/>
        </a:p>
      </dgm:t>
    </dgm:pt>
    <dgm:pt modelId="{DD2C6A6F-28C8-470E-961E-52D9A02ED6BB}">
      <dgm:prSet custT="1"/>
      <dgm:spPr/>
      <dgm:t>
        <a:bodyPr/>
        <a:lstStyle/>
        <a:p>
          <a:r>
            <a:rPr lang="vi" sz="3200" dirty="0">
              <a:latin typeface="Arial" panose="020B0604020202020204" pitchFamily="34" charset="0"/>
              <a:cs typeface="Arial" panose="020B0604020202020204" pitchFamily="34" charset="0"/>
            </a:rPr>
            <a:t>Hãy tin vào trực giác của mình!</a:t>
          </a:r>
          <a:endParaRPr lang="en-US" sz="32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a:lstStyle/>
        <a:p>
          <a:endParaRPr lang="en-US"/>
        </a:p>
      </dgm:t>
    </dgm:pt>
    <dgm:pt modelId="{2A93D2E0-ADEC-4B05-8F0E-6EDA2E493169}" type="sibTrans" cxnId="{456C2D0F-D707-436C-87FF-C76848904F26}">
      <dgm:prSet/>
      <dgm:spPr/>
      <dgm:t>
        <a:bodyPr/>
        <a:lstStyle/>
        <a:p>
          <a:endParaRPr lang="en-US"/>
        </a:p>
      </dgm:t>
    </dgm:pt>
    <dgm:pt modelId="{6B30A877-3D2D-4D81-A6D6-53806CE9D42C}" type="pres">
      <dgm:prSet presAssocID="{4A99B003-F11A-4926-ABE9-5524A342D186}" presName="linear" presStyleCnt="0">
        <dgm:presLayoutVars>
          <dgm:dir/>
          <dgm:resizeHandles val="exact"/>
        </dgm:presLayoutVars>
      </dgm:prSet>
      <dgm:spPr/>
    </dgm:pt>
    <dgm:pt modelId="{46C73D1B-C4E4-4F41-BB72-EFD00FB02681}" type="pres">
      <dgm:prSet presAssocID="{9D729D0D-47C2-4BFD-87D1-E1E9967249B2}" presName="comp" presStyleCnt="0"/>
      <dgm:spPr/>
    </dgm:pt>
    <dgm:pt modelId="{54B023B5-32C1-4C05-9D7A-BB002CE7A04A}" type="pres">
      <dgm:prSet presAssocID="{9D729D0D-47C2-4BFD-87D1-E1E9967249B2}" presName="box" presStyleLbl="node1" presStyleIdx="0" presStyleCnt="5"/>
      <dgm:spPr/>
    </dgm:pt>
    <dgm:pt modelId="{BAEF3D1B-0756-42BC-9ED3-260E50F677D7}"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A1FAEB8F-6297-4AD9-A507-6809AC537C9C}" type="pres">
      <dgm:prSet presAssocID="{9D729D0D-47C2-4BFD-87D1-E1E9967249B2}" presName="text" presStyleLbl="node1" presStyleIdx="0" presStyleCnt="5">
        <dgm:presLayoutVars>
          <dgm:bulletEnabled val="1"/>
        </dgm:presLayoutVars>
      </dgm:prSet>
      <dgm:spPr/>
    </dgm:pt>
    <dgm:pt modelId="{98D871C6-D197-4910-85ED-47823D08537B}" type="pres">
      <dgm:prSet presAssocID="{BFF115A8-0660-49D7-AE06-A0BA5FE67A9A}" presName="spacer" presStyleCnt="0"/>
      <dgm:spPr/>
    </dgm:pt>
    <dgm:pt modelId="{23795126-0012-4E83-AA03-CCE8F47F4103}" type="pres">
      <dgm:prSet presAssocID="{A3E92916-4D93-4809-9225-15B3112F1074}" presName="comp" presStyleCnt="0"/>
      <dgm:spPr/>
    </dgm:pt>
    <dgm:pt modelId="{178DC6FE-89D3-408B-88F2-20759E00DBBA}" type="pres">
      <dgm:prSet presAssocID="{A3E92916-4D93-4809-9225-15B3112F1074}" presName="box" presStyleLbl="node1" presStyleIdx="1" presStyleCnt="5"/>
      <dgm:spPr/>
    </dgm:pt>
    <dgm:pt modelId="{4B91D0AB-2730-4236-B748-6833ED4F4B54}"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40307156-447F-425C-8EED-EE5D6D3CF711}" type="pres">
      <dgm:prSet presAssocID="{A3E92916-4D93-4809-9225-15B3112F1074}" presName="text" presStyleLbl="node1" presStyleIdx="1" presStyleCnt="5">
        <dgm:presLayoutVars>
          <dgm:bulletEnabled val="1"/>
        </dgm:presLayoutVars>
      </dgm:prSet>
      <dgm:spPr/>
    </dgm:pt>
    <dgm:pt modelId="{AB92D2E8-D83E-4C80-BC8E-88CC92859400}" type="pres">
      <dgm:prSet presAssocID="{5CAD5647-C600-42C6-A415-72A116D6E3AE}" presName="spacer" presStyleCnt="0"/>
      <dgm:spPr/>
    </dgm:pt>
    <dgm:pt modelId="{EE494D05-0880-44AC-99A2-680280E1AA1D}" type="pres">
      <dgm:prSet presAssocID="{F39BADAF-1865-446B-B930-307E213A64C4}" presName="comp" presStyleCnt="0"/>
      <dgm:spPr/>
    </dgm:pt>
    <dgm:pt modelId="{E95C95A0-DDDC-4ED8-8598-8C7F051A61FE}" type="pres">
      <dgm:prSet presAssocID="{F39BADAF-1865-446B-B930-307E213A64C4}" presName="box" presStyleLbl="node1" presStyleIdx="2" presStyleCnt="5"/>
      <dgm:spPr/>
    </dgm:pt>
    <dgm:pt modelId="{D60167EC-5ADC-4989-8E86-6F8C8F43C456}"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4F07A2A5-2F95-456A-886C-337A473FF897}" type="pres">
      <dgm:prSet presAssocID="{F39BADAF-1865-446B-B930-307E213A64C4}" presName="text" presStyleLbl="node1" presStyleIdx="2" presStyleCnt="5">
        <dgm:presLayoutVars>
          <dgm:bulletEnabled val="1"/>
        </dgm:presLayoutVars>
      </dgm:prSet>
      <dgm:spPr/>
    </dgm:pt>
    <dgm:pt modelId="{6AE67088-242E-4E83-BF0B-78EDA1BF7E86}" type="pres">
      <dgm:prSet presAssocID="{430271A6-8CB8-4E84-A5E7-D64D0CD99995}" presName="spacer" presStyleCnt="0"/>
      <dgm:spPr/>
    </dgm:pt>
    <dgm:pt modelId="{98A3A676-C8D7-45BF-B92E-5E995045DB42}" type="pres">
      <dgm:prSet presAssocID="{710092A0-59EF-47C4-BDA7-6B6096719E31}" presName="comp" presStyleCnt="0"/>
      <dgm:spPr/>
    </dgm:pt>
    <dgm:pt modelId="{561811EC-775A-4496-82B1-CC3CAF5C205C}" type="pres">
      <dgm:prSet presAssocID="{710092A0-59EF-47C4-BDA7-6B6096719E31}" presName="box" presStyleLbl="node1" presStyleIdx="3" presStyleCnt="5"/>
      <dgm:spPr/>
    </dgm:pt>
    <dgm:pt modelId="{AA150A43-D475-41F6-A89D-BF4C2CEDBFCF}"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7C2907B7-0FE2-4058-BA2B-F8D108246FDA}" type="pres">
      <dgm:prSet presAssocID="{710092A0-59EF-47C4-BDA7-6B6096719E31}" presName="text" presStyleLbl="node1" presStyleIdx="3" presStyleCnt="5">
        <dgm:presLayoutVars>
          <dgm:bulletEnabled val="1"/>
        </dgm:presLayoutVars>
      </dgm:prSet>
      <dgm:spPr/>
    </dgm:pt>
    <dgm:pt modelId="{D1A15192-D6E7-40F2-A577-5DA7C657F328}" type="pres">
      <dgm:prSet presAssocID="{FE925AFA-BA3B-47BB-8CAA-08AD9F6FCC51}" presName="spacer" presStyleCnt="0"/>
      <dgm:spPr/>
    </dgm:pt>
    <dgm:pt modelId="{66CB51E6-FC97-4CF6-A8EA-A4511991FC36}" type="pres">
      <dgm:prSet presAssocID="{DD2C6A6F-28C8-470E-961E-52D9A02ED6BB}" presName="comp" presStyleCnt="0"/>
      <dgm:spPr/>
    </dgm:pt>
    <dgm:pt modelId="{AD195CA1-41C9-4BA9-A9A4-CE7F787675A5}" type="pres">
      <dgm:prSet presAssocID="{DD2C6A6F-28C8-470E-961E-52D9A02ED6BB}" presName="box" presStyleLbl="node1" presStyleIdx="4" presStyleCnt="5" custLinFactNeighborX="5346" custLinFactNeighborY="369"/>
      <dgm:spPr/>
    </dgm:pt>
    <dgm:pt modelId="{C7BDB26F-B5AB-4320-89C5-6FC229AF8361}"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mach"/>
        </a:ext>
      </dgm:extLst>
    </dgm:pt>
    <dgm:pt modelId="{4F434124-B19B-406A-B408-743127FB09F7}" type="pres">
      <dgm:prSet presAssocID="{DD2C6A6F-28C8-470E-961E-52D9A02ED6BB}" presName="text" presStyleLbl="node1" presStyleIdx="4" presStyleCnt="5">
        <dgm:presLayoutVars>
          <dgm:bulletEnabled val="1"/>
        </dgm:presLayoutVars>
      </dgm:prSet>
      <dgm:spPr/>
    </dgm:pt>
  </dgm:ptLst>
  <dgm:cxnLst>
    <dgm:cxn modelId="{456C2D0F-D707-436C-87FF-C76848904F26}" srcId="{4A99B003-F11A-4926-ABE9-5524A342D186}" destId="{DD2C6A6F-28C8-470E-961E-52D9A02ED6BB}" srcOrd="4" destOrd="0" parTransId="{B7037046-D50E-408C-9CB6-440793783D7B}" sibTransId="{2A93D2E0-ADEC-4B05-8F0E-6EDA2E493169}"/>
    <dgm:cxn modelId="{BDBC443D-657B-420B-8B1B-1D1738884DBE}" type="presOf" srcId="{A3E92916-4D93-4809-9225-15B3112F1074}" destId="{178DC6FE-89D3-408B-88F2-20759E00DBBA}" srcOrd="0" destOrd="0" presId="urn:microsoft.com/office/officeart/2005/8/layout/vList4"/>
    <dgm:cxn modelId="{50239644-7FD5-43F0-B523-F39EB45D7FD7}" type="presOf" srcId="{DD2C6A6F-28C8-470E-961E-52D9A02ED6BB}" destId="{AD195CA1-41C9-4BA9-A9A4-CE7F787675A5}" srcOrd="0"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61EA815A-03E1-4032-BEAF-000F584B149D}" type="presOf" srcId="{710092A0-59EF-47C4-BDA7-6B6096719E31}" destId="{7C2907B7-0FE2-4058-BA2B-F8D108246FDA}" srcOrd="1" destOrd="0" presId="urn:microsoft.com/office/officeart/2005/8/layout/vList4"/>
    <dgm:cxn modelId="{212F0088-EFF1-4678-A0FB-AC56A78DBFCE}" srcId="{4A99B003-F11A-4926-ABE9-5524A342D186}" destId="{9D729D0D-47C2-4BFD-87D1-E1E9967249B2}" srcOrd="0" destOrd="0" parTransId="{7069163A-8172-4E3B-A3DD-D619991CD6FB}" sibTransId="{BFF115A8-0660-49D7-AE06-A0BA5FE67A9A}"/>
    <dgm:cxn modelId="{96762296-465D-4ACD-B5DB-1A44B3A1D956}" srcId="{4A99B003-F11A-4926-ABE9-5524A342D186}" destId="{710092A0-59EF-47C4-BDA7-6B6096719E31}" srcOrd="3" destOrd="0" parTransId="{73A1F630-F756-48E1-BA4A-238F24753C71}" sibTransId="{FE925AFA-BA3B-47BB-8CAA-08AD9F6FCC51}"/>
    <dgm:cxn modelId="{F82FB79F-0A1F-4E34-BEB4-DCDD6E8D317B}" type="presOf" srcId="{F39BADAF-1865-446B-B930-307E213A64C4}" destId="{E95C95A0-DDDC-4ED8-8598-8C7F051A61FE}" srcOrd="0" destOrd="0" presId="urn:microsoft.com/office/officeart/2005/8/layout/vList4"/>
    <dgm:cxn modelId="{93DEE2C4-5016-43BF-B151-F2AF137DC350}" type="presOf" srcId="{9D729D0D-47C2-4BFD-87D1-E1E9967249B2}" destId="{54B023B5-32C1-4C05-9D7A-BB002CE7A04A}" srcOrd="0" destOrd="0" presId="urn:microsoft.com/office/officeart/2005/8/layout/vList4"/>
    <dgm:cxn modelId="{879135D0-5D8D-4210-A0BE-0062E5F4D57B}" type="presOf" srcId="{710092A0-59EF-47C4-BDA7-6B6096719E31}" destId="{561811EC-775A-4496-82B1-CC3CAF5C205C}" srcOrd="0" destOrd="0" presId="urn:microsoft.com/office/officeart/2005/8/layout/vList4"/>
    <dgm:cxn modelId="{C154E4D1-D112-44F4-B5AD-1969AF38FACD}" type="presOf" srcId="{4A99B003-F11A-4926-ABE9-5524A342D186}" destId="{6B30A877-3D2D-4D81-A6D6-53806CE9D42C}" srcOrd="0"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609C03DB-1F83-4239-A90E-8AC947ED4F5D}" type="presOf" srcId="{A3E92916-4D93-4809-9225-15B3112F1074}" destId="{40307156-447F-425C-8EED-EE5D6D3CF711}" srcOrd="1" destOrd="0" presId="urn:microsoft.com/office/officeart/2005/8/layout/vList4"/>
    <dgm:cxn modelId="{A2687FDB-7C06-49BF-A4E4-751C935AA549}" type="presOf" srcId="{9D729D0D-47C2-4BFD-87D1-E1E9967249B2}" destId="{A1FAEB8F-6297-4AD9-A507-6809AC537C9C}" srcOrd="1" destOrd="0" presId="urn:microsoft.com/office/officeart/2005/8/layout/vList4"/>
    <dgm:cxn modelId="{583758E5-3797-49A4-A0A0-25090C6E23BA}" type="presOf" srcId="{F39BADAF-1865-446B-B930-307E213A64C4}" destId="{4F07A2A5-2F95-456A-886C-337A473FF897}" srcOrd="1" destOrd="0" presId="urn:microsoft.com/office/officeart/2005/8/layout/vList4"/>
    <dgm:cxn modelId="{CA3BAAEB-88F8-4400-B126-F917EB1DB58C}" type="presOf" srcId="{DD2C6A6F-28C8-470E-961E-52D9A02ED6BB}" destId="{4F434124-B19B-406A-B408-743127FB09F7}" srcOrd="1" destOrd="0" presId="urn:microsoft.com/office/officeart/2005/8/layout/vList4"/>
    <dgm:cxn modelId="{F4083722-7E2D-46D6-BB8D-F9165E23E7DE}" type="presParOf" srcId="{6B30A877-3D2D-4D81-A6D6-53806CE9D42C}" destId="{46C73D1B-C4E4-4F41-BB72-EFD00FB02681}" srcOrd="0" destOrd="0" presId="urn:microsoft.com/office/officeart/2005/8/layout/vList4"/>
    <dgm:cxn modelId="{79D44D79-4D01-492E-B716-4A60B0420A71}" type="presParOf" srcId="{46C73D1B-C4E4-4F41-BB72-EFD00FB02681}" destId="{54B023B5-32C1-4C05-9D7A-BB002CE7A04A}" srcOrd="0" destOrd="0" presId="urn:microsoft.com/office/officeart/2005/8/layout/vList4"/>
    <dgm:cxn modelId="{E3481E3C-1E63-4FF9-9844-C06E8E04B30B}" type="presParOf" srcId="{46C73D1B-C4E4-4F41-BB72-EFD00FB02681}" destId="{BAEF3D1B-0756-42BC-9ED3-260E50F677D7}" srcOrd="1" destOrd="0" presId="urn:microsoft.com/office/officeart/2005/8/layout/vList4"/>
    <dgm:cxn modelId="{8FF0EC34-4196-45D7-9D34-A8E27293CCFC}" type="presParOf" srcId="{46C73D1B-C4E4-4F41-BB72-EFD00FB02681}" destId="{A1FAEB8F-6297-4AD9-A507-6809AC537C9C}" srcOrd="2" destOrd="0" presId="urn:microsoft.com/office/officeart/2005/8/layout/vList4"/>
    <dgm:cxn modelId="{4B535F63-019B-4834-8AF4-A8EDE75842E9}" type="presParOf" srcId="{6B30A877-3D2D-4D81-A6D6-53806CE9D42C}" destId="{98D871C6-D197-4910-85ED-47823D08537B}" srcOrd="1" destOrd="0" presId="urn:microsoft.com/office/officeart/2005/8/layout/vList4"/>
    <dgm:cxn modelId="{A84051E9-E325-48C2-944C-C6EFDADAB577}" type="presParOf" srcId="{6B30A877-3D2D-4D81-A6D6-53806CE9D42C}" destId="{23795126-0012-4E83-AA03-CCE8F47F4103}" srcOrd="2" destOrd="0" presId="urn:microsoft.com/office/officeart/2005/8/layout/vList4"/>
    <dgm:cxn modelId="{EA177640-B57A-484A-9955-CA7AEF90A98C}" type="presParOf" srcId="{23795126-0012-4E83-AA03-CCE8F47F4103}" destId="{178DC6FE-89D3-408B-88F2-20759E00DBBA}" srcOrd="0" destOrd="0" presId="urn:microsoft.com/office/officeart/2005/8/layout/vList4"/>
    <dgm:cxn modelId="{230388B4-4589-449C-8278-83379343DC29}" type="presParOf" srcId="{23795126-0012-4E83-AA03-CCE8F47F4103}" destId="{4B91D0AB-2730-4236-B748-6833ED4F4B54}" srcOrd="1" destOrd="0" presId="urn:microsoft.com/office/officeart/2005/8/layout/vList4"/>
    <dgm:cxn modelId="{37E32F1A-2A3F-4A8E-B6F2-5406D89691A3}" type="presParOf" srcId="{23795126-0012-4E83-AA03-CCE8F47F4103}" destId="{40307156-447F-425C-8EED-EE5D6D3CF711}" srcOrd="2" destOrd="0" presId="urn:microsoft.com/office/officeart/2005/8/layout/vList4"/>
    <dgm:cxn modelId="{9638A7BD-B532-4196-9FFF-032F8685220A}" type="presParOf" srcId="{6B30A877-3D2D-4D81-A6D6-53806CE9D42C}" destId="{AB92D2E8-D83E-4C80-BC8E-88CC92859400}" srcOrd="3" destOrd="0" presId="urn:microsoft.com/office/officeart/2005/8/layout/vList4"/>
    <dgm:cxn modelId="{B481CEEA-386F-4443-8A33-33C3A9FA27F5}" type="presParOf" srcId="{6B30A877-3D2D-4D81-A6D6-53806CE9D42C}" destId="{EE494D05-0880-44AC-99A2-680280E1AA1D}" srcOrd="4" destOrd="0" presId="urn:microsoft.com/office/officeart/2005/8/layout/vList4"/>
    <dgm:cxn modelId="{44363D4C-63CF-4E6D-952F-5C82443E69E1}" type="presParOf" srcId="{EE494D05-0880-44AC-99A2-680280E1AA1D}" destId="{E95C95A0-DDDC-4ED8-8598-8C7F051A61FE}" srcOrd="0" destOrd="0" presId="urn:microsoft.com/office/officeart/2005/8/layout/vList4"/>
    <dgm:cxn modelId="{05437DF2-F88E-4034-AD35-7A41BC61E67C}" type="presParOf" srcId="{EE494D05-0880-44AC-99A2-680280E1AA1D}" destId="{D60167EC-5ADC-4989-8E86-6F8C8F43C456}" srcOrd="1" destOrd="0" presId="urn:microsoft.com/office/officeart/2005/8/layout/vList4"/>
    <dgm:cxn modelId="{87061950-C7E3-45FC-ADF1-B23F0C0C0F57}" type="presParOf" srcId="{EE494D05-0880-44AC-99A2-680280E1AA1D}" destId="{4F07A2A5-2F95-456A-886C-337A473FF897}" srcOrd="2" destOrd="0" presId="urn:microsoft.com/office/officeart/2005/8/layout/vList4"/>
    <dgm:cxn modelId="{0727E3DD-FC9F-4A08-B366-D56A7197A52B}" type="presParOf" srcId="{6B30A877-3D2D-4D81-A6D6-53806CE9D42C}" destId="{6AE67088-242E-4E83-BF0B-78EDA1BF7E86}" srcOrd="5" destOrd="0" presId="urn:microsoft.com/office/officeart/2005/8/layout/vList4"/>
    <dgm:cxn modelId="{CCF3072C-D738-49D3-89A2-B876434B7BB4}" type="presParOf" srcId="{6B30A877-3D2D-4D81-A6D6-53806CE9D42C}" destId="{98A3A676-C8D7-45BF-B92E-5E995045DB42}" srcOrd="6" destOrd="0" presId="urn:microsoft.com/office/officeart/2005/8/layout/vList4"/>
    <dgm:cxn modelId="{128789A2-0715-4E71-B113-F351F6716599}" type="presParOf" srcId="{98A3A676-C8D7-45BF-B92E-5E995045DB42}" destId="{561811EC-775A-4496-82B1-CC3CAF5C205C}" srcOrd="0" destOrd="0" presId="urn:microsoft.com/office/officeart/2005/8/layout/vList4"/>
    <dgm:cxn modelId="{0087BD09-E0B4-44F3-9860-2648107E8617}" type="presParOf" srcId="{98A3A676-C8D7-45BF-B92E-5E995045DB42}" destId="{AA150A43-D475-41F6-A89D-BF4C2CEDBFCF}" srcOrd="1" destOrd="0" presId="urn:microsoft.com/office/officeart/2005/8/layout/vList4"/>
    <dgm:cxn modelId="{3498063B-A76A-43BC-992D-800CB8925963}" type="presParOf" srcId="{98A3A676-C8D7-45BF-B92E-5E995045DB42}" destId="{7C2907B7-0FE2-4058-BA2B-F8D108246FDA}" srcOrd="2" destOrd="0" presId="urn:microsoft.com/office/officeart/2005/8/layout/vList4"/>
    <dgm:cxn modelId="{DF87AC33-523A-4328-81A6-E87745673334}" type="presParOf" srcId="{6B30A877-3D2D-4D81-A6D6-53806CE9D42C}" destId="{D1A15192-D6E7-40F2-A577-5DA7C657F328}" srcOrd="7" destOrd="0" presId="urn:microsoft.com/office/officeart/2005/8/layout/vList4"/>
    <dgm:cxn modelId="{47304C6E-7E84-4BED-92D5-BBEC1C7AF990}" type="presParOf" srcId="{6B30A877-3D2D-4D81-A6D6-53806CE9D42C}" destId="{66CB51E6-FC97-4CF6-A8EA-A4511991FC36}" srcOrd="8" destOrd="0" presId="urn:microsoft.com/office/officeart/2005/8/layout/vList4"/>
    <dgm:cxn modelId="{43FAE5A2-5161-45FB-AD62-4EF7D7001687}" type="presParOf" srcId="{66CB51E6-FC97-4CF6-A8EA-A4511991FC36}" destId="{AD195CA1-41C9-4BA9-A9A4-CE7F787675A5}" srcOrd="0" destOrd="0" presId="urn:microsoft.com/office/officeart/2005/8/layout/vList4"/>
    <dgm:cxn modelId="{52FE02FD-97F6-4AF9-970F-A0581919194D}" type="presParOf" srcId="{66CB51E6-FC97-4CF6-A8EA-A4511991FC36}" destId="{C7BDB26F-B5AB-4320-89C5-6FC229AF8361}" srcOrd="1" destOrd="0" presId="urn:microsoft.com/office/officeart/2005/8/layout/vList4"/>
    <dgm:cxn modelId="{A0A68653-8B8E-454B-85CF-4F1A943394AB}" type="presParOf" srcId="{66CB51E6-FC97-4CF6-A8EA-A4511991FC36}" destId="{4F434124-B19B-406A-B408-743127FB09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59DF-0C51-488C-9375-7A530A2490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rtlCol="0"/>
        <a:lstStyle/>
        <a:p>
          <a:pPr rtl="0"/>
          <a:endParaRPr lang="en-US"/>
        </a:p>
      </dgm:t>
    </dgm:pt>
    <dgm:pt modelId="{6F531086-4AB3-4DE6-9248-DE11315E13C1}">
      <dgm:prSet custT="1"/>
      <dgm:spPr/>
      <dgm:t>
        <a:bodyPr rtlCol="0"/>
        <a:lstStyle/>
        <a:p>
          <a:pPr rtl="0"/>
          <a:r>
            <a:rPr lang="vi" sz="3200" u="sng">
              <a:latin typeface="Arial" panose="020B0604020202020204" pitchFamily="34" charset="0"/>
              <a:cs typeface="Arial" panose="020B0604020202020204" pitchFamily="34" charset="0"/>
              <a:hlinkClick xmlns:r="http://schemas.openxmlformats.org/officeDocument/2006/relationships" r:id="rId1"/>
            </a:rPr>
            <a:t>digitalinclusion</a:t>
          </a:r>
          <a:endParaRPr lang="en-US" sz="3200" u="sng" dirty="0">
            <a:latin typeface="Arial" panose="020B0604020202020204" pitchFamily="34" charset="0"/>
            <a:cs typeface="Arial" panose="020B0604020202020204" pitchFamily="34" charset="0"/>
            <a:hlinkClick xmlns:r="http://schemas.openxmlformats.org/officeDocument/2006/relationships" r:id="rId1"/>
          </a:endParaRPr>
        </a:p>
        <a:p>
          <a:pPr rtl="0"/>
          <a:r>
            <a:rPr lang="vi" sz="3200" u="sng">
              <a:latin typeface="Arial" panose="020B0604020202020204" pitchFamily="34" charset="0"/>
              <a:cs typeface="Arial" panose="020B0604020202020204" pitchFamily="34" charset="0"/>
              <a:hlinkClick xmlns:r="http://schemas.openxmlformats.org/officeDocument/2006/relationships" r:id="rId1"/>
            </a:rPr>
            <a:t>@wacoss.org.au</a:t>
          </a:r>
          <a:endParaRPr lang="en-US" sz="3200" dirty="0">
            <a:latin typeface="Arial" panose="020B0604020202020204" pitchFamily="34" charset="0"/>
            <a:cs typeface="Arial" panose="020B0604020202020204" pitchFamily="34" charset="0"/>
          </a:endParaRPr>
        </a:p>
      </dgm:t>
    </dgm:pt>
    <dgm:pt modelId="{A3BDDA09-8630-459B-83C3-63E0C0545B0C}" type="parTrans" cxnId="{D0FB3A34-25FF-4847-9586-01A30F3D383F}">
      <dgm:prSet/>
      <dgm:spPr/>
      <dgm:t>
        <a:bodyPr rtlCol="0"/>
        <a:lstStyle/>
        <a:p>
          <a:pPr rtl="0"/>
          <a:endParaRPr lang="en-US"/>
        </a:p>
      </dgm:t>
    </dgm:pt>
    <dgm:pt modelId="{5B2884BF-3797-4C00-B45B-BFFA76B6CB65}" type="sibTrans" cxnId="{D0FB3A34-25FF-4847-9586-01A30F3D383F}">
      <dgm:prSet/>
      <dgm:spPr/>
      <dgm:t>
        <a:bodyPr rtlCol="0"/>
        <a:lstStyle/>
        <a:p>
          <a:pPr rtl="0"/>
          <a:endParaRPr lang="en-US"/>
        </a:p>
      </dgm:t>
    </dgm:pt>
    <dgm:pt modelId="{D21B2B4F-D462-4564-A02E-6D2EC7068EBC}">
      <dgm:prSet custT="1"/>
      <dgm:spPr/>
      <dgm:t>
        <a:bodyPr rtlCol="0"/>
        <a:lstStyle/>
        <a:p>
          <a:pPr rtl="0"/>
          <a:r>
            <a:rPr lang="vi" sz="3200">
              <a:latin typeface="Arial" panose="020B0604020202020204" pitchFamily="34" charset="0"/>
              <a:cs typeface="Arial" panose="020B0604020202020204" pitchFamily="34" charset="0"/>
            </a:rPr>
            <a:t>08 6381 5300</a:t>
          </a:r>
        </a:p>
      </dgm:t>
    </dgm:pt>
    <dgm:pt modelId="{A98CE5F0-9743-489F-9CD5-4531B9EF859A}" type="parTrans" cxnId="{43C1BFFD-50A8-4EFA-AA92-C1B7F95BB31C}">
      <dgm:prSet/>
      <dgm:spPr/>
      <dgm:t>
        <a:bodyPr rtlCol="0"/>
        <a:lstStyle/>
        <a:p>
          <a:pPr rtl="0"/>
          <a:endParaRPr lang="en-US"/>
        </a:p>
      </dgm:t>
    </dgm:pt>
    <dgm:pt modelId="{51717C74-02F8-4C56-8BA7-788C1DEC9B7F}" type="sibTrans" cxnId="{43C1BFFD-50A8-4EFA-AA92-C1B7F95BB31C}">
      <dgm:prSet/>
      <dgm:spPr/>
      <dgm:t>
        <a:bodyPr rtlCol="0"/>
        <a:lstStyle/>
        <a:p>
          <a:pPr rtl="0"/>
          <a:endParaRPr lang="en-US"/>
        </a:p>
      </dgm:t>
    </dgm:pt>
    <dgm:pt modelId="{1CBFF3E2-CF2C-4FEF-8990-18DDB16D0817}" type="pres">
      <dgm:prSet presAssocID="{732E59DF-0C51-488C-9375-7A530A249043}" presName="root" presStyleCnt="0">
        <dgm:presLayoutVars>
          <dgm:dir/>
          <dgm:resizeHandles val="exact"/>
        </dgm:presLayoutVars>
      </dgm:prSet>
      <dgm:spPr/>
    </dgm:pt>
    <dgm:pt modelId="{27CD87C6-F1F5-4431-A190-3C37C7780626}" type="pres">
      <dgm:prSet presAssocID="{6F531086-4AB3-4DE6-9248-DE11315E13C1}" presName="compNode" presStyleCnt="0"/>
      <dgm:spPr/>
    </dgm:pt>
    <dgm:pt modelId="{5668DB02-9AA0-4821-905F-305E474EE034}" type="pres">
      <dgm:prSet presAssocID="{6F531086-4AB3-4DE6-9248-DE11315E13C1}" presName="bgRect" presStyleLbl="bgShp" presStyleIdx="0" presStyleCnt="2"/>
      <dgm:spPr/>
    </dgm:pt>
    <dgm:pt modelId="{71ADD909-EC85-4787-891E-5A72D906C3F9}" type="pres">
      <dgm:prSet presAssocID="{6F531086-4AB3-4DE6-9248-DE11315E13C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8F3C08D3-17C2-4CF5-A41F-F97F462BACD0}" type="pres">
      <dgm:prSet presAssocID="{6F531086-4AB3-4DE6-9248-DE11315E13C1}" presName="spaceRect" presStyleCnt="0"/>
      <dgm:spPr/>
    </dgm:pt>
    <dgm:pt modelId="{D40F1C8C-B98E-4555-967E-7C31150164B8}" type="pres">
      <dgm:prSet presAssocID="{6F531086-4AB3-4DE6-9248-DE11315E13C1}" presName="parTx" presStyleLbl="revTx" presStyleIdx="0" presStyleCnt="2">
        <dgm:presLayoutVars>
          <dgm:chMax val="0"/>
          <dgm:chPref val="0"/>
        </dgm:presLayoutVars>
      </dgm:prSet>
      <dgm:spPr/>
    </dgm:pt>
    <dgm:pt modelId="{2B5FCC69-E52A-45E9-A802-2ECB90885F2F}" type="pres">
      <dgm:prSet presAssocID="{5B2884BF-3797-4C00-B45B-BFFA76B6CB65}" presName="sibTrans" presStyleCnt="0"/>
      <dgm:spPr/>
    </dgm:pt>
    <dgm:pt modelId="{6ED7E4C5-A1C0-43A0-A3D2-654DCA27E89F}" type="pres">
      <dgm:prSet presAssocID="{D21B2B4F-D462-4564-A02E-6D2EC7068EBC}" presName="compNode" presStyleCnt="0"/>
      <dgm:spPr/>
    </dgm:pt>
    <dgm:pt modelId="{526148A1-EC0A-4E19-90EA-C3904B2BF228}" type="pres">
      <dgm:prSet presAssocID="{D21B2B4F-D462-4564-A02E-6D2EC7068EBC}" presName="bgRect" presStyleLbl="bgShp" presStyleIdx="1" presStyleCnt="2"/>
      <dgm:spPr/>
    </dgm:pt>
    <dgm:pt modelId="{FC079F8F-B11F-467B-86BF-4FA69D0C0885}" type="pres">
      <dgm:prSet presAssocID="{D21B2B4F-D462-4564-A02E-6D2EC7068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088B57FA-4524-4E53-BAA2-32E85891E646}" type="pres">
      <dgm:prSet presAssocID="{D21B2B4F-D462-4564-A02E-6D2EC7068EBC}" presName="spaceRect" presStyleCnt="0"/>
      <dgm:spPr/>
    </dgm:pt>
    <dgm:pt modelId="{599ED821-900F-4138-A70C-9278FEA6591B}" type="pres">
      <dgm:prSet presAssocID="{D21B2B4F-D462-4564-A02E-6D2EC7068EBC}" presName="parTx" presStyleLbl="revTx" presStyleIdx="1" presStyleCnt="2">
        <dgm:presLayoutVars>
          <dgm:chMax val="0"/>
          <dgm:chPref val="0"/>
        </dgm:presLayoutVars>
      </dgm:prSet>
      <dgm:spPr/>
    </dgm:pt>
  </dgm:ptLst>
  <dgm:cxnLst>
    <dgm:cxn modelId="{D0FB3A34-25FF-4847-9586-01A30F3D383F}" srcId="{732E59DF-0C51-488C-9375-7A530A249043}" destId="{6F531086-4AB3-4DE6-9248-DE11315E13C1}" srcOrd="0" destOrd="0" parTransId="{A3BDDA09-8630-459B-83C3-63E0C0545B0C}" sibTransId="{5B2884BF-3797-4C00-B45B-BFFA76B6CB65}"/>
    <dgm:cxn modelId="{8E4FF464-7B3A-47A9-886F-C14620562132}" type="presOf" srcId="{732E59DF-0C51-488C-9375-7A530A249043}" destId="{1CBFF3E2-CF2C-4FEF-8990-18DDB16D0817}" srcOrd="0" destOrd="0" presId="urn:microsoft.com/office/officeart/2018/2/layout/IconVerticalSolidList"/>
    <dgm:cxn modelId="{A88EDCC1-7714-4C59-A400-D6D5F4E1536A}" type="presOf" srcId="{6F531086-4AB3-4DE6-9248-DE11315E13C1}" destId="{D40F1C8C-B98E-4555-967E-7C31150164B8}" srcOrd="0" destOrd="0" presId="urn:microsoft.com/office/officeart/2018/2/layout/IconVerticalSolidList"/>
    <dgm:cxn modelId="{39BD93D5-006C-4870-BF59-5B5D020F8B8A}" type="presOf" srcId="{D21B2B4F-D462-4564-A02E-6D2EC7068EBC}" destId="{599ED821-900F-4138-A70C-9278FEA6591B}" srcOrd="0" destOrd="0" presId="urn:microsoft.com/office/officeart/2018/2/layout/IconVerticalSolidList"/>
    <dgm:cxn modelId="{43C1BFFD-50A8-4EFA-AA92-C1B7F95BB31C}" srcId="{732E59DF-0C51-488C-9375-7A530A249043}" destId="{D21B2B4F-D462-4564-A02E-6D2EC7068EBC}" srcOrd="1" destOrd="0" parTransId="{A98CE5F0-9743-489F-9CD5-4531B9EF859A}" sibTransId="{51717C74-02F8-4C56-8BA7-788C1DEC9B7F}"/>
    <dgm:cxn modelId="{4BA8E069-8DEA-435B-B4A4-D0CF8232ED4F}" type="presParOf" srcId="{1CBFF3E2-CF2C-4FEF-8990-18DDB16D0817}" destId="{27CD87C6-F1F5-4431-A190-3C37C7780626}" srcOrd="0" destOrd="0" presId="urn:microsoft.com/office/officeart/2018/2/layout/IconVerticalSolidList"/>
    <dgm:cxn modelId="{937B63F2-7266-4844-A338-ABCDB38D6650}" type="presParOf" srcId="{27CD87C6-F1F5-4431-A190-3C37C7780626}" destId="{5668DB02-9AA0-4821-905F-305E474EE034}" srcOrd="0" destOrd="0" presId="urn:microsoft.com/office/officeart/2018/2/layout/IconVerticalSolidList"/>
    <dgm:cxn modelId="{9FF2BA25-6BA1-4120-8854-FFEC1401FBE3}" type="presParOf" srcId="{27CD87C6-F1F5-4431-A190-3C37C7780626}" destId="{71ADD909-EC85-4787-891E-5A72D906C3F9}" srcOrd="1" destOrd="0" presId="urn:microsoft.com/office/officeart/2018/2/layout/IconVerticalSolidList"/>
    <dgm:cxn modelId="{79682BC2-7ABB-482F-8706-3E22DB43F951}" type="presParOf" srcId="{27CD87C6-F1F5-4431-A190-3C37C7780626}" destId="{8F3C08D3-17C2-4CF5-A41F-F97F462BACD0}" srcOrd="2" destOrd="0" presId="urn:microsoft.com/office/officeart/2018/2/layout/IconVerticalSolidList"/>
    <dgm:cxn modelId="{F820B78D-EEAF-43B4-B0FF-8E480742B181}" type="presParOf" srcId="{27CD87C6-F1F5-4431-A190-3C37C7780626}" destId="{D40F1C8C-B98E-4555-967E-7C31150164B8}" srcOrd="3" destOrd="0" presId="urn:microsoft.com/office/officeart/2018/2/layout/IconVerticalSolidList"/>
    <dgm:cxn modelId="{9FF41618-4929-40AD-9672-5B3253DDFEFF}" type="presParOf" srcId="{1CBFF3E2-CF2C-4FEF-8990-18DDB16D0817}" destId="{2B5FCC69-E52A-45E9-A802-2ECB90885F2F}" srcOrd="1" destOrd="0" presId="urn:microsoft.com/office/officeart/2018/2/layout/IconVerticalSolidList"/>
    <dgm:cxn modelId="{638F47A2-F450-4D3B-854B-2EA74D175191}" type="presParOf" srcId="{1CBFF3E2-CF2C-4FEF-8990-18DDB16D0817}" destId="{6ED7E4C5-A1C0-43A0-A3D2-654DCA27E89F}" srcOrd="2" destOrd="0" presId="urn:microsoft.com/office/officeart/2018/2/layout/IconVerticalSolidList"/>
    <dgm:cxn modelId="{962D0733-CDE8-4612-88DF-D7801ED7C215}" type="presParOf" srcId="{6ED7E4C5-A1C0-43A0-A3D2-654DCA27E89F}" destId="{526148A1-EC0A-4E19-90EA-C3904B2BF228}" srcOrd="0" destOrd="0" presId="urn:microsoft.com/office/officeart/2018/2/layout/IconVerticalSolidList"/>
    <dgm:cxn modelId="{416C0BD8-5E68-488C-9AA8-E6AD32556DD7}" type="presParOf" srcId="{6ED7E4C5-A1C0-43A0-A3D2-654DCA27E89F}" destId="{FC079F8F-B11F-467B-86BF-4FA69D0C0885}" srcOrd="1" destOrd="0" presId="urn:microsoft.com/office/officeart/2018/2/layout/IconVerticalSolidList"/>
    <dgm:cxn modelId="{E7BD5782-F617-4E7A-8A85-06EDE4865E2F}" type="presParOf" srcId="{6ED7E4C5-A1C0-43A0-A3D2-654DCA27E89F}" destId="{088B57FA-4524-4E53-BAA2-32E85891E646}" srcOrd="2" destOrd="0" presId="urn:microsoft.com/office/officeart/2018/2/layout/IconVerticalSolidList"/>
    <dgm:cxn modelId="{6A4B1EAA-22D3-4AE4-8421-E56BAF15F6E3}" type="presParOf" srcId="{6ED7E4C5-A1C0-43A0-A3D2-654DCA27E89F}" destId="{599ED821-900F-4138-A70C-9278FEA65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23B5-32C1-4C05-9D7A-BB002CE7A04A}">
      <dsp:nvSpPr>
        <dsp:cNvPr id="0" name=""/>
        <dsp:cNvSpPr/>
      </dsp:nvSpPr>
      <dsp:spPr>
        <a:xfrm>
          <a:off x="0" y="0"/>
          <a:ext cx="11423486"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kern="1200" dirty="0">
              <a:latin typeface="Arial" panose="020B0604020202020204" pitchFamily="34" charset="0"/>
              <a:cs typeface="Arial" panose="020B0604020202020204" pitchFamily="34" charset="0"/>
            </a:rPr>
            <a:t>Cẩn thận với những cuộc gọi điện đáng ngờ.</a:t>
          </a:r>
          <a:endParaRPr lang="en-US" sz="3200" kern="1200" dirty="0">
            <a:latin typeface="Arial" panose="020B0604020202020204" pitchFamily="34" charset="0"/>
            <a:cs typeface="Arial" panose="020B0604020202020204" pitchFamily="34" charset="0"/>
          </a:endParaRPr>
        </a:p>
      </dsp:txBody>
      <dsp:txXfrm>
        <a:off x="2377246" y="0"/>
        <a:ext cx="9046240" cy="925490"/>
      </dsp:txXfrm>
    </dsp:sp>
    <dsp:sp modelId="{BAEF3D1B-0756-42BC-9ED3-260E50F677D7}">
      <dsp:nvSpPr>
        <dsp:cNvPr id="0" name=""/>
        <dsp:cNvSpPr/>
      </dsp:nvSpPr>
      <dsp:spPr>
        <a:xfrm>
          <a:off x="868535" y="92549"/>
          <a:ext cx="732725" cy="7403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178DC6FE-89D3-408B-88F2-20759E00DBBA}">
      <dsp:nvSpPr>
        <dsp:cNvPr id="0" name=""/>
        <dsp:cNvSpPr/>
      </dsp:nvSpPr>
      <dsp:spPr>
        <a:xfrm>
          <a:off x="0" y="1018039"/>
          <a:ext cx="11423486"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kern="1200" dirty="0">
              <a:latin typeface="Arial" panose="020B0604020202020204" pitchFamily="34" charset="0"/>
              <a:cs typeface="Arial" panose="020B0604020202020204" pitchFamily="34" charset="0"/>
            </a:rPr>
            <a:t>Thận trọng với các tin nhắn quý vị nhận được.</a:t>
          </a:r>
          <a:endParaRPr lang="en-US" sz="3200" kern="1200" dirty="0">
            <a:latin typeface="Arial" panose="020B0604020202020204" pitchFamily="34" charset="0"/>
            <a:cs typeface="Arial" panose="020B0604020202020204" pitchFamily="34" charset="0"/>
          </a:endParaRPr>
        </a:p>
      </dsp:txBody>
      <dsp:txXfrm>
        <a:off x="2377246" y="1018039"/>
        <a:ext cx="9046240" cy="925490"/>
      </dsp:txXfrm>
    </dsp:sp>
    <dsp:sp modelId="{4B91D0AB-2730-4236-B748-6833ED4F4B54}">
      <dsp:nvSpPr>
        <dsp:cNvPr id="0" name=""/>
        <dsp:cNvSpPr/>
      </dsp:nvSpPr>
      <dsp:spPr>
        <a:xfrm>
          <a:off x="868535" y="1110588"/>
          <a:ext cx="732725" cy="74039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E95C95A0-DDDC-4ED8-8598-8C7F051A61FE}">
      <dsp:nvSpPr>
        <dsp:cNvPr id="0" name=""/>
        <dsp:cNvSpPr/>
      </dsp:nvSpPr>
      <dsp:spPr>
        <a:xfrm>
          <a:off x="0" y="2036078"/>
          <a:ext cx="11423486"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kern="1200" dirty="0">
              <a:latin typeface="Arial" panose="020B0604020202020204" pitchFamily="34" charset="0"/>
              <a:cs typeface="Arial" panose="020B0604020202020204" pitchFamily="34" charset="0"/>
            </a:rPr>
            <a:t>Tăng cường bảo mật cho mật khẩu của quý vị.</a:t>
          </a:r>
          <a:endParaRPr lang="en-US" sz="3200" kern="1200" dirty="0">
            <a:latin typeface="Arial" panose="020B0604020202020204" pitchFamily="34" charset="0"/>
            <a:cs typeface="Arial" panose="020B0604020202020204" pitchFamily="34" charset="0"/>
          </a:endParaRPr>
        </a:p>
      </dsp:txBody>
      <dsp:txXfrm>
        <a:off x="2377246" y="2036078"/>
        <a:ext cx="9046240" cy="925490"/>
      </dsp:txXfrm>
    </dsp:sp>
    <dsp:sp modelId="{D60167EC-5ADC-4989-8E86-6F8C8F43C456}">
      <dsp:nvSpPr>
        <dsp:cNvPr id="0" name=""/>
        <dsp:cNvSpPr/>
      </dsp:nvSpPr>
      <dsp:spPr>
        <a:xfrm>
          <a:off x="868535" y="2128627"/>
          <a:ext cx="732725" cy="74039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561811EC-775A-4496-82B1-CC3CAF5C205C}">
      <dsp:nvSpPr>
        <dsp:cNvPr id="0" name=""/>
        <dsp:cNvSpPr/>
      </dsp:nvSpPr>
      <dsp:spPr>
        <a:xfrm>
          <a:off x="0" y="3054117"/>
          <a:ext cx="11423486"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kern="1200" dirty="0">
              <a:latin typeface="Arial" panose="020B0604020202020204" pitchFamily="34" charset="0"/>
              <a:cs typeface="Arial" panose="020B0604020202020204" pitchFamily="34" charset="0"/>
            </a:rPr>
            <a:t>Cẩn thận khi sử dụng Mạng xã hội.</a:t>
          </a:r>
          <a:endParaRPr lang="en-US" sz="3200" kern="1200" dirty="0">
            <a:latin typeface="Arial" panose="020B0604020202020204" pitchFamily="34" charset="0"/>
            <a:cs typeface="Arial" panose="020B0604020202020204" pitchFamily="34" charset="0"/>
          </a:endParaRPr>
        </a:p>
      </dsp:txBody>
      <dsp:txXfrm>
        <a:off x="2377246" y="3054117"/>
        <a:ext cx="9046240" cy="925490"/>
      </dsp:txXfrm>
    </dsp:sp>
    <dsp:sp modelId="{AA150A43-D475-41F6-A89D-BF4C2CEDBFCF}">
      <dsp:nvSpPr>
        <dsp:cNvPr id="0" name=""/>
        <dsp:cNvSpPr/>
      </dsp:nvSpPr>
      <dsp:spPr>
        <a:xfrm>
          <a:off x="868535" y="3146666"/>
          <a:ext cx="732725" cy="74039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AD195CA1-41C9-4BA9-A9A4-CE7F787675A5}">
      <dsp:nvSpPr>
        <dsp:cNvPr id="0" name=""/>
        <dsp:cNvSpPr/>
      </dsp:nvSpPr>
      <dsp:spPr>
        <a:xfrm>
          <a:off x="0" y="4075571"/>
          <a:ext cx="11423486"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vi" sz="3200" kern="1200" dirty="0">
              <a:latin typeface="Arial" panose="020B0604020202020204" pitchFamily="34" charset="0"/>
              <a:cs typeface="Arial" panose="020B0604020202020204" pitchFamily="34" charset="0"/>
            </a:rPr>
            <a:t>Hãy tin vào trực giác của mình!</a:t>
          </a:r>
          <a:endParaRPr lang="en-US" sz="3200" kern="1200" dirty="0">
            <a:latin typeface="Arial" panose="020B0604020202020204" pitchFamily="34" charset="0"/>
            <a:cs typeface="Arial" panose="020B0604020202020204" pitchFamily="34" charset="0"/>
          </a:endParaRPr>
        </a:p>
      </dsp:txBody>
      <dsp:txXfrm>
        <a:off x="2377246" y="4075571"/>
        <a:ext cx="9046240" cy="925490"/>
      </dsp:txXfrm>
    </dsp:sp>
    <dsp:sp modelId="{C7BDB26F-B5AB-4320-89C5-6FC229AF8361}">
      <dsp:nvSpPr>
        <dsp:cNvPr id="0" name=""/>
        <dsp:cNvSpPr/>
      </dsp:nvSpPr>
      <dsp:spPr>
        <a:xfrm>
          <a:off x="868535" y="4164705"/>
          <a:ext cx="732725" cy="74039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DB02-9AA0-4821-905F-305E474EE034}">
      <dsp:nvSpPr>
        <dsp:cNvPr id="0" name=""/>
        <dsp:cNvSpPr/>
      </dsp:nvSpPr>
      <dsp:spPr>
        <a:xfrm>
          <a:off x="0" y="91300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DD909-EC85-4787-891E-5A72D906C3F9}">
      <dsp:nvSpPr>
        <dsp:cNvPr id="0" name=""/>
        <dsp:cNvSpPr/>
      </dsp:nvSpPr>
      <dsp:spPr>
        <a:xfrm>
          <a:off x="509878" y="1292255"/>
          <a:ext cx="927052" cy="9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F1C8C-B98E-4555-967E-7C31150164B8}">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0" anchor="ctr" anchorCtr="0">
          <a:noAutofit/>
        </a:bodyPr>
        <a:lstStyle/>
        <a:p>
          <a:pPr marL="0" lvl="0" indent="0" algn="l" defTabSz="1422400" rtl="0">
            <a:lnSpc>
              <a:spcPct val="90000"/>
            </a:lnSpc>
            <a:spcBef>
              <a:spcPct val="0"/>
            </a:spcBef>
            <a:spcAft>
              <a:spcPct val="35000"/>
            </a:spcAft>
            <a:buNone/>
          </a:pPr>
          <a:r>
            <a:rPr lang="vi" sz="3200" u="sng" kern="1200">
              <a:latin typeface="Arial" panose="020B0604020202020204" pitchFamily="34" charset="0"/>
              <a:cs typeface="Arial" panose="020B0604020202020204" pitchFamily="34" charset="0"/>
              <a:hlinkClick xmlns:r="http://schemas.openxmlformats.org/officeDocument/2006/relationships" r:id="rId3"/>
            </a:rPr>
            <a:t>digitalinclusion</a:t>
          </a:r>
          <a:endParaRPr lang="en-US" sz="3200" u="sng" kern="1200" dirty="0">
            <a:latin typeface="Arial" panose="020B0604020202020204" pitchFamily="34" charset="0"/>
            <a:cs typeface="Arial" panose="020B0604020202020204" pitchFamily="34" charset="0"/>
            <a:hlinkClick xmlns:r="http://schemas.openxmlformats.org/officeDocument/2006/relationships" r:id="rId3"/>
          </a:endParaRPr>
        </a:p>
        <a:p>
          <a:pPr marL="0" lvl="0" indent="0" algn="l" defTabSz="1422400" rtl="0">
            <a:lnSpc>
              <a:spcPct val="90000"/>
            </a:lnSpc>
            <a:spcBef>
              <a:spcPct val="0"/>
            </a:spcBef>
            <a:spcAft>
              <a:spcPct val="35000"/>
            </a:spcAft>
            <a:buNone/>
          </a:pPr>
          <a:r>
            <a:rPr lang="vi" sz="3200" u="sng" kern="1200">
              <a:latin typeface="Arial" panose="020B0604020202020204" pitchFamily="34" charset="0"/>
              <a:cs typeface="Arial" panose="020B0604020202020204" pitchFamily="34" charset="0"/>
              <a:hlinkClick xmlns:r="http://schemas.openxmlformats.org/officeDocument/2006/relationships" r:id="rId3"/>
            </a:rPr>
            <a:t>@wacoss.org.au</a:t>
          </a:r>
          <a:endParaRPr lang="en-US" sz="3200" kern="1200" dirty="0">
            <a:latin typeface="Arial" panose="020B0604020202020204" pitchFamily="34" charset="0"/>
            <a:cs typeface="Arial" panose="020B0604020202020204" pitchFamily="34" charset="0"/>
          </a:endParaRPr>
        </a:p>
      </dsp:txBody>
      <dsp:txXfrm>
        <a:off x="1946810" y="913006"/>
        <a:ext cx="3902746" cy="1685550"/>
      </dsp:txXfrm>
    </dsp:sp>
    <dsp:sp modelId="{526148A1-EC0A-4E19-90EA-C3904B2BF228}">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79F8F-B11F-467B-86BF-4FA69D0C0885}">
      <dsp:nvSpPr>
        <dsp:cNvPr id="0" name=""/>
        <dsp:cNvSpPr/>
      </dsp:nvSpPr>
      <dsp:spPr>
        <a:xfrm>
          <a:off x="509878" y="3399193"/>
          <a:ext cx="927052" cy="9270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ED821-900F-4138-A70C-9278FEA6591B}">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0" anchor="ctr" anchorCtr="0">
          <a:noAutofit/>
        </a:bodyPr>
        <a:lstStyle/>
        <a:p>
          <a:pPr marL="0" lvl="0" indent="0" algn="l" defTabSz="1422400" rtl="0">
            <a:lnSpc>
              <a:spcPct val="90000"/>
            </a:lnSpc>
            <a:spcBef>
              <a:spcPct val="0"/>
            </a:spcBef>
            <a:spcAft>
              <a:spcPct val="35000"/>
            </a:spcAft>
            <a:buNone/>
          </a:pPr>
          <a:r>
            <a:rPr lang="vi" sz="3200" kern="1200">
              <a:latin typeface="Arial" panose="020B0604020202020204" pitchFamily="34" charset="0"/>
              <a:cs typeface="Arial" panose="020B0604020202020204" pitchFamily="34" charset="0"/>
            </a:rPr>
            <a:t>08 6381 5300</a:t>
          </a:r>
        </a:p>
      </dsp:txBody>
      <dsp:txXfrm>
        <a:off x="1946810" y="3019944"/>
        <a:ext cx="3902746" cy="168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8054F693-6193-4B47-B5B6-F0AEEE933F5D}" type="datetimeFigureOut">
              <a:rPr lang="en-AU"/>
              <a:pPr rtl="0">
                <a:defRPr/>
              </a:pPr>
              <a:t>18/11/2025</a:t>
            </a:fld>
            <a:endParaRPr lang="en-AU"/>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r>
              <a:rPr lang="vi"/>
              <a:t>WA Digital Inclusion Project | Community Champion's Session</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50444" y="9428585"/>
            <a:ext cx="2945659" cy="498055"/>
          </a:xfrm>
          <a:prstGeom prst="rect">
            <a:avLst/>
          </a:prstGeom>
        </p:spPr>
        <p:txBody>
          <a:bodyPr vert="horz" wrap="square" lIns="91440" tIns="45720" rIns="91440" bIns="45720"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50444"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C605D427-F06B-4C7F-A77C-8BBD2BED15AB}" type="datetimeFigureOut">
              <a:rPr lang="en-AU"/>
              <a:pPr rtl="0">
                <a:defRPr/>
              </a:pPr>
              <a:t>18/11/2025</a:t>
            </a:fld>
            <a:endParaRPr lang="en-AU"/>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rt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rtl="0"/>
            <a:r>
              <a:rPr lang="vi" noProof="0"/>
              <a:t>Edit Master text styles</a:t>
            </a:r>
          </a:p>
          <a:p>
            <a:pPr lvl="1" rtl="0"/>
            <a:r>
              <a:rPr lang="vi" noProof="0"/>
              <a:t>Second level</a:t>
            </a:r>
          </a:p>
          <a:p>
            <a:pPr lvl="2" rtl="0"/>
            <a:r>
              <a:rPr lang="vi" noProof="0"/>
              <a:t>Third level</a:t>
            </a:r>
          </a:p>
          <a:p>
            <a:pPr lvl="3" rtl="0"/>
            <a:r>
              <a:rPr lang="vi" noProof="0"/>
              <a:t>Fourth level</a:t>
            </a:r>
          </a:p>
          <a:p>
            <a:pPr lvl="4" rtl="0"/>
            <a:r>
              <a:rPr lang="vi"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r>
              <a:rPr lang="vi"/>
              <a:t>WA Digital Inclusion Project | Community Champion's Session</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50444" y="9428585"/>
            <a:ext cx="2945659" cy="498055"/>
          </a:xfrm>
          <a:prstGeom prst="rect">
            <a:avLst/>
          </a:prstGeom>
        </p:spPr>
        <p:txBody>
          <a:bodyPr vert="horz" wrap="square" lIns="91440" tIns="45720" rIns="91440" bIns="45720"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inclusionwa.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30225"/>
            <a:ext cx="5953125" cy="3349625"/>
          </a:xfrm>
        </p:spPr>
      </p:sp>
      <p:sp>
        <p:nvSpPr>
          <p:cNvPr id="3" name="Notes Placeholder 2"/>
          <p:cNvSpPr>
            <a:spLocks noGrp="1"/>
          </p:cNvSpPr>
          <p:nvPr>
            <p:ph type="body" idx="1"/>
          </p:nvPr>
        </p:nvSpPr>
        <p:spPr>
          <a:xfrm>
            <a:off x="679767" y="4092483"/>
            <a:ext cx="5438140" cy="3908614"/>
          </a:xfrm>
        </p:spPr>
        <p:txBody>
          <a:bodyPr rtlCol="0"/>
          <a:lstStyle/>
          <a:p>
            <a:pPr rtl="0"/>
            <a:r>
              <a:rPr lang="vi" sz="1400" dirty="0">
                <a:latin typeface="Arial" panose="020B0604020202020204" pitchFamily="34" charset="0"/>
                <a:cs typeface="Arial" panose="020B0604020202020204" pitchFamily="34" charset="0"/>
              </a:rPr>
              <a:t>Chào mừng mọi người đến với buổi chia sẻ thông tin và đảm bảo họ tham dự với tinh thần thoải mái.</a:t>
            </a:r>
          </a:p>
          <a:p>
            <a:pPr rtl="0"/>
            <a:r>
              <a:rPr lang="vi" sz="1400" dirty="0">
                <a:latin typeface="Arial" panose="020B0604020202020204" pitchFamily="34" charset="0"/>
                <a:cs typeface="Arial" panose="020B0604020202020204" pitchFamily="34" charset="0"/>
              </a:rPr>
              <a:t>Cung cấp cho mọi người:</a:t>
            </a:r>
          </a:p>
          <a:p>
            <a:pPr rtl="0"/>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Một bản sao của bộ tài liệu dành cho Người tham gia (bao gồm các trang trình bày)</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Một cây bút</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Tờ rơi hoặc nam châm do chúng tôi cung cấp.</a:t>
            </a:r>
          </a:p>
        </p:txBody>
      </p:sp>
    </p:spTree>
    <p:extLst>
      <p:ext uri="{BB962C8B-B14F-4D97-AF65-F5344CB8AC3E}">
        <p14:creationId xmlns:p14="http://schemas.microsoft.com/office/powerpoint/2010/main" val="60797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422276" y="3873501"/>
            <a:ext cx="5953125" cy="5461000"/>
          </a:xfrm>
        </p:spPr>
        <p:txBody>
          <a:bodyPr/>
          <a:lstStyle/>
          <a:p>
            <a:pPr marL="0" indent="0" algn="l" rtl="0">
              <a:spcBef>
                <a:spcPts val="0"/>
              </a:spcBef>
              <a:buFont typeface="Arial" panose="020B0604020202020204" pitchFamily="34" charset="0"/>
              <a:buNone/>
            </a:pPr>
            <a:r>
              <a:rPr lang="vi" sz="1400" b="1" i="0" noProof="0" dirty="0">
                <a:solidFill>
                  <a:srgbClr val="111111"/>
                </a:solidFill>
                <a:effectLst/>
                <a:latin typeface="Arial" panose="020B0604020202020204" pitchFamily="34" charset="0"/>
                <a:cs typeface="Arial" panose="020B0604020202020204" pitchFamily="34" charset="0"/>
              </a:rPr>
              <a:t>Mẹo 1 - Nếu ai đó gọi cho bạn và yêu cầu cung cấp thông tin cá nhân:</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Ghi lại thông tin của họ và cúp máy. Bạn có thể nói "Tôi không yêu cầu bạn gọi cho tôi nên giờ tôi sẽ cúp máy"</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Tìm số điện thoại thật của họ từ trang web của họ. Gọi lại cho họ theo số đó</a:t>
            </a:r>
            <a:r>
              <a:rPr lang="vi" sz="1400" dirty="0">
                <a:solidFill>
                  <a:srgbClr val="111111"/>
                </a:solidFill>
                <a:latin typeface="Arial" panose="020B0604020202020204" pitchFamily="34" charset="0"/>
                <a:cs typeface="Arial" panose="020B0604020202020204" pitchFamily="34" charset="0"/>
              </a:rPr>
              <a:t>.</a:t>
            </a:r>
          </a:p>
          <a:p>
            <a:pPr marL="285750" indent="-285750" algn="l" rtl="0">
              <a:spcBef>
                <a:spcPts val="0"/>
              </a:spcBef>
              <a:buFont typeface="Arial" panose="020B0604020202020204" pitchFamily="34" charset="0"/>
              <a:buChar char="•"/>
            </a:pPr>
            <a:endParaRPr lang="en-AU" sz="1400" b="0" i="0" noProof="0" dirty="0">
              <a:solidFill>
                <a:srgbClr val="111111"/>
              </a:solidFill>
              <a:effectLst/>
              <a:latin typeface="Arial" panose="020B0604020202020204" pitchFamily="34" charset="0"/>
              <a:cs typeface="Arial" panose="020B0604020202020204" pitchFamily="34" charset="0"/>
            </a:endParaRPr>
          </a:p>
          <a:p>
            <a:pPr marL="0" indent="0" algn="l" rtl="0">
              <a:spcBef>
                <a:spcPts val="0"/>
              </a:spcBef>
              <a:buFont typeface="Arial" panose="020B0604020202020204" pitchFamily="34" charset="0"/>
              <a:buNone/>
            </a:pPr>
            <a:r>
              <a:rPr lang="vi" sz="1400" b="1" i="0" noProof="0" dirty="0">
                <a:solidFill>
                  <a:srgbClr val="111111"/>
                </a:solidFill>
                <a:effectLst/>
                <a:latin typeface="Arial" panose="020B0604020202020204" pitchFamily="34" charset="0"/>
                <a:cs typeface="Arial" panose="020B0604020202020204" pitchFamily="34" charset="0"/>
              </a:rPr>
              <a:t>Mẹo 2 - Thận trọng với Tin nhắn Văn bản và Email</a:t>
            </a: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Nếu tin nhắn văn bản hoặc email có vẻ bất thường hoặc yêu cầu thanh toán một khoản tiền:</a:t>
            </a: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Gọi cho bạn bè hoặc thành viên gia đình của bạn theo số mà bạn đã lưu trong danh bạ. Yêu cầu họ xác minh thông tin này.</a:t>
            </a:r>
          </a:p>
          <a:p>
            <a:pPr marL="0" indent="0" algn="l" rtl="0">
              <a:spcBef>
                <a:spcPts val="0"/>
              </a:spcBef>
              <a:buFont typeface="Arial" panose="020B0604020202020204" pitchFamily="34" charset="0"/>
              <a:buNone/>
            </a:pPr>
            <a:endParaRPr lang="en-AU" sz="1400" b="0" i="0" noProof="0" dirty="0">
              <a:solidFill>
                <a:srgbClr val="111111"/>
              </a:solidFill>
              <a:effectLst/>
              <a:latin typeface="Arial" panose="020B0604020202020204" pitchFamily="34" charset="0"/>
              <a:cs typeface="Arial" panose="020B0604020202020204" pitchFamily="34" charset="0"/>
            </a:endParaRPr>
          </a:p>
          <a:p>
            <a:pPr algn="l" rtl="0">
              <a:spcBef>
                <a:spcPts val="0"/>
              </a:spcBef>
            </a:pPr>
            <a:r>
              <a:rPr lang="vi" sz="1400" b="1" i="0" noProof="0" dirty="0">
                <a:solidFill>
                  <a:srgbClr val="111111"/>
                </a:solidFill>
                <a:effectLst/>
                <a:latin typeface="Arial" panose="020B0604020202020204" pitchFamily="34" charset="0"/>
                <a:cs typeface="Arial" panose="020B0604020202020204" pitchFamily="34" charset="0"/>
              </a:rPr>
              <a:t>Mẹo 3 - Tăng cường Bảo mật cho Mật khẩu của bạn:</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vi" sz="1400" b="0" i="0" noProof="0" dirty="0">
                <a:solidFill>
                  <a:srgbClr val="111111"/>
                </a:solidFill>
                <a:effectLst/>
                <a:latin typeface="Arial" panose="020B0604020202020204" pitchFamily="34" charset="0"/>
                <a:cs typeface="Arial" panose="020B0604020202020204" pitchFamily="34" charset="0"/>
              </a:rPr>
              <a:t>Đặt mật khẩu chứa nhiều ký tự và khó đoán. </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vi" sz="1400" dirty="0">
                <a:solidFill>
                  <a:srgbClr val="111111"/>
                </a:solidFill>
                <a:latin typeface="Arial" panose="020B0604020202020204" pitchFamily="34" charset="0"/>
                <a:cs typeface="Arial" panose="020B0604020202020204" pitchFamily="34" charset="0"/>
              </a:rPr>
              <a:t>Không sử dụng tên của bạn hoặc các từ như 'mật khẩu’.</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Kết hợp chữ hoa, chữ thường, số và các ký tự đặc biệt.</a:t>
            </a:r>
          </a:p>
          <a:p>
            <a:pPr marL="285750" indent="-285750" algn="l" rtl="0">
              <a:spcBef>
                <a:spcPts val="0"/>
              </a:spcBef>
              <a:buFont typeface="Arial" panose="020B0604020202020204" pitchFamily="34" charset="0"/>
              <a:buChar char="•"/>
            </a:pPr>
            <a:endParaRPr lang="en-AU" sz="1400" dirty="0">
              <a:solidFill>
                <a:srgbClr val="111111"/>
              </a:solidFill>
              <a:latin typeface="Arial" panose="020B0604020202020204" pitchFamily="34" charset="0"/>
              <a:cs typeface="Arial" panose="020B0604020202020204" pitchFamily="34" charset="0"/>
            </a:endParaRPr>
          </a:p>
          <a:p>
            <a:pPr algn="l" rtl="0">
              <a:spcBef>
                <a:spcPts val="0"/>
              </a:spcBef>
            </a:pPr>
            <a:r>
              <a:rPr lang="vi" sz="1400" b="1" i="0" noProof="0" dirty="0">
                <a:solidFill>
                  <a:srgbClr val="111111"/>
                </a:solidFill>
                <a:effectLst/>
                <a:latin typeface="Arial" panose="020B0604020202020204" pitchFamily="34" charset="0"/>
                <a:cs typeface="Arial" panose="020B0604020202020204" pitchFamily="34" charset="0"/>
              </a:rPr>
              <a:t>Mẹo 4 - Để tâm đến những Nội dung mà Bạn chia sẻ trên Mạng xã hội:</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Suy nghĩ kỹ trước khi đăng tải thông tin cá nhân lên mạng.</a:t>
            </a: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Kiểm tra xem ảnh được đăng tải có vô tình chứa thông tin cá nhân hay không.</a:t>
            </a:r>
          </a:p>
          <a:p>
            <a:pPr marL="285750" indent="-285750" algn="l" rtl="0">
              <a:spcBef>
                <a:spcPts val="0"/>
              </a:spcBef>
              <a:buFont typeface="Arial" panose="020B0604020202020204" pitchFamily="34" charset="0"/>
              <a:buChar char="•"/>
            </a:pPr>
            <a:endParaRPr lang="en-AU" sz="1400" b="1" i="0" noProof="0" dirty="0">
              <a:solidFill>
                <a:srgbClr val="111111"/>
              </a:solidFill>
              <a:effectLst/>
              <a:latin typeface="Arial" panose="020B0604020202020204" pitchFamily="34" charset="0"/>
              <a:cs typeface="Arial" panose="020B0604020202020204" pitchFamily="34" charset="0"/>
            </a:endParaRPr>
          </a:p>
          <a:p>
            <a:pPr algn="l" rtl="0">
              <a:spcBef>
                <a:spcPts val="0"/>
              </a:spcBef>
              <a:buFont typeface="Arial" panose="020B0604020202020204" pitchFamily="34" charset="0"/>
              <a:buNone/>
            </a:pPr>
            <a:r>
              <a:rPr lang="vi" sz="1400" b="1" i="0" noProof="0" dirty="0">
                <a:solidFill>
                  <a:srgbClr val="111111"/>
                </a:solidFill>
                <a:effectLst/>
                <a:latin typeface="Arial" panose="020B0604020202020204" pitchFamily="34" charset="0"/>
                <a:cs typeface="Arial" panose="020B0604020202020204" pitchFamily="34" charset="0"/>
              </a:rPr>
              <a:t>Mẹo 5 - Tin vào Trực giác của Bạn:</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Không nhấp vào các liên kết đáng ngờ.</a:t>
            </a: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Thận trọng với các thông tin liên hệ không rõ ràng trên mạng. </a:t>
            </a:r>
          </a:p>
          <a:p>
            <a:pPr marL="285750" indent="-285750" algn="l" rtl="0">
              <a:spcBef>
                <a:spcPts val="0"/>
              </a:spcBef>
              <a:buFont typeface="Arial" panose="020B0604020202020204" pitchFamily="34" charset="0"/>
              <a:buChar char="•"/>
            </a:pPr>
            <a:r>
              <a:rPr lang="vi" sz="1400" b="0" i="0" noProof="0" dirty="0">
                <a:solidFill>
                  <a:srgbClr val="111111"/>
                </a:solidFill>
                <a:effectLst/>
                <a:latin typeface="Arial" panose="020B0604020202020204" pitchFamily="34" charset="0"/>
                <a:cs typeface="Arial" panose="020B0604020202020204" pitchFamily="34" charset="0"/>
              </a:rPr>
              <a:t>Luôn cảnh giác và lắng nghe trực giác của bạn.</a:t>
            </a:r>
            <a:endParaRPr lang="en-AU"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7825"/>
            <a:ext cx="5953125" cy="3349625"/>
          </a:xfrm>
        </p:spPr>
      </p:sp>
      <p:sp>
        <p:nvSpPr>
          <p:cNvPr id="3" name="Notes Placeholder 2"/>
          <p:cNvSpPr>
            <a:spLocks noGrp="1"/>
          </p:cNvSpPr>
          <p:nvPr>
            <p:ph type="body" idx="1"/>
          </p:nvPr>
        </p:nvSpPr>
        <p:spPr>
          <a:xfrm>
            <a:off x="679767" y="4065994"/>
            <a:ext cx="5438140" cy="3908614"/>
          </a:xfrm>
        </p:spPr>
        <p:txBody>
          <a:bodyPr rtlCol="0"/>
          <a:lstStyle/>
          <a:p>
            <a:pPr rtl="0"/>
            <a:r>
              <a:rPr lang="vi" sz="1400">
                <a:latin typeface="Arial" panose="020B0604020202020204" pitchFamily="34" charset="0"/>
                <a:cs typeface="Arial" panose="020B0604020202020204" pitchFamily="34" charset="0"/>
              </a:rPr>
              <a:t>Hỏi nhóm xem họ nghĩ nội dung nào là thật và đưa ra lí do?</a:t>
            </a:r>
          </a:p>
          <a:p>
            <a:pPr rtl="0"/>
            <a:endParaRPr lang="en-AU" sz="1400" dirty="0">
              <a:latin typeface="Arial" panose="020B0604020202020204" pitchFamily="34" charset="0"/>
              <a:cs typeface="Arial" panose="020B0604020202020204" pitchFamily="34" charset="0"/>
            </a:endParaRPr>
          </a:p>
          <a:p>
            <a:pPr rtl="0"/>
            <a:r>
              <a:rPr lang="vi" sz="1400">
                <a:latin typeface="Arial" panose="020B0604020202020204" pitchFamily="34" charset="0"/>
                <a:cs typeface="Arial" panose="020B0604020202020204" pitchFamily="34" charset="0"/>
              </a:rPr>
              <a:t>Trang trình bày kế tiếp sẽ cho họ đáp án!</a:t>
            </a:r>
          </a:p>
        </p:txBody>
      </p:sp>
    </p:spTree>
    <p:extLst>
      <p:ext uri="{BB962C8B-B14F-4D97-AF65-F5344CB8AC3E}">
        <p14:creationId xmlns:p14="http://schemas.microsoft.com/office/powerpoint/2010/main" val="52817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39725"/>
            <a:ext cx="5953125" cy="3349625"/>
          </a:xfrm>
        </p:spPr>
      </p:sp>
      <p:sp>
        <p:nvSpPr>
          <p:cNvPr id="3" name="Notes Placeholder 2"/>
          <p:cNvSpPr>
            <a:spLocks noGrp="1"/>
          </p:cNvSpPr>
          <p:nvPr>
            <p:ph type="body" idx="1"/>
          </p:nvPr>
        </p:nvSpPr>
        <p:spPr>
          <a:xfrm>
            <a:off x="679767" y="3938995"/>
            <a:ext cx="5438140" cy="3908614"/>
          </a:xfrm>
        </p:spPr>
        <p:txBody>
          <a:bodyPr rtlCol="0"/>
          <a:lstStyle/>
          <a:p>
            <a:pPr rtl="0"/>
            <a:r>
              <a:rPr lang="vi" sz="1400" dirty="0">
                <a:latin typeface="Arial" panose="020B0604020202020204" pitchFamily="34" charset="0"/>
                <a:cs typeface="Arial" panose="020B0604020202020204" pitchFamily="34" charset="0"/>
              </a:rPr>
              <a:t>Chỉ ảnh chụp màn hình có chữ </a:t>
            </a:r>
            <a:r>
              <a:rPr lang="en-AU" sz="1400" dirty="0">
                <a:latin typeface="Arial" panose="020B0604020202020204" pitchFamily="34" charset="0"/>
                <a:cs typeface="Arial" panose="020B0604020202020204" pitchFamily="34" charset="0"/>
              </a:rPr>
              <a:t>Australia Post</a:t>
            </a:r>
            <a:r>
              <a:rPr lang="vi" sz="1400" dirty="0">
                <a:latin typeface="Arial" panose="020B0604020202020204" pitchFamily="34" charset="0"/>
                <a:cs typeface="Arial" panose="020B0604020202020204" pitchFamily="34" charset="0"/>
              </a:rPr>
              <a:t> là nội dung chính thống – làm thế nào ta có thể nhận biết?</a:t>
            </a:r>
          </a:p>
          <a:p>
            <a:pPr rtl="0"/>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Chúng ta không có phí cầu đường tại WA nên có thể dễ dàng nhận ra nội dung đầu tiên là giả. Họ cũng cố gắng làm bạn sợ khi thúc giục bạn ‘bảo vệ tín dụng của bạn’.</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Nội dung cuối cùng sử dụng từ ngữ ‘phí bổ sung’ để làm bạn sợ và đồng thời thúc giục bạn. </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Nội dung có chữ DHL không yêu cầu bạn thực hiện bất cứ hành động nào. Ngoài ra, bạn cũng sẽ biết được điều này nếu đã đặt hàng từ một cửa hàng (trong trường hợp này là cửa hàng </a:t>
            </a:r>
            <a:r>
              <a:rPr lang="en-AU" sz="1400" dirty="0">
                <a:latin typeface="Arial" panose="020B0604020202020204" pitchFamily="34" charset="0"/>
                <a:cs typeface="Arial" panose="020B0604020202020204" pitchFamily="34" charset="0"/>
              </a:rPr>
              <a:t>Kmart</a:t>
            </a:r>
            <a:r>
              <a:rPr lang="vi"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230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53125" cy="3349625"/>
          </a:xfrm>
        </p:spPr>
      </p:sp>
      <p:sp>
        <p:nvSpPr>
          <p:cNvPr id="3" name="Notes Placeholder 2"/>
          <p:cNvSpPr>
            <a:spLocks noGrp="1"/>
          </p:cNvSpPr>
          <p:nvPr>
            <p:ph type="body" idx="1"/>
          </p:nvPr>
        </p:nvSpPr>
        <p:spPr>
          <a:xfrm>
            <a:off x="422274" y="3938995"/>
            <a:ext cx="5953125" cy="3908614"/>
          </a:xfrm>
        </p:spPr>
        <p:txBody>
          <a:bodyPr/>
          <a:lstStyle/>
          <a:p>
            <a:pPr marL="0" indent="0" rtl="0">
              <a:spcBef>
                <a:spcPts val="0"/>
              </a:spcBef>
              <a:buFont typeface="Arial" panose="020B0604020202020204" pitchFamily="34" charset="0"/>
              <a:buNone/>
            </a:pPr>
            <a:r>
              <a:rPr lang="vi" sz="1400" b="1" dirty="0">
                <a:latin typeface="Arial" panose="020B0604020202020204" pitchFamily="34" charset="0"/>
                <a:cs typeface="Arial" panose="020B0604020202020204" pitchFamily="34" charset="0"/>
              </a:rPr>
              <a:t>Đọc qua các tin nhắn.</a:t>
            </a:r>
          </a:p>
          <a:p>
            <a:pPr marL="0" indent="0" rtl="0">
              <a:spcBef>
                <a:spcPts val="0"/>
              </a:spcBef>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vi" sz="1400" dirty="0">
                <a:latin typeface="Arial" panose="020B0604020202020204" pitchFamily="34" charset="0"/>
                <a:cs typeface="Arial" panose="020B0604020202020204" pitchFamily="34" charset="0"/>
              </a:rPr>
              <a:t>Tin nhắn thứ nhất:</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Cố gắng làm cho bạn tin rằng bạn có một bưu kiện đang chờ xác nhận. </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Nhìn vào địa chỉ trang web, đuôi (.vip) là địa chỉ không hợp lệ.</a:t>
            </a:r>
          </a:p>
          <a:p>
            <a:pPr marL="0" indent="0" rtl="0">
              <a:spcBef>
                <a:spcPts val="0"/>
              </a:spcBef>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vi" sz="1400" dirty="0">
                <a:latin typeface="Arial" panose="020B0604020202020204" pitchFamily="34" charset="0"/>
                <a:cs typeface="Arial" panose="020B0604020202020204" pitchFamily="34" charset="0"/>
              </a:rPr>
              <a:t>Tin nhắn thứ hai:</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Một hóa đơn thu phí cầu đường khác mà chúng ta không cần phải thanh toán tại WA.</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Họ cũng cố gắng thúc giục bạn bằng cách đề cập đến việc phí cầu đường ‘chưa được thanh toán’.</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Nhìn vào địa chỉ trang web (.info)</a:t>
            </a:r>
          </a:p>
          <a:p>
            <a:pPr marL="0" indent="0" rtl="0">
              <a:spcBef>
                <a:spcPts val="0"/>
              </a:spcBef>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vi" sz="1400" dirty="0">
                <a:latin typeface="Arial" panose="020B0604020202020204" pitchFamily="34" charset="0"/>
                <a:cs typeface="Arial" panose="020B0604020202020204" pitchFamily="34" charset="0"/>
              </a:rPr>
              <a:t>Tin nhắn thứ ba:</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Sử dụng các cụm từ như ‘sắp hết hạn’ và ‘nhanh chóng đổi quà’.</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vi" sz="1400" dirty="0">
                <a:latin typeface="Arial" panose="020B0604020202020204" pitchFamily="34" charset="0"/>
                <a:cs typeface="Arial" panose="020B0604020202020204" pitchFamily="34" charset="0"/>
              </a:rPr>
              <a:t>Nhìn vào địa chỉ trang web (coles-su.life)</a:t>
            </a:r>
          </a:p>
          <a:p>
            <a:pPr marL="0" indent="0" rtl="0">
              <a:spcBef>
                <a:spcPts val="0"/>
              </a:spcBef>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vi" sz="1400" dirty="0">
                <a:latin typeface="Arial" panose="020B0604020202020204" pitchFamily="34" charset="0"/>
                <a:cs typeface="Arial" panose="020B0604020202020204" pitchFamily="34" charset="0"/>
              </a:rPr>
              <a:t>Tin nhắn thứ tư:</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Lại đề cập đến phí cầu đường, tuy nhiên, tin nhắn này còn đe dọa sẽ áp dụng ‘tiền phạt quá hạn’ để làm bạn sợ.</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vi" sz="1400" dirty="0">
                <a:latin typeface="Arial" panose="020B0604020202020204" pitchFamily="34" charset="0"/>
                <a:cs typeface="Arial" panose="020B0604020202020204" pitchFamily="34" charset="0"/>
              </a:rPr>
              <a:t>Nhìn vào địa chỉ trang web (.click)</a:t>
            </a:r>
          </a:p>
          <a:p>
            <a:pPr marL="0" indent="0" rtl="0">
              <a:spcBef>
                <a:spcPts val="0"/>
              </a:spcBef>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vi" sz="1400" b="1" dirty="0">
                <a:latin typeface="Arial" panose="020B0604020202020204" pitchFamily="34" charset="0"/>
                <a:cs typeface="Arial" panose="020B0604020202020204" pitchFamily="34" charset="0"/>
              </a:rPr>
              <a:t>Hãy nhớ rằng kẻ lừa đảo có thể:</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Cố gắng thúc giục hoặc tạo cho bạn cảm giác cấp bách.</a:t>
            </a:r>
          </a:p>
          <a:p>
            <a:pPr marL="285750" indent="-285750" rtl="0">
              <a:spcBef>
                <a:spcPts val="0"/>
              </a:spcBef>
              <a:buFont typeface="Arial" panose="020B0604020202020204" pitchFamily="34" charset="0"/>
              <a:buChar char="•"/>
            </a:pPr>
            <a:r>
              <a:rPr lang="vi" sz="1400" dirty="0">
                <a:latin typeface="Arial" panose="020B0604020202020204" pitchFamily="34" charset="0"/>
                <a:cs typeface="Arial" panose="020B0604020202020204" pitchFamily="34" charset="0"/>
              </a:rPr>
              <a:t>Gây áp lực cho bạn bằng cách đe dọa tín dụng của bạn hoặc các loại phí.</a:t>
            </a:r>
          </a:p>
          <a:p>
            <a:pPr marL="0" indent="0" rtl="0">
              <a:spcBef>
                <a:spcPts val="0"/>
              </a:spcBef>
              <a:buFont typeface="Arial" panose="020B0604020202020204" pitchFamily="34" charset="0"/>
              <a:buNone/>
            </a:pPr>
            <a:endParaRPr lang="en-AU" sz="1400" b="1" dirty="0">
              <a:latin typeface="Arial" panose="020B0604020202020204" pitchFamily="34" charset="0"/>
              <a:cs typeface="Arial" panose="020B0604020202020204" pitchFamily="34" charset="0"/>
            </a:endParaRPr>
          </a:p>
          <a:p>
            <a:pPr marL="0" indent="0" rtl="0">
              <a:spcBef>
                <a:spcPts val="0"/>
              </a:spcBef>
              <a:buFont typeface="Arial"/>
              <a:buNone/>
            </a:pPr>
            <a:r>
              <a:rPr lang="vi" sz="1400" b="1" dirty="0">
                <a:latin typeface="Arial" panose="020B0604020202020204" pitchFamily="34" charset="0"/>
                <a:cs typeface="Arial" panose="020B0604020202020204" pitchFamily="34" charset="0"/>
              </a:rPr>
              <a:t>Do đó, để giữ an toàn, hãy luôn:</a:t>
            </a:r>
          </a:p>
          <a:p>
            <a:pPr marL="171450" indent="-171450" rtl="0">
              <a:spcBef>
                <a:spcPts val="0"/>
              </a:spcBef>
              <a:buFont typeface="Arial"/>
              <a:buChar char="•"/>
            </a:pPr>
            <a:r>
              <a:rPr lang="vi" sz="1400" dirty="0">
                <a:latin typeface="Arial" panose="020B0604020202020204" pitchFamily="34" charset="0"/>
                <a:cs typeface="Arial" panose="020B0604020202020204" pitchFamily="34" charset="0"/>
              </a:rPr>
              <a:t>Tạm ngưng để suy nghĩ và xác minh trước khi hành động</a:t>
            </a:r>
          </a:p>
          <a:p>
            <a:pPr marL="171450" indent="-171450" rtl="0">
              <a:spcBef>
                <a:spcPts val="0"/>
              </a:spcBef>
              <a:buFont typeface="Arial"/>
              <a:buChar char="•"/>
            </a:pPr>
            <a:r>
              <a:rPr lang="vi" sz="1400" dirty="0">
                <a:latin typeface="Arial" panose="020B0604020202020204" pitchFamily="34" charset="0"/>
                <a:cs typeface="Arial" panose="020B0604020202020204" pitchFamily="34" charset="0"/>
              </a:rPr>
              <a:t>Luôn kiểm tra lại tin nhắn và tránh nhấp vào các đường link đáng ngờ.</a:t>
            </a: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8625"/>
            <a:ext cx="5953125" cy="3349625"/>
          </a:xfrm>
        </p:spPr>
      </p:sp>
      <p:sp>
        <p:nvSpPr>
          <p:cNvPr id="3" name="Notes Placeholder 2"/>
          <p:cNvSpPr>
            <a:spLocks noGrp="1"/>
          </p:cNvSpPr>
          <p:nvPr>
            <p:ph type="body" idx="1"/>
          </p:nvPr>
        </p:nvSpPr>
        <p:spPr>
          <a:xfrm>
            <a:off x="679767" y="4078695"/>
            <a:ext cx="5438140" cy="3908614"/>
          </a:xfrm>
        </p:spPr>
        <p:txBody>
          <a:bodyPr rtlCol="0"/>
          <a:lstStyle/>
          <a:p>
            <a:pPr rtl="0"/>
            <a:r>
              <a:rPr lang="vi" sz="1400">
                <a:latin typeface="Arial" panose="020B0604020202020204" pitchFamily="34" charset="0"/>
                <a:cs typeface="Arial" panose="020B0604020202020204" pitchFamily="34" charset="0"/>
              </a:rPr>
              <a:t>Trên iPhone, để báo cáo tin rác:</a:t>
            </a:r>
          </a:p>
          <a:p>
            <a:pPr marL="228600" indent="-228600" algn="l" rtl="0">
              <a:buFont typeface="+mj-lt"/>
              <a:buAutoNum type="arabicPeriod"/>
            </a:pPr>
            <a:r>
              <a:rPr lang="vi" sz="1400" b="0" i="0">
                <a:solidFill>
                  <a:srgbClr val="111111"/>
                </a:solidFill>
                <a:effectLst/>
                <a:latin typeface="Arial" panose="020B0604020202020204" pitchFamily="34" charset="0"/>
                <a:cs typeface="Arial" panose="020B0604020202020204" pitchFamily="34" charset="0"/>
              </a:rPr>
              <a:t>Mở tin nhắn.</a:t>
            </a:r>
          </a:p>
          <a:p>
            <a:pPr marL="228600" indent="-228600" algn="l" rtl="0">
              <a:buFont typeface="+mj-lt"/>
              <a:buAutoNum type="arabicPeriod"/>
            </a:pPr>
            <a:r>
              <a:rPr lang="vi" sz="1400" b="0" i="0">
                <a:solidFill>
                  <a:srgbClr val="111111"/>
                </a:solidFill>
                <a:effectLst/>
                <a:latin typeface="Arial" panose="020B0604020202020204" pitchFamily="34" charset="0"/>
                <a:cs typeface="Arial" panose="020B0604020202020204" pitchFamily="34" charset="0"/>
              </a:rPr>
              <a:t>Nhấn vào “Báo cáo tin rác” nằm bên dưới tin rác.</a:t>
            </a:r>
          </a:p>
          <a:p>
            <a:pPr marL="228600" indent="-228600" algn="l" rtl="0">
              <a:buFont typeface="+mj-lt"/>
              <a:buAutoNum type="arabicPeriod"/>
            </a:pPr>
            <a:r>
              <a:rPr lang="vi" sz="1400" b="0" i="0">
                <a:solidFill>
                  <a:srgbClr val="111111"/>
                </a:solidFill>
                <a:effectLst/>
                <a:latin typeface="Arial" panose="020B0604020202020204" pitchFamily="34" charset="0"/>
                <a:cs typeface="Arial" panose="020B0604020202020204" pitchFamily="34" charset="0"/>
              </a:rPr>
              <a:t>Chọn “Xóa và Báo cáo tin rác”. Thao tác này sẽ xóa tin nhắn khỏi điện thoại của bạn và gửi thông tin đến Apple cũng như nhà mạng cung cấp dịch vụ cho bạn.</a:t>
            </a: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xfrm>
            <a:off x="422275" y="4413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xfrm>
            <a:off x="679766" y="4181382"/>
            <a:ext cx="5438140" cy="3908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vi" sz="1400" dirty="0">
                <a:latin typeface="Arial" panose="020B0604020202020204" pitchFamily="34" charset="0"/>
                <a:cs typeface="Arial" panose="020B0604020202020204" pitchFamily="34" charset="0"/>
              </a:rPr>
              <a:t>Trước khi bắt đầu phần trình bày: </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tri ân đất nước bằng cách đọc trang trình bày này.</a:t>
            </a:r>
          </a:p>
          <a:p>
            <a:pPr rtl="0"/>
            <a:endParaRPr lang="en-US"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Đây là điều rất quan trọng cần phải được thực hiện trong mọi buổi đào tạo.</a:t>
            </a:r>
          </a:p>
        </p:txBody>
      </p:sp>
    </p:spTree>
    <p:extLst>
      <p:ext uri="{BB962C8B-B14F-4D97-AF65-F5344CB8AC3E}">
        <p14:creationId xmlns:p14="http://schemas.microsoft.com/office/powerpoint/2010/main" val="306902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7825"/>
            <a:ext cx="5953125" cy="3349625"/>
          </a:xfrm>
        </p:spPr>
      </p:sp>
      <p:sp>
        <p:nvSpPr>
          <p:cNvPr id="3" name="Notes Placeholder 2"/>
          <p:cNvSpPr>
            <a:spLocks noGrp="1"/>
          </p:cNvSpPr>
          <p:nvPr>
            <p:ph type="body" idx="1"/>
          </p:nvPr>
        </p:nvSpPr>
        <p:spPr>
          <a:xfrm>
            <a:off x="679767" y="3989794"/>
            <a:ext cx="5438140" cy="3908614"/>
          </a:xfrm>
        </p:spPr>
        <p:txBody>
          <a:bodyPr rtlCol="0"/>
          <a:lstStyle/>
          <a:p>
            <a:pPr rtl="0"/>
            <a:r>
              <a:rPr lang="vi" sz="1400" dirty="0">
                <a:latin typeface="Arial" panose="020B0604020202020204" pitchFamily="34" charset="0"/>
                <a:cs typeface="Arial" panose="020B0604020202020204" pitchFamily="34" charset="0"/>
              </a:rPr>
              <a:t>Trên thiết bị Android, để báo cáo tin rác:</a:t>
            </a:r>
          </a:p>
          <a:p>
            <a:pPr marL="228600" indent="-228600" algn="l" rtl="0">
              <a:buFont typeface="+mj-lt"/>
              <a:buAutoNum type="arabicPeriod"/>
            </a:pPr>
            <a:r>
              <a:rPr lang="vi" sz="1400" b="0" i="0" dirty="0">
                <a:solidFill>
                  <a:srgbClr val="111111"/>
                </a:solidFill>
                <a:effectLst/>
                <a:latin typeface="Arial" panose="020B0604020202020204" pitchFamily="34" charset="0"/>
                <a:cs typeface="Arial" panose="020B0604020202020204" pitchFamily="34" charset="0"/>
              </a:rPr>
              <a:t>Mở tin nhắn.</a:t>
            </a:r>
          </a:p>
          <a:p>
            <a:pPr marL="228600" indent="-228600" algn="l" rtl="0">
              <a:buFont typeface="+mj-lt"/>
              <a:buAutoNum type="arabicPeriod"/>
            </a:pPr>
            <a:r>
              <a:rPr lang="vi" sz="1400" b="0" i="0" dirty="0">
                <a:solidFill>
                  <a:srgbClr val="111111"/>
                </a:solidFill>
                <a:effectLst/>
                <a:latin typeface="Arial" panose="020B0604020202020204" pitchFamily="34" charset="0"/>
                <a:cs typeface="Arial" panose="020B0604020202020204" pitchFamily="34" charset="0"/>
              </a:rPr>
              <a:t>Nhấn vào </a:t>
            </a:r>
            <a:r>
              <a:rPr lang="vi-VN" sz="1400" b="0" i="0" dirty="0">
                <a:solidFill>
                  <a:srgbClr val="111111"/>
                </a:solidFill>
                <a:effectLst/>
                <a:latin typeface="Arial" panose="020B0604020202020204" pitchFamily="34" charset="0"/>
                <a:cs typeface="Arial" panose="020B0604020202020204" pitchFamily="34" charset="0"/>
              </a:rPr>
              <a:t>‘Chặn và báo cáo hành vi lừa đảo’</a:t>
            </a:r>
            <a:r>
              <a:rPr lang="vi" sz="1400" b="0" i="0" dirty="0">
                <a:solidFill>
                  <a:srgbClr val="111111"/>
                </a:solidFill>
                <a:effectLst/>
                <a:latin typeface="Arial" panose="020B0604020202020204" pitchFamily="34" charset="0"/>
                <a:cs typeface="Arial" panose="020B0604020202020204" pitchFamily="34" charset="0"/>
              </a:rPr>
              <a:t> nằm phía trên tin rác.</a:t>
            </a:r>
          </a:p>
          <a:p>
            <a:pPr marL="228600" indent="-228600" algn="l" rtl="0">
              <a:buFont typeface="+mj-lt"/>
              <a:buAutoNum type="arabicPeriod"/>
            </a:pPr>
            <a:r>
              <a:rPr lang="vi" sz="1400" b="0" i="0" dirty="0">
                <a:solidFill>
                  <a:srgbClr val="111111"/>
                </a:solidFill>
                <a:effectLst/>
                <a:latin typeface="Arial" panose="020B0604020202020204" pitchFamily="34" charset="0"/>
                <a:cs typeface="Arial" panose="020B0604020202020204" pitchFamily="34" charset="0"/>
              </a:rPr>
              <a:t>Chọn “Xóa và Báo cáo tin rác”. Thao tác này sẽ xóa tin nhắn khỏi điện thoại của bạn và gửi thông tin đến Apple cũng như nhà mạng cung cấp dịch vụ cho bạn.</a:t>
            </a:r>
          </a:p>
          <a:p>
            <a:pPr rtl="0"/>
            <a:endParaRPr lang="en-AU" sz="1400" dirty="0">
              <a:latin typeface="Arial" panose="020B0604020202020204" pitchFamily="34" charset="0"/>
              <a:cs typeface="Arial" panose="020B0604020202020204" pitchFamily="34" charset="0"/>
            </a:endParaRP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0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013200"/>
            <a:ext cx="5438140" cy="4672608"/>
          </a:xfrm>
        </p:spPr>
        <p:txBody>
          <a:bodyPr rtlCol="0"/>
          <a:lstStyle/>
          <a:p>
            <a:pPr algn="l" rtl="0">
              <a:spcBef>
                <a:spcPts val="0"/>
              </a:spcBef>
            </a:pPr>
            <a:r>
              <a:rPr lang="vi" b="0" i="0" dirty="0">
                <a:solidFill>
                  <a:srgbClr val="111111"/>
                </a:solidFill>
                <a:effectLst/>
                <a:latin typeface="Arial" panose="020B0604020202020204" pitchFamily="34" charset="0"/>
                <a:cs typeface="Arial" panose="020B0604020202020204" pitchFamily="34" charset="0"/>
              </a:rPr>
              <a:t>Đây là ví dụ về việc ngân hàng cảnh báo khách hàng của họ trên trang web và ứng dụng ngân hàng của họ.</a:t>
            </a:r>
          </a:p>
          <a:p>
            <a:pPr algn="l" rtl="0">
              <a:spcBef>
                <a:spcPts val="0"/>
              </a:spcBef>
            </a:pPr>
            <a:endParaRPr lang="en-US" b="0" i="0" dirty="0">
              <a:solidFill>
                <a:srgbClr val="111111"/>
              </a:solidFill>
              <a:effectLst/>
              <a:latin typeface="Arial" panose="020B0604020202020204" pitchFamily="34" charset="0"/>
              <a:cs typeface="Arial" panose="020B0604020202020204" pitchFamily="34" charset="0"/>
            </a:endParaRPr>
          </a:p>
          <a:p>
            <a:pPr algn="l" rtl="0">
              <a:spcBef>
                <a:spcPts val="0"/>
              </a:spcBef>
            </a:pPr>
            <a:r>
              <a:rPr lang="vi" b="0" i="0" dirty="0">
                <a:solidFill>
                  <a:srgbClr val="111111"/>
                </a:solidFill>
                <a:effectLst/>
                <a:latin typeface="Arial" panose="020B0604020202020204" pitchFamily="34" charset="0"/>
                <a:cs typeface="Arial" panose="020B0604020202020204" pitchFamily="34" charset="0"/>
              </a:rPr>
              <a:t>Hầu hết các ngân hàng sẽ thông báo rằng:</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Đừng bao giờ chia sẻ mã pin hoặc mật khẩu dùng một lần của bạn (mã này bạn có thể nhận được qua tin nhắn văn bản khi đăng nhập vào tài khoản)</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Đừng chia sẻ toàn bộ số thẻ của bạn, thông thường họ sẽ chỉ yêu cầu chia sẻ 4 đến 6 chữ số cuối.</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Đừng bao giờ tiết lộ thông tin chi tiết về ngân hàng trực tuyến của bạn, kể cả mật khẩu của bạn.</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Đừng bao giờ cung cấp mã số pin của thẻ cho bất kỳ ai.</a:t>
            </a:r>
          </a:p>
          <a:p>
            <a:pPr marL="285750" indent="-285750" algn="l" rtl="0">
              <a:spcBef>
                <a:spcPts val="0"/>
              </a:spcBef>
              <a:buFont typeface="Arial" panose="020B0604020202020204" pitchFamily="34" charset="0"/>
              <a:buChar char="•"/>
            </a:pPr>
            <a:endParaRPr lang="en-US" b="0" i="0" dirty="0">
              <a:solidFill>
                <a:srgbClr val="111111"/>
              </a:solidFill>
              <a:effectLst/>
              <a:latin typeface="Arial" panose="020B0604020202020204" pitchFamily="34" charset="0"/>
              <a:cs typeface="Arial" panose="020B0604020202020204" pitchFamily="34" charset="0"/>
            </a:endParaRPr>
          </a:p>
          <a:p>
            <a:pPr marL="0" indent="0" algn="l" rtl="0">
              <a:spcBef>
                <a:spcPts val="0"/>
              </a:spcBef>
              <a:buFont typeface="Arial" panose="020B0604020202020204" pitchFamily="34" charset="0"/>
              <a:buNone/>
            </a:pPr>
            <a:r>
              <a:rPr lang="vi" b="0" i="0" dirty="0">
                <a:solidFill>
                  <a:srgbClr val="111111"/>
                </a:solidFill>
                <a:effectLst/>
                <a:latin typeface="Arial" panose="020B0604020202020204" pitchFamily="34" charset="0"/>
                <a:cs typeface="Arial" panose="020B0604020202020204" pitchFamily="34" charset="0"/>
              </a:rPr>
              <a:t>Các trang web khác cũng làm điều tương tự. </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Ví dụ thứ hai cảnh báo mọi người về các cửa hàng trực tuyến giả mạo tại Úc. </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Chính phủ đã tạo ra cảnh báo này để mọi người đề phòng những kẻ lừa đảo.</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Kẻ lừa đảo đã tạo ra các trang web giả mạo. Những trang web này sao chép nội dung rất giống với các trang web thật.</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Họ đã sử dụng chúng để quảng cáo các chương trình khuyến mãi Black Friday. </a:t>
            </a:r>
          </a:p>
          <a:p>
            <a:pPr marL="285750" indent="-285750" algn="l" rtl="0">
              <a:spcBef>
                <a:spcPts val="0"/>
              </a:spcBef>
              <a:buFont typeface="Arial" panose="020B0604020202020204" pitchFamily="34" charset="0"/>
              <a:buChar char="•"/>
            </a:pPr>
            <a:r>
              <a:rPr lang="vi" b="0" i="0" dirty="0">
                <a:solidFill>
                  <a:srgbClr val="111111"/>
                </a:solidFill>
                <a:effectLst/>
                <a:latin typeface="Arial" panose="020B0604020202020204" pitchFamily="34" charset="0"/>
                <a:cs typeface="Arial" panose="020B0604020202020204" pitchFamily="34" charset="0"/>
              </a:rPr>
              <a:t>Nếu bạn mua thứ gì đó từ cửa hàng của họ, họ sẽ lấy tiền của bạn. Thông thường, bạn sẽ không bao giờ nhận được bất cứ thứ gì sau khi mua.</a:t>
            </a:r>
            <a:endParaRPr lang="en-US"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71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sp>
      <p:sp>
        <p:nvSpPr>
          <p:cNvPr id="3" name="Notes Placeholder 2"/>
          <p:cNvSpPr>
            <a:spLocks noGrp="1"/>
          </p:cNvSpPr>
          <p:nvPr>
            <p:ph type="body" idx="1"/>
          </p:nvPr>
        </p:nvSpPr>
        <p:spPr>
          <a:xfrm>
            <a:off x="422276" y="3822700"/>
            <a:ext cx="5953125" cy="5892800"/>
          </a:xfrm>
        </p:spPr>
        <p:txBody>
          <a:bodyPr rtlCol="0"/>
          <a:lstStyle/>
          <a:p>
            <a:pPr algn="l" rtl="0">
              <a:buFont typeface="+mj-lt"/>
              <a:buNone/>
            </a:pPr>
            <a:r>
              <a:rPr lang="vi" sz="1100" b="0" i="0" dirty="0">
                <a:solidFill>
                  <a:srgbClr val="111111"/>
                </a:solidFill>
                <a:effectLst/>
                <a:latin typeface="Arial" panose="020B0604020202020204" pitchFamily="34" charset="0"/>
                <a:cs typeface="Arial" panose="020B0604020202020204" pitchFamily="34" charset="0"/>
              </a:rPr>
              <a:t>Có rất nhiều hình thức lừa đảo trên Facebook Marketplace.</a:t>
            </a:r>
          </a:p>
          <a:p>
            <a:pPr algn="l" rtl="0">
              <a:buFont typeface="+mj-lt"/>
              <a:buNone/>
            </a:pPr>
            <a:endParaRPr lang="en-US" sz="1100" b="0" i="0" dirty="0">
              <a:solidFill>
                <a:srgbClr val="111111"/>
              </a:solidFill>
              <a:effectLst/>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pPr>
            <a:r>
              <a:rPr lang="vi" sz="1100" b="0" i="0" dirty="0">
                <a:solidFill>
                  <a:srgbClr val="111111"/>
                </a:solidFill>
                <a:effectLst/>
                <a:latin typeface="Arial" panose="020B0604020202020204" pitchFamily="34" charset="0"/>
                <a:cs typeface="Arial" panose="020B0604020202020204" pitchFamily="34" charset="0"/>
              </a:rPr>
              <a:t>Trong những ví dụ này, cả hai đều đang quảng cáo các mặt hàng đắt tiền với mức giá rất rẻ.</a:t>
            </a:r>
          </a:p>
          <a:p>
            <a:pPr marL="171450" indent="-171450" algn="l" rtl="0">
              <a:buFont typeface="Arial" panose="020B0604020202020204" pitchFamily="34" charset="0"/>
              <a:buChar char="•"/>
            </a:pPr>
            <a:r>
              <a:rPr lang="vi" sz="1100" b="0" i="0" dirty="0">
                <a:solidFill>
                  <a:srgbClr val="111111"/>
                </a:solidFill>
                <a:effectLst/>
                <a:latin typeface="Arial" panose="020B0604020202020204" pitchFamily="34" charset="0"/>
                <a:cs typeface="Arial" panose="020B0604020202020204" pitchFamily="34" charset="0"/>
              </a:rPr>
              <a:t>Khi nhắn tin cho họ, họ sẽ yêu cầu bạn đặt cọc để ‘giữ lại’ sản phẩm cho đến cuối ngày. Ngay cả khi bạn yêu cầu nhận hàng ngay, họ vẫn có thể yêu cầu đặt cọc.</a:t>
            </a:r>
          </a:p>
          <a:p>
            <a:pPr marL="171450" indent="-171450" algn="l" rtl="0">
              <a:buFont typeface="Arial" panose="020B0604020202020204" pitchFamily="34" charset="0"/>
              <a:buChar char="•"/>
            </a:pPr>
            <a:r>
              <a:rPr lang="vi" sz="1100" b="0" i="0" dirty="0">
                <a:solidFill>
                  <a:srgbClr val="111111"/>
                </a:solidFill>
                <a:effectLst/>
                <a:latin typeface="Arial" panose="020B0604020202020204" pitchFamily="34" charset="0"/>
                <a:cs typeface="Arial" panose="020B0604020202020204" pitchFamily="34" charset="0"/>
              </a:rPr>
              <a:t>Một trong số tin nhắn này thậm chí còn đưa ra một địa chỉ thực tế để bạn nhận hàng – đó là một căn nhà trơ trọi được rao bán trực tuyến.</a:t>
            </a:r>
          </a:p>
          <a:p>
            <a:pPr marL="171450" indent="-171450" algn="l" rtl="0">
              <a:buFont typeface="Arial" panose="020B0604020202020204" pitchFamily="34" charset="0"/>
              <a:buChar char="•"/>
            </a:pPr>
            <a:r>
              <a:rPr lang="vi" sz="1100" b="0" i="0" dirty="0">
                <a:solidFill>
                  <a:srgbClr val="111111"/>
                </a:solidFill>
                <a:effectLst/>
                <a:latin typeface="Arial" panose="020B0604020202020204" pitchFamily="34" charset="0"/>
                <a:cs typeface="Arial" panose="020B0604020202020204" pitchFamily="34" charset="0"/>
              </a:rPr>
              <a:t>Khi người mua từ chối cọc trước, họ thường sẽ chặn bạn và biến mất.</a:t>
            </a:r>
          </a:p>
          <a:p>
            <a:pPr algn="l" rtl="0">
              <a:buFont typeface="+mj-lt"/>
              <a:buNone/>
            </a:pPr>
            <a:endParaRPr lang="en-US" sz="1100" b="0" i="0" dirty="0">
              <a:solidFill>
                <a:srgbClr val="111111"/>
              </a:solidFill>
              <a:effectLst/>
              <a:latin typeface="Arial" panose="020B0604020202020204" pitchFamily="34" charset="0"/>
              <a:cs typeface="Arial" panose="020B0604020202020204" pitchFamily="34" charset="0"/>
            </a:endParaRPr>
          </a:p>
          <a:p>
            <a:pPr algn="l" rtl="0">
              <a:buFont typeface="+mj-lt"/>
              <a:buNone/>
            </a:pPr>
            <a:r>
              <a:rPr lang="vi" sz="1100" b="0" i="0" dirty="0">
                <a:solidFill>
                  <a:srgbClr val="111111"/>
                </a:solidFill>
                <a:effectLst/>
                <a:latin typeface="Arial" panose="020B0604020202020204" pitchFamily="34" charset="0"/>
                <a:cs typeface="Arial" panose="020B0604020202020204" pitchFamily="34" charset="0"/>
              </a:rPr>
              <a:t>Trong những trường hợp khác trên Marketplace, người bán có thể:</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Yêu cầu bạn thanh toán bằng thẻ quà tặng. Họ không thể bị phát hiện nếu bạn bị lừa đảo. Đừng bao giờ thanh toán bằng thẻ quà tặng.</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Yêu cầu bạn chuyển sang một nền tảng khác như WhatsApp hoặc nhắn tin hoặc thanh toán qua Chuyển khoản ngân hàng. Luôn sử dụng trang Marketplace để giao tiếp để khi xảy ra trường hợp không mong muốn, Facebook có thể hỗ trợ bạn. </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Tạo quảng cáo giả mạo cho các sản phẩm không sẵn hàng hoặc quảng cáo cho thuê nhà dịp nghỉ lễ. Chúng thu hút mọi người với mức giá rẻ và rồi yêu cầu ‘đặt cọc’. Nếu bạn thanh toán, họ có thể sẽ chặn bạn và biến mất.</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Tạo quảng cáo cho các mặt hàng giả mạo. Sản phẩm có thể có sẵn hàng nhưng họ có thể nói đó là một thương hiệu thực sự đắt tiền, chẳng hạn như Gucci. Khi bạn nhận được sản phẩm, đó sẽ là một món hàng giả không xứng với số tiền mà bạn đã bỏ ra.</a:t>
            </a:r>
          </a:p>
          <a:p>
            <a:pPr marL="342900" indent="-342900" algn="l" rtl="0">
              <a:buFont typeface="+mj-lt"/>
              <a:buAutoNum type="arabicPeriod"/>
            </a:pPr>
            <a:endParaRPr lang="en-US" sz="1100" b="0" i="0" dirty="0">
              <a:solidFill>
                <a:srgbClr val="111111"/>
              </a:solidFill>
              <a:effectLst/>
              <a:latin typeface="Arial" panose="020B0604020202020204" pitchFamily="34" charset="0"/>
              <a:cs typeface="Arial" panose="020B0604020202020204" pitchFamily="34" charset="0"/>
            </a:endParaRPr>
          </a:p>
          <a:p>
            <a:pPr marL="0" indent="0" algn="l" rtl="0">
              <a:buFont typeface="+mj-lt"/>
              <a:buNone/>
            </a:pPr>
            <a:r>
              <a:rPr lang="vi" sz="1100" b="0" i="0" dirty="0">
                <a:solidFill>
                  <a:srgbClr val="111111"/>
                </a:solidFill>
                <a:effectLst/>
                <a:latin typeface="Arial" panose="020B0604020202020204" pitchFamily="34" charset="0"/>
                <a:cs typeface="Arial" panose="020B0604020202020204" pitchFamily="34" charset="0"/>
              </a:rPr>
              <a:t>Để giữ an toàn trên Marketplace, hãy nhớ:</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Nhận sản phẩm trực tiếp từ người bán và trả tiền mặt nếu có thể.</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Đừng bao giờ cung cấp cho mọi người thông tin PayID hoặc ngân hàng của bạn nếu bạn đang bán thứ gì đó.  Họ có thể lấy được rất nhiều thông tin từ PayID của bạn.</a:t>
            </a:r>
          </a:p>
          <a:p>
            <a:pPr marL="342900" indent="-342900" algn="l" rtl="0">
              <a:buFont typeface="+mj-lt"/>
              <a:buAutoNum type="arabicPeriod"/>
            </a:pPr>
            <a:r>
              <a:rPr lang="vi" sz="1100" b="0" i="0" dirty="0">
                <a:solidFill>
                  <a:srgbClr val="111111"/>
                </a:solidFill>
                <a:effectLst/>
                <a:latin typeface="Arial" panose="020B0604020202020204" pitchFamily="34" charset="0"/>
                <a:cs typeface="Arial" panose="020B0604020202020204" pitchFamily="34" charset="0"/>
              </a:rPr>
              <a:t>Tin vào trực giác của mình. Nếu điều gì đó nghe có vẻ tốt đến mức khó tin, thì có lẽ đó là giả đấy.</a:t>
            </a:r>
          </a:p>
          <a:p>
            <a:pPr marL="0" indent="0" algn="l" rtl="0">
              <a:buFont typeface="+mj-lt"/>
              <a:buNone/>
            </a:pPr>
            <a:endParaRPr lang="en-US" sz="11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8625"/>
            <a:ext cx="5953125" cy="3349625"/>
          </a:xfrm>
        </p:spPr>
      </p:sp>
      <p:sp>
        <p:nvSpPr>
          <p:cNvPr id="3" name="Notes Placeholder 2"/>
          <p:cNvSpPr>
            <a:spLocks noGrp="1"/>
          </p:cNvSpPr>
          <p:nvPr>
            <p:ph type="body" idx="1"/>
          </p:nvPr>
        </p:nvSpPr>
        <p:spPr>
          <a:xfrm>
            <a:off x="679768" y="4051301"/>
            <a:ext cx="5438140" cy="4634508"/>
          </a:xfrm>
        </p:spPr>
        <p:txBody>
          <a:bodyPr rtlCol="0"/>
          <a:lstStyle/>
          <a:p>
            <a:pPr rtl="0"/>
            <a:r>
              <a:rPr lang="vi" sz="1400">
                <a:latin typeface="Arial" panose="020B0604020202020204" pitchFamily="34" charset="0"/>
                <a:cs typeface="Arial" panose="020B0604020202020204" pitchFamily="34" charset="0"/>
              </a:rPr>
              <a:t>Tiếp theo, hãy nói về cách sử dụng trang web Hòa nhập Kỹ thuật số để tìm thông tin đáng tin cậy.</a:t>
            </a:r>
          </a:p>
        </p:txBody>
      </p:sp>
    </p:spTree>
    <p:extLst>
      <p:ext uri="{BB962C8B-B14F-4D97-AF65-F5344CB8AC3E}">
        <p14:creationId xmlns:p14="http://schemas.microsoft.com/office/powerpoint/2010/main" val="264861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17525"/>
            <a:ext cx="5953125" cy="3349625"/>
          </a:xfrm>
        </p:spPr>
      </p:sp>
      <p:sp>
        <p:nvSpPr>
          <p:cNvPr id="3" name="Notes Placeholder 2"/>
          <p:cNvSpPr>
            <a:spLocks noGrp="1"/>
          </p:cNvSpPr>
          <p:nvPr>
            <p:ph type="body" idx="1"/>
          </p:nvPr>
        </p:nvSpPr>
        <p:spPr>
          <a:xfrm>
            <a:off x="679768" y="4152900"/>
            <a:ext cx="5438140" cy="4532908"/>
          </a:xfrm>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 sz="1400" u="sng" dirty="0">
                <a:solidFill>
                  <a:srgbClr val="19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digitalinclusionwa.org.au</a:t>
            </a:r>
            <a:endParaRPr lang="en-US" sz="1400" u="sng" dirty="0">
              <a:solidFill>
                <a:srgbClr val="1962B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rtl="0"/>
            <a:endParaRPr lang="en-AU"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Trang web của Dự án Hòa nhập Kỹ thuật số WA là:</a:t>
            </a: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một danh mục các thông tin hữu ích và đáng tin cậy.</a:t>
            </a: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Nơi bạn có thể tìm thấy các thông tin đã được chứng nhận là đáng tin cậy.</a:t>
            </a: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Nơi an toàn để tìm kiếm thông tin.</a:t>
            </a:r>
          </a:p>
        </p:txBody>
      </p:sp>
    </p:spTree>
    <p:extLst>
      <p:ext uri="{BB962C8B-B14F-4D97-AF65-F5344CB8AC3E}">
        <p14:creationId xmlns:p14="http://schemas.microsoft.com/office/powerpoint/2010/main" val="17477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679768" y="4038600"/>
            <a:ext cx="5438140" cy="4647208"/>
          </a:xfrm>
        </p:spPr>
        <p:txBody>
          <a:bodyPr rtlCol="0"/>
          <a:lstStyle/>
          <a:p>
            <a:pPr rtl="0"/>
            <a:r>
              <a:rPr lang="vi" sz="1400" dirty="0">
                <a:latin typeface="Arial" panose="020B0604020202020204" pitchFamily="34" charset="0"/>
                <a:cs typeface="Arial" panose="020B0604020202020204" pitchFamily="34" charset="0"/>
              </a:rPr>
              <a:t>Có hai phần nội dung chính rất hữu ích để bạn có thể xem trên trang web.</a:t>
            </a:r>
          </a:p>
          <a:p>
            <a:pPr rtl="0"/>
            <a:endParaRPr lang="en-AU"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Dụng cụ học tập:</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Trang này có rất nhiều thông tin về một loạt các chủ đề.</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Bên trái là danh mục để bạn có thể tìm kiếm các chủ đề cụ thể.</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Có một thanh tìm kiếm để tìm mô-đun thông qua thao tác tìm kiếm.</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Các ô được sắp xếp trải dài xuống phía dưới trang và hiển thị tất cả các chủ đề mà bạn có thể xem.</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0" indent="0" rtl="0">
              <a:buFont typeface="Arial" panose="020B0604020202020204" pitchFamily="34" charset="0"/>
              <a:buNone/>
            </a:pPr>
            <a:r>
              <a:rPr lang="vi" sz="1400" dirty="0">
                <a:latin typeface="Arial" panose="020B0604020202020204" pitchFamily="34" charset="0"/>
                <a:cs typeface="Arial" panose="020B0604020202020204" pitchFamily="34" charset="0"/>
              </a:rPr>
              <a:t>Những nội dung này sẽ luôn được cải thiện và thông tin sẽ luôn được bổ sung.</a:t>
            </a:r>
          </a:p>
        </p:txBody>
      </p:sp>
    </p:spTree>
    <p:extLst>
      <p:ext uri="{BB962C8B-B14F-4D97-AF65-F5344CB8AC3E}">
        <p14:creationId xmlns:p14="http://schemas.microsoft.com/office/powerpoint/2010/main" val="286908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013200"/>
            <a:ext cx="5438140" cy="4672608"/>
          </a:xfrm>
        </p:spPr>
        <p:txBody>
          <a:bodyPr rtlCol="0"/>
          <a:lstStyle/>
          <a:p>
            <a:pPr rtl="0"/>
            <a:r>
              <a:rPr lang="vi" sz="1400" dirty="0">
                <a:latin typeface="Arial" panose="020B0604020202020204" pitchFamily="34" charset="0"/>
                <a:cs typeface="Arial" panose="020B0604020202020204" pitchFamily="34" charset="0"/>
              </a:rPr>
              <a:t>Bạn có thể tìm thấy nội dung hữu ích thứ hai của trang web bằng cách nhấp vào ‘Dịch vụ cộng đồng’.</a:t>
            </a:r>
          </a:p>
          <a:p>
            <a:pPr rtl="0"/>
            <a:endParaRPr lang="en-AU"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Phần nội dung chính đáng được nhắc đến đó là:</a:t>
            </a:r>
          </a:p>
          <a:p>
            <a:pPr rtl="0"/>
            <a:endParaRPr lang="en-AU" sz="1400" dirty="0">
              <a:latin typeface="Arial" panose="020B0604020202020204" pitchFamily="34" charset="0"/>
              <a:cs typeface="Arial" panose="020B0604020202020204" pitchFamily="34" charset="0"/>
            </a:endParaRPr>
          </a:p>
          <a:p>
            <a:pPr marL="228600" indent="-228600" rtl="0">
              <a:buFont typeface="+mj-lt"/>
              <a:buAutoNum type="arabicPeriod"/>
            </a:pPr>
            <a:r>
              <a:rPr lang="vi" sz="1400" dirty="0">
                <a:latin typeface="Arial" panose="020B0604020202020204" pitchFamily="34" charset="0"/>
                <a:cs typeface="Arial" panose="020B0604020202020204" pitchFamily="34" charset="0"/>
              </a:rPr>
              <a:t>Trung tâm Nguồn lực Cộng đồng. </a:t>
            </a:r>
          </a:p>
          <a:p>
            <a:pPr marL="685800" lvl="1" indent="-228600" rtl="0">
              <a:buFont typeface="Arial" panose="020B0604020202020204" pitchFamily="34" charset="0"/>
              <a:buChar char="•"/>
            </a:pPr>
            <a:r>
              <a:rPr lang="vi" sz="1400" dirty="0">
                <a:latin typeface="Arial" panose="020B0604020202020204" pitchFamily="34" charset="0"/>
                <a:cs typeface="Arial" panose="020B0604020202020204" pitchFamily="34" charset="0"/>
              </a:rPr>
              <a:t>Nhấp vào đây sẽ mở ra một bản đồ hiển thị Trung tâm Nguồn lực Cộng đồng gần bạn nhất. </a:t>
            </a:r>
          </a:p>
          <a:p>
            <a:pPr marL="685800" lvl="1" indent="-228600" rtl="0">
              <a:buFont typeface="Arial" panose="020B0604020202020204" pitchFamily="34" charset="0"/>
              <a:buChar char="•"/>
            </a:pPr>
            <a:r>
              <a:rPr lang="vi" sz="1400" dirty="0">
                <a:latin typeface="Arial" panose="020B0604020202020204" pitchFamily="34" charset="0"/>
                <a:cs typeface="Arial" panose="020B0604020202020204" pitchFamily="34" charset="0"/>
              </a:rPr>
              <a:t>Họ thường cung cấp dịch vụ hỗ trợ kỹ thuật số cho mọi người và dịch vụ in ấn.</a:t>
            </a:r>
          </a:p>
          <a:p>
            <a:pPr marL="685800" lvl="1" indent="-22860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28600" indent="-228600" rtl="0">
              <a:buFont typeface="+mj-lt"/>
              <a:buAutoNum type="arabicPeriod"/>
            </a:pPr>
            <a:r>
              <a:rPr lang="vi" sz="1400" dirty="0">
                <a:latin typeface="Arial" panose="020B0604020202020204" pitchFamily="34" charset="0"/>
                <a:cs typeface="Arial" panose="020B0604020202020204" pitchFamily="34" charset="0"/>
              </a:rPr>
              <a:t>Thư viện.</a:t>
            </a:r>
          </a:p>
          <a:p>
            <a:pPr marL="685800" lvl="1" indent="-228600" rtl="0">
              <a:buFont typeface="Arial" panose="020B0604020202020204" pitchFamily="34" charset="0"/>
              <a:buChar char="•"/>
            </a:pPr>
            <a:r>
              <a:rPr lang="vi" sz="1400" dirty="0">
                <a:latin typeface="Arial" panose="020B0604020202020204" pitchFamily="34" charset="0"/>
                <a:cs typeface="Arial" panose="020B0604020202020204" pitchFamily="34" charset="0"/>
              </a:rPr>
              <a:t>Thư viện cũng hiển thị bản đồ của tất cả các Thư viện WA.</a:t>
            </a:r>
          </a:p>
          <a:p>
            <a:pPr marL="685800" lvl="1" indent="-228600" rtl="0">
              <a:buFont typeface="Arial" panose="020B0604020202020204" pitchFamily="34" charset="0"/>
              <a:buChar char="•"/>
            </a:pPr>
            <a:r>
              <a:rPr lang="vi" sz="1400" dirty="0">
                <a:latin typeface="Arial" panose="020B0604020202020204" pitchFamily="34" charset="0"/>
                <a:cs typeface="Arial" panose="020B0604020202020204" pitchFamily="34" charset="0"/>
              </a:rPr>
              <a:t>Trang web của họ sẽ được hiển thị để bạn có thể tìm thấy các khóa đào tạo và hỗ trợ sử dụng công nghệ do họ cung cấp.</a:t>
            </a:r>
          </a:p>
          <a:p>
            <a:pPr rtl="0"/>
            <a:endParaRPr lang="en-AU" sz="1400" dirty="0">
              <a:latin typeface="Arial" panose="020B0604020202020204" pitchFamily="34" charset="0"/>
              <a:cs typeface="Arial" panose="020B0604020202020204" pitchFamily="34" charset="0"/>
            </a:endParaRP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140201"/>
            <a:ext cx="5438140" cy="4545608"/>
          </a:xfrm>
        </p:spPr>
        <p:txBody>
          <a:bodyPr rtlCol="0"/>
          <a:lstStyle/>
          <a:p>
            <a:pPr rtl="0"/>
            <a:r>
              <a:rPr lang="vi" sz="1400" dirty="0">
                <a:latin typeface="Arial" panose="020B0604020202020204" pitchFamily="34" charset="0"/>
                <a:cs typeface="Arial" panose="020B0604020202020204" pitchFamily="34" charset="0"/>
              </a:rPr>
              <a:t>Thảo luận với nhóm về những gì họ muốn làm tiếp theo.</a:t>
            </a:r>
          </a:p>
          <a:p>
            <a:pPr rtl="0"/>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Họ muốn tìm hiểu thêm về </a:t>
            </a:r>
            <a:r>
              <a:rPr lang="vi" sz="1400" b="1" dirty="0">
                <a:latin typeface="Arial" panose="020B0604020202020204" pitchFamily="34" charset="0"/>
                <a:cs typeface="Arial" panose="020B0604020202020204" pitchFamily="34" charset="0"/>
              </a:rPr>
              <a:t>ĐIỀU GÌ</a:t>
            </a:r>
            <a:r>
              <a:rPr lang="vi" sz="1400" dirty="0">
                <a:latin typeface="Arial" panose="020B0604020202020204" pitchFamily="34" charset="0"/>
                <a:cs typeface="Arial" panose="020B0604020202020204" pitchFamily="34" charset="0"/>
              </a:rPr>
              <a:t>?</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Họ có thể tìm thấy thông tin đó bằng </a:t>
            </a:r>
            <a:r>
              <a:rPr lang="vi" sz="1400" b="1" dirty="0">
                <a:latin typeface="Arial" panose="020B0604020202020204" pitchFamily="34" charset="0"/>
                <a:cs typeface="Arial" panose="020B0604020202020204" pitchFamily="34" charset="0"/>
              </a:rPr>
              <a:t>CÁCH NÀO</a:t>
            </a:r>
            <a:r>
              <a:rPr lang="vi" sz="1400" dirty="0">
                <a:latin typeface="Arial" panose="020B0604020202020204" pitchFamily="34" charset="0"/>
                <a:cs typeface="Arial" panose="020B0604020202020204" pitchFamily="34" charset="0"/>
              </a:rPr>
              <a:t> và </a:t>
            </a:r>
            <a:r>
              <a:rPr lang="vi" sz="1400" b="1" dirty="0">
                <a:latin typeface="Arial" panose="020B0604020202020204" pitchFamily="34" charset="0"/>
                <a:cs typeface="Arial" panose="020B0604020202020204" pitchFamily="34" charset="0"/>
              </a:rPr>
              <a:t>Ở ĐÂU</a:t>
            </a:r>
            <a:r>
              <a:rPr lang="vi" sz="1400" dirty="0">
                <a:latin typeface="Arial" panose="020B0604020202020204" pitchFamily="34" charset="0"/>
                <a:cs typeface="Arial" panose="020B0604020202020204" pitchFamily="34" charset="0"/>
              </a:rPr>
              <a:t>? </a:t>
            </a:r>
          </a:p>
          <a:p>
            <a:pPr rtl="0"/>
            <a:r>
              <a:rPr lang="vi" sz="1400" dirty="0">
                <a:latin typeface="Arial" panose="020B0604020202020204" pitchFamily="34" charset="0"/>
                <a:cs typeface="Arial" panose="020B0604020202020204" pitchFamily="34" charset="0"/>
              </a:rPr>
              <a:t>	Trang web của Dự án Hòa nhập Kỹ thuật số WA? </a:t>
            </a:r>
          </a:p>
          <a:p>
            <a:pPr rtl="0"/>
            <a:r>
              <a:rPr lang="vi" sz="1400" dirty="0">
                <a:latin typeface="Arial" panose="020B0604020202020204" pitchFamily="34" charset="0"/>
                <a:cs typeface="Arial" panose="020B0604020202020204" pitchFamily="34" charset="0"/>
              </a:rPr>
              <a:t>	Trung tâm Nguồn lực Cộng đồng tại địa phương của họ? </a:t>
            </a:r>
          </a:p>
          <a:p>
            <a:pPr rtl="0"/>
            <a:r>
              <a:rPr lang="vi" sz="1400" dirty="0">
                <a:latin typeface="Arial" panose="020B0604020202020204" pitchFamily="34" charset="0"/>
                <a:cs typeface="Arial" panose="020B0604020202020204" pitchFamily="34" charset="0"/>
              </a:rPr>
              <a:t>	Thư viện tại địa phương của họ?</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vi" sz="1400" b="1" dirty="0">
                <a:latin typeface="Arial" panose="020B0604020202020204" pitchFamily="34" charset="0"/>
                <a:cs typeface="Arial" panose="020B0604020202020204" pitchFamily="34" charset="0"/>
              </a:rPr>
              <a:t>KHI NÀO</a:t>
            </a:r>
            <a:r>
              <a:rPr lang="vi" sz="1400" dirty="0">
                <a:latin typeface="Arial" panose="020B0604020202020204" pitchFamily="34" charset="0"/>
                <a:cs typeface="Arial" panose="020B0604020202020204" pitchFamily="34" charset="0"/>
              </a:rPr>
              <a:t> họ sẽ thực hiện bước tiếp theo đó?</a:t>
            </a:r>
          </a:p>
          <a:p>
            <a:pPr rtl="0"/>
            <a:endParaRPr lang="en-AU"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Họ có thể viết ra kế hoạch vào một phần trong tập tài liệu của mình.</a:t>
            </a:r>
          </a:p>
        </p:txBody>
      </p:sp>
    </p:spTree>
    <p:extLst>
      <p:ext uri="{BB962C8B-B14F-4D97-AF65-F5344CB8AC3E}">
        <p14:creationId xmlns:p14="http://schemas.microsoft.com/office/powerpoint/2010/main" val="143008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2125"/>
            <a:ext cx="5953125" cy="3349625"/>
          </a:xfrm>
        </p:spPr>
      </p:sp>
      <p:sp>
        <p:nvSpPr>
          <p:cNvPr id="3" name="Notes Placeholder 2"/>
          <p:cNvSpPr>
            <a:spLocks noGrp="1"/>
          </p:cNvSpPr>
          <p:nvPr>
            <p:ph type="body" idx="1"/>
          </p:nvPr>
        </p:nvSpPr>
        <p:spPr>
          <a:xfrm>
            <a:off x="679768" y="4064001"/>
            <a:ext cx="5438140" cy="4621808"/>
          </a:xfrm>
        </p:spPr>
        <p:txBody>
          <a:bodyPr rtlCol="0"/>
          <a:lstStyle/>
          <a:p>
            <a:pPr rtl="0"/>
            <a:r>
              <a:rPr lang="vi" dirty="0">
                <a:latin typeface="Arial" panose="020B0604020202020204" pitchFamily="34" charset="0"/>
                <a:cs typeface="Arial" panose="020B0604020202020204" pitchFamily="34" charset="0"/>
              </a:rPr>
              <a:t>Cảm ơn mọi người đã tham dự và hỏi xem họ có thể hoàn thành một bài khảo sát ngắn trước khi rời đi được không.</a:t>
            </a:r>
          </a:p>
          <a:p>
            <a:pPr rtl="0"/>
            <a:endParaRPr lang="en-AU" dirty="0">
              <a:latin typeface="Arial" panose="020B0604020202020204" pitchFamily="34" charset="0"/>
              <a:cs typeface="Arial" panose="020B0604020202020204" pitchFamily="34" charset="0"/>
            </a:endParaRPr>
          </a:p>
          <a:p>
            <a:pPr rtl="0"/>
            <a:r>
              <a:rPr lang="vi" dirty="0">
                <a:latin typeface="Arial" panose="020B0604020202020204" pitchFamily="34" charset="0"/>
                <a:cs typeface="Arial" panose="020B0604020202020204" pitchFamily="34" charset="0"/>
              </a:rPr>
              <a:t>Bài khảo sát không liên quan đến Người đại diện Cộng đồng (Champion). Khảo sát liên quan đến thông tin mà Dự án đưa ra trong phần trình bày này.</a:t>
            </a:r>
          </a:p>
          <a:p>
            <a:pPr rtl="0"/>
            <a:endParaRPr lang="en-AU" dirty="0">
              <a:latin typeface="Arial" panose="020B0604020202020204" pitchFamily="34" charset="0"/>
              <a:cs typeface="Arial" panose="020B0604020202020204" pitchFamily="34" charset="0"/>
            </a:endParaRPr>
          </a:p>
          <a:p>
            <a:pPr rtl="0"/>
            <a:r>
              <a:rPr lang="vi" dirty="0">
                <a:latin typeface="Arial" panose="020B0604020202020204" pitchFamily="34" charset="0"/>
                <a:cs typeface="Arial" panose="020B0604020202020204" pitchFamily="34" charset="0"/>
              </a:rPr>
              <a:t>Bài khảo sát đặt ra một vài câu hỏi ngắn:</a:t>
            </a:r>
          </a:p>
          <a:p>
            <a:pPr marL="342900" indent="-342900" rtl="0">
              <a:buFont typeface="+mj-lt"/>
              <a:buAutoNum type="arabicPeriod"/>
            </a:pPr>
            <a:r>
              <a:rPr lang="vi" dirty="0">
                <a:latin typeface="Arial" panose="020B0604020202020204" pitchFamily="34" charset="0"/>
                <a:cs typeface="Arial" panose="020B0604020202020204" pitchFamily="34" charset="0"/>
              </a:rPr>
              <a:t>Tên Người đại diện Cộng đồng (Community Champion) của họ.</a:t>
            </a:r>
          </a:p>
          <a:p>
            <a:pPr marL="342900" indent="-342900" rtl="0">
              <a:buFont typeface="+mj-lt"/>
              <a:buAutoNum type="arabicPeriod"/>
            </a:pPr>
            <a:r>
              <a:rPr lang="vi" dirty="0">
                <a:latin typeface="Arial" panose="020B0604020202020204" pitchFamily="34" charset="0"/>
                <a:cs typeface="Arial" panose="020B0604020202020204" pitchFamily="34" charset="0"/>
              </a:rPr>
              <a:t>Họ đã tìm hiểu được những gì?</a:t>
            </a:r>
          </a:p>
          <a:p>
            <a:pPr marL="342900" indent="-342900" rtl="0">
              <a:buFont typeface="+mj-lt"/>
              <a:buAutoNum type="arabicPeriod"/>
            </a:pPr>
            <a:r>
              <a:rPr lang="vi" dirty="0">
                <a:latin typeface="Arial" panose="020B0604020202020204" pitchFamily="34" charset="0"/>
                <a:cs typeface="Arial" panose="020B0604020202020204" pitchFamily="34" charset="0"/>
              </a:rPr>
              <a:t>Điều đó sẽ ảnh hưởng như thế nào đến cuộc sống của họ?</a:t>
            </a:r>
          </a:p>
          <a:p>
            <a:pPr marL="342900" indent="-342900" rtl="0">
              <a:buFont typeface="+mj-lt"/>
              <a:buAutoNum type="arabicPeriod"/>
            </a:pPr>
            <a:r>
              <a:rPr lang="vi" dirty="0">
                <a:latin typeface="Arial" panose="020B0604020202020204" pitchFamily="34" charset="0"/>
                <a:cs typeface="Arial" panose="020B0604020202020204" pitchFamily="34" charset="0"/>
              </a:rPr>
              <a:t>Họ sẽ vận dụng thông tin hoặc kiến thức đã được tiếp thu như thế nào trong thực tế?</a:t>
            </a:r>
          </a:p>
          <a:p>
            <a:pPr rtl="0"/>
            <a:endParaRPr lang="en-AU" dirty="0">
              <a:latin typeface="Arial" panose="020B0604020202020204" pitchFamily="34" charset="0"/>
              <a:cs typeface="Arial" panose="020B0604020202020204" pitchFamily="34" charset="0"/>
            </a:endParaRPr>
          </a:p>
          <a:p>
            <a:pPr rtl="0"/>
            <a:r>
              <a:rPr lang="vi" dirty="0">
                <a:latin typeface="Arial" panose="020B0604020202020204" pitchFamily="34" charset="0"/>
                <a:cs typeface="Arial" panose="020B0604020202020204" pitchFamily="34" charset="0"/>
              </a:rPr>
              <a:t>Họ có thể hoàn thành khảo sát trực tuyến bằng cách quét Mã QR trong tập tài liệu của mình.</a:t>
            </a:r>
          </a:p>
          <a:p>
            <a:pPr rtl="0"/>
            <a:r>
              <a:rPr lang="vi" dirty="0">
                <a:latin typeface="Arial" panose="020B0604020202020204" pitchFamily="34" charset="0"/>
                <a:cs typeface="Arial" panose="020B0604020202020204" pitchFamily="34" charset="0"/>
              </a:rPr>
              <a:t>HOẶC họ có thể điền vào bản giấy của khảo sát.</a:t>
            </a:r>
          </a:p>
          <a:p>
            <a:pPr rtl="0"/>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98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076700"/>
            <a:ext cx="5438140" cy="4609108"/>
          </a:xfrm>
        </p:spPr>
        <p:txBody>
          <a:bodyPr rtlCol="0"/>
          <a:lstStyle/>
          <a:p>
            <a:pPr rtl="0"/>
            <a:r>
              <a:rPr lang="vi" sz="1400" dirty="0">
                <a:latin typeface="Arial" panose="020B0604020202020204" pitchFamily="34" charset="0"/>
                <a:cs typeface="Arial" panose="020B0604020202020204" pitchFamily="34" charset="0"/>
              </a:rPr>
              <a:t>Cho Người tham gia biết rằng họ có thể liên hệ với Dự án nếu:</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Họ muốn tự mình trở thành Người đại diện Cộng đồng (Champion), hoặc </a:t>
            </a:r>
          </a:p>
          <a:p>
            <a:pPr marL="285750" indent="-285750" rtl="0">
              <a:buFont typeface="Arial" panose="020B0604020202020204" pitchFamily="34" charset="0"/>
              <a:buChar char="•"/>
            </a:pPr>
            <a:r>
              <a:rPr lang="vi" sz="1400" dirty="0">
                <a:latin typeface="Arial" panose="020B0604020202020204" pitchFamily="34" charset="0"/>
                <a:cs typeface="Arial" panose="020B0604020202020204" pitchFamily="34" charset="0"/>
              </a:rPr>
              <a:t>Có bất kỳ thắc mắc nào về trang web hoặc dự án của chúng tôi.</a:t>
            </a:r>
          </a:p>
          <a:p>
            <a:pPr rtl="0"/>
            <a:endParaRPr lang="en-AU"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Đây là phần cuối của buổi chia sẻ thông tin.</a:t>
            </a:r>
          </a:p>
          <a:p>
            <a:pPr rtl="0"/>
            <a:endParaRPr lang="en-AU" sz="1400" dirty="0">
              <a:latin typeface="Arial" panose="020B0604020202020204" pitchFamily="34" charset="0"/>
              <a:cs typeface="Arial" panose="020B0604020202020204" pitchFamily="34" charset="0"/>
            </a:endParaRPr>
          </a:p>
          <a:p>
            <a:pPr rtl="0"/>
            <a:r>
              <a:rPr lang="vi" sz="1400" dirty="0">
                <a:latin typeface="Arial" panose="020B0604020202020204" pitchFamily="34" charset="0"/>
                <a:cs typeface="Arial" panose="020B0604020202020204" pitchFamily="34" charset="0"/>
              </a:rPr>
              <a:t>Cảm ơn tất cả mọi người đã tham dự và thu thập các tờ khảo sát để nộp lại cho nhóm Dự án.</a:t>
            </a:r>
          </a:p>
        </p:txBody>
      </p:sp>
    </p:spTree>
    <p:extLst>
      <p:ext uri="{BB962C8B-B14F-4D97-AF65-F5344CB8AC3E}">
        <p14:creationId xmlns:p14="http://schemas.microsoft.com/office/powerpoint/2010/main" val="30202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66725"/>
            <a:ext cx="5953125" cy="3349625"/>
          </a:xfrm>
        </p:spPr>
      </p:sp>
      <p:sp>
        <p:nvSpPr>
          <p:cNvPr id="3" name="Notes Placeholder 2"/>
          <p:cNvSpPr>
            <a:spLocks noGrp="1"/>
          </p:cNvSpPr>
          <p:nvPr>
            <p:ph type="body" idx="1"/>
          </p:nvPr>
        </p:nvSpPr>
        <p:spPr>
          <a:xfrm>
            <a:off x="679767" y="4155983"/>
            <a:ext cx="5438140" cy="3908614"/>
          </a:xfrm>
        </p:spPr>
        <p:txBody>
          <a:bodyPr rtlCol="0"/>
          <a:lstStyle/>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Giới thiệu bản thân – tên và một chút thông tin lý lịch của bạn</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Yêu cầu mọi người trong phòng giới thiệu về bản thân trong một phút về:</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Tên của họ</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Một điều họ muốn tìm hiểu</a:t>
            </a:r>
          </a:p>
          <a:p>
            <a:pPr marL="628650" lvl="1"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Cố gắng đảm bảo thời gian được diễn ra đúng theo kế hoạch để tránh kéo dài buổi chia sẻ.</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Nhớ cảm ơn mọi người đã chia sẻ sau khi họ phát biểu.</a:t>
            </a:r>
          </a:p>
          <a:p>
            <a:pPr marL="0" indent="0" rtl="0">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2125"/>
            <a:ext cx="5953125" cy="3349625"/>
          </a:xfrm>
        </p:spPr>
      </p:sp>
      <p:sp>
        <p:nvSpPr>
          <p:cNvPr id="3" name="Notes Placeholder 2"/>
          <p:cNvSpPr>
            <a:spLocks noGrp="1"/>
          </p:cNvSpPr>
          <p:nvPr>
            <p:ph type="body" idx="1"/>
          </p:nvPr>
        </p:nvSpPr>
        <p:spPr>
          <a:xfrm>
            <a:off x="679767" y="4130583"/>
            <a:ext cx="5438140" cy="3908614"/>
          </a:xfrm>
        </p:spPr>
        <p:txBody>
          <a:bodyPr rtlCol="0"/>
          <a:lstStyle/>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Hướng dẫn mọi người đến nhà vệ sinh tại địa điểm</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Nhắc nhở mọi người rằng nếu có tình huống buộc phải sơ tán thì phải làm theo hướng dẫn của nhân viên tại địa điểm.</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Nêu ra một số quy tắc cơ bản để mọi người cùng nhau rèn luyện hiệu quả. Các ví dụ có thể được đề cập là:</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Điện thoại đặt ở chế độ im lặng</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Không ngắt lời người khác</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Tôn trọng mọi người trong không gian chung</a:t>
            </a:r>
          </a:p>
          <a:p>
            <a:pPr marL="0" indent="0" rtl="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Hỏi xem ai có ý kiến gì về các quy tắc cơ bản để giúp tạo nên một không gian tốt hơn cho mọi người không?</a:t>
            </a:r>
          </a:p>
        </p:txBody>
      </p:sp>
    </p:spTree>
    <p:extLst>
      <p:ext uri="{BB962C8B-B14F-4D97-AF65-F5344CB8AC3E}">
        <p14:creationId xmlns:p14="http://schemas.microsoft.com/office/powerpoint/2010/main" val="154548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8625"/>
            <a:ext cx="5953125" cy="3349625"/>
          </a:xfrm>
        </p:spPr>
      </p:sp>
      <p:sp>
        <p:nvSpPr>
          <p:cNvPr id="3" name="Notes Placeholder 2"/>
          <p:cNvSpPr>
            <a:spLocks noGrp="1"/>
          </p:cNvSpPr>
          <p:nvPr>
            <p:ph type="body" idx="1"/>
          </p:nvPr>
        </p:nvSpPr>
        <p:spPr>
          <a:xfrm>
            <a:off x="679767" y="4194083"/>
            <a:ext cx="5438140" cy="3908614"/>
          </a:xfrm>
        </p:spPr>
        <p:txBody>
          <a:bodyPr rtlCol="0"/>
          <a:lstStyle/>
          <a:p>
            <a:pPr rtl="0"/>
            <a:r>
              <a:rPr lang="vi" sz="1400" dirty="0">
                <a:latin typeface="Arial" panose="020B0604020202020204" pitchFamily="34" charset="0"/>
                <a:cs typeface="Arial" panose="020B0604020202020204" pitchFamily="34" charset="0"/>
              </a:rPr>
              <a:t>Trước khi bắt đầu, hãy cho mọi người biết rằng bạn sẽ trình bày nội dung bao gồm:</a:t>
            </a:r>
          </a:p>
          <a:p>
            <a:pPr rtl="0"/>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Làm thế nào để sử dụng công nghệ một cách an toàn</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Làm thế nào để sử dụng các tài nguyên trên trang web của Dự án Hòa nhập Kỹ thuật số.</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Làm thế nào để tìm kiếm dịch vụ hỗ trợ và đào tạo bổ sung trong tương lai.</a:t>
            </a:r>
          </a:p>
        </p:txBody>
      </p:sp>
    </p:spTree>
    <p:extLst>
      <p:ext uri="{BB962C8B-B14F-4D97-AF65-F5344CB8AC3E}">
        <p14:creationId xmlns:p14="http://schemas.microsoft.com/office/powerpoint/2010/main" val="24098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2FDE-2D5F-04A6-8148-D65076C0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6648D-C9CE-2DFE-DCEB-B381F1EF4C92}"/>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579E58E6-C4EF-0DCD-0B4E-76BFB7E09F0D}"/>
              </a:ext>
            </a:extLst>
          </p:cNvPr>
          <p:cNvSpPr>
            <a:spLocks noGrp="1"/>
          </p:cNvSpPr>
          <p:nvPr>
            <p:ph type="body" idx="1"/>
          </p:nvPr>
        </p:nvSpPr>
        <p:spPr>
          <a:xfrm>
            <a:off x="679767" y="4244882"/>
            <a:ext cx="5438140" cy="3908614"/>
          </a:xfrm>
        </p:spPr>
        <p:txBody>
          <a:bodyPr rtlCol="0"/>
          <a:lstStyle/>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Yêu cầu mọi người trong phòng hãy định nghĩa eSafety theo cách hiểu của họ?</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Câu trả lời có thể bao gồm:</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An toàn khi sử dụng Internet</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Nhận thức được các hình thức lừa đảo</a:t>
            </a:r>
          </a:p>
          <a:p>
            <a:pPr marL="628650" lvl="1"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Bảo vệ thông tin của bạn</a:t>
            </a:r>
          </a:p>
          <a:p>
            <a:pPr marL="628650" lvl="1"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vi" sz="1400" dirty="0">
                <a:latin typeface="Arial" panose="020B0604020202020204" pitchFamily="34" charset="0"/>
                <a:cs typeface="Arial" panose="020B0604020202020204" pitchFamily="34" charset="0"/>
              </a:rPr>
              <a:t>Tránh dùng những từ ngữ như ‘nguy hiểm’ hoặc ‘đáng sợ’. Chúng tôi muốn mọi người nhận thức được các hình thức lừa đảo chứ không muốn khiến họ sợ việc lên mạng.</a:t>
            </a:r>
          </a:p>
        </p:txBody>
      </p:sp>
    </p:spTree>
    <p:extLst>
      <p:ext uri="{BB962C8B-B14F-4D97-AF65-F5344CB8AC3E}">
        <p14:creationId xmlns:p14="http://schemas.microsoft.com/office/powerpoint/2010/main" val="403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a:lnSpc>
                <a:spcPct val="115000"/>
              </a:lnSpc>
              <a:spcAft>
                <a:spcPts val="800"/>
              </a:spcAft>
              <a:buNone/>
            </a:pPr>
            <a:r>
              <a:rPr lang="en-US" sz="1800" kern="100" dirty="0" err="1">
                <a:effectLst/>
                <a:latin typeface="Aptos" panose="020B0004020202020204" pitchFamily="34" charset="0"/>
                <a:ea typeface="Aptos" panose="020B0004020202020204" pitchFamily="34" charset="0"/>
                <a:cs typeface="Mangal" panose="02040503050203030202" pitchFamily="18" charset="0"/>
              </a:rPr>
              <a:t>Bắt</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đầu</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với</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việc</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tìm</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hiểu</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tổng</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quan</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về</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cơ</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cấu</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của</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một</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trường</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hợp</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lừa</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đảo</a:t>
            </a:r>
            <a:r>
              <a:rPr lang="en-US" sz="1800" kern="100" dirty="0">
                <a:effectLst/>
                <a:latin typeface="Aptos" panose="020B0004020202020204" pitchFamily="34" charset="0"/>
                <a:ea typeface="Aptos" panose="020B0004020202020204" pitchFamily="34" charset="0"/>
                <a:cs typeface="Mangal" panose="02040503050203030202" pitchFamily="18" charset="0"/>
              </a:rPr>
              <a:t>.</a:t>
            </a: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buNone/>
            </a:pPr>
            <a:r>
              <a:rPr lang="en-US" sz="1800" kern="100" dirty="0" err="1">
                <a:effectLst/>
                <a:latin typeface="Aptos" panose="020B0004020202020204" pitchFamily="34" charset="0"/>
                <a:ea typeface="Aptos" panose="020B0004020202020204" pitchFamily="34" charset="0"/>
                <a:cs typeface="Mangal" panose="02040503050203030202" pitchFamily="18" charset="0"/>
              </a:rPr>
              <a:t>Mọi</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trường</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hợp</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lừa</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đảo</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đều</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gồm</a:t>
            </a:r>
            <a:r>
              <a:rPr lang="en-US" sz="1800" kern="100" dirty="0">
                <a:effectLst/>
                <a:latin typeface="Aptos" panose="020B0004020202020204" pitchFamily="34" charset="0"/>
                <a:ea typeface="Aptos" panose="020B0004020202020204" pitchFamily="34" charset="0"/>
                <a:cs typeface="Mangal" panose="02040503050203030202" pitchFamily="18" charset="0"/>
              </a:rPr>
              <a:t> có 3 </a:t>
            </a:r>
            <a:r>
              <a:rPr lang="en-US" sz="1800" kern="100" dirty="0" err="1">
                <a:effectLst/>
                <a:latin typeface="Aptos" panose="020B0004020202020204" pitchFamily="34" charset="0"/>
                <a:ea typeface="Aptos" panose="020B0004020202020204" pitchFamily="34" charset="0"/>
                <a:cs typeface="Mangal" panose="02040503050203030202" pitchFamily="18" charset="0"/>
              </a:rPr>
              <a:t>phần</a:t>
            </a:r>
            <a:r>
              <a:rPr lang="en-US" sz="1800" kern="100" dirty="0">
                <a:effectLst/>
                <a:latin typeface="Aptos" panose="020B0004020202020204" pitchFamily="34" charset="0"/>
                <a:ea typeface="Aptos" panose="020B0004020202020204" pitchFamily="34" charset="0"/>
                <a:cs typeface="Mangal" panose="02040503050203030202" pitchFamily="18" charset="0"/>
              </a:rPr>
              <a:t> </a:t>
            </a:r>
            <a:r>
              <a:rPr lang="en-US" sz="1800" kern="100" dirty="0" err="1">
                <a:effectLst/>
                <a:latin typeface="Aptos" panose="020B0004020202020204" pitchFamily="34" charset="0"/>
                <a:ea typeface="Aptos" panose="020B0004020202020204" pitchFamily="34" charset="0"/>
                <a:cs typeface="Mangal" panose="02040503050203030202" pitchFamily="18" charset="0"/>
              </a:rPr>
              <a:t>chính</a:t>
            </a:r>
            <a:r>
              <a:rPr lang="en-US" sz="1800" kern="100" dirty="0">
                <a:effectLst/>
                <a:latin typeface="Aptos" panose="020B0004020202020204" pitchFamily="34" charset="0"/>
                <a:ea typeface="Aptos" panose="020B0004020202020204" pitchFamily="34" charset="0"/>
                <a:cs typeface="Mangal" panose="02040503050203030202" pitchFamily="18" charset="0"/>
              </a:rPr>
              <a:t>.</a:t>
            </a:r>
          </a:p>
          <a:p>
            <a:pPr>
              <a:lnSpc>
                <a:spcPct val="115000"/>
              </a:lnSpc>
              <a:spcAft>
                <a:spcPts val="800"/>
              </a:spcAft>
              <a:buNone/>
            </a:pP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buNone/>
            </a:pPr>
            <a:r>
              <a:rPr lang="en-AU" sz="1800" b="1" kern="100" dirty="0">
                <a:effectLst/>
                <a:latin typeface="Aptos" panose="020B0004020202020204" pitchFamily="34" charset="0"/>
                <a:ea typeface="Aptos" panose="020B0004020202020204" pitchFamily="34" charset="0"/>
                <a:cs typeface="Mangal" panose="02040503050203030202" pitchFamily="18" charset="0"/>
              </a:rPr>
              <a:t>Liên </a:t>
            </a:r>
            <a:r>
              <a:rPr lang="en-AU" sz="1800" b="1" kern="100" dirty="0" err="1">
                <a:effectLst/>
                <a:latin typeface="Aptos" panose="020B0004020202020204" pitchFamily="34" charset="0"/>
                <a:ea typeface="Aptos" panose="020B0004020202020204" pitchFamily="34" charset="0"/>
                <a:cs typeface="Mangal" panose="02040503050203030202" pitchFamily="18" charset="0"/>
              </a:rPr>
              <a:t>hê</a:t>
            </a:r>
            <a:r>
              <a:rPr lang="en-AU" sz="1800" b="1" kern="100" dirty="0">
                <a:effectLst/>
                <a:latin typeface="Aptos" panose="020B0004020202020204" pitchFamily="34" charset="0"/>
                <a:ea typeface="Aptos" panose="020B0004020202020204" pitchFamily="34" charset="0"/>
                <a:cs typeface="Mangal" panose="02040503050203030202" pitchFamily="18" charset="0"/>
              </a:rPr>
              <a:t>̣</a:t>
            </a: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AU" sz="1800" kern="100" dirty="0" err="1">
                <a:effectLst/>
                <a:latin typeface="Aptos" panose="020B0004020202020204" pitchFamily="34" charset="0"/>
                <a:ea typeface="Aptos" panose="020B0004020202020204" pitchFamily="34" charset="0"/>
                <a:cs typeface="Mangal" panose="02040503050203030202" pitchFamily="18" charset="0"/>
              </a:rPr>
              <a:t>Chúng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thường</a:t>
            </a:r>
            <a:r>
              <a:rPr lang="en-AU" sz="1800" kern="100" dirty="0">
                <a:effectLst/>
                <a:latin typeface="Aptos" panose="020B0004020202020204" pitchFamily="34" charset="0"/>
                <a:ea typeface="Aptos" panose="020B0004020202020204" pitchFamily="34" charset="0"/>
                <a:cs typeface="Mangal" panose="02040503050203030202" pitchFamily="18" charset="0"/>
              </a:rPr>
              <a:t> chủ </a:t>
            </a:r>
            <a:r>
              <a:rPr lang="en-AU" sz="1800" kern="100" dirty="0" err="1">
                <a:effectLst/>
                <a:latin typeface="Aptos" panose="020B0004020202020204" pitchFamily="34" charset="0"/>
                <a:ea typeface="Aptos" panose="020B0004020202020204" pitchFamily="34" charset="0"/>
                <a:cs typeface="Mangal" panose="02040503050203030202" pitchFamily="18" charset="0"/>
              </a:rPr>
              <a:t>động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liên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hê</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với</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bạn</a:t>
            </a:r>
            <a:r>
              <a:rPr lang="en-AU" sz="1800" kern="100" dirty="0">
                <a:effectLst/>
                <a:latin typeface="Aptos" panose="020B0004020202020204" pitchFamily="34" charset="0"/>
                <a:ea typeface="Aptos" panose="020B0004020202020204" pitchFamily="34" charset="0"/>
                <a:cs typeface="Mangal" panose="02040503050203030202" pitchFamily="18" charset="0"/>
              </a:rPr>
              <a:t> qua </a:t>
            </a:r>
            <a:r>
              <a:rPr lang="en-AU" sz="1800" kern="100" dirty="0" err="1">
                <a:effectLst/>
                <a:latin typeface="Aptos" panose="020B0004020202020204" pitchFamily="34" charset="0"/>
                <a:ea typeface="Aptos" panose="020B0004020202020204" pitchFamily="34" charset="0"/>
                <a:cs typeface="Mangal" panose="02040503050203030202" pitchFamily="18" charset="0"/>
              </a:rPr>
              <a:t>điện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thoại</a:t>
            </a:r>
            <a:r>
              <a:rPr lang="en-AU" sz="1800" kern="100" dirty="0">
                <a:effectLst/>
                <a:latin typeface="Aptos" panose="020B0004020202020204" pitchFamily="34" charset="0"/>
                <a:ea typeface="Aptos" panose="020B0004020202020204" pitchFamily="34" charset="0"/>
                <a:cs typeface="Mangal" panose="02040503050203030202" pitchFamily="18" charset="0"/>
              </a:rPr>
              <a:t>, tin </a:t>
            </a:r>
            <a:r>
              <a:rPr lang="en-AU" sz="1800" kern="100" dirty="0" err="1">
                <a:effectLst/>
                <a:latin typeface="Aptos" panose="020B0004020202020204" pitchFamily="34" charset="0"/>
                <a:ea typeface="Aptos" panose="020B0004020202020204" pitchFamily="34" charset="0"/>
                <a:cs typeface="Mangal" panose="02040503050203030202" pitchFamily="18" charset="0"/>
              </a:rPr>
              <a:t>nhắn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hoặc</a:t>
            </a:r>
            <a:r>
              <a:rPr lang="en-AU" sz="1800" kern="100" dirty="0">
                <a:effectLst/>
                <a:latin typeface="Aptos" panose="020B0004020202020204" pitchFamily="34" charset="0"/>
                <a:ea typeface="Aptos" panose="020B0004020202020204" pitchFamily="34" charset="0"/>
                <a:cs typeface="Mangal" panose="02040503050203030202" pitchFamily="18" charset="0"/>
              </a:rPr>
              <a:t> email.</a:t>
            </a:r>
          </a:p>
          <a:p>
            <a:pPr marL="342900" lvl="0" indent="-342900">
              <a:lnSpc>
                <a:spcPct val="115000"/>
              </a:lnSpc>
              <a:spcAft>
                <a:spcPts val="800"/>
              </a:spcAft>
              <a:buFont typeface="Symbol" panose="05050102010706020507" pitchFamily="18" charset="2"/>
              <a:buChar char=""/>
            </a:pPr>
            <a:r>
              <a:rPr lang="en-AU" sz="1800" kern="100" dirty="0" err="1">
                <a:effectLst/>
                <a:latin typeface="Aptos" panose="020B0004020202020204" pitchFamily="34" charset="0"/>
                <a:ea typeface="Aptos" panose="020B0004020202020204" pitchFamily="34" charset="0"/>
                <a:cs typeface="Mangal" panose="02040503050203030202" pitchFamily="18" charset="0"/>
              </a:rPr>
              <a:t>Chúng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thường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mạo</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danh</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các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tổ</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chức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hoặc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doanh</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nghiệp</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để</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tạo</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sư</a:t>
            </a:r>
            <a:r>
              <a:rPr lang="en-AU" sz="1800" kern="100" dirty="0">
                <a:effectLst/>
                <a:latin typeface="Aptos" panose="020B0004020202020204" pitchFamily="34" charset="0"/>
                <a:ea typeface="Aptos" panose="020B0004020202020204" pitchFamily="34" charset="0"/>
                <a:cs typeface="Mangal" panose="02040503050203030202" pitchFamily="18" charset="0"/>
              </a:rPr>
              <a:t>̣ tin </a:t>
            </a:r>
            <a:r>
              <a:rPr lang="en-AU" sz="1800" kern="100" dirty="0" err="1">
                <a:effectLst/>
                <a:latin typeface="Aptos" panose="020B0004020202020204" pitchFamily="34" charset="0"/>
                <a:ea typeface="Aptos" panose="020B0004020202020204" pitchFamily="34" charset="0"/>
                <a:cs typeface="Mangal" panose="02040503050203030202" pitchFamily="18" charset="0"/>
              </a:rPr>
              <a:t>tưởng</a:t>
            </a:r>
            <a:r>
              <a:rPr lang="en-AU" sz="1800" kern="100" dirty="0">
                <a:effectLst/>
                <a:latin typeface="Aptos" panose="020B0004020202020204" pitchFamily="34" charset="0"/>
                <a:ea typeface="Aptos" panose="020B0004020202020204" pitchFamily="34" charset="0"/>
                <a:cs typeface="Mangal" panose="02040503050203030202" pitchFamily="18" charset="0"/>
              </a:rPr>
              <a:t>.</a:t>
            </a:r>
          </a:p>
          <a:p>
            <a:pPr marL="0" lvl="0" indent="0">
              <a:lnSpc>
                <a:spcPct val="115000"/>
              </a:lnSpc>
              <a:spcAft>
                <a:spcPts val="800"/>
              </a:spcAft>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buNone/>
            </a:pPr>
            <a:r>
              <a:rPr lang="en-AU" sz="1800" b="1" kern="100" dirty="0" err="1">
                <a:effectLst/>
                <a:latin typeface="Aptos" panose="020B0004020202020204" pitchFamily="34" charset="0"/>
                <a:ea typeface="Aptos" panose="020B0004020202020204" pitchFamily="34" charset="0"/>
                <a:cs typeface="Mangal" panose="02040503050203030202" pitchFamily="18" charset="0"/>
              </a:rPr>
              <a:t>Câu</a:t>
            </a:r>
            <a:r>
              <a:rPr lang="en-AU" sz="1800" b="1" kern="100" dirty="0">
                <a:effectLst/>
                <a:latin typeface="Aptos" panose="020B0004020202020204" pitchFamily="34" charset="0"/>
                <a:ea typeface="Aptos" panose="020B0004020202020204" pitchFamily="34" charset="0"/>
                <a:cs typeface="Mangal" panose="02040503050203030202" pitchFamily="18" charset="0"/>
              </a:rPr>
              <a:t> </a:t>
            </a:r>
            <a:r>
              <a:rPr lang="en-AU" sz="1800" b="1" kern="100" dirty="0" err="1">
                <a:effectLst/>
                <a:latin typeface="Aptos" panose="020B0004020202020204" pitchFamily="34" charset="0"/>
                <a:ea typeface="Aptos" panose="020B0004020202020204" pitchFamily="34" charset="0"/>
                <a:cs typeface="Mangal" panose="02040503050203030202" pitchFamily="18" charset="0"/>
              </a:rPr>
              <a:t>chuyện</a:t>
            </a: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15000"/>
              </a:lnSpc>
              <a:spcAft>
                <a:spcPts val="800"/>
              </a:spcAft>
              <a:buFont typeface="Symbol" panose="05050102010706020507" pitchFamily="18" charset="2"/>
              <a:buChar char=""/>
            </a:pPr>
            <a:r>
              <a:rPr lang="en-AU" sz="1800" kern="100" dirty="0" err="1">
                <a:effectLst/>
                <a:latin typeface="Aptos" panose="020B0004020202020204" pitchFamily="34" charset="0"/>
                <a:ea typeface="Aptos" panose="020B0004020202020204" pitchFamily="34" charset="0"/>
                <a:cs typeface="Mangal" panose="02040503050203030202" pitchFamily="18" charset="0"/>
              </a:rPr>
              <a:t>Chúng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sẽ</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đưa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ra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một</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câu</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chuyện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để</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thuyết</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phục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bạn</a:t>
            </a:r>
            <a:r>
              <a:rPr lang="en-AU" sz="1800" kern="100" dirty="0">
                <a:effectLst/>
                <a:latin typeface="Aptos" panose="020B0004020202020204" pitchFamily="34" charset="0"/>
                <a:ea typeface="Aptos" panose="020B0004020202020204" pitchFamily="34" charset="0"/>
                <a:cs typeface="Mangal" panose="02040503050203030202" pitchFamily="18" charset="0"/>
              </a:rPr>
              <a:t> tin </a:t>
            </a:r>
            <a:r>
              <a:rPr lang="en-AU" sz="1800" kern="100" dirty="0" err="1">
                <a:effectLst/>
                <a:latin typeface="Aptos" panose="020B0004020202020204" pitchFamily="34" charset="0"/>
                <a:ea typeface="Aptos" panose="020B0004020202020204" pitchFamily="34" charset="0"/>
                <a:cs typeface="Mangal" panose="02040503050203030202" pitchFamily="18" charset="0"/>
              </a:rPr>
              <a:t>vào</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hành</a:t>
            </a:r>
            <a:r>
              <a:rPr lang="en-AU" sz="1800" kern="100" dirty="0">
                <a:effectLst/>
                <a:latin typeface="Aptos" panose="020B0004020202020204" pitchFamily="34" charset="0"/>
                <a:ea typeface="Aptos" panose="020B0004020202020204" pitchFamily="34" charset="0"/>
                <a:cs typeface="Mangal" panose="02040503050203030202" pitchFamily="18" charset="0"/>
              </a:rPr>
              <a:t> vi </a:t>
            </a:r>
            <a:r>
              <a:rPr lang="en-AU" sz="1800" kern="100" dirty="0" err="1">
                <a:effectLst/>
                <a:latin typeface="Aptos" panose="020B0004020202020204" pitchFamily="34" charset="0"/>
                <a:ea typeface="Aptos" panose="020B0004020202020204" pitchFamily="34" charset="0"/>
                <a:cs typeface="Mangal" panose="02040503050203030202" pitchFamily="18" charset="0"/>
              </a:rPr>
              <a:t>lừa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đảo</a:t>
            </a:r>
            <a:r>
              <a:rPr lang="en-AU" sz="1800" kern="100" dirty="0">
                <a:effectLst/>
                <a:latin typeface="Aptos" panose="020B0004020202020204" pitchFamily="34" charset="0"/>
                <a:ea typeface="Aptos" panose="020B0004020202020204" pitchFamily="34" charset="0"/>
                <a:cs typeface="Mangal" panose="02040503050203030202" pitchFamily="18" charset="0"/>
              </a:rPr>
              <a:t>.</a:t>
            </a:r>
          </a:p>
          <a:p>
            <a:pPr marL="0" lvl="0" indent="0">
              <a:lnSpc>
                <a:spcPct val="115000"/>
              </a:lnSpc>
              <a:spcAft>
                <a:spcPts val="800"/>
              </a:spcAft>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a:lnSpc>
                <a:spcPct val="115000"/>
              </a:lnSpc>
              <a:spcAft>
                <a:spcPts val="800"/>
              </a:spcAft>
              <a:buNone/>
            </a:pPr>
            <a:r>
              <a:rPr lang="en-AU" sz="1800" b="1" kern="100" dirty="0" err="1">
                <a:effectLst/>
                <a:latin typeface="Aptos" panose="020B0004020202020204" pitchFamily="34" charset="0"/>
                <a:ea typeface="Aptos" panose="020B0004020202020204" pitchFamily="34" charset="0"/>
                <a:cs typeface="Mangal" panose="02040503050203030202" pitchFamily="18" charset="0"/>
              </a:rPr>
              <a:t>Cảm</a:t>
            </a:r>
            <a:r>
              <a:rPr lang="en-AU" sz="1800" b="1" kern="100" dirty="0">
                <a:effectLst/>
                <a:latin typeface="Aptos" panose="020B0004020202020204" pitchFamily="34" charset="0"/>
                <a:ea typeface="Aptos" panose="020B0004020202020204" pitchFamily="34" charset="0"/>
                <a:cs typeface="Mangal" panose="02040503050203030202" pitchFamily="18" charset="0"/>
              </a:rPr>
              <a:t> </a:t>
            </a:r>
            <a:r>
              <a:rPr lang="en-AU" sz="1800" b="1" kern="100" dirty="0" err="1">
                <a:effectLst/>
                <a:latin typeface="Aptos" panose="020B0004020202020204" pitchFamily="34" charset="0"/>
                <a:ea typeface="Aptos" panose="020B0004020202020204" pitchFamily="34" charset="0"/>
                <a:cs typeface="Mangal" panose="02040503050203030202" pitchFamily="18" charset="0"/>
              </a:rPr>
              <a:t>giác</a:t>
            </a:r>
            <a:r>
              <a:rPr lang="en-AU" sz="1800" b="1" kern="100" dirty="0">
                <a:effectLst/>
                <a:latin typeface="Aptos" panose="020B0004020202020204" pitchFamily="34" charset="0"/>
                <a:ea typeface="Aptos" panose="020B0004020202020204" pitchFamily="34" charset="0"/>
                <a:cs typeface="Mangal" panose="02040503050203030202" pitchFamily="18" charset="0"/>
              </a:rPr>
              <a:t> </a:t>
            </a:r>
            <a:r>
              <a:rPr lang="en-AU" sz="1800" b="1" kern="100" dirty="0" err="1">
                <a:effectLst/>
                <a:latin typeface="Aptos" panose="020B0004020202020204" pitchFamily="34" charset="0"/>
                <a:ea typeface="Aptos" panose="020B0004020202020204" pitchFamily="34" charset="0"/>
                <a:cs typeface="Mangal" panose="02040503050203030202" pitchFamily="18" charset="0"/>
              </a:rPr>
              <a:t>Cấp</a:t>
            </a:r>
            <a:r>
              <a:rPr lang="en-AU" sz="1800" b="1" kern="100" dirty="0">
                <a:effectLst/>
                <a:latin typeface="Aptos" panose="020B0004020202020204" pitchFamily="34" charset="0"/>
                <a:ea typeface="Aptos" panose="020B0004020202020204" pitchFamily="34" charset="0"/>
                <a:cs typeface="Mangal" panose="02040503050203030202" pitchFamily="18" charset="0"/>
              </a:rPr>
              <a:t> </a:t>
            </a:r>
            <a:r>
              <a:rPr lang="en-AU" sz="1800" b="1" kern="100" dirty="0" err="1">
                <a:effectLst/>
                <a:latin typeface="Aptos" panose="020B0004020202020204" pitchFamily="34" charset="0"/>
                <a:ea typeface="Aptos" panose="020B0004020202020204" pitchFamily="34" charset="0"/>
                <a:cs typeface="Mangal" panose="02040503050203030202" pitchFamily="18" charset="0"/>
              </a:rPr>
              <a:t>bách</a:t>
            </a:r>
            <a:endParaRPr lang="en-AU" sz="1800" kern="1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15000"/>
              </a:lnSpc>
              <a:buFont typeface="Symbol" panose="05050102010706020507" pitchFamily="18" charset="2"/>
              <a:buChar char=""/>
            </a:pPr>
            <a:r>
              <a:rPr lang="en-AU" sz="1800" kern="100" dirty="0" err="1">
                <a:effectLst/>
                <a:latin typeface="Aptos" panose="020B0004020202020204" pitchFamily="34" charset="0"/>
                <a:ea typeface="Aptos" panose="020B0004020202020204" pitchFamily="34" charset="0"/>
                <a:cs typeface="Mangal" panose="02040503050203030202" pitchFamily="18" charset="0"/>
              </a:rPr>
              <a:t>Kẻ</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lừa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đảo</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sẽ</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gây</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áp</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lực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khiến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bạn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nóng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vội</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đưa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ra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quyết</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định</a:t>
            </a:r>
            <a:r>
              <a:rPr lang="en-AU" sz="1800" kern="100" dirty="0">
                <a:effectLst/>
                <a:latin typeface="Aptos" panose="020B0004020202020204" pitchFamily="34" charset="0"/>
                <a:ea typeface="Aptos" panose="020B0004020202020204" pitchFamily="34" charset="0"/>
                <a:cs typeface="Mangal" panose="02040503050203030202" pitchFamily="18" charset="0"/>
              </a:rPr>
              <a:t> mà </a:t>
            </a:r>
            <a:r>
              <a:rPr lang="en-AU" sz="1800" kern="100" dirty="0" err="1">
                <a:effectLst/>
                <a:latin typeface="Aptos" panose="020B0004020202020204" pitchFamily="34" charset="0"/>
                <a:ea typeface="Aptos" panose="020B0004020202020204" pitchFamily="34" charset="0"/>
                <a:cs typeface="Mangal" panose="02040503050203030202" pitchFamily="18" charset="0"/>
              </a:rPr>
              <a:t>không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dành</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thời</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gian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đê</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nhận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ra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được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điều</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bất</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thường</a:t>
            </a:r>
            <a:r>
              <a:rPr lang="en-AU" sz="1800" kern="100" dirty="0">
                <a:effectLst/>
                <a:latin typeface="Aptos" panose="020B0004020202020204" pitchFamily="34" charset="0"/>
                <a:ea typeface="Aptos" panose="020B0004020202020204" pitchFamily="34" charset="0"/>
                <a:cs typeface="Mangal" panose="02040503050203030202" pitchFamily="18" charset="0"/>
              </a:rPr>
              <a:t>.</a:t>
            </a:r>
          </a:p>
          <a:p>
            <a:pPr marL="342900" lvl="0" indent="-342900">
              <a:lnSpc>
                <a:spcPct val="115000"/>
              </a:lnSpc>
              <a:spcAft>
                <a:spcPts val="800"/>
              </a:spcAft>
              <a:buFont typeface="Symbol" panose="05050102010706020507" pitchFamily="18" charset="2"/>
              <a:buChar char=""/>
            </a:pPr>
            <a:r>
              <a:rPr lang="en-AU" sz="1800" kern="100" dirty="0" err="1">
                <a:effectLst/>
                <a:latin typeface="Aptos" panose="020B0004020202020204" pitchFamily="34" charset="0"/>
                <a:ea typeface="Aptos" panose="020B0004020202020204" pitchFamily="34" charset="0"/>
                <a:cs typeface="Mangal" panose="02040503050203030202" pitchFamily="18" charset="0"/>
              </a:rPr>
              <a:t>Chúng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thường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đưa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ra</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các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khoảng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thời</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hạn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giả</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hoặc</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những</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ưu</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đãi</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ngắn</a:t>
            </a:r>
            <a:r>
              <a:rPr lang="en-AU" sz="1800" kern="100" dirty="0">
                <a:effectLst/>
                <a:latin typeface="Aptos" panose="020B0004020202020204" pitchFamily="34" charset="0"/>
                <a:ea typeface="Aptos" panose="020B0004020202020204" pitchFamily="34" charset="0"/>
                <a:cs typeface="Mangal" panose="02040503050203030202" pitchFamily="18" charset="0"/>
              </a:rPr>
              <a:t> </a:t>
            </a:r>
            <a:r>
              <a:rPr lang="en-AU" sz="1800" kern="100" dirty="0" err="1">
                <a:effectLst/>
                <a:latin typeface="Aptos" panose="020B0004020202020204" pitchFamily="34" charset="0"/>
                <a:ea typeface="Aptos" panose="020B0004020202020204" pitchFamily="34" charset="0"/>
                <a:cs typeface="Mangal" panose="02040503050203030202" pitchFamily="18" charset="0"/>
              </a:rPr>
              <a:t>hạn</a:t>
            </a:r>
            <a:r>
              <a:rPr lang="en-AU" sz="1800" kern="100" dirty="0">
                <a:effectLst/>
                <a:latin typeface="Aptos" panose="020B0004020202020204" pitchFamily="34" charset="0"/>
                <a:ea typeface="Aptos" panose="020B0004020202020204" pitchFamily="34" charset="0"/>
                <a:cs typeface="Mangal" panose="02040503050203030202" pitchFamily="18" charset="0"/>
              </a:rPr>
              <a:t>’.</a:t>
            </a: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rtl="0">
              <a:spcBef>
                <a:spcPts val="0"/>
              </a:spcBef>
            </a:pPr>
            <a:r>
              <a:rPr lang="vi" sz="1400" dirty="0">
                <a:latin typeface="Arial" panose="020B0604020202020204" pitchFamily="34" charset="0"/>
                <a:cs typeface="Arial" panose="020B0604020202020204" pitchFamily="34" charset="0"/>
              </a:rPr>
              <a:t>Bắt đầu với việc trình bày tổng quan về các hình thức lừa đảo khác nhau có thể gặp phải.</a:t>
            </a: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rtlCol="0"/>
          <a:lstStyle>
            <a:lvl1pPr>
              <a:defRPr/>
            </a:lvl1pPr>
          </a:lstStyle>
          <a:p>
            <a:pPr rtl="0">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v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rtlCol="0"/>
          <a:lstStyle>
            <a:lvl1pPr>
              <a:defRPr/>
            </a:lvl1pPr>
          </a:lstStyle>
          <a:p>
            <a:pPr rtl="0">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v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rtlCol="0"/>
          <a:lstStyle>
            <a:lvl1pPr>
              <a:defRPr/>
            </a:lvl1pPr>
          </a:lstStyle>
          <a:p>
            <a:pPr rtl="0">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rtlCol="0"/>
          <a:lstStyle>
            <a:lvl1pPr>
              <a:defRPr/>
            </a:lvl1pPr>
          </a:lstStyle>
          <a:p>
            <a:pPr rtl="0" fontAlgn="base">
              <a:spcBef>
                <a:spcPct val="0"/>
              </a:spcBef>
              <a:spcAft>
                <a:spcPts val="600"/>
              </a:spcAft>
            </a:pPr>
            <a:r>
              <a:rPr lang="v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rtlCol="0"/>
          <a:lstStyle>
            <a:lvl1pPr>
              <a:defRPr/>
            </a:lvl1pPr>
          </a:lstStyle>
          <a:p>
            <a:pPr rtl="0">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rtlCol="0"/>
          <a:lstStyle>
            <a:lvl1pPr>
              <a:defRPr/>
            </a:lvl1pPr>
          </a:lstStyle>
          <a:p>
            <a:pPr rtl="0">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rtlCol="0"/>
          <a:lstStyle>
            <a:lvl1pPr>
              <a:defRPr/>
            </a:lvl1pPr>
          </a:lstStyle>
          <a:p>
            <a:pPr rtl="0">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rtlCol="0"/>
          <a:lstStyle>
            <a:lvl1pPr>
              <a:defRPr/>
            </a:lvl1pPr>
          </a:lstStyle>
          <a:p>
            <a:pPr rtl="0">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rtlCol="0"/>
          <a:lstStyle>
            <a:lvl1pPr>
              <a:defRPr/>
            </a:lvl1pPr>
          </a:lstStyle>
          <a:p>
            <a:pPr rtl="0">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rtlCol="0"/>
          <a:lstStyle>
            <a:lvl1pPr>
              <a:defRPr/>
            </a:lvl1pPr>
          </a:lstStyle>
          <a:p>
            <a:pPr rtl="0">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rtlCol="0"/>
          <a:lstStyle>
            <a:lvl1pPr>
              <a:defRPr/>
            </a:lvl1pPr>
          </a:lstStyle>
          <a:p>
            <a:pPr rtl="0">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rtlCol="0"/>
          <a:lstStyle>
            <a:lvl1pPr>
              <a:defRPr/>
            </a:lvl1pPr>
          </a:lstStyle>
          <a:p>
            <a:pPr rtl="0">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rtlCol="0"/>
          <a:lstStyle>
            <a:lvl1pPr>
              <a:defRPr/>
            </a:lvl1pPr>
          </a:lstStyle>
          <a:p>
            <a:pPr rtl="0">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rtlCol="0"/>
          <a:lstStyle>
            <a:lvl1pPr>
              <a:defRPr/>
            </a:lvl1pPr>
          </a:lstStyle>
          <a:p>
            <a:pPr rtl="0">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rtlCol="0"/>
          <a:lstStyle>
            <a:lvl1pPr>
              <a:defRPr/>
            </a:lvl1pPr>
          </a:lstStyle>
          <a:p>
            <a:pPr rtl="0">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rtlCol="0"/>
          <a:lstStyle>
            <a:lvl1pPr>
              <a:defRPr/>
            </a:lvl1pPr>
          </a:lstStyle>
          <a:p>
            <a:pPr rtl="0">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rtlCol="0"/>
          <a:lstStyle>
            <a:lvl1pPr>
              <a:defRPr/>
            </a:lvl1pPr>
          </a:lstStyle>
          <a:p>
            <a:pPr rtl="0">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rtlCol="0"/>
          <a:lstStyle>
            <a:lvl1pPr>
              <a:defRPr/>
            </a:lvl1pPr>
          </a:lstStyle>
          <a:p>
            <a:pPr rtl="0">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rtlCol="0"/>
          <a:lstStyle>
            <a:lvl1pPr>
              <a:defRPr/>
            </a:lvl1pPr>
          </a:lstStyle>
          <a:p>
            <a:pPr rtl="0">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rtlCol="0"/>
          <a:lstStyle>
            <a:lvl1pPr>
              <a:defRPr/>
            </a:lvl1pPr>
          </a:lstStyle>
          <a:p>
            <a:pPr rtl="0">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rtlCol="0"/>
          <a:lstStyle>
            <a:lvl1pPr>
              <a:defRPr/>
            </a:lvl1pPr>
          </a:lstStyle>
          <a:p>
            <a:pPr rtl="0">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rtlCol="0"/>
          <a:lstStyle>
            <a:lvl1pPr>
              <a:defRPr/>
            </a:lvl1pPr>
          </a:lstStyle>
          <a:p>
            <a:pPr rtl="0">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rtlCol="0"/>
          <a:lstStyle>
            <a:lvl1pPr>
              <a:defRPr/>
            </a:lvl1pPr>
          </a:lstStyle>
          <a:p>
            <a:pPr rtl="0">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rtlCol="0"/>
          <a:lstStyle>
            <a:lvl1pPr>
              <a:defRPr/>
            </a:lvl1pPr>
          </a:lstStyle>
          <a:p>
            <a:pPr rtl="0">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rtlCol="0"/>
          <a:lstStyle>
            <a:lvl1pPr>
              <a:defRPr/>
            </a:lvl1pPr>
          </a:lstStyle>
          <a:p>
            <a:pPr rtl="0">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rtlCol="0"/>
          <a:lstStyle>
            <a:lvl1pPr>
              <a:defRPr/>
            </a:lvl1pPr>
          </a:lstStyle>
          <a:p>
            <a:pPr rtl="0">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rtlCol="0"/>
          <a:lstStyle>
            <a:lvl1pPr>
              <a:defRPr/>
            </a:lvl1pPr>
          </a:lstStyle>
          <a:p>
            <a:pPr rtl="0">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rtlCol="0"/>
          <a:lstStyle>
            <a:lvl1pPr>
              <a:defRPr/>
            </a:lvl1pPr>
          </a:lstStyle>
          <a:p>
            <a:pPr rtl="0">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rtlCol="0"/>
          <a:lstStyle>
            <a:lvl1pPr>
              <a:defRPr/>
            </a:lvl1pPr>
          </a:lstStyle>
          <a:p>
            <a:pPr rtl="0">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rtlCol="0"/>
          <a:lstStyle>
            <a:lvl1pPr>
              <a:defRPr/>
            </a:lvl1pPr>
          </a:lstStyle>
          <a:p>
            <a:pPr rtl="0">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rtlCol="0"/>
          <a:lstStyle>
            <a:lvl1pPr>
              <a:defRPr/>
            </a:lvl1pPr>
          </a:lstStyle>
          <a:p>
            <a:pPr rtl="0">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rtlCol="0"/>
          <a:lstStyle>
            <a:lvl1pPr>
              <a:defRPr/>
            </a:lvl1pPr>
          </a:lstStyle>
          <a:p>
            <a:pPr rtl="0">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rtlCol="0"/>
          <a:lstStyle>
            <a:lvl1pPr>
              <a:defRPr/>
            </a:lvl1pPr>
          </a:lstStyle>
          <a:p>
            <a:pPr rtl="0">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rtlCol="0"/>
          <a:lstStyle>
            <a:lvl1pPr>
              <a:defRPr/>
            </a:lvl1pPr>
          </a:lstStyle>
          <a:p>
            <a:pPr rtl="0">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rtlCol="0"/>
          <a:lstStyle>
            <a:lvl1pPr>
              <a:defRPr/>
            </a:lvl1pPr>
          </a:lstStyle>
          <a:p>
            <a:pPr rtl="0">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rtlCol="0"/>
          <a:lstStyle>
            <a:lvl1pPr>
              <a:defRPr/>
            </a:lvl1pPr>
          </a:lstStyle>
          <a:p>
            <a:pPr rtl="0">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rtlCol="0"/>
          <a:lstStyle>
            <a:lvl1pPr>
              <a:defRPr/>
            </a:lvl1pPr>
          </a:lstStyle>
          <a:p>
            <a:pPr rtl="0">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rtlCol="0"/>
          <a:lstStyle>
            <a:lvl1pPr>
              <a:defRPr/>
            </a:lvl1pPr>
          </a:lstStyle>
          <a:p>
            <a:pPr rtl="0">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rtlCol="0"/>
          <a:lstStyle>
            <a:lvl1pPr>
              <a:defRPr/>
            </a:lvl1pPr>
          </a:lstStyle>
          <a:p>
            <a:pPr rtl="0">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rtlCol="0"/>
          <a:lstStyle>
            <a:lvl1pPr>
              <a:defRPr/>
            </a:lvl1pPr>
          </a:lstStyle>
          <a:p>
            <a:pPr rtl="0">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rtlCol="0"/>
          <a:lstStyle>
            <a:lvl1pPr>
              <a:defRPr/>
            </a:lvl1pPr>
          </a:lstStyle>
          <a:p>
            <a:pPr rtl="0">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rtlCol="0"/>
          <a:lstStyle>
            <a:lvl1pPr>
              <a:defRPr/>
            </a:lvl1pPr>
          </a:lstStyle>
          <a:p>
            <a:pPr rtl="0">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rtlCol="0"/>
          <a:lstStyle>
            <a:lvl1pPr>
              <a:defRPr/>
            </a:lvl1pPr>
          </a:lstStyle>
          <a:p>
            <a:pPr rtl="0">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rtlCol="0"/>
          <a:lstStyle>
            <a:lvl1pPr>
              <a:defRPr/>
            </a:lvl1pPr>
          </a:lstStyle>
          <a:p>
            <a:pPr rtl="0">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rtlCol="0"/>
          <a:lstStyle>
            <a:lvl1pPr>
              <a:defRPr/>
            </a:lvl1pPr>
          </a:lstStyle>
          <a:p>
            <a:pPr rtl="0">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rtlCol="0"/>
          <a:lstStyle>
            <a:lvl1pPr>
              <a:defRPr/>
            </a:lvl1pPr>
          </a:lstStyle>
          <a:p>
            <a:pPr rtl="0">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rtlCol="0"/>
          <a:lstStyle>
            <a:lvl1pPr>
              <a:defRPr/>
            </a:lvl1pPr>
          </a:lstStyle>
          <a:p>
            <a:pPr rtl="0">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rtlCol="0"/>
          <a:lstStyle>
            <a:lvl1pPr>
              <a:defRPr/>
            </a:lvl1pPr>
          </a:lstStyle>
          <a:p>
            <a:pPr rtl="0">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rtlCol="0"/>
          <a:lstStyle>
            <a:lvl1pPr>
              <a:defRPr/>
            </a:lvl1pPr>
          </a:lstStyle>
          <a:p>
            <a:pPr rtl="0">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rtlCol="0"/>
          <a:lstStyle>
            <a:lvl1pPr>
              <a:defRPr/>
            </a:lvl1pPr>
          </a:lstStyle>
          <a:p>
            <a:pPr rtl="0">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rtlCol="0"/>
          <a:lstStyle>
            <a:lvl1pPr>
              <a:defRPr/>
            </a:lvl1pPr>
          </a:lstStyle>
          <a:p>
            <a:pPr rtl="0">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rtlCol="0"/>
          <a:lstStyle>
            <a:lvl1pPr>
              <a:defRPr/>
            </a:lvl1pPr>
          </a:lstStyle>
          <a:p>
            <a:pPr rtl="0">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rtlCol="0"/>
          <a:lstStyle>
            <a:lvl1pPr>
              <a:defRPr/>
            </a:lvl1pPr>
          </a:lstStyle>
          <a:p>
            <a:pPr rtl="0">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rtlCol="0"/>
          <a:lstStyle>
            <a:lvl1pPr>
              <a:defRPr/>
            </a:lvl1pPr>
          </a:lstStyle>
          <a:p>
            <a:pPr rtl="0">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rtlCol="0"/>
          <a:lstStyle>
            <a:lvl1pPr>
              <a:defRPr/>
            </a:lvl1pPr>
          </a:lstStyle>
          <a:p>
            <a:pPr rtl="0">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rtlCol="0"/>
          <a:lstStyle>
            <a:lvl1pPr>
              <a:defRPr/>
            </a:lvl1pPr>
          </a:lstStyle>
          <a:p>
            <a:pPr rtl="0">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rtlCol="0"/>
          <a:lstStyle>
            <a:lvl1pPr>
              <a:defRPr/>
            </a:lvl1pPr>
          </a:lstStyle>
          <a:p>
            <a:pPr rtl="0">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rtlCol="0"/>
          <a:lstStyle>
            <a:lvl1pPr>
              <a:defRPr/>
            </a:lvl1pPr>
          </a:lstStyle>
          <a:p>
            <a:pPr rtl="0">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rtlCol="0"/>
          <a:lstStyle>
            <a:lvl1pPr>
              <a:defRPr/>
            </a:lvl1pPr>
          </a:lstStyle>
          <a:p>
            <a:pPr rtl="0">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rtlCol="0"/>
          <a:lstStyle>
            <a:lvl1pPr>
              <a:defRPr/>
            </a:lvl1pPr>
          </a:lstStyle>
          <a:p>
            <a:pPr rtl="0">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rtlCol="0"/>
          <a:lstStyle>
            <a:lvl1pPr>
              <a:defRPr/>
            </a:lvl1pPr>
          </a:lstStyle>
          <a:p>
            <a:pPr rtl="0">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rtlCol="0"/>
          <a:lstStyle>
            <a:lvl1pPr>
              <a:defRPr/>
            </a:lvl1pPr>
          </a:lstStyle>
          <a:p>
            <a:pPr rtl="0">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v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rtlCol="0"/>
          <a:lstStyle>
            <a:lvl1pPr>
              <a:defRPr/>
            </a:lvl1pPr>
          </a:lstStyle>
          <a:p>
            <a:pPr rtl="0">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idx="1"/>
          </p:nvPr>
        </p:nvSpPr>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rtlCol="0"/>
          <a:lstStyle>
            <a:lvl1pPr>
              <a:defRPr/>
            </a:lvl1pPr>
          </a:lstStyle>
          <a:p>
            <a:pPr rtl="0">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rtlCol="0"/>
          <a:lstStyle>
            <a:lvl1pPr>
              <a:defRPr/>
            </a:lvl1pPr>
          </a:lstStyle>
          <a:p>
            <a:pPr rtl="0">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v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rtlCol="0"/>
          <a:lstStyle>
            <a:lvl1pPr>
              <a:defRPr/>
            </a:lvl1pPr>
          </a:lstStyle>
          <a:p>
            <a:pPr rtl="0">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v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rtlCol="0"/>
          <a:lstStyle>
            <a:lvl1pPr>
              <a:defRPr/>
            </a:lvl1pPr>
          </a:lstStyle>
          <a:p>
            <a:pPr rtl="0">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rtlCol="0"/>
          <a:lstStyle>
            <a:lvl1pPr>
              <a:defRPr/>
            </a:lvl1pPr>
          </a:lstStyle>
          <a:p>
            <a:pPr rtl="0">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rtlCol="0"/>
          <a:lstStyle>
            <a:lvl1pPr>
              <a:defRPr>
                <a:latin typeface="+mn-lt"/>
              </a:defRPr>
            </a:lvl1pPr>
          </a:lstStyle>
          <a:p>
            <a:pPr rtl="0" fontAlgn="base">
              <a:spcBef>
                <a:spcPct val="0"/>
              </a:spcBef>
              <a:spcAft>
                <a:spcPts val="600"/>
              </a:spcAft>
            </a:pPr>
            <a:r>
              <a:rPr lang="v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rtlCol="0"/>
          <a:lstStyle>
            <a:lvl1pPr>
              <a:defRPr/>
            </a:lvl1pPr>
          </a:lstStyle>
          <a:p>
            <a:pPr rtl="0">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rtlCol="0"/>
          <a:lstStyle>
            <a:lvl1pPr>
              <a:defRPr/>
            </a:lvl1pPr>
          </a:lstStyle>
          <a:p>
            <a:pPr rtl="0">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rtlCol="0"/>
          <a:lstStyle>
            <a:lvl1pPr>
              <a:defRPr/>
            </a:lvl1pPr>
          </a:lstStyle>
          <a:p>
            <a:pPr rtl="0">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rtlCol="0"/>
          <a:lstStyle>
            <a:lvl1pPr>
              <a:defRPr/>
            </a:lvl1pPr>
          </a:lstStyle>
          <a:p>
            <a:pPr rtl="0">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v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rtlCol="0"/>
          <a:lstStyle>
            <a:lvl1pPr>
              <a:defRPr/>
            </a:lvl1pPr>
          </a:lstStyle>
          <a:p>
            <a:pPr rtl="0">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v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vi"/>
              <a:t>WA Digital Inclusion Project  |  Community Champions | Training Session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v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v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rtlCol="0"/>
          <a:lstStyle>
            <a:lvl1pPr>
              <a:defRPr/>
            </a:lvl1pPr>
          </a:lstStyle>
          <a:p>
            <a:pPr rtl="0">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vi"/>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vi"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rtl="0" fontAlgn="base">
              <a:spcBef>
                <a:spcPct val="0"/>
              </a:spcBef>
              <a:spcAft>
                <a:spcPts val="600"/>
              </a:spcAft>
            </a:pPr>
            <a:r>
              <a:rPr lang="v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D9D9D9"/>
                </a:solidFill>
                <a:latin typeface="Kanit" charset="-34"/>
              </a:defRPr>
            </a:lvl1pPr>
          </a:lstStyle>
          <a:p>
            <a:pPr rtl="0">
              <a:defRPr/>
            </a:pPr>
            <a:fld id="{1B304148-1175-4D79-8512-E82E1E2935D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28B1101A-320B-8917-FAA8-4681916D2C3E}"/>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vi" sz="1000" i="1">
                <a:solidFill>
                  <a:schemeClr val="bg1"/>
                </a:solidFill>
              </a:rPr>
              <a:t>Lotterywest is the major supporter of the WA Digital Inclusion Project. WACOSS is leading the initiative and is responsible for project governance.</a:t>
            </a:r>
            <a:endParaRPr lang="en-AU" sz="1000">
              <a:solidFill>
                <a:schemeClr val="bg1"/>
              </a:solidFill>
            </a:endParaRPr>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rtl="0">
              <a:defRPr/>
            </a:pPr>
            <a:r>
              <a:rPr lang="vi"/>
              <a:t>WA Digital Inclusion Project  |  Community Champions | Training Session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chemeClr val="bg1"/>
                </a:solidFill>
                <a:latin typeface="Kanit" charset="-34"/>
              </a:defRPr>
            </a:lvl1pPr>
          </a:lstStyle>
          <a:p>
            <a:pPr rtl="0">
              <a:defRPr/>
            </a:pPr>
            <a:fld id="{53FA412E-38BE-4F79-B553-EDE76D44228E}"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609C099F-1679-74A2-E22A-71E38F5CDBE1}"/>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vi"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rtl="0">
              <a:defRPr/>
            </a:pPr>
            <a:r>
              <a:rPr lang="vi"/>
              <a:t>WA Digital Inclusion Project  |  Community Champions | Training Session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D9D9D9"/>
                </a:solidFill>
                <a:latin typeface="Kanit" charset="-34"/>
              </a:defRPr>
            </a:lvl1pPr>
          </a:lstStyle>
          <a:p>
            <a:pPr rtl="0">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vi"/>
              <a:t>WA Digital Inclusion Project  |  Community Champions | Training Session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rtl="0">
              <a:defRPr/>
            </a:pPr>
            <a:r>
              <a:rPr lang="vi"/>
              <a:t>WA Digital Inclusion Project  |  Community Champions | Training Session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chemeClr val="bg1"/>
                </a:solidFill>
                <a:latin typeface="Kanit" charset="-34"/>
              </a:defRPr>
            </a:lvl1pPr>
          </a:lstStyle>
          <a:p>
            <a:pPr rtl="0">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vi"/>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vi"/>
              <a:t>Edit Master text styles</a:t>
            </a:r>
          </a:p>
          <a:p>
            <a:pPr lvl="1" rtl="0"/>
            <a:r>
              <a:rPr lang="vi"/>
              <a:t>Second level</a:t>
            </a:r>
          </a:p>
          <a:p>
            <a:pPr lvl="2" rtl="0"/>
            <a:r>
              <a:rPr lang="vi"/>
              <a:t>Third level</a:t>
            </a:r>
          </a:p>
          <a:p>
            <a:pPr lvl="3" rtl="0"/>
            <a:r>
              <a:rPr lang="vi"/>
              <a:t>Fourth level</a:t>
            </a:r>
          </a:p>
          <a:p>
            <a:pPr lvl="4" rtl="0"/>
            <a:r>
              <a:rPr lang="vi"/>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vi"/>
              <a:t>WA Digital Inclusion Project  |  Community Champions | Training Session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DA8C01AA-87BC-4F26-A33B-759EEC5B56CF}"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C59FB791-5267-1E63-A263-6AD86FC7730A}"/>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vi"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jpeg"/><Relationship Id="rId7"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3.jpeg"/><Relationship Id="rId4" Type="http://schemas.openxmlformats.org/officeDocument/2006/relationships/image" Target="../media/image46.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1157778" y="1258661"/>
            <a:ext cx="9876441" cy="2675965"/>
          </a:xfrm>
        </p:spPr>
        <p:txBody>
          <a:bodyPr rtlCol="0"/>
          <a:lstStyle/>
          <a:p>
            <a:pPr algn="ctr" rtl="0" eaLnBrk="1" hangingPunct="1"/>
            <a:r>
              <a:rPr lang="vi" dirty="0">
                <a:solidFill>
                  <a:schemeClr val="bg1"/>
                </a:solidFill>
                <a:latin typeface="Arial" panose="020B0604020202020204" pitchFamily="34" charset="0"/>
                <a:cs typeface="Arial" panose="020B0604020202020204" pitchFamily="34" charset="0"/>
              </a:rPr>
              <a:t>Buổi chia sẻ thông </a:t>
            </a:r>
            <a:br>
              <a:rPr lang="en-AU" altLang="en-US" dirty="0">
                <a:solidFill>
                  <a:schemeClr val="bg1"/>
                </a:solidFill>
                <a:latin typeface="Arial" panose="020B0604020202020204" pitchFamily="34" charset="0"/>
                <a:cs typeface="Arial" panose="020B0604020202020204" pitchFamily="34" charset="0"/>
              </a:rPr>
            </a:br>
            <a:r>
              <a:rPr lang="vi" dirty="0">
                <a:solidFill>
                  <a:schemeClr val="bg1"/>
                </a:solidFill>
                <a:latin typeface="Arial" panose="020B0604020202020204" pitchFamily="34" charset="0"/>
                <a:cs typeface="Arial" panose="020B0604020202020204" pitchFamily="34" charset="0"/>
              </a:rPr>
              <a:t>tin về Kỹ năng số</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303" y="5528470"/>
            <a:ext cx="263139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Lừa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đảo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thông</a:t>
            </a:r>
            <a:r>
              <a:rPr lang="en-AU" dirty="0">
                <a:latin typeface="Arial" panose="020B0604020202020204" pitchFamily="34" charset="0"/>
                <a:cs typeface="Arial" panose="020B0604020202020204" pitchFamily="34" charset="0"/>
              </a:rPr>
              <a:t> qua </a:t>
            </a:r>
            <a:r>
              <a:rPr lang="en-AU" dirty="0" err="1">
                <a:latin typeface="Arial" panose="020B0604020202020204" pitchFamily="34" charset="0"/>
                <a:cs typeface="Arial" panose="020B0604020202020204" pitchFamily="34" charset="0"/>
              </a:rPr>
              <a:t>hình</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thức</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truy</a:t>
            </a:r>
            <a:r>
              <a:rPr lang="en-AU" dirty="0">
                <a:latin typeface="Arial" panose="020B0604020202020204" pitchFamily="34" charset="0"/>
                <a:cs typeface="Arial" panose="020B0604020202020204" pitchFamily="34" charset="0"/>
              </a:rPr>
              <a:t> </a:t>
            </a:r>
            <a:br>
              <a:rPr lang="en-AU" dirty="0">
                <a:latin typeface="Arial" panose="020B0604020202020204" pitchFamily="34" charset="0"/>
                <a:cs typeface="Arial" panose="020B0604020202020204" pitchFamily="34" charset="0"/>
              </a:rPr>
            </a:br>
            <a:r>
              <a:rPr lang="en-AU" dirty="0" err="1">
                <a:latin typeface="Arial" panose="020B0604020202020204" pitchFamily="34" charset="0"/>
                <a:cs typeface="Arial" panose="020B0604020202020204" pitchFamily="34" charset="0"/>
              </a:rPr>
              <a:t>cập</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từ</a:t>
            </a:r>
            <a:r>
              <a:rPr lang="en-AU" dirty="0">
                <a:latin typeface="Arial" panose="020B0604020202020204" pitchFamily="34" charset="0"/>
                <a:cs typeface="Arial" panose="020B0604020202020204" pitchFamily="34" charset="0"/>
              </a:rPr>
              <a:t> xa </a:t>
            </a:r>
            <a:r>
              <a:rPr lang="en-AU" dirty="0" err="1">
                <a:latin typeface="Arial" panose="020B0604020202020204" pitchFamily="34" charset="0"/>
                <a:cs typeface="Arial" panose="020B0604020202020204" pitchFamily="34" charset="0"/>
              </a:rPr>
              <a:t>và</a:t>
            </a:r>
            <a:r>
              <a:rPr lang="en-AU" dirty="0">
                <a:latin typeface="Arial" panose="020B0604020202020204" pitchFamily="34" charset="0"/>
                <a:cs typeface="Arial" panose="020B0604020202020204" pitchFamily="34" charset="0"/>
              </a:rPr>
              <a:t> hack</a:t>
            </a:r>
            <a:endParaRPr lang="en-AU" dirty="0"/>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562708" y="1657141"/>
            <a:ext cx="4748673" cy="39292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Kẻ lừa đảo sẽ gọi cho bạn hoặc gửi email để liên hệ với bạn. </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Họ sẽ yêu cầu bạn tải xuống một tệp tin gì đó, thường là giả vờ 'sửa chữa' máy tính của bạn. </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Điều này cho phép họ truy cập vào thiết bị của bạn để đánh cắp thông tin đã lưu trên máy.</a:t>
            </a: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grpSp>
        <p:nvGrpSpPr>
          <p:cNvPr id="3" name="Group 2">
            <a:extLst>
              <a:ext uri="{FF2B5EF4-FFF2-40B4-BE49-F238E27FC236}">
                <a16:creationId xmlns:a16="http://schemas.microsoft.com/office/drawing/2014/main" id="{C91D8B90-FB08-F8DD-9BA9-B15733B25B18}"/>
              </a:ext>
            </a:extLst>
          </p:cNvPr>
          <p:cNvGrpSpPr/>
          <p:nvPr/>
        </p:nvGrpSpPr>
        <p:grpSpPr>
          <a:xfrm>
            <a:off x="818076" y="355832"/>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5311381" y="1189452"/>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39F41-626A-050B-F482-E378DCF7174D}"/>
              </a:ext>
            </a:extLst>
          </p:cNvPr>
          <p:cNvSpPr>
            <a:spLocks noGrp="1"/>
          </p:cNvSpPr>
          <p:nvPr>
            <p:ph type="title"/>
          </p:nvPr>
        </p:nvSpPr>
        <p:spPr>
          <a:xfrm>
            <a:off x="1606371" y="167408"/>
            <a:ext cx="9641217" cy="1325563"/>
          </a:xfrm>
        </p:spPr>
        <p:txBody>
          <a:bodyPr/>
          <a:lstStyle/>
          <a:p>
            <a:r>
              <a:rPr lang="vi" b="1" dirty="0">
                <a:latin typeface="Arial" panose="020B0604020202020204" pitchFamily="34" charset="0"/>
                <a:cs typeface="Arial" panose="020B0604020202020204" pitchFamily="34" charset="0"/>
              </a:rPr>
              <a:t>Lừa đảo thông qua mua sắm trực tuyến</a:t>
            </a:r>
            <a:endParaRPr lang="en-AU" dirty="0"/>
          </a:p>
        </p:txBody>
      </p:sp>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866173" y="1786597"/>
            <a:ext cx="3333770"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Kẻ lừa đảo tạo quảng cáo hoặc các trang web giả mạo để bán sản phẩm. </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Họ sẽ lấy tiền của bạn nhưng không bao giờ giao sản phẩm cho bạn.</a:t>
            </a: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a:defRPr/>
            </a:pPr>
            <a:fld id="{5D834F31-63CD-4BB0-9F9E-B240BA518BE4}" type="slidenum">
              <a:rPr lang="en-AU" altLang="en-US" smtClean="0"/>
              <a:pPr>
                <a:defRPr/>
              </a:pPr>
              <a:t>11</a:t>
            </a:fld>
            <a:endParaRPr lang="en-AU" altLang="en-US"/>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543705" y="248776"/>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4149970" y="1271636"/>
            <a:ext cx="8042030" cy="5177307"/>
          </a:xfrm>
          <a:prstGeom prst="rect">
            <a:avLst/>
          </a:prstGeom>
        </p:spPr>
      </p:pic>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Lừa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đảo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thông</a:t>
            </a:r>
            <a:r>
              <a:rPr lang="en-AU" dirty="0">
                <a:latin typeface="Arial" panose="020B0604020202020204" pitchFamily="34" charset="0"/>
                <a:cs typeface="Arial" panose="020B0604020202020204" pitchFamily="34" charset="0"/>
              </a:rPr>
              <a:t> qua </a:t>
            </a:r>
            <a:r>
              <a:rPr lang="en-AU" dirty="0" err="1">
                <a:latin typeface="Arial" panose="020B0604020202020204" pitchFamily="34" charset="0"/>
                <a:cs typeface="Arial" panose="020B0604020202020204" pitchFamily="34" charset="0"/>
              </a:rPr>
              <a:t>mạo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danh</a:t>
            </a:r>
            <a:endParaRPr lang="en-AU" dirty="0"/>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1786597"/>
            <a:ext cx="4085655"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Kẻ lừa đảo gửi email giả mạo từ một địa chỉ như ngân hàng hoặc Chính phủ.</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Họ thường sẽ yêu cầu bạn gửi cho họ thông tin cá nhân. </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Một khi đã có đủ thông tin chi tiết, họ có thể mạo danh bạn.</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53056"/>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7E13F-D478-88E4-760F-5A82371BF55F}"/>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Lừa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tình</a:t>
            </a:r>
            <a:endParaRPr lang="en-AU" dirty="0"/>
          </a:p>
        </p:txBody>
      </p:sp>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752665" y="1492971"/>
            <a:ext cx="5271864" cy="3810549"/>
          </a:xfrm>
        </p:spPr>
        <p:txBody>
          <a:bodyPr/>
          <a:lstStyle/>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Khi kẻ lừa đảo lợi dụng những người đang tìm kiếm đối tượng hẹn hò trên mạng.</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Họ thường giả vờ có tình cảm với bạn và sau đó yêu cầu bạn cho tiền sau khi đã lấy được lòng tin của bạn.</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Nếu bạn sử dụng các ứng dụng hoặc trang web hẹn hò, hãy đảm bảo bạn xác nhận danh tính của ai đó, gặp mặt trực tiếp nếu có thể.</a:t>
            </a: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a:defRPr/>
            </a:pPr>
            <a:fld id="{5D834F31-63CD-4BB0-9F9E-B240BA518BE4}" type="slidenum">
              <a:rPr lang="en-AU" altLang="en-US" smtClean="0"/>
              <a:pPr>
                <a:defRPr/>
              </a:pPr>
              <a:t>13</a:t>
            </a:fld>
            <a:endParaRPr lang="en-AU" altLang="en-US"/>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3"/>
          <a:stretch>
            <a:fillRect/>
          </a:stretch>
        </p:blipFill>
        <p:spPr>
          <a:xfrm>
            <a:off x="752665" y="167408"/>
            <a:ext cx="1104228" cy="1104228"/>
          </a:xfrm>
          <a:prstGeom prst="rect">
            <a:avLst/>
          </a:prstGeom>
        </p:spPr>
      </p:pic>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4"/>
          <a:stretch>
            <a:fillRect/>
          </a:stretch>
        </p:blipFill>
        <p:spPr>
          <a:xfrm>
            <a:off x="6024529" y="844487"/>
            <a:ext cx="6354062" cy="6077798"/>
          </a:xfrm>
          <a:prstGeom prst="rect">
            <a:avLst/>
          </a:prstGeom>
        </p:spPr>
      </p:pic>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Lừa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đảo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Thẻ</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quà</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tặng</a:t>
            </a:r>
            <a:endParaRPr lang="en-AU"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866172" y="1575121"/>
            <a:ext cx="5229828"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Kẻ lừa đảo thuyết phục bạn mua thẻ quà tặng và cung cấp thông tin chi tiết cho chúng.</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Kẻ lừa đảo thường mạo danh các doanh nghiệp hợp pháp, cơ quan chính phủ hoặc kể cả một người nào đó mà bạn biết.</a:t>
            </a:r>
          </a:p>
          <a:p>
            <a:pPr marL="342900" lvl="0" indent="-342900">
              <a:lnSpc>
                <a:spcPct val="107000"/>
              </a:lnSpc>
              <a:spcAft>
                <a:spcPts val="800"/>
              </a:spcAft>
              <a:buFont typeface="Arial" panose="020B0604020202020204" pitchFamily="34" charset="0"/>
              <a:buChar char="•"/>
              <a:tabLst>
                <a:tab pos="457200" algn="l"/>
              </a:tabLst>
            </a:pPr>
            <a:r>
              <a:rPr lang="vi-VN"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Chúng có thể nói rằng việc thanh toán qua thẻ quà tặng là cần thiết để giải quyết một vấn đề hoặc để hỗ trợ trong trường hợp khẩn cấp.</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a:defRPr/>
            </a:pPr>
            <a:fld id="{5D834F31-63CD-4BB0-9F9E-B240BA518BE4}" type="slidenum">
              <a:rPr lang="en-AU" altLang="en-US" smtClean="0"/>
              <a:pPr>
                <a:defRPr/>
              </a:pPr>
              <a:t>14</a:t>
            </a:fld>
            <a:endParaRPr lang="en-AU" altLang="en-US"/>
          </a:p>
        </p:txBody>
      </p:sp>
      <p:grpSp>
        <p:nvGrpSpPr>
          <p:cNvPr id="3" name="Group 2">
            <a:extLst>
              <a:ext uri="{FF2B5EF4-FFF2-40B4-BE49-F238E27FC236}">
                <a16:creationId xmlns:a16="http://schemas.microsoft.com/office/drawing/2014/main" id="{63AE63D5-FB13-5C6E-345C-B40D8B86FCA2}"/>
              </a:ext>
            </a:extLst>
          </p:cNvPr>
          <p:cNvGrpSpPr/>
          <p:nvPr/>
        </p:nvGrpSpPr>
        <p:grpSpPr>
          <a:xfrm>
            <a:off x="866173" y="385348"/>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5"/>
          <a:stretch>
            <a:fillRect/>
          </a:stretch>
        </p:blipFill>
        <p:spPr>
          <a:xfrm>
            <a:off x="6354470" y="85258"/>
            <a:ext cx="4182059" cy="6687483"/>
          </a:xfrm>
          <a:prstGeom prst="rect">
            <a:avLst/>
          </a:prstGeom>
        </p:spPr>
      </p:pic>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6D81F-D180-DEAF-414E-38AF6C90DE63}"/>
              </a:ext>
            </a:extLst>
          </p:cNvPr>
          <p:cNvSpPr>
            <a:spLocks noGrp="1"/>
          </p:cNvSpPr>
          <p:nvPr>
            <p:ph type="title"/>
          </p:nvPr>
        </p:nvSpPr>
        <p:spPr>
          <a:xfrm>
            <a:off x="1162214" y="171760"/>
            <a:ext cx="9867572" cy="1325563"/>
          </a:xfrm>
        </p:spPr>
        <p:txBody>
          <a:bodyPr/>
          <a:lstStyle/>
          <a:p>
            <a:pPr algn="ctr"/>
            <a:r>
              <a:rPr lang="vi" sz="4000" dirty="0">
                <a:latin typeface="Arial" panose="020B0604020202020204" pitchFamily="34" charset="0"/>
                <a:cs typeface="Arial" panose="020B0604020202020204" pitchFamily="34" charset="0"/>
              </a:rPr>
              <a:t>Mẹo sử dụng Internet an toàn</a:t>
            </a:r>
            <a:endParaRPr lang="en-AU" sz="4000" dirty="0">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3963673386"/>
              </p:ext>
            </p:extLst>
          </p:nvPr>
        </p:nvGraphicFramePr>
        <p:xfrm>
          <a:off x="425613" y="1497323"/>
          <a:ext cx="11423487" cy="500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C20E757-1F63-1C32-9C6D-619339D6CBBA}"/>
              </a:ext>
            </a:extLst>
          </p:cNvPr>
          <p:cNvSpPr/>
          <p:nvPr/>
        </p:nvSpPr>
        <p:spPr>
          <a:xfrm>
            <a:off x="759655" y="6498388"/>
            <a:ext cx="8623496" cy="35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364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0" anchor="ctr">
            <a:normAutofit/>
          </a:bodyPr>
          <a:lstStyle/>
          <a:p>
            <a:pPr rtl="0" eaLnBrk="1" hangingPunct="1"/>
            <a:r>
              <a:rPr lang="vi" sz="4000" dirty="0">
                <a:solidFill>
                  <a:srgbClr val="1962B2"/>
                </a:solidFill>
                <a:latin typeface="Arial" panose="020B0604020202020204" pitchFamily="34" charset="0"/>
                <a:cs typeface="Arial" panose="020B0604020202020204" pitchFamily="34" charset="0"/>
              </a:rPr>
              <a:t>Nhận biết Lừa đảo!</a:t>
            </a:r>
          </a:p>
        </p:txBody>
      </p:sp>
      <p:sp>
        <p:nvSpPr>
          <p:cNvPr id="18" name="Rectangle 17">
            <a:extLst>
              <a:ext uri="{FF2B5EF4-FFF2-40B4-BE49-F238E27FC236}">
                <a16:creationId xmlns:a16="http://schemas.microsoft.com/office/drawing/2014/main" id="{779A707D-B9AB-88A5-FDE9-F83AE647EB03}"/>
              </a:ext>
            </a:extLst>
          </p:cNvPr>
          <p:cNvSpPr/>
          <p:nvPr/>
        </p:nvSpPr>
        <p:spPr>
          <a:xfrm>
            <a:off x="5665304" y="435978"/>
            <a:ext cx="6054553"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0" eaLnBrk="1" fontAlgn="auto" hangingPunct="1">
              <a:lnSpc>
                <a:spcPct val="90000"/>
              </a:lnSpc>
              <a:spcBef>
                <a:spcPts val="1000"/>
              </a:spcBef>
              <a:spcAft>
                <a:spcPts val="0"/>
              </a:spcAft>
              <a:defRPr/>
            </a:pPr>
            <a:r>
              <a:rPr lang="vi" sz="2800" dirty="0">
                <a:solidFill>
                  <a:schemeClr val="tx1"/>
                </a:solidFill>
                <a:latin typeface="Arial" panose="020B0604020202020204" pitchFamily="34" charset="0"/>
                <a:cs typeface="Arial" panose="020B0604020202020204" pitchFamily="34" charset="0"/>
              </a:rPr>
              <a:t>Quý vị nghĩ nội dung nào trong số này là thật?</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F46F1651-B326-3A26-8FF8-17AE1AE50E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background with black text&#10;&#10;Description automatically generated">
            <a:extLst>
              <a:ext uri="{FF2B5EF4-FFF2-40B4-BE49-F238E27FC236}">
                <a16:creationId xmlns:a16="http://schemas.microsoft.com/office/drawing/2014/main" id="{25863D32-B333-5A52-4FAA-7B9C6A4F8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264" y="2478414"/>
            <a:ext cx="4677473" cy="1785408"/>
          </a:xfrm>
          <a:prstGeom prst="rect">
            <a:avLst/>
          </a:prstGeom>
        </p:spPr>
      </p:pic>
    </p:spTree>
    <p:extLst>
      <p:ext uri="{BB962C8B-B14F-4D97-AF65-F5344CB8AC3E}">
        <p14:creationId xmlns:p14="http://schemas.microsoft.com/office/powerpoint/2010/main" val="32887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0" anchor="ctr">
            <a:normAutofit/>
          </a:bodyPr>
          <a:lstStyle/>
          <a:p>
            <a:pPr rtl="0" eaLnBrk="1" hangingPunct="1"/>
            <a:r>
              <a:rPr lang="vi" sz="4000">
                <a:solidFill>
                  <a:srgbClr val="1962B2"/>
                </a:solidFill>
                <a:latin typeface="Arial" panose="020B0604020202020204" pitchFamily="34" charset="0"/>
                <a:cs typeface="Arial" panose="020B0604020202020204" pitchFamily="34" charset="0"/>
              </a:rPr>
              <a:t>Nhận biết Lừa đảo!</a:t>
            </a:r>
          </a:p>
        </p:txBody>
      </p:sp>
      <p:sp>
        <p:nvSpPr>
          <p:cNvPr id="18" name="Rectangle 17">
            <a:extLst>
              <a:ext uri="{FF2B5EF4-FFF2-40B4-BE49-F238E27FC236}">
                <a16:creationId xmlns:a16="http://schemas.microsoft.com/office/drawing/2014/main" id="{779A707D-B9AB-88A5-FDE9-F83AE647EB03}"/>
              </a:ext>
            </a:extLst>
          </p:cNvPr>
          <p:cNvSpPr/>
          <p:nvPr/>
        </p:nvSpPr>
        <p:spPr>
          <a:xfrm>
            <a:off x="4220308" y="435978"/>
            <a:ext cx="7499549"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0" eaLnBrk="1" fontAlgn="auto" hangingPunct="1">
              <a:lnSpc>
                <a:spcPct val="90000"/>
              </a:lnSpc>
              <a:spcBef>
                <a:spcPts val="1000"/>
              </a:spcBef>
              <a:spcAft>
                <a:spcPts val="0"/>
              </a:spcAft>
              <a:defRPr/>
            </a:pPr>
            <a:r>
              <a:rPr lang="vi" sz="3200" dirty="0">
                <a:solidFill>
                  <a:schemeClr val="tx1"/>
                </a:solidFill>
                <a:latin typeface="Arial" panose="020B0604020202020204" pitchFamily="34" charset="0"/>
                <a:cs typeface="Arial" panose="020B0604020202020204" pitchFamily="34" charset="0"/>
              </a:rPr>
              <a:t>Quý vị nghĩ nội dung nào trong số này là thật?</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EC184E-B220-CE5F-A2D2-70A8E781CC66}"/>
              </a:ext>
            </a:extLst>
          </p:cNvPr>
          <p:cNvSpPr txBox="1"/>
          <p:nvPr/>
        </p:nvSpPr>
        <p:spPr>
          <a:xfrm>
            <a:off x="7361207" y="4850493"/>
            <a:ext cx="435865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vi" sz="2800" dirty="0">
                <a:solidFill>
                  <a:srgbClr val="FF0000"/>
                </a:solidFill>
                <a:latin typeface="Arial" panose="020B0604020202020204" pitchFamily="34" charset="0"/>
                <a:cs typeface="Arial" panose="020B0604020202020204" pitchFamily="34" charset="0"/>
              </a:rPr>
              <a:t>Đây là tin nhắn thật và chúng ta có thể xác minh bằng những cách khác!</a:t>
            </a:r>
          </a:p>
        </p:txBody>
      </p:sp>
      <p:pic>
        <p:nvPicPr>
          <p:cNvPr id="6" name="Picture 16">
            <a:extLst>
              <a:ext uri="{FF2B5EF4-FFF2-40B4-BE49-F238E27FC236}">
                <a16:creationId xmlns:a16="http://schemas.microsoft.com/office/drawing/2014/main" id="{9F3CB96B-F06B-5DD1-318C-AF2A179218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background with black text&#10;&#10;Description automatically generated">
            <a:extLst>
              <a:ext uri="{FF2B5EF4-FFF2-40B4-BE49-F238E27FC236}">
                <a16:creationId xmlns:a16="http://schemas.microsoft.com/office/drawing/2014/main" id="{C851E997-27B3-A6CB-1AEC-D5F38A503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264" y="2478414"/>
            <a:ext cx="4677473" cy="1785408"/>
          </a:xfrm>
          <a:prstGeom prst="rect">
            <a:avLst/>
          </a:prstGeom>
        </p:spPr>
      </p:pic>
      <p:sp>
        <p:nvSpPr>
          <p:cNvPr id="4" name="Oval 3">
            <a:extLst>
              <a:ext uri="{FF2B5EF4-FFF2-40B4-BE49-F238E27FC236}">
                <a16:creationId xmlns:a16="http://schemas.microsoft.com/office/drawing/2014/main" id="{9972FFC0-FAAA-6738-2186-0DEF84A350C6}"/>
              </a:ext>
            </a:extLst>
          </p:cNvPr>
          <p:cNvSpPr/>
          <p:nvPr/>
        </p:nvSpPr>
        <p:spPr>
          <a:xfrm>
            <a:off x="6190498" y="2208973"/>
            <a:ext cx="5814832" cy="23530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79821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139700" y="50800"/>
            <a:ext cx="10910300" cy="1119188"/>
          </a:xfrm>
        </p:spPr>
        <p:txBody>
          <a:bodyPr/>
          <a:lstStyle/>
          <a:p>
            <a:pPr algn="ctr" eaLnBrk="1" hangingPunct="1"/>
            <a:r>
              <a:rPr lang="vi" dirty="0">
                <a:latin typeface="Arial" panose="020B0604020202020204" pitchFamily="34" charset="0"/>
                <a:ea typeface="Kanit" panose="020B0502040204020203" charset="0"/>
                <a:cs typeface="Arial" panose="020B0604020202020204" pitchFamily="34" charset="0"/>
              </a:rPr>
              <a:t>Lừa đảo qua tin nhắn SMS – Các ví dụ khác!</a:t>
            </a:r>
            <a:endParaRPr lang="en-US" altLang="en-US" dirty="0">
              <a:latin typeface="Arial" panose="020B0604020202020204" pitchFamily="34" charset="0"/>
              <a:ea typeface="Kanit" panose="020B0502040204020203" charset="0"/>
              <a:cs typeface="Arial" panose="020B0604020202020204" pitchFamily="34" charset="0"/>
            </a:endParaRPr>
          </a:p>
        </p:txBody>
      </p:sp>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nSpc>
                <a:spcPct val="100000"/>
              </a:lnSpc>
              <a:spcBef>
                <a:spcPct val="0"/>
              </a:spcBef>
              <a:buFontTx/>
              <a:buNone/>
            </a:pPr>
            <a:fld id="{57DA016B-EB01-4607-A6A1-C43B434C3DF4}" type="slidenum">
              <a:rPr lang="en-AU" altLang="en-US" sz="1000" smtClean="0">
                <a:solidFill>
                  <a:srgbClr val="898989"/>
                </a:solidFill>
                <a:latin typeface="+mn-lt"/>
              </a:rPr>
              <a:pPr>
                <a:lnSpc>
                  <a:spcPct val="100000"/>
                </a:lnSpc>
                <a:spcBef>
                  <a:spcPct val="0"/>
                </a:spcBef>
                <a:buFontTx/>
                <a:buNone/>
              </a:pPr>
              <a:t>18</a:t>
            </a:fld>
            <a:endParaRPr lang="en-AU" altLang="en-US" sz="1000">
              <a:solidFill>
                <a:srgbClr val="898989"/>
              </a:solidFill>
              <a:latin typeface="+mn-lt"/>
            </a:endParaRPr>
          </a:p>
        </p:txBody>
      </p:sp>
      <p:pic>
        <p:nvPicPr>
          <p:cNvPr id="1030" name="Picture 6">
            <a:extLst>
              <a:ext uri="{FF2B5EF4-FFF2-40B4-BE49-F238E27FC236}">
                <a16:creationId xmlns:a16="http://schemas.microsoft.com/office/drawing/2014/main" id="{52BE6CFE-DB16-EAE7-5D9E-EE16BF4E1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21354" y="116062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1830BA-BFA0-87CC-07B4-FC07C2DB33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00985" y="296281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E6AABA1E-04A4-72AC-647E-F498FBF35D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6450600" y="4495539"/>
            <a:ext cx="4320000" cy="1525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Description automatically generated">
            <a:extLst>
              <a:ext uri="{FF2B5EF4-FFF2-40B4-BE49-F238E27FC236}">
                <a16:creationId xmlns:a16="http://schemas.microsoft.com/office/drawing/2014/main" id="{E75E6BE1-31C7-73CB-4B86-D60B2262E8F0}"/>
              </a:ext>
            </a:extLst>
          </p:cNvPr>
          <p:cNvPicPr>
            <a:picLocks noChangeAspect="1"/>
          </p:cNvPicPr>
          <p:nvPr/>
        </p:nvPicPr>
        <p:blipFill>
          <a:blip r:embed="rId6" cstate="print">
            <a:extLst>
              <a:ext uri="{28A0092B-C50C-407E-A947-70E740481C1C}">
                <a14:useLocalDpi xmlns:a14="http://schemas.microsoft.com/office/drawing/2010/main" val="0"/>
              </a:ext>
            </a:extLst>
          </a:blip>
          <a:srcRect t="27839" r="4618" b="4618"/>
          <a:stretch/>
        </p:blipFill>
        <p:spPr bwMode="auto">
          <a:xfrm>
            <a:off x="1159140" y="4854900"/>
            <a:ext cx="4089265" cy="1296225"/>
          </a:xfrm>
          <a:prstGeom prst="rect">
            <a:avLst/>
          </a:prstGeom>
          <a:noFill/>
          <a:ln>
            <a:noFill/>
          </a:ln>
        </p:spPr>
      </p:pic>
      <p:pic>
        <p:nvPicPr>
          <p:cNvPr id="9" name="Picture 8" descr="A close-up of a message&#10;&#10;Description automatically generated">
            <a:extLst>
              <a:ext uri="{FF2B5EF4-FFF2-40B4-BE49-F238E27FC236}">
                <a16:creationId xmlns:a16="http://schemas.microsoft.com/office/drawing/2014/main" id="{14979378-66EA-E817-D595-FF5325A26D0E}"/>
              </a:ext>
            </a:extLst>
          </p:cNvPr>
          <p:cNvPicPr>
            <a:picLocks noChangeAspect="1"/>
          </p:cNvPicPr>
          <p:nvPr/>
        </p:nvPicPr>
        <p:blipFill>
          <a:blip r:embed="rId7">
            <a:extLst>
              <a:ext uri="{28A0092B-C50C-407E-A947-70E740481C1C}">
                <a14:useLocalDpi xmlns:a14="http://schemas.microsoft.com/office/drawing/2010/main" val="0"/>
              </a:ext>
            </a:extLst>
          </a:blip>
          <a:srcRect r="3237"/>
          <a:stretch/>
        </p:blipFill>
        <p:spPr>
          <a:xfrm>
            <a:off x="1021354" y="2742948"/>
            <a:ext cx="4320000" cy="2015041"/>
          </a:xfrm>
          <a:prstGeom prst="rect">
            <a:avLst/>
          </a:prstGeom>
        </p:spPr>
      </p:pic>
      <p:pic>
        <p:nvPicPr>
          <p:cNvPr id="10" name="Picture 9" descr="A close up of a message&#10;&#10;Description automatically generated">
            <a:extLst>
              <a:ext uri="{FF2B5EF4-FFF2-40B4-BE49-F238E27FC236}">
                <a16:creationId xmlns:a16="http://schemas.microsoft.com/office/drawing/2014/main" id="{042931FA-F401-AF2A-2F63-F36B733FD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0904" y="1202050"/>
            <a:ext cx="4180162" cy="1634605"/>
          </a:xfrm>
          <a:prstGeom prst="rect">
            <a:avLst/>
          </a:prstGeom>
        </p:spPr>
      </p:pic>
      <p:pic>
        <p:nvPicPr>
          <p:cNvPr id="11" name="Picture 10" descr="A screenshot of a message&#10;&#10;Description automatically generated">
            <a:extLst>
              <a:ext uri="{FF2B5EF4-FFF2-40B4-BE49-F238E27FC236}">
                <a16:creationId xmlns:a16="http://schemas.microsoft.com/office/drawing/2014/main" id="{4901AB4D-2752-14C7-7A21-D2EAD830DFAE}"/>
              </a:ext>
            </a:extLst>
          </p:cNvPr>
          <p:cNvPicPr>
            <a:picLocks noChangeAspect="1"/>
          </p:cNvPicPr>
          <p:nvPr/>
        </p:nvPicPr>
        <p:blipFill>
          <a:blip r:embed="rId9" cstate="print">
            <a:extLst>
              <a:ext uri="{28A0092B-C50C-407E-A947-70E740481C1C}">
                <a14:useLocalDpi xmlns:a14="http://schemas.microsoft.com/office/drawing/2010/main" val="0"/>
              </a:ext>
            </a:extLst>
          </a:blip>
          <a:srcRect t="24604" r="9024"/>
          <a:stretch/>
        </p:blipFill>
        <p:spPr bwMode="auto">
          <a:xfrm>
            <a:off x="6570904" y="4463493"/>
            <a:ext cx="4320000" cy="1590004"/>
          </a:xfrm>
          <a:prstGeom prst="rect">
            <a:avLst/>
          </a:prstGeom>
          <a:noFill/>
          <a:ln>
            <a:noFill/>
          </a:ln>
        </p:spPr>
      </p:pic>
    </p:spTree>
    <p:extLst>
      <p:ext uri="{BB962C8B-B14F-4D97-AF65-F5344CB8AC3E}">
        <p14:creationId xmlns:p14="http://schemas.microsoft.com/office/powerpoint/2010/main" val="306711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1089399" y="21969"/>
            <a:ext cx="5683103" cy="1325563"/>
          </a:xfrm>
        </p:spPr>
        <p:txBody>
          <a:bodyPr rtlCol="0"/>
          <a:lstStyle/>
          <a:p>
            <a:pPr rtl="0"/>
            <a:r>
              <a:rPr lang="vi" sz="4000">
                <a:latin typeface="Arial" panose="020B0604020202020204" pitchFamily="34" charset="0"/>
                <a:cs typeface="Arial" panose="020B0604020202020204" pitchFamily="34" charset="0"/>
              </a:rPr>
              <a:t>Tin rác? iPhone</a:t>
            </a:r>
          </a:p>
        </p:txBody>
      </p:sp>
      <p:sp>
        <p:nvSpPr>
          <p:cNvPr id="52228" name="Slide Number Placeholder 3">
            <a:extLst>
              <a:ext uri="{FF2B5EF4-FFF2-40B4-BE49-F238E27FC236}">
                <a16:creationId xmlns:a16="http://schemas.microsoft.com/office/drawing/2014/main" id="{E2FD8341-9296-402F-2AC3-38C843D02B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a:lnSpc>
                <a:spcPct val="100000"/>
              </a:lnSpc>
              <a:spcBef>
                <a:spcPct val="0"/>
              </a:spcBef>
              <a:buFontTx/>
              <a:buNone/>
            </a:pPr>
            <a:fld id="{936516E2-A83E-47FF-BC41-6DAF90ECCF89}" type="slidenum">
              <a:rPr lang="en-AU" altLang="en-US" sz="1000" smtClean="0">
                <a:solidFill>
                  <a:srgbClr val="898989"/>
                </a:solidFill>
                <a:latin typeface="+mn-lt"/>
              </a:rPr>
              <a:pPr rtl="0">
                <a:lnSpc>
                  <a:spcPct val="100000"/>
                </a:lnSpc>
                <a:spcBef>
                  <a:spcPct val="0"/>
                </a:spcBef>
                <a:buFontTx/>
                <a:buNone/>
              </a:pPr>
              <a:t>19</a:t>
            </a:fld>
            <a:endParaRPr lang="en-AU" altLang="en-US" sz="1000">
              <a:solidFill>
                <a:srgbClr val="898989"/>
              </a:solidFill>
              <a:latin typeface="+mn-lt"/>
            </a:endParaRPr>
          </a:p>
        </p:txBody>
      </p:sp>
      <p:pic>
        <p:nvPicPr>
          <p:cNvPr id="52229" name="Picture 4">
            <a:extLst>
              <a:ext uri="{FF2B5EF4-FFF2-40B4-BE49-F238E27FC236}">
                <a16:creationId xmlns:a16="http://schemas.microsoft.com/office/drawing/2014/main" id="{72580DBD-4766-A9D6-3947-76DB00CA05B5}"/>
              </a:ext>
            </a:extLst>
          </p:cNvPr>
          <p:cNvPicPr>
            <a:picLocks noChangeAspect="1"/>
          </p:cNvPicPr>
          <p:nvPr/>
        </p:nvPicPr>
        <p:blipFill rotWithShape="1">
          <a:blip r:embed="rId3">
            <a:extLst>
              <a:ext uri="{28A0092B-C50C-407E-A947-70E740481C1C}">
                <a14:useLocalDpi xmlns:a14="http://schemas.microsoft.com/office/drawing/2010/main" val="0"/>
              </a:ext>
            </a:extLst>
          </a:blip>
          <a:srcRect t="2524" b="8696"/>
          <a:stretch/>
        </p:blipFill>
        <p:spPr bwMode="auto">
          <a:xfrm>
            <a:off x="4333687" y="1387195"/>
            <a:ext cx="3737989" cy="46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38C9C670-32C0-38A7-FFF0-CAB1C070F83A}"/>
              </a:ext>
            </a:extLst>
          </p:cNvPr>
          <p:cNvSpPr/>
          <p:nvPr/>
        </p:nvSpPr>
        <p:spPr>
          <a:xfrm>
            <a:off x="2847407" y="5470805"/>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6" name="TextBox 5">
            <a:extLst>
              <a:ext uri="{FF2B5EF4-FFF2-40B4-BE49-F238E27FC236}">
                <a16:creationId xmlns:a16="http://schemas.microsoft.com/office/drawing/2014/main" id="{DF2F59B7-6844-5618-FD81-75D53341F13F}"/>
              </a:ext>
            </a:extLst>
          </p:cNvPr>
          <p:cNvSpPr txBox="1"/>
          <p:nvPr/>
        </p:nvSpPr>
        <p:spPr>
          <a:xfrm>
            <a:off x="393895" y="2057240"/>
            <a:ext cx="3537056" cy="3046988"/>
          </a:xfrm>
          <a:prstGeom prst="rect">
            <a:avLst/>
          </a:prstGeom>
          <a:noFill/>
        </p:spPr>
        <p:txBody>
          <a:bodyPr wrap="square" rtlCol="0">
            <a:spAutoFit/>
          </a:bodyPr>
          <a:lstStyle/>
          <a:p>
            <a:pPr rtl="0"/>
            <a:r>
              <a:rPr lang="vi" sz="3200">
                <a:solidFill>
                  <a:srgbClr val="FF0000"/>
                </a:solidFill>
                <a:latin typeface="Arial" panose="020B0604020202020204" pitchFamily="34" charset="0"/>
                <a:cs typeface="Arial" panose="020B0604020202020204" pitchFamily="34" charset="0"/>
              </a:rPr>
              <a:t>Trên iPhone, quý vị có thể báo cáo tin nhắn là tin rác và chúng sẽ bị xóa khỏi điện thoại của quý vị. </a:t>
            </a:r>
            <a:endParaRPr lang="en-AU" sz="3200"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626C28-D513-0F34-3DEB-CBA35E177A85}"/>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pic>
        <p:nvPicPr>
          <p:cNvPr id="1028" name="Picture 4">
            <a:extLst>
              <a:ext uri="{FF2B5EF4-FFF2-40B4-BE49-F238E27FC236}">
                <a16:creationId xmlns:a16="http://schemas.microsoft.com/office/drawing/2014/main" id="{E9136DDE-3D96-81A1-4EAA-A6DDE52A16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54"/>
          <a:stretch/>
        </p:blipFill>
        <p:spPr bwMode="auto">
          <a:xfrm>
            <a:off x="8877149" y="0"/>
            <a:ext cx="3163887" cy="65182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E2C26862-5F7E-9384-1B94-ADF78ADEBD12}"/>
              </a:ext>
            </a:extLst>
          </p:cNvPr>
          <p:cNvSpPr/>
          <p:nvPr/>
        </p:nvSpPr>
        <p:spPr>
          <a:xfrm>
            <a:off x="8413782" y="5286903"/>
            <a:ext cx="660186"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8" name="Rectangle 266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 name="Picture 2" descr="Acacia Garden | Kings Park">
            <a:extLst>
              <a:ext uri="{FF2B5EF4-FFF2-40B4-BE49-F238E27FC236}">
                <a16:creationId xmlns:a16="http://schemas.microsoft.com/office/drawing/2014/main" id="{F64632C8-5B89-72A3-7794-7845C4CCD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 r="483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6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7531100" y="466164"/>
            <a:ext cx="4876800" cy="919475"/>
          </a:xfrm>
        </p:spPr>
        <p:txBody>
          <a:bodyPr vert="horz" lIns="91440" tIns="45720" rIns="91440" bIns="45720" rtlCol="0" anchor="ctr">
            <a:normAutofit/>
          </a:bodyPr>
          <a:lstStyle/>
          <a:p>
            <a:pPr algn="ctr" rtl="0" eaLnBrk="1" hangingPunct="1"/>
            <a:r>
              <a:rPr lang="vi" dirty="0">
                <a:solidFill>
                  <a:srgbClr val="1962B2"/>
                </a:solidFill>
                <a:latin typeface="Arial" panose="020B0604020202020204" pitchFamily="34" charset="0"/>
                <a:cs typeface="Arial" panose="020B0604020202020204" pitchFamily="34" charset="0"/>
              </a:rPr>
              <a:t>Lời tri ân Đất nước</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7886700" y="1269553"/>
            <a:ext cx="4165600" cy="55294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eaLnBrk="1" hangingPunct="1">
              <a:lnSpc>
                <a:spcPct val="120000"/>
              </a:lnSpc>
              <a:spcBef>
                <a:spcPct val="0"/>
              </a:spcBef>
              <a:spcAft>
                <a:spcPts val="600"/>
              </a:spcAft>
              <a:buNone/>
            </a:pPr>
            <a:r>
              <a:rPr lang="vi" sz="2800" dirty="0">
                <a:solidFill>
                  <a:schemeClr val="tx1"/>
                </a:solidFill>
                <a:latin typeface="Arial" panose="020B0604020202020204" pitchFamily="34" charset="0"/>
                <a:cs typeface="Arial" panose="020B0604020202020204" pitchFamily="34" charset="0"/>
              </a:rPr>
              <a:t>Chúng tôi công nhận những Chủ nhân Truyền thống của vùng đất nơi chúng ta hội ngộ trong ngày hôm nay. </a:t>
            </a:r>
          </a:p>
          <a:p>
            <a:pPr rtl="0" eaLnBrk="1" hangingPunct="1">
              <a:lnSpc>
                <a:spcPct val="120000"/>
              </a:lnSpc>
              <a:spcBef>
                <a:spcPct val="0"/>
              </a:spcBef>
              <a:spcAft>
                <a:spcPts val="600"/>
              </a:spcAft>
              <a:buNone/>
            </a:pPr>
            <a:endParaRPr lang="en-US" altLang="en-US" sz="1600" dirty="0">
              <a:solidFill>
                <a:schemeClr val="tx1"/>
              </a:solidFill>
              <a:latin typeface="Arial" panose="020B0604020202020204" pitchFamily="34" charset="0"/>
              <a:cs typeface="Arial" panose="020B0604020202020204" pitchFamily="34" charset="0"/>
            </a:endParaRPr>
          </a:p>
          <a:p>
            <a:pPr rtl="0" eaLnBrk="1" hangingPunct="1">
              <a:lnSpc>
                <a:spcPct val="120000"/>
              </a:lnSpc>
              <a:spcBef>
                <a:spcPct val="0"/>
              </a:spcBef>
              <a:spcAft>
                <a:spcPts val="600"/>
              </a:spcAft>
              <a:buNone/>
            </a:pPr>
            <a:r>
              <a:rPr lang="vi" sz="2800" dirty="0">
                <a:solidFill>
                  <a:schemeClr val="tx1"/>
                </a:solidFill>
                <a:latin typeface="Arial" panose="020B0604020202020204" pitchFamily="34" charset="0"/>
                <a:cs typeface="Arial" panose="020B0604020202020204" pitchFamily="34" charset="0"/>
              </a:rPr>
              <a:t>Chúng tôi xin bày tỏ lòng kính trọng đối với các bậc Lão thành trong quá khứ và hiện tại.</a:t>
            </a:r>
          </a:p>
        </p:txBody>
      </p:sp>
    </p:spTree>
    <p:extLst>
      <p:ext uri="{BB962C8B-B14F-4D97-AF65-F5344CB8AC3E}">
        <p14:creationId xmlns:p14="http://schemas.microsoft.com/office/powerpoint/2010/main" val="33486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788707" y="208607"/>
            <a:ext cx="7188906" cy="1325563"/>
          </a:xfrm>
        </p:spPr>
        <p:txBody>
          <a:bodyPr rtlCol="0"/>
          <a:lstStyle/>
          <a:p>
            <a:pPr rtl="0"/>
            <a:r>
              <a:rPr lang="vi" sz="4400">
                <a:latin typeface="Arial" panose="020B0604020202020204" pitchFamily="34" charset="0"/>
                <a:cs typeface="Arial" panose="020B0604020202020204" pitchFamily="34" charset="0"/>
              </a:rPr>
              <a:t>Tin rác? Android</a:t>
            </a:r>
          </a:p>
        </p:txBody>
      </p:sp>
      <p:sp>
        <p:nvSpPr>
          <p:cNvPr id="6" name="TextBox 5">
            <a:extLst>
              <a:ext uri="{FF2B5EF4-FFF2-40B4-BE49-F238E27FC236}">
                <a16:creationId xmlns:a16="http://schemas.microsoft.com/office/drawing/2014/main" id="{DF2F59B7-6844-5618-FD81-75D53341F13F}"/>
              </a:ext>
            </a:extLst>
          </p:cNvPr>
          <p:cNvSpPr txBox="1"/>
          <p:nvPr/>
        </p:nvSpPr>
        <p:spPr>
          <a:xfrm>
            <a:off x="406400" y="1924466"/>
            <a:ext cx="5308600" cy="3539430"/>
          </a:xfrm>
          <a:prstGeom prst="rect">
            <a:avLst/>
          </a:prstGeom>
          <a:noFill/>
        </p:spPr>
        <p:txBody>
          <a:bodyPr wrap="square" rtlCol="0">
            <a:spAutoFit/>
          </a:bodyPr>
          <a:lstStyle/>
          <a:p>
            <a:pPr rtl="0"/>
            <a:r>
              <a:rPr lang="vi" sz="3200" dirty="0">
                <a:solidFill>
                  <a:srgbClr val="FF0000"/>
                </a:solidFill>
                <a:latin typeface="Arial" panose="020B0604020202020204" pitchFamily="34" charset="0"/>
                <a:cs typeface="Arial" panose="020B0604020202020204" pitchFamily="34" charset="0"/>
              </a:rPr>
              <a:t>Trên thiết bị Android, nhấp vào ‘</a:t>
            </a:r>
            <a:r>
              <a:rPr lang="vi-VN" sz="3200" dirty="0">
                <a:solidFill>
                  <a:srgbClr val="FF0000"/>
                </a:solidFill>
                <a:latin typeface="Arial" panose="020B0604020202020204" pitchFamily="34" charset="0"/>
                <a:cs typeface="Arial" panose="020B0604020202020204" pitchFamily="34" charset="0"/>
              </a:rPr>
              <a:t>Chặn và báo cáo hành vi lừa đảo’</a:t>
            </a:r>
            <a:r>
              <a:rPr lang="vi" sz="3200" dirty="0">
                <a:solidFill>
                  <a:srgbClr val="FF0000"/>
                </a:solidFill>
                <a:latin typeface="Arial" panose="020B0604020202020204" pitchFamily="34" charset="0"/>
                <a:cs typeface="Arial" panose="020B0604020202020204" pitchFamily="34" charset="0"/>
              </a:rPr>
              <a:t> để:</a:t>
            </a:r>
          </a:p>
          <a:p>
            <a:pPr marL="457200" indent="-457200" rtl="0">
              <a:buFont typeface="Arial" panose="020B0604020202020204" pitchFamily="34" charset="0"/>
              <a:buChar char="•"/>
            </a:pPr>
            <a:r>
              <a:rPr lang="vi" sz="3200" dirty="0">
                <a:solidFill>
                  <a:srgbClr val="FF0000"/>
                </a:solidFill>
                <a:latin typeface="Arial" panose="020B0604020202020204" pitchFamily="34" charset="0"/>
                <a:cs typeface="Arial" panose="020B0604020202020204" pitchFamily="34" charset="0"/>
              </a:rPr>
              <a:t>Chặn không cho số này tiếp tục liên hệ với quý vị.</a:t>
            </a:r>
          </a:p>
          <a:p>
            <a:pPr marL="457200" indent="-457200" rtl="0">
              <a:buFont typeface="Arial" panose="020B0604020202020204" pitchFamily="34" charset="0"/>
              <a:buChar char="•"/>
            </a:pPr>
            <a:r>
              <a:rPr lang="vi" sz="3200" dirty="0">
                <a:solidFill>
                  <a:srgbClr val="FF0000"/>
                </a:solidFill>
                <a:latin typeface="Arial" panose="020B0604020202020204" pitchFamily="34" charset="0"/>
                <a:cs typeface="Arial" panose="020B0604020202020204" pitchFamily="34" charset="0"/>
              </a:rPr>
              <a:t>Chuyển tin nhắn vào thư mục tin rác của quý vị.</a:t>
            </a:r>
            <a:endParaRPr lang="en-AU" sz="32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5C36DD0-D669-9A57-30FE-DEAAF334378C}"/>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1" name="Rectangle 10">
            <a:extLst>
              <a:ext uri="{FF2B5EF4-FFF2-40B4-BE49-F238E27FC236}">
                <a16:creationId xmlns:a16="http://schemas.microsoft.com/office/drawing/2014/main" id="{BBA7EC55-0186-8064-9A30-A6AF2322A6C7}"/>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pic>
        <p:nvPicPr>
          <p:cNvPr id="2" name="Picture 1">
            <a:extLst>
              <a:ext uri="{FF2B5EF4-FFF2-40B4-BE49-F238E27FC236}">
                <a16:creationId xmlns:a16="http://schemas.microsoft.com/office/drawing/2014/main" id="{78953A69-E2F4-42D2-BBFB-A10F1D913135}"/>
              </a:ext>
            </a:extLst>
          </p:cNvPr>
          <p:cNvPicPr>
            <a:picLocks noChangeAspect="1"/>
          </p:cNvPicPr>
          <p:nvPr/>
        </p:nvPicPr>
        <p:blipFill rotWithShape="1">
          <a:blip r:embed="rId3">
            <a:extLst>
              <a:ext uri="{28A0092B-C50C-407E-A947-70E740481C1C}">
                <a14:useLocalDpi xmlns:a14="http://schemas.microsoft.com/office/drawing/2010/main" val="0"/>
              </a:ext>
            </a:extLst>
          </a:blip>
          <a:srcRect t="10078" b="32702"/>
          <a:stretch/>
        </p:blipFill>
        <p:spPr bwMode="auto">
          <a:xfrm>
            <a:off x="6725113" y="665664"/>
            <a:ext cx="4639238" cy="5900455"/>
          </a:xfrm>
          <a:prstGeom prst="rect">
            <a:avLst/>
          </a:prstGeom>
          <a:noFill/>
          <a:ln>
            <a:noFill/>
          </a:ln>
          <a:extLst>
            <a:ext uri="{53640926-AAD7-44D8-BBD7-CCE9431645EC}">
              <a14:shadowObscured xmlns:a14="http://schemas.microsoft.com/office/drawing/2010/main"/>
            </a:ext>
          </a:extLst>
        </p:spPr>
      </p:pic>
      <p:sp>
        <p:nvSpPr>
          <p:cNvPr id="3" name="Arrow: Right 2">
            <a:extLst>
              <a:ext uri="{FF2B5EF4-FFF2-40B4-BE49-F238E27FC236}">
                <a16:creationId xmlns:a16="http://schemas.microsoft.com/office/drawing/2014/main" id="{98FF2CBB-F2AC-8795-A7A8-A935550CB59C}"/>
              </a:ext>
            </a:extLst>
          </p:cNvPr>
          <p:cNvSpPr/>
          <p:nvPr/>
        </p:nvSpPr>
        <p:spPr>
          <a:xfrm>
            <a:off x="7265885" y="1706258"/>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509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91" name="Freeform: Shape 3090">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schemeClr val="bg2"/>
              </a:solidFill>
            </a:endParaRPr>
          </a:p>
        </p:txBody>
      </p:sp>
      <p:sp>
        <p:nvSpPr>
          <p:cNvPr id="2" name="Title 1">
            <a:extLst>
              <a:ext uri="{FF2B5EF4-FFF2-40B4-BE49-F238E27FC236}">
                <a16:creationId xmlns:a16="http://schemas.microsoft.com/office/drawing/2014/main" id="{4DCF4131-5BD7-0E8F-F061-938F8C771DBF}"/>
              </a:ext>
            </a:extLst>
          </p:cNvPr>
          <p:cNvSpPr>
            <a:spLocks noGrp="1"/>
          </p:cNvSpPr>
          <p:nvPr>
            <p:ph type="title"/>
          </p:nvPr>
        </p:nvSpPr>
        <p:spPr>
          <a:xfrm>
            <a:off x="497973" y="393380"/>
            <a:ext cx="7655427" cy="739881"/>
          </a:xfrm>
        </p:spPr>
        <p:txBody>
          <a:bodyPr vert="horz" lIns="91440" tIns="45720" rIns="91440" bIns="45720" rtlCol="0" anchor="b">
            <a:normAutofit/>
          </a:bodyPr>
          <a:lstStyle/>
          <a:p>
            <a:pPr rtl="0" eaLnBrk="1" hangingPunct="1"/>
            <a:r>
              <a:rPr lang="vi" sz="4000">
                <a:solidFill>
                  <a:srgbClr val="1962B2"/>
                </a:solidFill>
                <a:latin typeface="Arial" panose="020B0604020202020204" pitchFamily="34" charset="0"/>
                <a:cs typeface="Arial" panose="020B0604020202020204" pitchFamily="34" charset="0"/>
              </a:rPr>
              <a:t>Cảnh báo của công ty</a:t>
            </a:r>
          </a:p>
        </p:txBody>
      </p:sp>
      <p:pic>
        <p:nvPicPr>
          <p:cNvPr id="1042" name="Picture 18">
            <a:extLst>
              <a:ext uri="{FF2B5EF4-FFF2-40B4-BE49-F238E27FC236}">
                <a16:creationId xmlns:a16="http://schemas.microsoft.com/office/drawing/2014/main" id="{14460857-76B1-A47C-76E9-90AC9E411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0" r="-268" b="67015"/>
          <a:stretch/>
        </p:blipFill>
        <p:spPr bwMode="auto">
          <a:xfrm>
            <a:off x="303892" y="2402019"/>
            <a:ext cx="5683953" cy="318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C Scamwatch on X: &quot;Planning on bagging some bargains this Black Friday  and Cyber Monday? Make sure you're not shopping on a scam website.  Remember, huge discounts, unusual URLs &amp; limited payment">
            <a:extLst>
              <a:ext uri="{FF2B5EF4-FFF2-40B4-BE49-F238E27FC236}">
                <a16:creationId xmlns:a16="http://schemas.microsoft.com/office/drawing/2014/main" id="{F8B7FFCB-1EDB-E502-8E38-56E2D6FF8C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4157" y="2432607"/>
            <a:ext cx="5987844" cy="3128647"/>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9818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05" name="Rectangle 4104">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07" name="Rectangle 4106">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8ACDF4D-B76A-B923-0C17-AE048CE52927}"/>
              </a:ext>
            </a:extLst>
          </p:cNvPr>
          <p:cNvSpPr>
            <a:spLocks noGrp="1"/>
          </p:cNvSpPr>
          <p:nvPr>
            <p:ph type="title"/>
          </p:nvPr>
        </p:nvSpPr>
        <p:spPr>
          <a:xfrm>
            <a:off x="149306" y="2921839"/>
            <a:ext cx="6546587" cy="881366"/>
          </a:xfrm>
        </p:spPr>
        <p:txBody>
          <a:bodyPr vert="horz" lIns="91440" tIns="45720" rIns="91440" bIns="45720" rtlCol="0" anchor="b">
            <a:noAutofit/>
          </a:bodyPr>
          <a:lstStyle/>
          <a:p>
            <a:pPr rtl="0" eaLnBrk="1" hangingPunct="1"/>
            <a:r>
              <a:rPr lang="vi" sz="4000">
                <a:solidFill>
                  <a:srgbClr val="1962B2"/>
                </a:solidFill>
                <a:latin typeface="Arial" panose="020B0604020202020204" pitchFamily="34" charset="0"/>
                <a:cs typeface="Arial" panose="020B0604020202020204" pitchFamily="34" charset="0"/>
              </a:rPr>
              <a:t>Lừa đảo trên </a:t>
            </a:r>
            <a:br>
              <a:rPr lang="en-US" sz="4000" dirty="0">
                <a:solidFill>
                  <a:srgbClr val="1962B2"/>
                </a:solidFill>
                <a:latin typeface="Arial" panose="020B0604020202020204" pitchFamily="34" charset="0"/>
                <a:cs typeface="Arial" panose="020B0604020202020204" pitchFamily="34" charset="0"/>
              </a:rPr>
            </a:br>
            <a:r>
              <a:rPr lang="vi" sz="4000">
                <a:solidFill>
                  <a:srgbClr val="1962B2"/>
                </a:solidFill>
                <a:latin typeface="Arial" panose="020B0604020202020204" pitchFamily="34" charset="0"/>
                <a:cs typeface="Arial" panose="020B0604020202020204" pitchFamily="34" charset="0"/>
              </a:rPr>
              <a:t>Marketplace</a:t>
            </a:r>
          </a:p>
        </p:txBody>
      </p:sp>
      <p:sp>
        <p:nvSpPr>
          <p:cNvPr id="4109" name="Rectangle 4108">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111" name="Straight Connector 411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60E5AEAB-A34D-449F-B358-9F6E31A52DEA" descr="IMG_9600.jpg">
            <a:extLst>
              <a:ext uri="{FF2B5EF4-FFF2-40B4-BE49-F238E27FC236}">
                <a16:creationId xmlns:a16="http://schemas.microsoft.com/office/drawing/2014/main" id="{F16B0898-BF54-AC74-B290-A5D598D8E2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8" b="23313"/>
          <a:stretch/>
        </p:blipFill>
        <p:spPr bwMode="auto">
          <a:xfrm>
            <a:off x="7970073" y="530266"/>
            <a:ext cx="3895784" cy="55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6CAC4BC-990E-8B81-7D23-025F8D8CECED}"/>
              </a:ext>
            </a:extLst>
          </p:cNvPr>
          <p:cNvPicPr>
            <a:picLocks noChangeAspect="1"/>
          </p:cNvPicPr>
          <p:nvPr/>
        </p:nvPicPr>
        <p:blipFill>
          <a:blip r:embed="rId4"/>
          <a:stretch>
            <a:fillRect/>
          </a:stretch>
        </p:blipFill>
        <p:spPr>
          <a:xfrm>
            <a:off x="3638155" y="530266"/>
            <a:ext cx="4251068" cy="5627833"/>
          </a:xfrm>
          <a:prstGeom prst="rect">
            <a:avLst/>
          </a:prstGeom>
        </p:spPr>
      </p:pic>
    </p:spTree>
    <p:extLst>
      <p:ext uri="{BB962C8B-B14F-4D97-AF65-F5344CB8AC3E}">
        <p14:creationId xmlns:p14="http://schemas.microsoft.com/office/powerpoint/2010/main" val="28130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70E99-9DB4-053A-7934-96150820464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53" name="Rectangle 615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0AC6CB0-B85A-2210-D770-0402E5D70936}"/>
              </a:ext>
            </a:extLst>
          </p:cNvPr>
          <p:cNvSpPr>
            <a:spLocks noGrp="1"/>
          </p:cNvSpPr>
          <p:nvPr>
            <p:ph type="ctrTitle"/>
          </p:nvPr>
        </p:nvSpPr>
        <p:spPr>
          <a:xfrm>
            <a:off x="1255059" y="5632386"/>
            <a:ext cx="9681882" cy="739880"/>
          </a:xfrm>
        </p:spPr>
        <p:txBody>
          <a:bodyPr rtlCol="0" anchor="b">
            <a:normAutofit/>
          </a:bodyPr>
          <a:lstStyle/>
          <a:p>
            <a:pPr rtl="0"/>
            <a:r>
              <a:rPr lang="vi" sz="4000">
                <a:solidFill>
                  <a:srgbClr val="1962B2"/>
                </a:solidFill>
                <a:latin typeface="Arial" panose="020B0604020202020204" pitchFamily="34" charset="0"/>
                <a:cs typeface="Arial" panose="020B0604020202020204" pitchFamily="34" charset="0"/>
              </a:rPr>
              <a:t>Nơi để tìm kiếm thông tin</a:t>
            </a:r>
          </a:p>
        </p:txBody>
      </p:sp>
      <p:pic>
        <p:nvPicPr>
          <p:cNvPr id="6146" name="Picture 2" descr="Information Dissemination - CyberHoot">
            <a:extLst>
              <a:ext uri="{FF2B5EF4-FFF2-40B4-BE49-F238E27FC236}">
                <a16:creationId xmlns:a16="http://schemas.microsoft.com/office/drawing/2014/main" id="{200BDCE5-FB55-3634-54F2-0390F28BD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9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5" name="Picture 4">
            <a:extLst>
              <a:ext uri="{FF2B5EF4-FFF2-40B4-BE49-F238E27FC236}">
                <a16:creationId xmlns:a16="http://schemas.microsoft.com/office/drawing/2014/main" id="{C1AF339B-5FC3-8C6A-E1F1-FA7A25536244}"/>
              </a:ext>
            </a:extLst>
          </p:cNvPr>
          <p:cNvPicPr>
            <a:picLocks noChangeAspect="1"/>
          </p:cNvPicPr>
          <p:nvPr/>
        </p:nvPicPr>
        <p:blipFill rotWithShape="1">
          <a:blip r:embed="rId3">
            <a:extLst>
              <a:ext uri="{28A0092B-C50C-407E-A947-70E740481C1C}">
                <a14:useLocalDpi xmlns:a14="http://schemas.microsoft.com/office/drawing/2010/main" val="0"/>
              </a:ext>
            </a:extLst>
          </a:blip>
          <a:srcRect t="2" b="-14268"/>
          <a:stretch/>
        </p:blipFill>
        <p:spPr>
          <a:xfrm>
            <a:off x="-12699" y="1"/>
            <a:ext cx="12684605" cy="7848599"/>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itle 1">
            <a:extLst>
              <a:ext uri="{FF2B5EF4-FFF2-40B4-BE49-F238E27FC236}">
                <a16:creationId xmlns:a16="http://schemas.microsoft.com/office/drawing/2014/main" id="{4F2F75A9-CA36-6B1C-BDF4-3F81048BF451}"/>
              </a:ext>
            </a:extLst>
          </p:cNvPr>
          <p:cNvSpPr txBox="1">
            <a:spLocks noChangeArrowheads="1"/>
          </p:cNvSpPr>
          <p:nvPr/>
        </p:nvSpPr>
        <p:spPr bwMode="auto">
          <a:xfrm>
            <a:off x="97679" y="5945574"/>
            <a:ext cx="6931319" cy="752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fontScale="85000" lnSpcReduction="1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rtl="0" eaLnBrk="1" hangingPunct="1">
              <a:spcAft>
                <a:spcPts val="600"/>
              </a:spcAft>
            </a:pPr>
            <a:r>
              <a:rPr lang="vi" sz="4000" dirty="0">
                <a:solidFill>
                  <a:srgbClr val="1962B2"/>
                </a:solidFill>
                <a:latin typeface="Arial" panose="020B0604020202020204" pitchFamily="34" charset="0"/>
                <a:cs typeface="Arial" panose="020B0604020202020204" pitchFamily="34" charset="0"/>
              </a:rPr>
              <a:t>Trang web Hòa nhập Kỹ thuật số</a:t>
            </a:r>
          </a:p>
        </p:txBody>
      </p:sp>
    </p:spTree>
    <p:extLst>
      <p:ext uri="{BB962C8B-B14F-4D97-AF65-F5344CB8AC3E}">
        <p14:creationId xmlns:p14="http://schemas.microsoft.com/office/powerpoint/2010/main" val="364832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7EFFA-04B7-70A7-5DAA-A548DEDDB148}"/>
              </a:ext>
            </a:extLst>
          </p:cNvPr>
          <p:cNvPicPr>
            <a:picLocks noChangeAspect="1"/>
          </p:cNvPicPr>
          <p:nvPr/>
        </p:nvPicPr>
        <p:blipFill rotWithShape="1">
          <a:blip r:embed="rId3">
            <a:extLst>
              <a:ext uri="{28A0092B-C50C-407E-A947-70E740481C1C}">
                <a14:useLocalDpi xmlns:a14="http://schemas.microsoft.com/office/drawing/2010/main" val="0"/>
              </a:ext>
            </a:extLst>
          </a:blip>
          <a:srcRect b="37948"/>
          <a:stretch/>
        </p:blipFill>
        <p:spPr>
          <a:xfrm>
            <a:off x="0" y="0"/>
            <a:ext cx="12192000" cy="4682479"/>
          </a:xfrm>
          <a:prstGeom prst="rect">
            <a:avLst/>
          </a:prstGeom>
        </p:spPr>
      </p:pic>
      <p:pic>
        <p:nvPicPr>
          <p:cNvPr id="6" name="Picture 5">
            <a:extLst>
              <a:ext uri="{FF2B5EF4-FFF2-40B4-BE49-F238E27FC236}">
                <a16:creationId xmlns:a16="http://schemas.microsoft.com/office/drawing/2014/main" id="{FF686703-3C39-3663-8EFA-D0BB8572E949}"/>
              </a:ext>
            </a:extLst>
          </p:cNvPr>
          <p:cNvPicPr>
            <a:picLocks noChangeAspect="1"/>
          </p:cNvPicPr>
          <p:nvPr/>
        </p:nvPicPr>
        <p:blipFill rotWithShape="1">
          <a:blip r:embed="rId4">
            <a:extLst>
              <a:ext uri="{28A0092B-C50C-407E-A947-70E740481C1C}">
                <a14:useLocalDpi xmlns:a14="http://schemas.microsoft.com/office/drawing/2010/main" val="0"/>
              </a:ext>
            </a:extLst>
          </a:blip>
          <a:srcRect t="1216" b="29787"/>
          <a:stretch/>
        </p:blipFill>
        <p:spPr>
          <a:xfrm>
            <a:off x="0" y="3164114"/>
            <a:ext cx="12192000" cy="3869509"/>
          </a:xfrm>
          <a:prstGeom prst="rect">
            <a:avLst/>
          </a:prstGeom>
        </p:spPr>
      </p:pic>
      <p:sp>
        <p:nvSpPr>
          <p:cNvPr id="9" name="Oval 8">
            <a:extLst>
              <a:ext uri="{FF2B5EF4-FFF2-40B4-BE49-F238E27FC236}">
                <a16:creationId xmlns:a16="http://schemas.microsoft.com/office/drawing/2014/main" id="{B0B566CD-D62A-C922-1481-BF863C3E68CD}"/>
              </a:ext>
            </a:extLst>
          </p:cNvPr>
          <p:cNvSpPr/>
          <p:nvPr/>
        </p:nvSpPr>
        <p:spPr>
          <a:xfrm>
            <a:off x="3365499" y="1358899"/>
            <a:ext cx="1922333" cy="723481"/>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extLst>
      <p:ext uri="{BB962C8B-B14F-4D97-AF65-F5344CB8AC3E}">
        <p14:creationId xmlns:p14="http://schemas.microsoft.com/office/powerpoint/2010/main" val="35825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9E0120-4DA0-DB31-26F3-06E70AFE9E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8436903"/>
          </a:xfrm>
          <a:prstGeom prst="rect">
            <a:avLst/>
          </a:prstGeom>
        </p:spPr>
      </p:pic>
      <p:sp>
        <p:nvSpPr>
          <p:cNvPr id="14" name="Oval 13">
            <a:extLst>
              <a:ext uri="{FF2B5EF4-FFF2-40B4-BE49-F238E27FC236}">
                <a16:creationId xmlns:a16="http://schemas.microsoft.com/office/drawing/2014/main" id="{31823D3B-B6EC-64E4-1791-379C3B4E932C}"/>
              </a:ext>
            </a:extLst>
          </p:cNvPr>
          <p:cNvSpPr/>
          <p:nvPr/>
        </p:nvSpPr>
        <p:spPr>
          <a:xfrm>
            <a:off x="7421182" y="1308099"/>
            <a:ext cx="1837118" cy="672681"/>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extLst>
      <p:ext uri="{BB962C8B-B14F-4D97-AF65-F5344CB8AC3E}">
        <p14:creationId xmlns:p14="http://schemas.microsoft.com/office/powerpoint/2010/main" val="27886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𝗪𝗵𝗲𝗻 𝘆𝗼𝘂 𝗻𝗲𝗲𝗱 𝗮 𝗽𝗹𝗮𝗻 𝗯𝘂𝘁 𝗹𝗮𝗰𝗸 𝘁𝗵𝗲 𝗮𝗯𝗶𝗹𝗶𝘁𝘆  𝘁𝗼 𝗰𝗿𝗲𝗮𝘁𝗲 𝗼𝗻𝗲… | by Brian Can Help! | Medium">
            <a:extLst>
              <a:ext uri="{FF2B5EF4-FFF2-40B4-BE49-F238E27FC236}">
                <a16:creationId xmlns:a16="http://schemas.microsoft.com/office/drawing/2014/main" id="{641F8C3A-B875-620F-9186-0CAA9EC5D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1111" b="11322"/>
          <a:stretch/>
        </p:blipFill>
        <p:spPr bwMode="auto">
          <a:xfrm>
            <a:off x="-449328" y="-148772"/>
            <a:ext cx="13294471" cy="7006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4ADBD12-E5E7-5F3A-0913-5F4997A53589}"/>
              </a:ext>
            </a:extLst>
          </p:cNvPr>
          <p:cNvSpPr txBox="1">
            <a:spLocks/>
          </p:cNvSpPr>
          <p:nvPr/>
        </p:nvSpPr>
        <p:spPr bwMode="auto">
          <a:xfrm rot="695067">
            <a:off x="8882318" y="3045962"/>
            <a:ext cx="3262172" cy="2688068"/>
          </a:xfrm>
          <a:prstGeom prst="rect">
            <a:avLst/>
          </a:prstGeom>
          <a:solidFill>
            <a:srgbClr val="E9E9EB"/>
          </a:solidFill>
          <a:ln>
            <a:noFill/>
          </a:ln>
        </p:spPr>
        <p:txBody>
          <a:bodyPr vert="horz" wrap="square" lIns="91440" tIns="45720" rIns="91440" bIns="45720" numCol="1" rtlCol="0" anchor="ctr" anchorCtr="0" compatLnSpc="1">
            <a:prstTxWarp prst="textNoShape">
              <a:avLst/>
            </a:prstTxWarp>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rtl="0"/>
            <a:r>
              <a:rPr lang="vi" sz="3200" dirty="0">
                <a:latin typeface="Arial" panose="020B0604020202020204" pitchFamily="34" charset="0"/>
                <a:cs typeface="Arial" panose="020B0604020202020204" pitchFamily="34" charset="0"/>
              </a:rPr>
              <a:t>Bước tiếp theo là gì? </a:t>
            </a:r>
          </a:p>
          <a:p>
            <a:pPr algn="ctr" rtl="0"/>
            <a:endParaRPr lang="en-US" sz="3200" dirty="0">
              <a:latin typeface="Arial" panose="020B0604020202020204" pitchFamily="34" charset="0"/>
              <a:cs typeface="Arial" panose="020B0604020202020204" pitchFamily="34" charset="0"/>
            </a:endParaRPr>
          </a:p>
          <a:p>
            <a:pPr algn="ctr" rtl="0"/>
            <a:r>
              <a:rPr lang="vi" sz="3200" dirty="0">
                <a:latin typeface="Arial" panose="020B0604020202020204" pitchFamily="34" charset="0"/>
                <a:cs typeface="Arial" panose="020B0604020202020204" pitchFamily="34" charset="0"/>
              </a:rPr>
              <a:t>Hãy lập kế hoạch!</a:t>
            </a:r>
          </a:p>
        </p:txBody>
      </p:sp>
    </p:spTree>
    <p:extLst>
      <p:ext uri="{BB962C8B-B14F-4D97-AF65-F5344CB8AC3E}">
        <p14:creationId xmlns:p14="http://schemas.microsoft.com/office/powerpoint/2010/main" val="2284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280C-95CC-A0C8-B311-DE0F7267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2CF0C-5E6E-4F31-CE80-7110F23A3D33}"/>
              </a:ext>
            </a:extLst>
          </p:cNvPr>
          <p:cNvSpPr>
            <a:spLocks noGrp="1"/>
          </p:cNvSpPr>
          <p:nvPr>
            <p:ph type="title"/>
          </p:nvPr>
        </p:nvSpPr>
        <p:spPr>
          <a:xfrm>
            <a:off x="-1048632" y="278996"/>
            <a:ext cx="9228138" cy="1325563"/>
          </a:xfrm>
        </p:spPr>
        <p:txBody>
          <a:bodyPr rtlCol="0"/>
          <a:lstStyle/>
          <a:p>
            <a:pPr algn="ctr" rtl="0"/>
            <a:r>
              <a:rPr lang="vi" sz="4000" dirty="0">
                <a:latin typeface="Arial" panose="020B0604020202020204" pitchFamily="34" charset="0"/>
                <a:cs typeface="Arial" panose="020B0604020202020204" pitchFamily="34" charset="0"/>
              </a:rPr>
              <a:t>Khảo sát</a:t>
            </a:r>
          </a:p>
        </p:txBody>
      </p:sp>
      <p:sp>
        <p:nvSpPr>
          <p:cNvPr id="4" name="Footer Placeholder 3">
            <a:extLst>
              <a:ext uri="{FF2B5EF4-FFF2-40B4-BE49-F238E27FC236}">
                <a16:creationId xmlns:a16="http://schemas.microsoft.com/office/drawing/2014/main" id="{EB0FEAC7-60DA-8801-1BAA-D517D12334E1}"/>
              </a:ext>
            </a:extLst>
          </p:cNvPr>
          <p:cNvSpPr>
            <a:spLocks noGrp="1"/>
          </p:cNvSpPr>
          <p:nvPr>
            <p:ph type="ftr" sz="quarter" idx="10"/>
          </p:nvPr>
        </p:nvSpPr>
        <p:spPr>
          <a:xfrm>
            <a:off x="4102289" y="9112535"/>
            <a:ext cx="3496377" cy="95357"/>
          </a:xfrm>
        </p:spPr>
        <p:txBody>
          <a:bodyPr rtlCol="0"/>
          <a:lstStyle/>
          <a:p>
            <a:pPr rtl="0">
              <a:defRPr/>
            </a:pPr>
            <a:r>
              <a:rPr lang="vi"/>
              <a:t>Dự án Hòa nhập Kỹ thuật số WA | Người đại diện Cộng đồng | Buổi đào tạo</a:t>
            </a:r>
          </a:p>
        </p:txBody>
      </p:sp>
      <p:sp>
        <p:nvSpPr>
          <p:cNvPr id="7" name="Content Placeholder 6">
            <a:extLst>
              <a:ext uri="{FF2B5EF4-FFF2-40B4-BE49-F238E27FC236}">
                <a16:creationId xmlns:a16="http://schemas.microsoft.com/office/drawing/2014/main" id="{4F57002E-0CD0-79C6-354D-71410B01610B}"/>
              </a:ext>
            </a:extLst>
          </p:cNvPr>
          <p:cNvSpPr>
            <a:spLocks noGrp="1"/>
          </p:cNvSpPr>
          <p:nvPr>
            <p:ph idx="1"/>
          </p:nvPr>
        </p:nvSpPr>
        <p:spPr>
          <a:xfrm>
            <a:off x="533645" y="1499840"/>
            <a:ext cx="6549571" cy="5167132"/>
          </a:xfrm>
        </p:spPr>
        <p:txBody>
          <a:bodyPr rtlCol="0"/>
          <a:lstStyle/>
          <a:p>
            <a:pPr marL="0" indent="0" rtl="0">
              <a:lnSpc>
                <a:spcPct val="100000"/>
              </a:lnSpc>
              <a:spcAft>
                <a:spcPts val="1200"/>
              </a:spcAft>
              <a:buNone/>
            </a:pPr>
            <a:r>
              <a:rPr lang="vi" sz="2800" dirty="0">
                <a:solidFill>
                  <a:schemeClr val="tx1"/>
                </a:solidFill>
                <a:latin typeface="Arial" panose="020B0604020202020204" pitchFamily="34" charset="0"/>
                <a:cs typeface="Arial" panose="020B0604020202020204" pitchFamily="34" charset="0"/>
              </a:rPr>
              <a:t>Vui lòng hoàn thành bài khảo sát ngắn. </a:t>
            </a:r>
          </a:p>
          <a:p>
            <a:pPr marL="0" indent="0" rtl="0">
              <a:lnSpc>
                <a:spcPct val="100000"/>
              </a:lnSpc>
              <a:spcAft>
                <a:spcPts val="1200"/>
              </a:spcAft>
              <a:buNone/>
            </a:pPr>
            <a:r>
              <a:rPr lang="vi" sz="2800" dirty="0">
                <a:solidFill>
                  <a:schemeClr val="tx1"/>
                </a:solidFill>
                <a:latin typeface="Arial" panose="020B0604020202020204" pitchFamily="34" charset="0"/>
                <a:cs typeface="Arial" panose="020B0604020202020204" pitchFamily="34" charset="0"/>
              </a:rPr>
              <a:t>Bài khảo sát sẽ hỏi về thông tin mà quý vị đã được nghe trong ngày hôm nay, các câu hỏi không liên quan đến người thuyết trình. </a:t>
            </a:r>
          </a:p>
          <a:p>
            <a:pPr marL="0" indent="0" rtl="0">
              <a:lnSpc>
                <a:spcPct val="100000"/>
              </a:lnSpc>
              <a:spcAft>
                <a:spcPts val="1200"/>
              </a:spcAft>
              <a:buNone/>
            </a:pPr>
            <a:r>
              <a:rPr lang="vi" sz="2800" dirty="0">
                <a:solidFill>
                  <a:schemeClr val="tx1"/>
                </a:solidFill>
                <a:latin typeface="Arial" panose="020B0604020202020204" pitchFamily="34" charset="0"/>
                <a:cs typeface="Arial" panose="020B0604020202020204" pitchFamily="34" charset="0"/>
              </a:rPr>
              <a:t>Khảo sát sẽ được gửi đến nhóm Dự án.</a:t>
            </a:r>
          </a:p>
          <a:p>
            <a:pPr marL="0" indent="0" rtl="0">
              <a:lnSpc>
                <a:spcPct val="100000"/>
              </a:lnSpc>
              <a:spcAft>
                <a:spcPts val="1200"/>
              </a:spcAft>
              <a:buNone/>
            </a:pPr>
            <a:r>
              <a:rPr lang="vi" sz="2800" dirty="0">
                <a:solidFill>
                  <a:schemeClr val="tx1"/>
                </a:solidFill>
                <a:latin typeface="Arial" panose="020B0604020202020204" pitchFamily="34" charset="0"/>
                <a:cs typeface="Arial" panose="020B0604020202020204" pitchFamily="34" charset="0"/>
              </a:rPr>
              <a:t>Khảo sát sẽ không yêu cầu quý vị cung cấp bất kỳ thông tin cá nhân nào.</a:t>
            </a:r>
          </a:p>
        </p:txBody>
      </p:sp>
      <p:sp>
        <p:nvSpPr>
          <p:cNvPr id="8" name="Rectangle 7">
            <a:extLst>
              <a:ext uri="{FF2B5EF4-FFF2-40B4-BE49-F238E27FC236}">
                <a16:creationId xmlns:a16="http://schemas.microsoft.com/office/drawing/2014/main" id="{CFBF28F8-E52B-41C3-35C6-1C6C684DFEBE}"/>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9" name="Rectangle 8">
            <a:extLst>
              <a:ext uri="{FF2B5EF4-FFF2-40B4-BE49-F238E27FC236}">
                <a16:creationId xmlns:a16="http://schemas.microsoft.com/office/drawing/2014/main" id="{B2FAD7E5-C28D-16FD-1083-46A2418D7ADD}"/>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2" name="Content Placeholder 6">
            <a:extLst>
              <a:ext uri="{FF2B5EF4-FFF2-40B4-BE49-F238E27FC236}">
                <a16:creationId xmlns:a16="http://schemas.microsoft.com/office/drawing/2014/main" id="{95B8814C-A2C0-028C-EC9C-38EDFD6F764C}"/>
              </a:ext>
            </a:extLst>
          </p:cNvPr>
          <p:cNvSpPr txBox="1">
            <a:spLocks/>
          </p:cNvSpPr>
          <p:nvPr/>
        </p:nvSpPr>
        <p:spPr bwMode="auto">
          <a:xfrm>
            <a:off x="7598666" y="4201605"/>
            <a:ext cx="4059689" cy="24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1200"/>
              </a:spcAft>
              <a:buFont typeface="Arial" panose="020B0604020202020204" pitchFamily="34" charset="0"/>
              <a:buNone/>
            </a:pPr>
            <a:r>
              <a:rPr lang="vi" sz="2800" b="1" dirty="0">
                <a:solidFill>
                  <a:schemeClr val="tx1"/>
                </a:solidFill>
                <a:latin typeface="Arial" panose="020B0604020202020204" pitchFamily="34" charset="0"/>
                <a:cs typeface="Arial" panose="020B0604020202020204" pitchFamily="34" charset="0"/>
              </a:rPr>
              <a:t>Quét mã QR này bằng camera điện thoại của quý vị hoặc xin bản giấy của khảo sát.</a:t>
            </a:r>
          </a:p>
        </p:txBody>
      </p:sp>
      <p:pic>
        <p:nvPicPr>
          <p:cNvPr id="3" name="Picture 2" descr="A qr code on a white background&#10;&#10;AI-generated content may be incorrect.">
            <a:extLst>
              <a:ext uri="{FF2B5EF4-FFF2-40B4-BE49-F238E27FC236}">
                <a16:creationId xmlns:a16="http://schemas.microsoft.com/office/drawing/2014/main" id="{6B9170D6-C734-98E1-C83B-BCDB15F3BEE0}"/>
              </a:ext>
            </a:extLst>
          </p:cNvPr>
          <p:cNvPicPr>
            <a:picLocks noChangeAspect="1"/>
          </p:cNvPicPr>
          <p:nvPr/>
        </p:nvPicPr>
        <p:blipFill>
          <a:blip r:embed="rId3"/>
          <a:stretch>
            <a:fillRect/>
          </a:stretch>
        </p:blipFill>
        <p:spPr>
          <a:xfrm>
            <a:off x="7669212" y="493229"/>
            <a:ext cx="3457575" cy="3486150"/>
          </a:xfrm>
          <a:prstGeom prst="rect">
            <a:avLst/>
          </a:prstGeom>
        </p:spPr>
      </p:pic>
    </p:spTree>
    <p:extLst>
      <p:ext uri="{BB962C8B-B14F-4D97-AF65-F5344CB8AC3E}">
        <p14:creationId xmlns:p14="http://schemas.microsoft.com/office/powerpoint/2010/main" val="241388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3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1924" name="Title 5">
            <a:extLst>
              <a:ext uri="{FF2B5EF4-FFF2-40B4-BE49-F238E27FC236}">
                <a16:creationId xmlns:a16="http://schemas.microsoft.com/office/drawing/2014/main" id="{AE10D94C-27AF-5DF6-E4F9-BA13180F3FB4}"/>
              </a:ext>
            </a:extLst>
          </p:cNvPr>
          <p:cNvSpPr txBox="1">
            <a:spLocks noChangeArrowheads="1"/>
          </p:cNvSpPr>
          <p:nvPr/>
        </p:nvSpPr>
        <p:spPr bwMode="auto">
          <a:xfrm>
            <a:off x="761802" y="858982"/>
            <a:ext cx="3461855" cy="5152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eaLnBrk="1" hangingPunct="1">
              <a:spcBef>
                <a:spcPct val="0"/>
              </a:spcBef>
              <a:spcAft>
                <a:spcPts val="600"/>
              </a:spcAft>
              <a:buNone/>
            </a:pPr>
            <a:r>
              <a:rPr lang="vi" sz="4000" b="1" kern="1200">
                <a:solidFill>
                  <a:srgbClr val="1962B2"/>
                </a:solidFill>
                <a:latin typeface="Arial" panose="020B0604020202020204" pitchFamily="34" charset="0"/>
                <a:ea typeface="+mj-ea"/>
                <a:cs typeface="Arial" panose="020B0604020202020204" pitchFamily="34" charset="0"/>
              </a:rPr>
              <a:t>Nếu quý vị muốn liên hệ với Nhóm Dự án</a:t>
            </a:r>
          </a:p>
        </p:txBody>
      </p:sp>
      <p:sp useBgFill="1">
        <p:nvSpPr>
          <p:cNvPr id="81936" name="Rectangle 8193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81930" name="Text Placeholder 3">
            <a:extLst>
              <a:ext uri="{FF2B5EF4-FFF2-40B4-BE49-F238E27FC236}">
                <a16:creationId xmlns:a16="http://schemas.microsoft.com/office/drawing/2014/main" id="{A6A5BC86-42F4-73B5-AA06-01646729A8CE}"/>
              </a:ext>
            </a:extLst>
          </p:cNvPr>
          <p:cNvGraphicFramePr/>
          <p:nvPr>
            <p:extLst>
              <p:ext uri="{D42A27DB-BD31-4B8C-83A1-F6EECF244321}">
                <p14:modId xmlns:p14="http://schemas.microsoft.com/office/powerpoint/2010/main" val="2053444566"/>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030" name="Picture 6" descr="Introductions in German: 25 Easy Ways to Introduce Yourself – Emma Loves  German">
            <a:extLst>
              <a:ext uri="{FF2B5EF4-FFF2-40B4-BE49-F238E27FC236}">
                <a16:creationId xmlns:a16="http://schemas.microsoft.com/office/drawing/2014/main" id="{56A4AF19-33E2-8014-C3D4-22E47EA8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r="-1" b="-1"/>
          <a:stretch/>
        </p:blipFill>
        <p:spPr bwMode="auto">
          <a:xfrm>
            <a:off x="339059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a:extLst>
              <a:ext uri="{FF2B5EF4-FFF2-40B4-BE49-F238E27FC236}">
                <a16:creationId xmlns:a16="http://schemas.microsoft.com/office/drawing/2014/main" id="{6D569314-214F-70D2-D054-FE2091948FBD}"/>
              </a:ext>
            </a:extLst>
          </p:cNvPr>
          <p:cNvSpPr>
            <a:spLocks noGrp="1"/>
          </p:cNvSpPr>
          <p:nvPr>
            <p:ph type="title"/>
          </p:nvPr>
        </p:nvSpPr>
        <p:spPr>
          <a:xfrm>
            <a:off x="554835" y="315886"/>
            <a:ext cx="2674621" cy="1312304"/>
          </a:xfrm>
        </p:spPr>
        <p:txBody>
          <a:bodyPr vert="horz" lIns="91440" tIns="45720" rIns="91440" bIns="45720" rtlCol="0" anchor="ctr">
            <a:normAutofit/>
          </a:bodyPr>
          <a:lstStyle/>
          <a:p>
            <a:pPr rtl="0" eaLnBrk="1" hangingPunct="1"/>
            <a:r>
              <a:rPr lang="vi" sz="4000" dirty="0">
                <a:solidFill>
                  <a:srgbClr val="1962B2"/>
                </a:solidFill>
                <a:latin typeface="Arial" panose="020B0604020202020204" pitchFamily="34" charset="0"/>
                <a:cs typeface="Arial" panose="020B0604020202020204" pitchFamily="34" charset="0"/>
              </a:rPr>
              <a:t>Giới thiệu</a:t>
            </a:r>
          </a:p>
        </p:txBody>
      </p:sp>
      <p:sp>
        <p:nvSpPr>
          <p:cNvPr id="6" name="TextBox 5">
            <a:extLst>
              <a:ext uri="{FF2B5EF4-FFF2-40B4-BE49-F238E27FC236}">
                <a16:creationId xmlns:a16="http://schemas.microsoft.com/office/drawing/2014/main" id="{7015F0CB-3018-6139-629B-D3FAEACAB4B0}"/>
              </a:ext>
            </a:extLst>
          </p:cNvPr>
          <p:cNvSpPr txBox="1"/>
          <p:nvPr/>
        </p:nvSpPr>
        <p:spPr>
          <a:xfrm>
            <a:off x="393698" y="2288590"/>
            <a:ext cx="3822189" cy="3909010"/>
          </a:xfrm>
          <a:prstGeom prst="rect">
            <a:avLst/>
          </a:prstGeom>
        </p:spPr>
        <p:txBody>
          <a:bodyPr vert="horz" lIns="91440" tIns="45720" rIns="91440" bIns="45720" rtlCol="0">
            <a:normAutofit fontScale="92500" lnSpcReduction="10000"/>
          </a:bodyPr>
          <a:lstStyle/>
          <a:p>
            <a:pPr rtl="0" eaLnBrk="1" hangingPunct="1">
              <a:lnSpc>
                <a:spcPct val="120000"/>
              </a:lnSpc>
              <a:spcBef>
                <a:spcPts val="0"/>
              </a:spcBef>
              <a:spcAft>
                <a:spcPts val="600"/>
              </a:spcAft>
              <a:defRPr/>
            </a:pPr>
            <a:r>
              <a:rPr lang="vi" sz="3200">
                <a:latin typeface="Arial" panose="020B0604020202020204" pitchFamily="34" charset="0"/>
                <a:cs typeface="Arial" panose="020B0604020202020204" pitchFamily="34" charset="0"/>
              </a:rPr>
              <a:t>Xin vui lòng giới thiệu về bản thân quý vị:</a:t>
            </a:r>
          </a:p>
          <a:p>
            <a:pPr marL="457200" indent="-457200" rtl="0" eaLnBrk="1" hangingPunct="1">
              <a:lnSpc>
                <a:spcPct val="120000"/>
              </a:lnSpc>
              <a:spcBef>
                <a:spcPts val="0"/>
              </a:spcBef>
              <a:spcAft>
                <a:spcPts val="600"/>
              </a:spcAft>
              <a:buFont typeface="Arial" panose="020B0604020202020204" pitchFamily="34" charset="0"/>
              <a:buChar char="•"/>
              <a:defRPr/>
            </a:pPr>
            <a:r>
              <a:rPr lang="vi" sz="3200">
                <a:latin typeface="Arial" panose="020B0604020202020204" pitchFamily="34" charset="0"/>
                <a:cs typeface="Arial" panose="020B0604020202020204" pitchFamily="34" charset="0"/>
              </a:rPr>
              <a:t>Tên của quý vị</a:t>
            </a:r>
          </a:p>
          <a:p>
            <a:pPr marL="457200" indent="-457200" rtl="0" eaLnBrk="1" hangingPunct="1">
              <a:lnSpc>
                <a:spcPct val="120000"/>
              </a:lnSpc>
              <a:spcBef>
                <a:spcPts val="0"/>
              </a:spcBef>
              <a:spcAft>
                <a:spcPts val="600"/>
              </a:spcAft>
              <a:buFont typeface="Arial" panose="020B0604020202020204" pitchFamily="34" charset="0"/>
              <a:buChar char="•"/>
              <a:defRPr/>
            </a:pPr>
            <a:r>
              <a:rPr lang="vi" sz="3200">
                <a:latin typeface="Arial" panose="020B0604020202020204" pitchFamily="34" charset="0"/>
                <a:cs typeface="Arial" panose="020B0604020202020204" pitchFamily="34" charset="0"/>
              </a:rPr>
              <a:t>Một điều quý vị muốn tìm hiểu trong ngày hôm nay?</a:t>
            </a:r>
          </a:p>
        </p:txBody>
      </p:sp>
      <p:pic>
        <p:nvPicPr>
          <p:cNvPr id="3" name="Picture 8" descr="Stopwatch 1 Minute Images – Browse 5,959 Stock Photos, Vectors, and Video |  Adobe Stock">
            <a:extLst>
              <a:ext uri="{FF2B5EF4-FFF2-40B4-BE49-F238E27FC236}">
                <a16:creationId xmlns:a16="http://schemas.microsoft.com/office/drawing/2014/main" id="{4E7EE27D-0B9C-6C11-7940-DB14C279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36" t="22107" r="23645" b="26139"/>
          <a:stretch/>
        </p:blipFill>
        <p:spPr bwMode="auto">
          <a:xfrm>
            <a:off x="9167954" y="277786"/>
            <a:ext cx="2008046" cy="20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56" name="Rectangle 3175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46" name="Title 1">
            <a:extLst>
              <a:ext uri="{FF2B5EF4-FFF2-40B4-BE49-F238E27FC236}">
                <a16:creationId xmlns:a16="http://schemas.microsoft.com/office/drawing/2014/main" id="{24966DAB-76C5-CD31-B13B-DC0A308CA2E8}"/>
              </a:ext>
            </a:extLst>
          </p:cNvPr>
          <p:cNvSpPr>
            <a:spLocks noGrp="1" noChangeArrowheads="1"/>
          </p:cNvSpPr>
          <p:nvPr>
            <p:ph type="title"/>
          </p:nvPr>
        </p:nvSpPr>
        <p:spPr>
          <a:xfrm>
            <a:off x="6100689" y="802955"/>
            <a:ext cx="5532511" cy="1454051"/>
          </a:xfrm>
        </p:spPr>
        <p:txBody>
          <a:bodyPr vert="horz" lIns="91440" tIns="45720" rIns="91440" bIns="45720" rtlCol="0" anchor="ctr">
            <a:noAutofit/>
          </a:bodyPr>
          <a:lstStyle/>
          <a:p>
            <a:pPr rtl="0" eaLnBrk="1" hangingPunct="1"/>
            <a:r>
              <a:rPr lang="vi" sz="4000" kern="1200" dirty="0">
                <a:latin typeface="Arial" panose="020B0604020202020204" pitchFamily="34" charset="0"/>
                <a:cs typeface="Arial" panose="020B0604020202020204" pitchFamily="34" charset="0"/>
              </a:rPr>
              <a:t>Dọn dẹp phòng ốc và </a:t>
            </a:r>
            <a:br>
              <a:rPr lang="en-US" altLang="en-US" sz="4000" kern="1200" dirty="0">
                <a:latin typeface="Arial" panose="020B0604020202020204" pitchFamily="34" charset="0"/>
                <a:cs typeface="Arial" panose="020B0604020202020204" pitchFamily="34" charset="0"/>
              </a:rPr>
            </a:br>
            <a:r>
              <a:rPr lang="vi" sz="4000" kern="1200" dirty="0">
                <a:latin typeface="Arial" panose="020B0604020202020204" pitchFamily="34" charset="0"/>
                <a:cs typeface="Arial" panose="020B0604020202020204" pitchFamily="34" charset="0"/>
              </a:rPr>
              <a:t>làm việc cùng nhau</a:t>
            </a:r>
            <a:endParaRPr lang="en-US" sz="4000" kern="1200" dirty="0">
              <a:latin typeface="Arial" panose="020B0604020202020204" pitchFamily="34" charset="0"/>
              <a:cs typeface="Arial" panose="020B0604020202020204" pitchFamily="34" charset="0"/>
            </a:endParaRPr>
          </a:p>
        </p:txBody>
      </p:sp>
      <p:grpSp>
        <p:nvGrpSpPr>
          <p:cNvPr id="31761" name="Group 3176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1762" name="Freeform: Shape 3176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63" name="Freeform: Shape 3176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64" name="Freeform: Shape 3176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31752" name="Graphic 31751" descr="Running">
            <a:extLst>
              <a:ext uri="{FF2B5EF4-FFF2-40B4-BE49-F238E27FC236}">
                <a16:creationId xmlns:a16="http://schemas.microsoft.com/office/drawing/2014/main" id="{3DD0AA55-DFA0-DD38-CCAF-969267C3E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6" name="TextBox 5">
            <a:extLst>
              <a:ext uri="{FF2B5EF4-FFF2-40B4-BE49-F238E27FC236}">
                <a16:creationId xmlns:a16="http://schemas.microsoft.com/office/drawing/2014/main" id="{AEE076E3-7CC6-CD90-491D-02FE477382BE}"/>
              </a:ext>
            </a:extLst>
          </p:cNvPr>
          <p:cNvSpPr txBox="1"/>
          <p:nvPr/>
        </p:nvSpPr>
        <p:spPr>
          <a:xfrm>
            <a:off x="6621072" y="2819399"/>
            <a:ext cx="4765949" cy="2955759"/>
          </a:xfrm>
          <a:prstGeom prst="rect">
            <a:avLst/>
          </a:prstGeom>
        </p:spPr>
        <p:txBody>
          <a:bodyPr vert="horz" lIns="91440" tIns="45720" rIns="91440" bIns="45720" rtlCol="0" anchor="t">
            <a:normAutofit/>
          </a:bodyPr>
          <a:lstStyle/>
          <a:p>
            <a:pPr marL="457200" indent="-228600" rtl="0" eaLnBrk="1" fontAlgn="auto" hangingPunct="1">
              <a:lnSpc>
                <a:spcPct val="120000"/>
              </a:lnSpc>
              <a:spcBef>
                <a:spcPts val="0"/>
              </a:spcBef>
              <a:spcAft>
                <a:spcPts val="1200"/>
              </a:spcAft>
              <a:buFont typeface="Arial" panose="020B0604020202020204" pitchFamily="34" charset="0"/>
              <a:buChar char="•"/>
              <a:defRPr/>
            </a:pPr>
            <a:r>
              <a:rPr lang="vi" sz="3200">
                <a:latin typeface="Arial" panose="020B0604020202020204" pitchFamily="34" charset="0"/>
                <a:cs typeface="Arial" panose="020B0604020202020204" pitchFamily="34" charset="0"/>
              </a:rPr>
              <a:t>Nhà vệ sinh</a:t>
            </a:r>
          </a:p>
          <a:p>
            <a:pPr marL="457200" indent="-228600" rtl="0" eaLnBrk="1" hangingPunct="1">
              <a:lnSpc>
                <a:spcPct val="120000"/>
              </a:lnSpc>
              <a:spcBef>
                <a:spcPts val="0"/>
              </a:spcBef>
              <a:spcAft>
                <a:spcPts val="1200"/>
              </a:spcAft>
              <a:buFont typeface="Arial" panose="020B0604020202020204" pitchFamily="34" charset="0"/>
              <a:buChar char="•"/>
              <a:defRPr/>
            </a:pPr>
            <a:r>
              <a:rPr lang="vi" sz="3200">
                <a:latin typeface="Arial" panose="020B0604020202020204" pitchFamily="34" charset="0"/>
                <a:cs typeface="Arial" panose="020B0604020202020204" pitchFamily="34" charset="0"/>
              </a:rPr>
              <a:t>Quy trình sơ tán</a:t>
            </a:r>
          </a:p>
          <a:p>
            <a:pPr marL="457200" indent="-228600" rtl="0" eaLnBrk="1" hangingPunct="1">
              <a:lnSpc>
                <a:spcPct val="120000"/>
              </a:lnSpc>
              <a:spcBef>
                <a:spcPts val="0"/>
              </a:spcBef>
              <a:spcAft>
                <a:spcPts val="1200"/>
              </a:spcAft>
              <a:buFont typeface="Arial" panose="020B0604020202020204" pitchFamily="34" charset="0"/>
              <a:buChar char="•"/>
              <a:defRPr/>
            </a:pPr>
            <a:r>
              <a:rPr lang="vi" sz="3200">
                <a:latin typeface="Arial" panose="020B0604020202020204" pitchFamily="34" charset="0"/>
                <a:cs typeface="Arial" panose="020B0604020202020204" pitchFamily="34" charset="0"/>
              </a:rPr>
              <a:t>Quy tắc cơ bản</a:t>
            </a:r>
          </a:p>
        </p:txBody>
      </p:sp>
    </p:spTree>
    <p:extLst>
      <p:ext uri="{BB962C8B-B14F-4D97-AF65-F5344CB8AC3E}">
        <p14:creationId xmlns:p14="http://schemas.microsoft.com/office/powerpoint/2010/main" val="101716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0726" name="Picture 30725" descr="Hands on keyboard and mouse">
            <a:extLst>
              <a:ext uri="{FF2B5EF4-FFF2-40B4-BE49-F238E27FC236}">
                <a16:creationId xmlns:a16="http://schemas.microsoft.com/office/drawing/2014/main" id="{BD0827E5-F5D8-5FDE-C310-AE31469C1FD9}"/>
              </a:ext>
            </a:extLst>
          </p:cNvPr>
          <p:cNvPicPr>
            <a:picLocks noChangeAspect="1"/>
          </p:cNvPicPr>
          <p:nvPr/>
        </p:nvPicPr>
        <p:blipFill rotWithShape="1">
          <a:blip r:embed="rId3"/>
          <a:srcRect l="40666" r="68" b="-2"/>
          <a:stretch/>
        </p:blipFill>
        <p:spPr>
          <a:xfrm>
            <a:off x="6103029" y="0"/>
            <a:ext cx="6088971" cy="6857990"/>
          </a:xfrm>
          <a:prstGeom prst="rect">
            <a:avLst/>
          </a:prstGeom>
        </p:spPr>
      </p:pic>
      <p:sp useBgFill="1">
        <p:nvSpPr>
          <p:cNvPr id="30747" name="Rectangle 3074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30748" name="Rectangle 307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722" name="Title 1">
            <a:extLst>
              <a:ext uri="{FF2B5EF4-FFF2-40B4-BE49-F238E27FC236}">
                <a16:creationId xmlns:a16="http://schemas.microsoft.com/office/drawing/2014/main" id="{3106245D-3207-18EE-86FE-77A3AA911275}"/>
              </a:ext>
            </a:extLst>
          </p:cNvPr>
          <p:cNvSpPr>
            <a:spLocks noGrp="1" noChangeArrowheads="1"/>
          </p:cNvSpPr>
          <p:nvPr>
            <p:ph type="title"/>
          </p:nvPr>
        </p:nvSpPr>
        <p:spPr>
          <a:xfrm>
            <a:off x="761801" y="328512"/>
            <a:ext cx="4778387" cy="1628970"/>
          </a:xfrm>
        </p:spPr>
        <p:txBody>
          <a:bodyPr vert="horz" lIns="91440" tIns="45720" rIns="91440" bIns="45720" rtlCol="0" anchor="ctr">
            <a:normAutofit/>
          </a:bodyPr>
          <a:lstStyle/>
          <a:p>
            <a:pPr algn="ctr" rtl="0" eaLnBrk="1" hangingPunct="1"/>
            <a:r>
              <a:rPr lang="vi" sz="4000">
                <a:solidFill>
                  <a:srgbClr val="1962B2"/>
                </a:solidFill>
                <a:latin typeface="Arial" panose="020B0604020202020204" pitchFamily="34" charset="0"/>
                <a:cs typeface="Arial" panose="020B0604020202020204" pitchFamily="34" charset="0"/>
              </a:rPr>
              <a:t>Tổng quan về buổi chia sẻ</a:t>
            </a:r>
          </a:p>
        </p:txBody>
      </p:sp>
      <p:sp>
        <p:nvSpPr>
          <p:cNvPr id="2" name="Content Placeholder 2">
            <a:extLst>
              <a:ext uri="{FF2B5EF4-FFF2-40B4-BE49-F238E27FC236}">
                <a16:creationId xmlns:a16="http://schemas.microsoft.com/office/drawing/2014/main" id="{CF97672E-112B-7256-5174-843181498B24}"/>
              </a:ext>
            </a:extLst>
          </p:cNvPr>
          <p:cNvSpPr txBox="1">
            <a:spLocks/>
          </p:cNvSpPr>
          <p:nvPr/>
        </p:nvSpPr>
        <p:spPr>
          <a:xfrm>
            <a:off x="200362" y="2882901"/>
            <a:ext cx="5702300" cy="2692400"/>
          </a:xfrm>
          <a:prstGeom prst="rect">
            <a:avLst/>
          </a:prstGeom>
        </p:spPr>
        <p:txBody>
          <a:bodyPr vert="horz" lIns="91440" tIns="45720" rIns="91440" bIns="45720" rtlCol="0"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eaLnBrk="1" fontAlgn="auto" hangingPunct="1">
              <a:lnSpc>
                <a:spcPct val="100000"/>
              </a:lnSpc>
              <a:spcAft>
                <a:spcPts val="0"/>
              </a:spcAft>
              <a:buNone/>
              <a:defRPr/>
            </a:pPr>
            <a:r>
              <a:rPr lang="vi" sz="3200" b="1">
                <a:solidFill>
                  <a:schemeClr val="tx1"/>
                </a:solidFill>
                <a:latin typeface="Arial" panose="020B0604020202020204" pitchFamily="34" charset="0"/>
                <a:cs typeface="Arial" panose="020B0604020202020204" pitchFamily="34" charset="0"/>
              </a:rPr>
              <a:t>Những điều quý vị sẽ được tìm hiểu: </a:t>
            </a:r>
          </a:p>
          <a:p>
            <a:pPr marL="542925" rtl="0" eaLnBrk="1" fontAlgn="auto" hangingPunct="1">
              <a:lnSpc>
                <a:spcPct val="100000"/>
              </a:lnSpc>
              <a:spcAft>
                <a:spcPts val="0"/>
              </a:spcAft>
              <a:defRPr/>
            </a:pPr>
            <a:r>
              <a:rPr lang="vi" sz="3200">
                <a:solidFill>
                  <a:schemeClr val="tx1"/>
                </a:solidFill>
                <a:latin typeface="Arial" panose="020B0604020202020204" pitchFamily="34" charset="0"/>
                <a:cs typeface="Arial" panose="020B0604020202020204" pitchFamily="34" charset="0"/>
              </a:rPr>
              <a:t>eSafety.</a:t>
            </a:r>
          </a:p>
          <a:p>
            <a:pPr marL="542925" rtl="0" eaLnBrk="1" fontAlgn="auto" hangingPunct="1">
              <a:lnSpc>
                <a:spcPct val="100000"/>
              </a:lnSpc>
              <a:spcAft>
                <a:spcPts val="0"/>
              </a:spcAft>
              <a:defRPr/>
            </a:pPr>
            <a:r>
              <a:rPr lang="vi" sz="3200">
                <a:solidFill>
                  <a:schemeClr val="tx1"/>
                </a:solidFill>
                <a:latin typeface="Arial" panose="020B0604020202020204" pitchFamily="34" charset="0"/>
                <a:cs typeface="Arial" panose="020B0604020202020204" pitchFamily="34" charset="0"/>
              </a:rPr>
              <a:t>Trang web của Dự án Hòa nhập Kỹ thuật số.</a:t>
            </a:r>
          </a:p>
          <a:p>
            <a:pPr marL="542925" rtl="0" eaLnBrk="1" fontAlgn="auto" hangingPunct="1">
              <a:lnSpc>
                <a:spcPct val="100000"/>
              </a:lnSpc>
              <a:spcAft>
                <a:spcPts val="0"/>
              </a:spcAft>
              <a:defRPr/>
            </a:pPr>
            <a:r>
              <a:rPr lang="vi" sz="3200">
                <a:solidFill>
                  <a:schemeClr val="tx1"/>
                </a:solidFill>
                <a:latin typeface="Arial" panose="020B0604020202020204" pitchFamily="34" charset="0"/>
                <a:cs typeface="Arial" panose="020B0604020202020204" pitchFamily="34" charset="0"/>
              </a:rPr>
              <a:t>Hỗ trợ và đào tạo bổ sung.</a:t>
            </a:r>
          </a:p>
        </p:txBody>
      </p:sp>
    </p:spTree>
    <p:extLst>
      <p:ext uri="{BB962C8B-B14F-4D97-AF65-F5344CB8AC3E}">
        <p14:creationId xmlns:p14="http://schemas.microsoft.com/office/powerpoint/2010/main" val="160895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170405-FB34-8712-1752-992C49B220A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6" name="Picture 5">
            <a:extLst>
              <a:ext uri="{FF2B5EF4-FFF2-40B4-BE49-F238E27FC236}">
                <a16:creationId xmlns:a16="http://schemas.microsoft.com/office/drawing/2014/main" id="{B5204B55-C029-B026-381F-E7E729EEE568}"/>
              </a:ext>
            </a:extLst>
          </p:cNvPr>
          <p:cNvPicPr>
            <a:picLocks noChangeAspect="1"/>
          </p:cNvPicPr>
          <p:nvPr/>
        </p:nvPicPr>
        <p:blipFill rotWithShape="1">
          <a:blip r:embed="rId3">
            <a:alphaModFix amt="50000"/>
          </a:blip>
          <a:srcRect l="5901" r="5211"/>
          <a:stretch/>
        </p:blipFill>
        <p:spPr>
          <a:xfrm>
            <a:off x="20" y="1"/>
            <a:ext cx="12191980" cy="6857999"/>
          </a:xfrm>
          <a:prstGeom prst="rect">
            <a:avLst/>
          </a:prstGeom>
        </p:spPr>
      </p:pic>
      <p:sp>
        <p:nvSpPr>
          <p:cNvPr id="2" name="Title 1">
            <a:extLst>
              <a:ext uri="{FF2B5EF4-FFF2-40B4-BE49-F238E27FC236}">
                <a16:creationId xmlns:a16="http://schemas.microsoft.com/office/drawing/2014/main" id="{F3A94C06-AA9E-EF8C-7113-E9E886C7074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rtl="0" eaLnBrk="1" hangingPunct="1"/>
            <a:r>
              <a:rPr lang="vi" sz="6000">
                <a:solidFill>
                  <a:srgbClr val="FFFFFF"/>
                </a:solidFill>
              </a:rPr>
              <a:t>eSafety là gì? </a:t>
            </a:r>
          </a:p>
        </p:txBody>
      </p:sp>
    </p:spTree>
    <p:extLst>
      <p:ext uri="{BB962C8B-B14F-4D97-AF65-F5344CB8AC3E}">
        <p14:creationId xmlns:p14="http://schemas.microsoft.com/office/powerpoint/2010/main" val="39088395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775470" y="180650"/>
            <a:ext cx="10640754" cy="775845"/>
          </a:xfrm>
        </p:spPr>
        <p:txBody>
          <a:bodyPr vert="horz" lIns="91440" tIns="45720" rIns="91440" bIns="45720" rtlCol="0" anchor="b">
            <a:normAutofit/>
          </a:bodyPr>
          <a:lstStyle/>
          <a:p>
            <a:pPr eaLnBrk="1" hangingPunct="1"/>
            <a:r>
              <a:rPr lang="vi-VN" sz="4000" kern="1200" dirty="0">
                <a:latin typeface="Arial" panose="020B0604020202020204" pitchFamily="34" charset="0"/>
                <a:cs typeface="Arial" panose="020B0604020202020204" pitchFamily="34" charset="0"/>
              </a:rPr>
              <a:t>Dấu hiệu của hành vi lừa đảo</a:t>
            </a:r>
            <a:endParaRPr lang="en-US" sz="40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70" y="1122002"/>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1872343" y="1066760"/>
            <a:ext cx="9644743"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vi-VN" sz="2200" b="1" dirty="0">
                <a:solidFill>
                  <a:schemeClr val="tx1"/>
                </a:solidFill>
                <a:latin typeface="Arial" panose="020B0604020202020204" pitchFamily="34" charset="0"/>
                <a:cs typeface="Arial" panose="020B0604020202020204" pitchFamily="34" charset="0"/>
              </a:rPr>
              <a:t>Liên hệ</a:t>
            </a:r>
          </a:p>
          <a:p>
            <a:pPr>
              <a:lnSpc>
                <a:spcPct val="114000"/>
              </a:lnSpc>
              <a:spcBef>
                <a:spcPts val="0"/>
              </a:spcBef>
              <a:spcAft>
                <a:spcPts val="0"/>
              </a:spcAft>
            </a:pPr>
            <a:r>
              <a:rPr lang="vi-VN" sz="2200" dirty="0">
                <a:solidFill>
                  <a:schemeClr val="tx1"/>
                </a:solidFill>
                <a:latin typeface="Arial" panose="020B0604020202020204" pitchFamily="34" charset="0"/>
                <a:cs typeface="Arial" panose="020B0604020202020204" pitchFamily="34" charset="0"/>
              </a:rPr>
              <a:t>Chúng thường chủ động liên hệ với bạn qua điện thoại, tin nhắn hoặc email.</a:t>
            </a:r>
          </a:p>
          <a:p>
            <a:pPr>
              <a:lnSpc>
                <a:spcPct val="114000"/>
              </a:lnSpc>
              <a:spcBef>
                <a:spcPts val="0"/>
              </a:spcBef>
              <a:spcAft>
                <a:spcPts val="0"/>
              </a:spcAft>
            </a:pPr>
            <a:r>
              <a:rPr lang="vi-VN" sz="2200" dirty="0">
                <a:solidFill>
                  <a:schemeClr val="tx1"/>
                </a:solidFill>
                <a:latin typeface="Arial" panose="020B0604020202020204" pitchFamily="34" charset="0"/>
                <a:cs typeface="Arial" panose="020B0604020202020204" pitchFamily="34" charset="0"/>
              </a:rPr>
              <a:t>Chúng thường mạo danh các tổ chức hoặc doanh nghiệp để tạo sự tin tưởng.</a:t>
            </a:r>
          </a:p>
        </p:txBody>
      </p:sp>
      <p:sp>
        <p:nvSpPr>
          <p:cNvPr id="43" name="Content Placeholder 2">
            <a:extLst>
              <a:ext uri="{FF2B5EF4-FFF2-40B4-BE49-F238E27FC236}">
                <a16:creationId xmlns:a16="http://schemas.microsoft.com/office/drawing/2014/main" id="{5A383F9E-4F92-1AC2-E23A-B97A95B6F2E1}"/>
              </a:ext>
            </a:extLst>
          </p:cNvPr>
          <p:cNvSpPr txBox="1">
            <a:spLocks/>
          </p:cNvSpPr>
          <p:nvPr/>
        </p:nvSpPr>
        <p:spPr>
          <a:xfrm>
            <a:off x="1872344" y="3148472"/>
            <a:ext cx="9361714" cy="11414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vi-VN" sz="2200" b="1" dirty="0">
                <a:solidFill>
                  <a:schemeClr val="tx1"/>
                </a:solidFill>
                <a:latin typeface="Arial" panose="020B0604020202020204" pitchFamily="34" charset="0"/>
                <a:cs typeface="Arial" panose="020B0604020202020204" pitchFamily="34" charset="0"/>
              </a:rPr>
              <a:t>Câu chuyện</a:t>
            </a:r>
          </a:p>
          <a:p>
            <a:pPr>
              <a:lnSpc>
                <a:spcPct val="114000"/>
              </a:lnSpc>
              <a:spcBef>
                <a:spcPts val="0"/>
              </a:spcBef>
              <a:spcAft>
                <a:spcPts val="0"/>
              </a:spcAft>
            </a:pPr>
            <a:r>
              <a:rPr lang="vi-VN" sz="2200" dirty="0">
                <a:solidFill>
                  <a:schemeClr val="tx1"/>
                </a:solidFill>
                <a:latin typeface="Arial" panose="020B0604020202020204" pitchFamily="34" charset="0"/>
                <a:cs typeface="Arial" panose="020B0604020202020204" pitchFamily="34" charset="0"/>
              </a:rPr>
              <a:t>Chúng sẽ đưa ra một câu chuyện để thuyết phục bạn tin vào hành vi lừa đảo.</a:t>
            </a:r>
          </a:p>
        </p:txBody>
      </p:sp>
      <p:sp>
        <p:nvSpPr>
          <p:cNvPr id="44" name="Content Placeholder 2">
            <a:extLst>
              <a:ext uri="{FF2B5EF4-FFF2-40B4-BE49-F238E27FC236}">
                <a16:creationId xmlns:a16="http://schemas.microsoft.com/office/drawing/2014/main" id="{5B876B1F-E3FA-E571-08E3-2E38EEFE25E9}"/>
              </a:ext>
            </a:extLst>
          </p:cNvPr>
          <p:cNvSpPr txBox="1">
            <a:spLocks/>
          </p:cNvSpPr>
          <p:nvPr/>
        </p:nvSpPr>
        <p:spPr>
          <a:xfrm>
            <a:off x="1872344" y="4400193"/>
            <a:ext cx="9361714"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vi-VN" sz="2200" b="1" dirty="0">
                <a:solidFill>
                  <a:schemeClr val="tx1"/>
                </a:solidFill>
                <a:latin typeface="Arial" panose="020B0604020202020204" pitchFamily="34" charset="0"/>
                <a:cs typeface="Arial" panose="020B0604020202020204" pitchFamily="34" charset="0"/>
              </a:rPr>
              <a:t>Cảm giác Cấp bách</a:t>
            </a:r>
          </a:p>
          <a:p>
            <a:pPr>
              <a:lnSpc>
                <a:spcPct val="114000"/>
              </a:lnSpc>
              <a:spcBef>
                <a:spcPts val="0"/>
              </a:spcBef>
              <a:spcAft>
                <a:spcPts val="0"/>
              </a:spcAft>
            </a:pPr>
            <a:r>
              <a:rPr lang="vi-VN" sz="2200" dirty="0">
                <a:solidFill>
                  <a:schemeClr val="tx1"/>
                </a:solidFill>
                <a:latin typeface="Arial" panose="020B0604020202020204" pitchFamily="34" charset="0"/>
                <a:cs typeface="Arial" panose="020B0604020202020204" pitchFamily="34" charset="0"/>
              </a:rPr>
              <a:t>Kẻ lừa đảo sẽ gây áp lực khiến bạn nóng vội đưa ra quyết định mà không dành thời gian để nhận ra được điều bất thường.</a:t>
            </a:r>
          </a:p>
          <a:p>
            <a:pPr>
              <a:lnSpc>
                <a:spcPct val="114000"/>
              </a:lnSpc>
              <a:spcBef>
                <a:spcPts val="0"/>
              </a:spcBef>
              <a:spcAft>
                <a:spcPts val="0"/>
              </a:spcAft>
            </a:pPr>
            <a:r>
              <a:rPr lang="vi-VN" sz="2200" dirty="0">
                <a:solidFill>
                  <a:schemeClr val="tx1"/>
                </a:solidFill>
                <a:latin typeface="Arial" panose="020B0604020202020204" pitchFamily="34" charset="0"/>
                <a:cs typeface="Arial" panose="020B0604020202020204" pitchFamily="34" charset="0"/>
              </a:rPr>
              <a:t>Chúng thường đưa ra các khoảng thời hạn giả hoặc những ưu đãi ‘ngắn hạn’.</a:t>
            </a: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69" y="3240591"/>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68" y="4778781"/>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5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607E9-37DF-3DAC-1C90-495A02D9D3C7}"/>
              </a:ext>
            </a:extLst>
          </p:cNvPr>
          <p:cNvSpPr>
            <a:spLocks noGrp="1"/>
          </p:cNvSpPr>
          <p:nvPr>
            <p:ph type="title"/>
          </p:nvPr>
        </p:nvSpPr>
        <p:spPr>
          <a:xfrm>
            <a:off x="775470" y="180650"/>
            <a:ext cx="10640754" cy="775845"/>
          </a:xfrm>
        </p:spPr>
        <p:txBody>
          <a:bodyPr vert="horz" lIns="91440" tIns="45720" rIns="91440" bIns="45720" rtlCol="0" anchor="b">
            <a:normAutofit/>
          </a:bodyPr>
          <a:lstStyle/>
          <a:p>
            <a:pPr algn="ctr" eaLnBrk="1" hangingPunct="1"/>
            <a:r>
              <a:rPr lang="vi" sz="4000" kern="1200" dirty="0">
                <a:latin typeface="Arial" panose="020B0604020202020204" pitchFamily="34" charset="0"/>
                <a:cs typeface="Arial" panose="020B0604020202020204" pitchFamily="34" charset="0"/>
              </a:rPr>
              <a:t>Các hình thức Lừa đảo</a:t>
            </a:r>
            <a:endParaRPr lang="en-US" sz="4000" kern="1200" dirty="0">
              <a:latin typeface="Arial" panose="020B0604020202020204" pitchFamily="34" charset="0"/>
              <a:cs typeface="Arial" panose="020B0604020202020204" pitchFamily="34" charset="0"/>
            </a:endParaRPr>
          </a:p>
        </p:txBody>
      </p:sp>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r>
              <a:rPr lang="en-AU" sz="1400" dirty="0">
                <a:latin typeface="Aptos" panose="020B0004020202020204" pitchFamily="34" charset="0"/>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606744" y="1229619"/>
            <a:ext cx="2870408" cy="2699559"/>
            <a:chOff x="4436781" y="1731585"/>
            <a:chExt cx="2870408" cy="2699559"/>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4436781" y="3782798"/>
              <a:ext cx="2870408" cy="64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r>
                <a:rPr lang="vi-VN" sz="2200" b="0" dirty="0">
                  <a:solidFill>
                    <a:srgbClr val="00B0F0"/>
                  </a:solidFill>
                  <a:latin typeface="Arial" panose="020B0604020202020204" pitchFamily="34" charset="0"/>
                  <a:cs typeface="Arial" panose="020B0604020202020204" pitchFamily="34" charset="0"/>
                </a:rPr>
                <a:t>Lừa đảo qua Hình thức Truy cập Từ xa và Hack</a:t>
              </a: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73665" y="1229285"/>
            <a:ext cx="2870408" cy="2527017"/>
            <a:chOff x="8063813" y="1731585"/>
            <a:chExt cx="2870408" cy="2527017"/>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63813" y="3857630"/>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200" b="0" dirty="0" err="1">
                  <a:solidFill>
                    <a:srgbClr val="00B0F0"/>
                  </a:solidFill>
                  <a:latin typeface="Arial" panose="020B0604020202020204" pitchFamily="34" charset="0"/>
                  <a:cs typeface="Arial" panose="020B0604020202020204" pitchFamily="34" charset="0"/>
                </a:rPr>
                <a:t>Lừa</a:t>
              </a:r>
              <a:r>
                <a:rPr lang="en-US" sz="2200" b="0" dirty="0">
                  <a:solidFill>
                    <a:srgbClr val="00B0F0"/>
                  </a:solidFill>
                  <a:latin typeface="Arial" panose="020B0604020202020204" pitchFamily="34" charset="0"/>
                  <a:cs typeface="Arial" panose="020B0604020202020204" pitchFamily="34" charset="0"/>
                </a:rPr>
                <a:t> </a:t>
              </a:r>
              <a:r>
                <a:rPr lang="en-US" sz="2200" b="0" dirty="0" err="1">
                  <a:solidFill>
                    <a:srgbClr val="00B0F0"/>
                  </a:solidFill>
                  <a:latin typeface="Arial" panose="020B0604020202020204" pitchFamily="34" charset="0"/>
                  <a:cs typeface="Arial" panose="020B0604020202020204" pitchFamily="34" charset="0"/>
                </a:rPr>
                <a:t>đảo</a:t>
              </a:r>
              <a:r>
                <a:rPr lang="en-US" sz="2200" b="0" dirty="0">
                  <a:solidFill>
                    <a:srgbClr val="00B0F0"/>
                  </a:solidFill>
                  <a:latin typeface="Arial" panose="020B0604020202020204" pitchFamily="34" charset="0"/>
                  <a:cs typeface="Arial" panose="020B0604020202020204" pitchFamily="34" charset="0"/>
                </a:rPr>
                <a:t> </a:t>
              </a:r>
              <a:r>
                <a:rPr lang="en-US" sz="2200" b="0" dirty="0" err="1">
                  <a:solidFill>
                    <a:srgbClr val="00B0F0"/>
                  </a:solidFill>
                  <a:latin typeface="Arial" panose="020B0604020202020204" pitchFamily="34" charset="0"/>
                  <a:cs typeface="Arial" panose="020B0604020202020204" pitchFamily="34" charset="0"/>
                </a:rPr>
                <a:t>thông</a:t>
              </a:r>
              <a:r>
                <a:rPr lang="en-US" sz="2200" b="0" dirty="0">
                  <a:solidFill>
                    <a:srgbClr val="00B0F0"/>
                  </a:solidFill>
                  <a:latin typeface="Arial" panose="020B0604020202020204" pitchFamily="34" charset="0"/>
                  <a:cs typeface="Arial" panose="020B0604020202020204" pitchFamily="34" charset="0"/>
                </a:rPr>
                <a:t> qua </a:t>
              </a:r>
              <a:r>
                <a:rPr lang="en-US" sz="2200" b="0" dirty="0" err="1">
                  <a:solidFill>
                    <a:srgbClr val="00B0F0"/>
                  </a:solidFill>
                  <a:latin typeface="Arial" panose="020B0604020202020204" pitchFamily="34" charset="0"/>
                  <a:cs typeface="Arial" panose="020B0604020202020204" pitchFamily="34" charset="0"/>
                </a:rPr>
                <a:t>mua</a:t>
              </a:r>
              <a:r>
                <a:rPr lang="en-US" sz="2200" b="0" dirty="0">
                  <a:solidFill>
                    <a:srgbClr val="00B0F0"/>
                  </a:solidFill>
                  <a:latin typeface="Arial" panose="020B0604020202020204" pitchFamily="34" charset="0"/>
                  <a:cs typeface="Arial" panose="020B0604020202020204" pitchFamily="34" charset="0"/>
                </a:rPr>
                <a:t> </a:t>
              </a:r>
              <a:r>
                <a:rPr lang="en-US" sz="2200" b="0" dirty="0" err="1">
                  <a:solidFill>
                    <a:srgbClr val="00B0F0"/>
                  </a:solidFill>
                  <a:latin typeface="Arial" panose="020B0604020202020204" pitchFamily="34" charset="0"/>
                  <a:cs typeface="Arial" panose="020B0604020202020204" pitchFamily="34" charset="0"/>
                </a:rPr>
                <a:t>sắm</a:t>
              </a:r>
              <a:r>
                <a:rPr lang="en-US" sz="2200" b="0" dirty="0">
                  <a:solidFill>
                    <a:srgbClr val="00B0F0"/>
                  </a:solidFill>
                  <a:latin typeface="Arial" panose="020B0604020202020204" pitchFamily="34" charset="0"/>
                  <a:cs typeface="Arial" panose="020B0604020202020204" pitchFamily="34" charset="0"/>
                </a:rPr>
                <a:t> </a:t>
              </a:r>
              <a:r>
                <a:rPr lang="en-US" sz="2200" b="0" dirty="0" err="1">
                  <a:solidFill>
                    <a:srgbClr val="00B0F0"/>
                  </a:solidFill>
                  <a:latin typeface="Arial" panose="020B0604020202020204" pitchFamily="34" charset="0"/>
                  <a:cs typeface="Arial" panose="020B0604020202020204" pitchFamily="34" charset="0"/>
                </a:rPr>
                <a:t>trực</a:t>
              </a:r>
              <a:r>
                <a:rPr lang="en-US" sz="2200" b="0" dirty="0">
                  <a:solidFill>
                    <a:srgbClr val="00B0F0"/>
                  </a:solidFill>
                  <a:latin typeface="Arial" panose="020B0604020202020204" pitchFamily="34" charset="0"/>
                  <a:cs typeface="Arial" panose="020B0604020202020204" pitchFamily="34" charset="0"/>
                </a:rPr>
                <a:t> </a:t>
              </a:r>
              <a:r>
                <a:rPr lang="en-US" sz="2200" b="0" dirty="0" err="1">
                  <a:solidFill>
                    <a:srgbClr val="00B0F0"/>
                  </a:solidFill>
                  <a:latin typeface="Arial" panose="020B0604020202020204" pitchFamily="34" charset="0"/>
                  <a:cs typeface="Arial" panose="020B0604020202020204" pitchFamily="34" charset="0"/>
                </a:rPr>
                <a:t>tuyến</a:t>
              </a: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22873"/>
            <a:chOff x="775469" y="3844863"/>
            <a:chExt cx="2870408" cy="2222873"/>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550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800" b="0" dirty="0" err="1">
                  <a:solidFill>
                    <a:srgbClr val="00B0F0"/>
                  </a:solidFill>
                  <a:latin typeface="Arial" panose="020B0604020202020204" pitchFamily="34" charset="0"/>
                  <a:cs typeface="Arial" panose="020B0604020202020204" pitchFamily="34" charset="0"/>
                </a:rPr>
                <a:t>Lừa</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đảo</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thông</a:t>
              </a:r>
              <a:r>
                <a:rPr lang="en-US" sz="2800" b="0" dirty="0">
                  <a:solidFill>
                    <a:srgbClr val="00B0F0"/>
                  </a:solidFill>
                  <a:latin typeface="Arial" panose="020B0604020202020204" pitchFamily="34" charset="0"/>
                  <a:cs typeface="Arial" panose="020B0604020202020204" pitchFamily="34" charset="0"/>
                </a:rPr>
                <a:t> qua </a:t>
              </a:r>
              <a:r>
                <a:rPr lang="en-US" sz="2800" b="0" dirty="0" err="1">
                  <a:solidFill>
                    <a:srgbClr val="00B0F0"/>
                  </a:solidFill>
                  <a:latin typeface="Arial" panose="020B0604020202020204" pitchFamily="34" charset="0"/>
                  <a:cs typeface="Arial" panose="020B0604020202020204" pitchFamily="34" charset="0"/>
                </a:rPr>
                <a:t>mạo</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danh</a:t>
              </a:r>
              <a:endParaRPr lang="en-US" sz="2800" b="0" dirty="0">
                <a:solidFill>
                  <a:srgbClr val="00B0F0"/>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50620"/>
            <a:chOff x="4418463" y="4025058"/>
            <a:chExt cx="2870408" cy="2150620"/>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6"/>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800" b="0" dirty="0" err="1">
                  <a:solidFill>
                    <a:srgbClr val="00B0F0"/>
                  </a:solidFill>
                  <a:latin typeface="Arial" panose="020B0604020202020204" pitchFamily="34" charset="0"/>
                  <a:cs typeface="Arial" panose="020B0604020202020204" pitchFamily="34" charset="0"/>
                </a:rPr>
                <a:t>Lừa</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tình</a:t>
              </a:r>
              <a:endParaRPr lang="en-US" sz="2800" b="0" dirty="0">
                <a:solidFill>
                  <a:srgbClr val="00B0F0"/>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277100" y="3999903"/>
            <a:ext cx="2870408" cy="2122480"/>
            <a:chOff x="8419278" y="3899393"/>
            <a:chExt cx="2870408"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419278" y="5620901"/>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00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800" b="0" dirty="0" err="1">
                  <a:solidFill>
                    <a:srgbClr val="00B0F0"/>
                  </a:solidFill>
                  <a:latin typeface="Arial" panose="020B0604020202020204" pitchFamily="34" charset="0"/>
                  <a:cs typeface="Arial" panose="020B0604020202020204" pitchFamily="34" charset="0"/>
                </a:rPr>
                <a:t>Lừa</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đảo</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Thẻ</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quà</a:t>
              </a:r>
              <a:r>
                <a:rPr lang="en-US" sz="2800" b="0" dirty="0">
                  <a:solidFill>
                    <a:srgbClr val="00B0F0"/>
                  </a:solidFill>
                  <a:latin typeface="Arial" panose="020B0604020202020204" pitchFamily="34" charset="0"/>
                  <a:cs typeface="Arial" panose="020B0604020202020204" pitchFamily="34" charset="0"/>
                </a:rPr>
                <a:t> </a:t>
              </a:r>
              <a:r>
                <a:rPr lang="en-US" sz="2800" b="0" dirty="0" err="1">
                  <a:solidFill>
                    <a:srgbClr val="00B0F0"/>
                  </a:solidFill>
                  <a:latin typeface="Arial" panose="020B0604020202020204" pitchFamily="34" charset="0"/>
                  <a:cs typeface="Arial" panose="020B0604020202020204" pitchFamily="34" charset="0"/>
                </a:rPr>
                <a:t>tặng</a:t>
              </a:r>
              <a:endParaRPr lang="en-US" sz="2800" b="0" dirty="0">
                <a:solidFill>
                  <a:srgbClr val="00B0F0"/>
                </a:solidFill>
                <a:latin typeface="Arial" panose="020B0604020202020204" pitchFamily="34" charset="0"/>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166841"/>
            <a:chOff x="775469" y="1187648"/>
            <a:chExt cx="2870408" cy="2166841"/>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7"/>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62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vi-VN" sz="2800" b="0" dirty="0">
                  <a:solidFill>
                    <a:srgbClr val="00B0F0"/>
                  </a:solidFill>
                  <a:latin typeface="Arial" panose="020B0604020202020204" pitchFamily="34" charset="0"/>
                  <a:cs typeface="Arial" panose="020B0604020202020204" pitchFamily="34" charset="0"/>
                </a:rPr>
                <a:t>Lừa đảo thông qua đầu tư</a:t>
              </a: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1812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02-8E27-82D2-F127-EC42DCEA217E}"/>
              </a:ext>
            </a:extLst>
          </p:cNvPr>
          <p:cNvSpPr>
            <a:spLocks noGrp="1"/>
          </p:cNvSpPr>
          <p:nvPr>
            <p:ph type="title"/>
          </p:nvPr>
        </p:nvSpPr>
        <p:spPr>
          <a:xfrm>
            <a:off x="2019450" y="167408"/>
            <a:ext cx="9228138" cy="1325563"/>
          </a:xfrm>
        </p:spPr>
        <p:txBody>
          <a:bodyPr/>
          <a:lstStyle/>
          <a:p>
            <a:r>
              <a:rPr lang="vi-VN" dirty="0">
                <a:latin typeface="Arial" panose="020B0604020202020204" pitchFamily="34" charset="0"/>
                <a:cs typeface="Arial" panose="020B0604020202020204" pitchFamily="34" charset="0"/>
              </a:rPr>
              <a:t>Lừa đảo thông qua đầu tư</a:t>
            </a:r>
            <a:endParaRPr lang="en-AU" dirty="0"/>
          </a:p>
        </p:txBody>
      </p:sp>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816199" y="1657141"/>
            <a:ext cx="3755801" cy="3929223"/>
          </a:xfrm>
        </p:spPr>
        <p:txBody>
          <a:bodyPr/>
          <a:lstStyle/>
          <a:p>
            <a:pPr>
              <a:lnSpc>
                <a:spcPct val="100000"/>
              </a:lnSpc>
              <a:spcAft>
                <a:spcPts val="600"/>
              </a:spcAft>
            </a:pPr>
            <a:r>
              <a:rPr lang="vi-VN" sz="2000" dirty="0">
                <a:solidFill>
                  <a:schemeClr val="tx1"/>
                </a:solidFill>
                <a:latin typeface="Arial" panose="020B0604020202020204" pitchFamily="34" charset="0"/>
                <a:cs typeface="Arial" panose="020B0604020202020204" pitchFamily="34" charset="0"/>
              </a:rPr>
              <a:t>Kẻ lừa đảo cố gắng thuyết phục bạn đầu tư tiền vào một dự án nào đó. </a:t>
            </a:r>
          </a:p>
          <a:p>
            <a:pPr>
              <a:lnSpc>
                <a:spcPct val="100000"/>
              </a:lnSpc>
              <a:spcAft>
                <a:spcPts val="600"/>
              </a:spcAft>
            </a:pPr>
            <a:r>
              <a:rPr lang="vi-VN" sz="2000" dirty="0">
                <a:solidFill>
                  <a:schemeClr val="tx1"/>
                </a:solidFill>
                <a:latin typeface="Arial" panose="020B0604020202020204" pitchFamily="34" charset="0"/>
                <a:cs typeface="Arial" panose="020B0604020202020204" pitchFamily="34" charset="0"/>
              </a:rPr>
              <a:t>Họ nói rằng bạn sẽ nhận lại được rất nhiều tiền mà không gặp bất cứ rủi ro nào (hoặc rủi ro rất thấp).</a:t>
            </a:r>
            <a:endParaRPr lang="en-AU" sz="2000" dirty="0">
              <a:solidFill>
                <a:schemeClr val="tx1"/>
              </a:solidFill>
              <a:latin typeface="Arial" panose="020B0604020202020204" pitchFamily="34" charset="0"/>
              <a:cs typeface="Arial" panose="020B0604020202020204" pitchFamily="34" charset="0"/>
            </a:endParaRPr>
          </a:p>
          <a:p>
            <a:pPr>
              <a:lnSpc>
                <a:spcPct val="100000"/>
              </a:lnSpc>
              <a:spcAft>
                <a:spcPts val="600"/>
              </a:spcAft>
            </a:pPr>
            <a:r>
              <a:rPr lang="vi-VN" sz="2000" dirty="0">
                <a:solidFill>
                  <a:schemeClr val="tx1"/>
                </a:solidFill>
                <a:latin typeface="Arial" panose="020B0604020202020204" pitchFamily="34" charset="0"/>
                <a:cs typeface="Arial" panose="020B0604020202020204" pitchFamily="34" charset="0"/>
              </a:rPr>
              <a:t>Chúng thậm chí có thể có các trang web hiển thị ‘khoản đầu tư’ của bạn với giao diện vô cùng thuyết phục.</a:t>
            </a:r>
          </a:p>
        </p:txBody>
      </p:sp>
      <p:sp>
        <p:nvSpPr>
          <p:cNvPr id="6" name="Slide Number Placeholder 5">
            <a:extLst>
              <a:ext uri="{FF2B5EF4-FFF2-40B4-BE49-F238E27FC236}">
                <a16:creationId xmlns:a16="http://schemas.microsoft.com/office/drawing/2014/main" id="{DAE89ACB-8C45-C546-BB0B-80BB6C549AED}"/>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4463961" y="1271636"/>
            <a:ext cx="7525284" cy="4861489"/>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816199" y="334421"/>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SharedWithUsers xmlns="2cc45243-29f6-4a1c-995b-35ed14ae441a">
      <UserInfo>
        <DisplayName>Zeina Jamaleddine</DisplayName>
        <AccountId>462</AccountId>
        <AccountType/>
      </UserInfo>
    </SharedWithUsers>
    <_Flow_SignoffStatus xmlns="5e5d6256-5200-4c34-82a9-8b0b259790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2.xml><?xml version="1.0" encoding="utf-8"?>
<ds:datastoreItem xmlns:ds="http://schemas.openxmlformats.org/officeDocument/2006/customXml" ds:itemID="{61D7A55D-32F4-4C6A-BDCD-69C2FE192C0E}">
  <ds:schemaRef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5e5d6256-5200-4c34-82a9-8b0b259790ba"/>
    <ds:schemaRef ds:uri="http://schemas.openxmlformats.org/package/2006/metadata/core-properties"/>
    <ds:schemaRef ds:uri="2cc45243-29f6-4a1c-995b-35ed14ae441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45B361A-BC97-4C57-9EF3-54CB8D010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TotalTime>
  <Words>3875</Words>
  <Application>Microsoft Office PowerPoint</Application>
  <PresentationFormat>Widescreen</PresentationFormat>
  <Paragraphs>317</Paragraphs>
  <Slides>29</Slides>
  <Notes>29</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DIP_white</vt:lpstr>
      <vt:lpstr>1_DIP_blue</vt:lpstr>
      <vt:lpstr>3_DIP_gradient</vt:lpstr>
      <vt:lpstr>2_DIP_blue_noacknowledgment</vt:lpstr>
      <vt:lpstr>1_DIP_white_noacknowledgement</vt:lpstr>
      <vt:lpstr>2_DIP_gradient_noacknowledgement</vt:lpstr>
      <vt:lpstr>DIP_white</vt:lpstr>
      <vt:lpstr>Buổi chia sẻ thông  tin về Kỹ năng số</vt:lpstr>
      <vt:lpstr>Lời tri ân Đất nước</vt:lpstr>
      <vt:lpstr>Giới thiệu</vt:lpstr>
      <vt:lpstr>Dọn dẹp phòng ốc và  làm việc cùng nhau</vt:lpstr>
      <vt:lpstr>Tổng quan về buổi chia sẻ</vt:lpstr>
      <vt:lpstr>eSafety là gì? </vt:lpstr>
      <vt:lpstr>Dấu hiệu của hành vi lừa đảo</vt:lpstr>
      <vt:lpstr>Các hình thức Lừa đảo</vt:lpstr>
      <vt:lpstr>Lừa đảo thông qua đầu tư</vt:lpstr>
      <vt:lpstr>Lừa đảo thông qua hình thức truy  cập từ xa và hack</vt:lpstr>
      <vt:lpstr>Lừa đảo thông qua mua sắm trực tuyến</vt:lpstr>
      <vt:lpstr>Lừa đảo thông qua mạo danh</vt:lpstr>
      <vt:lpstr>Lừa tình</vt:lpstr>
      <vt:lpstr>Lừa đảo Thẻ quà tặng</vt:lpstr>
      <vt:lpstr>Mẹo sử dụng Internet an toàn</vt:lpstr>
      <vt:lpstr>Nhận biết Lừa đảo!</vt:lpstr>
      <vt:lpstr>Nhận biết Lừa đảo!</vt:lpstr>
      <vt:lpstr>Lừa đảo qua tin nhắn SMS – Các ví dụ khác!</vt:lpstr>
      <vt:lpstr>Tin rác? iPhone</vt:lpstr>
      <vt:lpstr>Tin rác? Android</vt:lpstr>
      <vt:lpstr>Cảnh báo của công ty</vt:lpstr>
      <vt:lpstr>Lừa đảo trên  Marketplace</vt:lpstr>
      <vt:lpstr>Nơi để tìm kiếm thông tin</vt:lpstr>
      <vt:lpstr>PowerPoint Presentation</vt:lpstr>
      <vt:lpstr>PowerPoint Presentation</vt:lpstr>
      <vt:lpstr>PowerPoint Presentation</vt:lpstr>
      <vt:lpstr>PowerPoint Presentation</vt:lpstr>
      <vt:lpstr>Khảo sát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14</cp:revision>
  <cp:lastPrinted>2024-05-23T03:56:24Z</cp:lastPrinted>
  <dcterms:created xsi:type="dcterms:W3CDTF">2022-08-01T06:12:05Z</dcterms:created>
  <dcterms:modified xsi:type="dcterms:W3CDTF">2025-11-19T03:47:49Z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