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76" r:id="rId4"/>
    <p:sldMasterId id="2147483732" r:id="rId5"/>
    <p:sldMasterId id="2147483771" r:id="rId6"/>
    <p:sldMasterId id="2147483745" r:id="rId7"/>
    <p:sldMasterId id="2147483693" r:id="rId8"/>
    <p:sldMasterId id="2147483758" r:id="rId9"/>
    <p:sldMasterId id="2147483784" r:id="rId10"/>
    <p:sldMasterId id="2147486483" r:id="rId11"/>
  </p:sldMasterIdLst>
  <p:notesMasterIdLst>
    <p:notesMasterId r:id="rId28"/>
  </p:notesMasterIdLst>
  <p:handoutMasterIdLst>
    <p:handoutMasterId r:id="rId29"/>
  </p:handoutMasterIdLst>
  <p:sldIdLst>
    <p:sldId id="256" r:id="rId12"/>
    <p:sldId id="570" r:id="rId13"/>
    <p:sldId id="307" r:id="rId14"/>
    <p:sldId id="569" r:id="rId15"/>
    <p:sldId id="571" r:id="rId16"/>
    <p:sldId id="572" r:id="rId17"/>
    <p:sldId id="577" r:id="rId18"/>
    <p:sldId id="517" r:id="rId19"/>
    <p:sldId id="579" r:id="rId20"/>
    <p:sldId id="581" r:id="rId21"/>
    <p:sldId id="587" r:id="rId22"/>
    <p:sldId id="588" r:id="rId23"/>
    <p:sldId id="580" r:id="rId24"/>
    <p:sldId id="586" r:id="rId25"/>
    <p:sldId id="573" r:id="rId26"/>
    <p:sldId id="522" r:id="rId27"/>
  </p:sldIdLst>
  <p:sldSz cx="12192000" cy="6858000"/>
  <p:notesSz cx="6858000" cy="9144000"/>
  <p:embeddedFontLst>
    <p:embeddedFont>
      <p:font typeface="Kanit" panose="020B0604020202020204" charset="-34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2B2"/>
    <a:srgbClr val="F2F6FC"/>
    <a:srgbClr val="F4867C"/>
    <a:srgbClr val="FFFFFF"/>
    <a:srgbClr val="FFD38F"/>
    <a:srgbClr val="E9E9EB"/>
    <a:srgbClr val="F5F5F5"/>
    <a:srgbClr val="F9CADB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FAD76F-1F90-4157-9AFF-8FD4EC41E349}" v="25" dt="2025-09-16T12:01:10.360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9" autoAdjust="0"/>
    <p:restoredTop sz="63317" autoAdjust="0"/>
  </p:normalViewPr>
  <p:slideViewPr>
    <p:cSldViewPr snapToGrid="0">
      <p:cViewPr varScale="1">
        <p:scale>
          <a:sx n="33" d="100"/>
          <a:sy n="33" d="100"/>
        </p:scale>
        <p:origin x="1772" y="-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152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8/10/relationships/authors" Target="authors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4.fntdata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1E23A5-C634-4226-2AA6-3645DE74EC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7D73-9E99-D904-FF8B-2FC0624B94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38932-FD9D-FAD1-B493-AB638ECD53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CRC Champion - Pilot - Training. digitalinclusion@wacoss.org.au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A1A54-4AA7-6D21-57B1-CB0B3C925C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4AB9D1-D40E-4FE1-B3C6-3943EA2B911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C45613-2B78-DE8A-7EB3-2BA5B3CB2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3E168-A53B-9C2F-FA05-EBBCCB06D5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	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2282288-45D2-D2DF-0B53-AD624DAEB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744FBF-1B2F-A88A-D326-4FBA9E19E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42C4-0024-4AC5-A7DF-7002D5F1BA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Project CRC Champion - Pilot - Training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C9484-8AD6-D3AA-5383-F8A388DEF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6E2039-60C8-43C7-8691-7B55BCC4159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JO" sz="1400" dirty="0"/>
              <a:t>ناقش طرق إنشاء كلمات مرور على الشاشة.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JO" sz="1400" dirty="0"/>
              <a:t>فكّر في سلسلة من الكلمات لعبارة مرور يصعب على أي شخص تخمينها.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JO" sz="1400" dirty="0"/>
              <a:t>كلما طالت كلمة المرور/عبارة المرور، زادت صعوبة اختراقها.</a:t>
            </a:r>
            <a:r>
              <a:rPr lang="en-US" sz="1400" dirty="0"/>
              <a:t>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714413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JO" sz="1400" b="0" i="0" dirty="0">
                <a:effectLst/>
              </a:rPr>
              <a:t>التحقق بخطوتين هو خطوة ثانية بعد إدخال كلمة المرور عند تسجيل الدخول إلى حساباتك الإلكترونية.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JO" sz="1400" b="0" i="0" dirty="0">
                <a:effectLst/>
              </a:rPr>
              <a:t>يتحقق هذا من أنك أنت من تحاول تسجيل الدخول. استخدمه لحسابك المصرفي لحمايته من المجرمين.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JO" sz="1400" b="0" i="0" dirty="0">
                <a:effectLst/>
              </a:rPr>
              <a:t>يمكن أن تكون الخطوة الثانية: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ar-JO" sz="1400" b="0" i="0" dirty="0">
                <a:effectLst/>
              </a:rPr>
              <a:t>رمزًا إلكترونيًا يُرسل إلى هاتفك المحمول أو بريدك الإلكتروني،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ar-JO" sz="1400" b="0" i="0" dirty="0">
                <a:effectLst/>
              </a:rPr>
              <a:t>رقمًا سريًا،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ar-JO" sz="1400" b="0" i="0" dirty="0">
                <a:effectLst/>
              </a:rPr>
              <a:t>مسحًا ضوئيًا لبصمة إصبعك،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ar-JO" sz="1400" b="0" i="0" dirty="0">
                <a:effectLst/>
              </a:rPr>
              <a:t>أو مسحًا ضوئيًا لوجهك.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JO" sz="1400" b="0" i="0" dirty="0">
                <a:effectLst/>
              </a:rPr>
              <a:t>نصيحة مهمة: اضبط ميزة التحقق بخطوتين على جميع حساباتك الإلكترونية المهمة.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161824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693226"/>
            <a:ext cx="5486400" cy="4307774"/>
          </a:xfrm>
        </p:spPr>
        <p:txBody>
          <a:bodyPr/>
          <a:lstStyle/>
          <a:p>
            <a:pPr algn="r" rtl="1">
              <a:spcBef>
                <a:spcPts val="0"/>
              </a:spcBef>
              <a:spcAft>
                <a:spcPts val="0"/>
              </a:spcAft>
            </a:pPr>
            <a:r>
              <a:rPr lang="ar-JO" b="1" dirty="0"/>
              <a:t>إعداد المصادقة الثنائية على جوجل</a:t>
            </a:r>
          </a:p>
          <a:p>
            <a:pPr marL="228600" indent="-228600" algn="r" rtl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JO" b="1" dirty="0"/>
              <a:t>انتقل إلى إعدادات حساب جوجل:</a:t>
            </a:r>
          </a:p>
          <a:p>
            <a:pPr marL="628650" lvl="1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b="1" dirty="0"/>
              <a:t>تفضل بزيارة </a:t>
            </a:r>
            <a:r>
              <a:rPr lang="en-US" b="1" dirty="0"/>
              <a:t>myaccount.google.com.</a:t>
            </a:r>
            <a:endParaRPr lang="ar-JO" b="1" dirty="0"/>
          </a:p>
          <a:p>
            <a:pPr marL="628650" lvl="1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b="1" dirty="0"/>
              <a:t>سجّل الدخول باستخدام حساب جوجل الخاص بك.</a:t>
            </a:r>
          </a:p>
          <a:p>
            <a:pPr marL="228600" lvl="0" indent="-228600" algn="r" rtl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JO" b="1" dirty="0"/>
              <a:t>انتقل إلى الأمان:</a:t>
            </a:r>
          </a:p>
          <a:p>
            <a:pPr marL="628650" lvl="1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b="1" dirty="0"/>
              <a:t>انقر على علامة التبويب "الأمان" على الجانب الأيسر.</a:t>
            </a:r>
          </a:p>
          <a:p>
            <a:pPr marL="228600" indent="-228600" algn="r" rtl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JO" b="1" dirty="0"/>
              <a:t>إعداد التحقق بخطوتين:</a:t>
            </a:r>
          </a:p>
          <a:p>
            <a:pPr marL="628650" lvl="1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b="1" dirty="0"/>
              <a:t>ضمن قسم "تسجيل الدخول إلى جوجل"، ابحث عن "التحقق بخطوتين" وانقر عليه.</a:t>
            </a:r>
          </a:p>
          <a:p>
            <a:pPr marL="628650" lvl="1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b="1" dirty="0"/>
              <a:t>انقر على "البدء" واتبع التعليمات.</a:t>
            </a:r>
          </a:p>
          <a:p>
            <a:pPr marL="228600" indent="-228600" algn="r" rtl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JO" b="1" dirty="0"/>
              <a:t>اختر طريقة التحقق:</a:t>
            </a:r>
          </a:p>
          <a:p>
            <a:pPr marL="628650" lvl="1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b="1" dirty="0"/>
              <a:t>يمكنك اختيار استلام الرموز عبر رسالة نصية أو مكالمة هاتفية. يمكنك أيضًا استخدام تطبيق مصادقة مثل </a:t>
            </a:r>
            <a:r>
              <a:rPr lang="en-US" b="1" dirty="0"/>
              <a:t>Google Authenticator.</a:t>
            </a:r>
            <a:endParaRPr lang="ar-JO" b="1" dirty="0"/>
          </a:p>
          <a:p>
            <a:pPr marL="628650" lvl="1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b="1" dirty="0"/>
              <a:t>اتبع التعليمات لإكمال الإعداد.</a:t>
            </a:r>
          </a:p>
          <a:p>
            <a:pPr algn="r" rtl="1">
              <a:spcBef>
                <a:spcPts val="0"/>
              </a:spcBef>
              <a:spcAft>
                <a:spcPts val="0"/>
              </a:spcAft>
            </a:pPr>
            <a:endParaRPr lang="ar-JO" b="1" dirty="0"/>
          </a:p>
          <a:p>
            <a:pPr algn="r" rtl="1">
              <a:spcBef>
                <a:spcPts val="0"/>
              </a:spcBef>
              <a:spcAft>
                <a:spcPts val="0"/>
              </a:spcAft>
            </a:pPr>
            <a:r>
              <a:rPr lang="ar-JO" b="1" dirty="0"/>
              <a:t>تشترط بعض البنوك أو الخدمات الأخرى المصادقة الثنائية لبعض الأمور. على سبيل المثال، تحويل الأموال إلى شخص لم تحول إليه لأول مرة.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302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9108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DFBE-239E-5A10-A9DB-8FA56DE5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7D5B3-06A7-9E61-B69A-9DE78CFB1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D86DD-372A-FCFF-FA9B-532C159EA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JO" sz="1400" dirty="0"/>
              <a:t>فكر باستخدام النقاط الموجودة على الشريحة وأجب عن أي أسئلة قد تكون لدى أي شخص.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43194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3980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ADCC4-DC85-3E52-F92B-C48C080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86B45-9CC0-9E36-4FF3-7F1A5D536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3BF5E-50AA-9165-7315-09041A51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322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999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4B3C5EB-2EE6-8616-6FC8-5FA33F569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89B7C18F-FC6F-4508-B9FF-631F60AF2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764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801E1-0526-FBFE-CCFB-796F09E0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EBBCF-28BD-00DD-D19D-37D0E8F9A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94B6E-35DE-17EB-0D50-3A043CC38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JO" sz="1400" dirty="0"/>
              <a:t>رحّب بالجميع، عرّف بنفسك وسبب حضورك.</a:t>
            </a:r>
          </a:p>
          <a:p>
            <a:pPr algn="r" rtl="1"/>
            <a:r>
              <a:rPr lang="ar-JO" sz="1400" dirty="0"/>
              <a:t>اشرح هدف الورشة. لتقديم لمحة عامة عن أمان كلمات المرور والمصادقة الثنائية.</a:t>
            </a:r>
          </a:p>
          <a:p>
            <a:pPr algn="r" rtl="1"/>
            <a:r>
              <a:rPr lang="ar-JO" sz="1400" dirty="0"/>
              <a:t>سلّط الضوء على أهمية كلمات المرور والمصادقة الثنائية في العمل والتعلم والحياة. ناقش أهمية كلمات المرور في كل مكان واستخدامها في أمور كثيرة.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53074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CAD5-20F8-6DA6-5CA9-C4E5A132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60AF8-B049-3863-DFB7-CC57A921C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4C6B6-927D-A61E-0AF7-1250F2EDF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spcBef>
                <a:spcPts val="0"/>
              </a:spcBef>
            </a:pPr>
            <a:r>
              <a:rPr lang="ar-JO" sz="1400" b="1" i="0" dirty="0">
                <a:solidFill>
                  <a:srgbClr val="242424"/>
                </a:solidFill>
                <a:effectLst/>
              </a:rPr>
              <a:t>اطلب من كل مشارك أن يُعرّف بنفسه. يجب أن يُضيف اسمه ومعلومات شيقة عنه.</a:t>
            </a:r>
          </a:p>
          <a:p>
            <a:pPr algn="r" rtl="1">
              <a:spcBef>
                <a:spcPts val="0"/>
              </a:spcBef>
            </a:pPr>
            <a:r>
              <a:rPr lang="ar-JO" sz="1400" b="1" i="0" dirty="0">
                <a:solidFill>
                  <a:srgbClr val="242424"/>
                </a:solidFill>
                <a:effectLst/>
              </a:rPr>
              <a:t>اختصر كل تعريف بـ 30 ثانية لإبقائه موجزًا ​​وجذابًا.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7534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sz="1400" b="1" i="0" dirty="0">
                <a:solidFill>
                  <a:srgbClr val="242424"/>
                </a:solidFill>
                <a:effectLst/>
              </a:rPr>
              <a:t>مقدمة.</a:t>
            </a:r>
          </a:p>
          <a:p>
            <a:pPr marL="742950" lvl="1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sz="1400" b="1" i="0" dirty="0">
                <a:solidFill>
                  <a:srgbClr val="242424"/>
                </a:solidFill>
                <a:effectLst/>
              </a:rPr>
              <a:t>اشرح ما هي كلمة المرور وأهميتها للحفاظ على الأمان.</a:t>
            </a:r>
          </a:p>
          <a:p>
            <a:pPr marL="742950" lvl="1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sz="1400" b="1" i="0" dirty="0">
                <a:solidFill>
                  <a:srgbClr val="242424"/>
                </a:solidFill>
                <a:effectLst/>
              </a:rPr>
              <a:t>اشرح أنه لا ينبغي مشاركة كلمات المرور.</a:t>
            </a:r>
          </a:p>
          <a:p>
            <a:pPr marL="285750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ar-JO" sz="1400" b="1" i="0" dirty="0">
              <a:solidFill>
                <a:srgbClr val="242424"/>
              </a:solidFill>
              <a:effectLst/>
            </a:endParaRPr>
          </a:p>
          <a:p>
            <a:pPr marL="285750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sz="1400" b="1" i="0" dirty="0">
                <a:solidFill>
                  <a:srgbClr val="242424"/>
                </a:solidFill>
                <a:effectLst/>
              </a:rPr>
              <a:t>سؤال تفاعلي.</a:t>
            </a:r>
          </a:p>
          <a:p>
            <a:pPr marL="742950" lvl="1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sz="1400" b="1" i="0" dirty="0">
                <a:solidFill>
                  <a:srgbClr val="242424"/>
                </a:solidFill>
                <a:effectLst/>
              </a:rPr>
              <a:t>اسأل الحضور كم عدد حساباتهم التي تستخدم كلمات مرور؟</a:t>
            </a:r>
          </a:p>
          <a:p>
            <a:pPr marL="742950" lvl="1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sz="1400" b="1" i="0" dirty="0">
                <a:solidFill>
                  <a:srgbClr val="242424"/>
                </a:solidFill>
                <a:effectLst/>
              </a:rPr>
              <a:t>اسألهم إن كانوا يستخدمون كلمة مرور واحدة لحسابات مختلفة.</a:t>
            </a:r>
          </a:p>
          <a:p>
            <a:pPr marL="285750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ar-JO" sz="1400" b="1" i="0" dirty="0">
              <a:solidFill>
                <a:srgbClr val="242424"/>
              </a:solidFill>
              <a:effectLst/>
            </a:endParaRPr>
          </a:p>
          <a:p>
            <a:pPr marL="285750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sz="1400" b="1" i="0" dirty="0">
                <a:solidFill>
                  <a:srgbClr val="242424"/>
                </a:solidFill>
                <a:effectLst/>
              </a:rPr>
              <a:t>أمثلة.</a:t>
            </a:r>
          </a:p>
          <a:p>
            <a:pPr marL="742950" lvl="1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sz="1400" b="1" i="0" dirty="0">
                <a:solidFill>
                  <a:srgbClr val="242424"/>
                </a:solidFill>
                <a:effectLst/>
              </a:rPr>
              <a:t>اعرض أمثلة على:</a:t>
            </a:r>
          </a:p>
          <a:p>
            <a:pPr marL="1200150" lvl="2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sz="1400" b="1" i="0" dirty="0">
                <a:solidFill>
                  <a:srgbClr val="242424"/>
                </a:solidFill>
                <a:effectLst/>
              </a:rPr>
              <a:t>كلمات مرور ضعيفة - "</a:t>
            </a:r>
            <a:r>
              <a:rPr lang="en-US" sz="1400" b="1" i="0" dirty="0">
                <a:solidFill>
                  <a:srgbClr val="242424"/>
                </a:solidFill>
                <a:effectLst/>
              </a:rPr>
              <a:t>password123"</a:t>
            </a:r>
            <a:endParaRPr lang="ar-JO" sz="1400" b="1" i="0" dirty="0">
              <a:solidFill>
                <a:srgbClr val="242424"/>
              </a:solidFill>
              <a:effectLst/>
            </a:endParaRPr>
          </a:p>
          <a:p>
            <a:pPr marL="1200150" lvl="2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JO" sz="1400" b="1" i="0" dirty="0">
                <a:solidFill>
                  <a:srgbClr val="242424"/>
                </a:solidFill>
                <a:effectLst/>
              </a:rPr>
              <a:t>كلمات مرور قوية - "</a:t>
            </a:r>
            <a:r>
              <a:rPr lang="en-US" sz="1400" b="1" i="0" dirty="0">
                <a:solidFill>
                  <a:srgbClr val="242424"/>
                </a:solidFill>
                <a:effectLst/>
              </a:rPr>
              <a:t>P@ssw0rd!2025"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61446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775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03651"/>
            <a:ext cx="5486400" cy="3600450"/>
          </a:xfrm>
        </p:spPr>
        <p:txBody>
          <a:bodyPr/>
          <a:lstStyle/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توضيح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اشرح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أهمية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استخدام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مزيج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الأحرف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لإنشاء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كلمات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مرور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قوية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عبارة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المرور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تعريف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بمفهوم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عبارة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المرور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إنها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عبارة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سلسلة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أطول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الكلمات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الجملة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يسهل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تذكرها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ولكنها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تزال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آمنة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مثال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إظهار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مثال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عبارة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مرور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"SunnyBeach2025!"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اشرح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لماذا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قوي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فهو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يجمع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الكلمات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والأرقام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وسهل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التذكر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إنشاء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عبارات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المرور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بعض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الكلمات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العشوائية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ذات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المعنى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بالنسبة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دمجهم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الأرقام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الرموز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تأكد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طولها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كافٍ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لتكون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آمنة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ولكن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السهل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عليك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تذكرها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نشاط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اطلب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المشاركين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إنشاء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عبارات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المرور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الخاصة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باستخدام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الطريقة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الموضحة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شجع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الأشخاص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عدم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مشاركة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إجاباتهم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إلا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إذا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كانوا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يستخدموها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4242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6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02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6925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5654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1266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81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5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886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285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986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0865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777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09104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96523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3731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68590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821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90675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6064AC-3F7A-B5DB-CC18-8E28E0C005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F89E4B-5A98-DFAE-DEA7-B9AD1E5FE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164-9014-4366-96F3-8CDCF36BA6E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3832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873F54-0041-46FE-5E3B-074B6108E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C01493-7E1A-7911-91FC-8782A39CE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32DC-77CE-4432-8FEF-82D531AF078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91872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FDBD71-161B-EE8E-E394-A34AE3A0B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F27AD3-4732-8A00-F9CD-A06114F43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732CF-05B5-44F6-8B3F-52A9062952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6663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812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7B87-2433-4A52-10B0-FCB5F7D2B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C09E-B24B-5A20-DE9B-ECAD4CEC5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1AFEE-7C65-44DA-B85E-194D2AF0EB8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1020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67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4B894-A5CF-E7E4-C4C1-8D87C5FCF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C0CF1F-87D1-A910-C5FA-8AAB15D52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9407-9490-413C-9DB8-4A46AC5FDD0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4748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684DE8-3A36-655E-A745-638174C8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0C3980-55B6-7B2E-89F0-190B5C67C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FC14-46E2-4FE7-9E7A-FC5FD30A318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394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65C17-9037-9747-9902-B6902072DD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117D911-B5ED-1A94-E84F-B24C89330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886FD-A8B0-4419-A8DB-EAAD3F5523C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4081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2EFC1-BCBE-3C66-DE44-FFC0089932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F1A0-86BF-040C-3242-628CA6BE7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54F63-3537-416B-93EC-7EF5006F3BB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3737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A2CC-7D25-7ECE-CC98-B38CC7CA0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001AF-C30E-E963-E098-3735CD0311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6B18-5835-4479-A9B5-6BDB8B017D2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5883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0CEC6F-5C04-F898-CA14-24C5B0112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E8F37F-3620-C618-7AB8-F7D549E6D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8C40F-4FCC-4AFF-A86C-B96DA062AEA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6621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BEE7BE-4EDD-3B0C-A621-0D14EB100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1F4F99-84EC-F892-0BCB-6D193789F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E679-98E8-440A-808A-49BE0FB27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9079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F9D620-7F1E-6F0E-F31C-30ACC0919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DEC565-0E02-000B-A6AA-D462020FD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3FE7-1B1E-4643-93A5-4711ADB21D1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590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0094B9-A980-0DCA-0C9D-7312569ED8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AE14FB-865B-28F0-6560-685A1D76A1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861F-6367-46FA-8F95-443315425D1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3697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B378F5-7EE8-C7EB-4C3A-4FD9AF119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83A677-4412-50BC-E73D-7C99C3330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9563-BAC4-43CF-AF63-937BB8B8250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421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757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256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931C7-42C7-BDC5-EC63-1915EC986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860C-2FED-8636-032D-BF325AAE46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C99C-C983-48AF-AD54-7F0509E51DB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1134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06FAD8-D1B9-5229-DDCC-0C8E6DDAA5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DA78D5-7B59-50B3-2837-1CDEEF0D5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DBB5-839D-48CE-9D8E-10CB3AD092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50299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4CBABF-95C0-1915-E22B-45B88D180C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750A77-D781-9F9D-9705-DC63190D8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88EA-9044-4FE8-BC6D-5D56C618B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05410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CB4F4C7-D8CE-1DC9-590E-0CBF91D7C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796840-5347-5AC6-F572-7ED586FB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13B9E-AA8D-4DF1-BF4B-4B18D887EDD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4630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E5123-AC7F-0EB3-3DD4-9F2765B2E9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439D4-B446-E115-B5EB-42E2788C0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B87B-244B-4F91-994C-EC601E1731C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81508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3FB-C35D-4CAC-EAB5-DFE68E51F1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AB48-65F5-84F7-FC83-74DD900D8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E439-E5DE-426B-A786-C248ECB1293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9449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BCC49C-21A9-BC7E-76E5-627BE6C9C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6223C9-F7C6-2CD9-9495-9299E3C85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00286-EE1F-4895-92A3-E1070E4E22D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9748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AE84D1-045D-E66A-0F34-E7D83FF0C9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61125"/>
            <a:ext cx="6854825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127E89-33A8-5EF2-3A9F-92B187F58E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61125"/>
            <a:ext cx="2406650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0F2DF-7E57-4C05-8A36-EB81073353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1030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0D49A8-311B-80B2-C060-D4E4D26D0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C18FB0-7F0D-668D-8757-4AF63DDFF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A2199-516D-4B78-B8A7-8065D1619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544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4595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E1B7DF-52EC-832E-2536-31E3259538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AD6636-C7AE-B525-C90C-766EE8A2B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D3CB-A917-42DA-B109-8BB3138EC5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14716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27FFAA-64F7-277F-7B83-5BE7090AF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02982C-095B-5BAC-E10C-673B33D5B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EC68-CACC-4F48-B5F5-E7FC72DA771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7337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035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4C44-1D72-9EF0-920A-141DDAB72E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6CA0-750C-A48C-3A32-B11A6F9C5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58D8-01DA-4081-BFE8-329E6740CCE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19986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C84F12-50A4-CC0D-CF7D-580671AD5C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30291F-7157-A766-F525-6AE68D6FE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6D8F-024E-44E9-9ACD-51965AA581F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72582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76C19D-472A-1CDE-5C48-FFEB7A5FE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7E60AD-E4E0-6FF1-DC38-2B9E31873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44CA-1C5E-4D0B-BF6D-7424DCC6471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4799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F100B4C-80BD-E6E7-336A-06E59F24C2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E1BDFC-C723-5E39-C4DA-072C495C6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E8CF-B7BE-4A23-84DB-7F3C36AB460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67822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3B0E-4933-ADC6-5F32-C18BE75B2D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2456E-25C1-CE75-A2E5-3D61E028C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16BD-11DC-40B9-AC11-BFEBA31540E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45562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6E46F-5128-9B55-FB71-4602DCFE93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7CEDE-4BFB-35C0-A98B-CF16574C4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6B1C5-984C-4A70-9B6B-5AC5C4861D8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3480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D59AFC-3244-38EB-0D59-FA646226B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0B5CD9-1F5E-2F69-BEB0-159C5510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8E4F4-5672-4D18-B486-53632CE6442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656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7667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7B12AD-21BE-CB93-2DD7-625F9C5EE7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1BE689-EE3E-40A3-CA1F-93DE14EE3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F975D-1C7D-4297-B5C7-237EB8BB050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415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80CA9E-CF1C-9879-3BEE-92529C587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0501C0-25DF-673B-C497-B3578AD41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9373-DC9E-4140-BD74-79677DCC11F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9405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3D3099-7375-52E2-0937-DC48179D15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DDCD0A-7339-3B75-43FF-79731C537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36244-F2C7-4B34-912A-0A26187E9F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5684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C83681-44DD-7280-1397-7B4AC6879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F06013-064F-28EB-7596-EFE29333C8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5A96-F80E-4F0F-8C23-855F96EBF1F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5674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611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6C58-59BA-45AD-6710-CF9564430B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2D372-8764-2B01-EB7A-0AD2F88F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942F-804F-45C7-9F63-98334BFD577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10209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BF5A65-C9DE-5E83-1BE0-D435FCAC2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E503DB-A3E3-279E-D28A-E12414288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B0D8B-D00B-4ECC-A8D3-334E6A4365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875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A9C128-B68F-5D39-75E2-0BDC1FAB6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308EFE-C940-2130-46FD-96D333AE5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B8D0-E753-4489-BFF2-9280B7A36B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1654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F3F4030-8999-1729-1E96-C8734134ED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C2A559A-860C-03EA-3E89-F3D348B5D8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1F32D-1C82-4E2B-A3DE-1A3863E373B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94135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7A95B-7A2D-697C-13D3-2616F5C7B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63840-3D94-48B2-E0A1-BF6C7AFBF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D395-A8C5-4715-B34B-47689CEB28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871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98300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B38E-5170-ECD5-7131-E6D273A52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84EF6-4F5E-BC0F-C616-0E95D17570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2073-0755-4847-A1DE-BFB1F9B8402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26957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89DFB2-997E-B2BF-FA94-7E2871081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9FB3D-2BB6-F4D8-8061-058EDFB6B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F771-92C2-4B55-B826-B7EC585D2DB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98148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444453-D57F-BEC1-BC27-26AD041C77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16E318-B4C6-C62C-6069-A65C973A9C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E3B33-18CF-4495-9E17-9013209668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1865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EA3C19-8ACB-C73C-676B-FCDEACE252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2F69E7-F336-D881-1BFF-208EF6659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C8A9-411A-4A02-8875-8A298F3C57B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91321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521B2D-ACA5-0F74-C30A-AAC90BB592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708D68-704F-CD5F-979E-4FAF907BD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D2FA-2775-4BCC-B142-0D6FAE6A19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4691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77C01F-C0CF-369B-2E8E-390DC17515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5165FA-7DEF-8820-BBC1-A5E030496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6A0C-9A81-4164-BBD9-108E0B441B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2347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906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F29B-921D-98F9-E12B-A6D7172C6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0FFA2-D99B-54D2-A51E-1BF378479A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D1A7-7217-47BF-969F-900A37AB931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94194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AA0B51-06A6-EA38-EDE0-5335B0BAE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E255E6-FEB9-CCFF-4B44-BED93CF0F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96B2F-C324-4733-AADF-589841D9629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04056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AAAD07-19C6-59EB-5000-EE33F0B1CA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3FE920-FAAE-E769-B9FB-AC13EC9C3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2D752-311C-4718-A809-99DC7CB85D6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2332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73425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32CC63-816B-985A-3CA7-FD748E53E1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DE92BE-0185-C397-D4F2-81B8ECE23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0F26-61A1-40B5-8AAE-A66DC345B3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73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177EC-627C-F808-62A7-90CA0B133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79153-37FD-E26A-F97F-4B445265C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1578-3BFA-409D-82D7-7C18F4B3E5A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57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2F19-11B6-1C8C-F77B-B5DDEDA5A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A083-1F86-9961-465C-9EAF8FE0EC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82438-C6AA-435A-A5F7-935379DA2A9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3032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4DD5D1-655B-A412-1FA4-956A4EFD9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708EDE-A39F-BFEC-ED32-60E5B0E0BA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86880-0336-4114-8A0E-822D73BEC7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3573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3EA660-CC1C-F30A-4BFF-B9CDBC737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306CA3-CC28-22EB-B79C-BBEFC3231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93084-53EE-4DD2-910C-A5C2B108F1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70169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60429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5503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8395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806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450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308460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7006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490878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1218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777958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37128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6194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401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9" r:id="rId1"/>
    <p:sldLayoutId id="2147486400" r:id="rId2"/>
    <p:sldLayoutId id="2147486401" r:id="rId3"/>
    <p:sldLayoutId id="2147486469" r:id="rId4"/>
    <p:sldLayoutId id="2147486402" r:id="rId5"/>
    <p:sldLayoutId id="2147486403" r:id="rId6"/>
    <p:sldLayoutId id="2147486404" r:id="rId7"/>
    <p:sldLayoutId id="2147486405" r:id="rId8"/>
    <p:sldLayoutId id="2147486406" r:id="rId9"/>
    <p:sldLayoutId id="2147486407" r:id="rId10"/>
    <p:sldLayoutId id="2147486408" r:id="rId11"/>
    <p:sldLayoutId id="214748647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09" r:id="rId1"/>
    <p:sldLayoutId id="2147486410" r:id="rId2"/>
    <p:sldLayoutId id="2147486411" r:id="rId3"/>
    <p:sldLayoutId id="2147486471" r:id="rId4"/>
    <p:sldLayoutId id="2147486412" r:id="rId5"/>
    <p:sldLayoutId id="2147486413" r:id="rId6"/>
    <p:sldLayoutId id="2147486414" r:id="rId7"/>
    <p:sldLayoutId id="2147486415" r:id="rId8"/>
    <p:sldLayoutId id="2147486416" r:id="rId9"/>
    <p:sldLayoutId id="2147486417" r:id="rId10"/>
    <p:sldLayoutId id="2147486418" r:id="rId11"/>
    <p:sldLayoutId id="21474864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94B6FEC-3EC4-ECD2-3228-95B0A23B4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9F679E3-AE11-BFA7-062D-B6A7AA18F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76AA8-D2E0-0DC9-039B-4C0D616CF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CB56A92-3366-7807-C76A-3E7F59C55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>
            <a:extLst>
              <a:ext uri="{FF2B5EF4-FFF2-40B4-BE49-F238E27FC236}">
                <a16:creationId xmlns:a16="http://schemas.microsoft.com/office/drawing/2014/main" id="{BC0E7DA3-B623-F86C-19CA-1BE648782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7E034-AD45-9534-DC80-D0C5A46E3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53FA412E-38BE-4F79-B553-EDE76D44228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3081" name="Picture 11">
            <a:extLst>
              <a:ext uri="{FF2B5EF4-FFF2-40B4-BE49-F238E27FC236}">
                <a16:creationId xmlns:a16="http://schemas.microsoft.com/office/drawing/2014/main" id="{1AD27560-4A8C-0B5D-F73E-D80513178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9" r:id="rId1"/>
    <p:sldLayoutId id="2147486420" r:id="rId2"/>
    <p:sldLayoutId id="2147486421" r:id="rId3"/>
    <p:sldLayoutId id="2147486473" r:id="rId4"/>
    <p:sldLayoutId id="2147486422" r:id="rId5"/>
    <p:sldLayoutId id="2147486423" r:id="rId6"/>
    <p:sldLayoutId id="2147486424" r:id="rId7"/>
    <p:sldLayoutId id="2147486425" r:id="rId8"/>
    <p:sldLayoutId id="2147486426" r:id="rId9"/>
    <p:sldLayoutId id="2147486427" r:id="rId10"/>
    <p:sldLayoutId id="2147486428" r:id="rId11"/>
    <p:sldLayoutId id="2147486474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9DAA380-C6C8-55EE-9CD6-4351CC370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0A75EEA-97FA-5F14-F937-1871C5ACD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3DA5-1571-96CF-09EA-0DFE625E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9538"/>
            <a:ext cx="7526338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4101" name="Picture 7">
            <a:extLst>
              <a:ext uri="{FF2B5EF4-FFF2-40B4-BE49-F238E27FC236}">
                <a16:creationId xmlns:a16="http://schemas.microsoft.com/office/drawing/2014/main" id="{DF8A1D36-7380-639E-4F28-D3B6308A8B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>
            <a:extLst>
              <a:ext uri="{FF2B5EF4-FFF2-40B4-BE49-F238E27FC236}">
                <a16:creationId xmlns:a16="http://schemas.microsoft.com/office/drawing/2014/main" id="{FC100B84-0CE9-48E3-8D59-2E602EC429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F970-3158-B4C8-78F7-D91EF512A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538"/>
            <a:ext cx="2743200" cy="2460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BDE20F75-37B3-4CBD-9D09-91F29247B8C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4104" name="Picture 10">
            <a:extLst>
              <a:ext uri="{FF2B5EF4-FFF2-40B4-BE49-F238E27FC236}">
                <a16:creationId xmlns:a16="http://schemas.microsoft.com/office/drawing/2014/main" id="{AFA632AB-AD60-92F9-8B93-68FB83E7F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9" r:id="rId1"/>
    <p:sldLayoutId id="2147486430" r:id="rId2"/>
    <p:sldLayoutId id="2147486431" r:id="rId3"/>
    <p:sldLayoutId id="2147486475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  <p:sldLayoutId id="2147486476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F04BD1A0-F7DB-C59C-8249-0362CC85B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84D4BFB0-402B-958E-E752-9345C1E54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009F3-2631-8ACB-EC64-BC237BD7A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6790D7D6-334D-1347-0DC1-80BD3E6D35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>
            <a:extLst>
              <a:ext uri="{FF2B5EF4-FFF2-40B4-BE49-F238E27FC236}">
                <a16:creationId xmlns:a16="http://schemas.microsoft.com/office/drawing/2014/main" id="{7E3E8C84-DF10-EC86-D561-7189E6D6D1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68F4273E-0AC8-2725-29EE-C86E25769E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AC56-2325-8F85-ADA6-9FEFD8EB5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48D004-B801-4596-96B0-B7048528551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77" r:id="rId4"/>
    <p:sldLayoutId id="2147486442" r:id="rId5"/>
    <p:sldLayoutId id="2147486443" r:id="rId6"/>
    <p:sldLayoutId id="2147486444" r:id="rId7"/>
    <p:sldLayoutId id="2147486445" r:id="rId8"/>
    <p:sldLayoutId id="2147486446" r:id="rId9"/>
    <p:sldLayoutId id="2147486447" r:id="rId10"/>
    <p:sldLayoutId id="2147486448" r:id="rId11"/>
    <p:sldLayoutId id="2147486478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8CEB4F63-DFC7-B552-DC17-E14C75AE4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0584965F-CB7F-898F-1E7C-3C8E45640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A068B-8328-B7C9-5B5D-EB9CBC131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6149" name="Picture 7">
            <a:extLst>
              <a:ext uri="{FF2B5EF4-FFF2-40B4-BE49-F238E27FC236}">
                <a16:creationId xmlns:a16="http://schemas.microsoft.com/office/drawing/2014/main" id="{9663D53D-F494-F4D6-A347-C26B65B96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>
            <a:extLst>
              <a:ext uri="{FF2B5EF4-FFF2-40B4-BE49-F238E27FC236}">
                <a16:creationId xmlns:a16="http://schemas.microsoft.com/office/drawing/2014/main" id="{48CC8243-24C6-607A-92B6-78D7312CC2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32C92-C400-7CFA-3B73-768DD2A4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3B871BD0-B33A-4332-BA47-A3EE7728D32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6152" name="Picture 9">
            <a:extLst>
              <a:ext uri="{FF2B5EF4-FFF2-40B4-BE49-F238E27FC236}">
                <a16:creationId xmlns:a16="http://schemas.microsoft.com/office/drawing/2014/main" id="{76D07D94-07F3-23B2-AD5E-C95573284A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49" r:id="rId1"/>
    <p:sldLayoutId id="2147486450" r:id="rId2"/>
    <p:sldLayoutId id="2147486451" r:id="rId3"/>
    <p:sldLayoutId id="2147486479" r:id="rId4"/>
    <p:sldLayoutId id="2147486452" r:id="rId5"/>
    <p:sldLayoutId id="2147486453" r:id="rId6"/>
    <p:sldLayoutId id="2147486454" r:id="rId7"/>
    <p:sldLayoutId id="2147486455" r:id="rId8"/>
    <p:sldLayoutId id="2147486456" r:id="rId9"/>
    <p:sldLayoutId id="2147486457" r:id="rId10"/>
    <p:sldLayoutId id="2147486458" r:id="rId11"/>
    <p:sldLayoutId id="214748648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350B2DFB-F921-A3BD-4166-633D4A62D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0E04E603-3F7E-A7E5-5095-3B056965A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C2487-429A-61C6-09F5-683BA2C2D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7173" name="Picture 6">
            <a:extLst>
              <a:ext uri="{FF2B5EF4-FFF2-40B4-BE49-F238E27FC236}">
                <a16:creationId xmlns:a16="http://schemas.microsoft.com/office/drawing/2014/main" id="{8E54DD4E-F98F-7A1D-EE23-84359343C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>
            <a:extLst>
              <a:ext uri="{FF2B5EF4-FFF2-40B4-BE49-F238E27FC236}">
                <a16:creationId xmlns:a16="http://schemas.microsoft.com/office/drawing/2014/main" id="{EE1F7F68-A6CC-9E50-CD4B-58374156B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4A102C35-1351-E297-08DD-C0D2F3808B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7665E-EB2D-1F29-27DF-22C82403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8C01AA-87BC-4F26-A33B-759EEC5B56C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9" r:id="rId1"/>
    <p:sldLayoutId id="2147486460" r:id="rId2"/>
    <p:sldLayoutId id="2147486461" r:id="rId3"/>
    <p:sldLayoutId id="214748648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  <p:sldLayoutId id="214748648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5086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84" r:id="rId1"/>
    <p:sldLayoutId id="2147486485" r:id="rId2"/>
    <p:sldLayoutId id="2147486486" r:id="rId3"/>
    <p:sldLayoutId id="2147486487" r:id="rId4"/>
    <p:sldLayoutId id="2147486488" r:id="rId5"/>
    <p:sldLayoutId id="2147486489" r:id="rId6"/>
    <p:sldLayoutId id="2147486490" r:id="rId7"/>
    <p:sldLayoutId id="2147486491" r:id="rId8"/>
    <p:sldLayoutId id="2147486492" r:id="rId9"/>
    <p:sldLayoutId id="2147486493" r:id="rId10"/>
    <p:sldLayoutId id="2147486494" r:id="rId11"/>
    <p:sldLayoutId id="214748649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Relationship Id="rId4" Type="http://schemas.openxmlformats.org/officeDocument/2006/relationships/hyperlink" Target="https://goodthingsaustralia.org/wp-content/uploads/2024/05/smithfamily_strong_passwords.pdfhttps:/www.cyber.gov.au/protect-yourself/securing-your-accounts/passphras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thingsaustralia.org/wp-content/uploads/2024/05/smithfamily_strong_passwords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lliot@wacoss.org.a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0.xml"/><Relationship Id="rId1" Type="http://schemas.openxmlformats.org/officeDocument/2006/relationships/video" Target="https://www.youtube.com/embed/aHaBH4LqGsI?start=55&amp;feature=oembed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0063" y="4161689"/>
            <a:ext cx="9204960" cy="1361354"/>
          </a:xfrm>
        </p:spPr>
        <p:txBody>
          <a:bodyPr/>
          <a:lstStyle/>
          <a:p>
            <a:pPr algn="r" rtl="1" eaLnBrk="1" hangingPunct="1"/>
            <a:r>
              <a:rPr lang="ar-JO" sz="4400" dirty="0">
                <a:solidFill>
                  <a:schemeClr val="bg1"/>
                </a:solidFill>
                <a:cs typeface="Arial" panose="020B0604020202020204" pitchFamily="34" charset="0"/>
              </a:rPr>
              <a:t>تدريب المهارات الرقمية - كلمات المرور</a:t>
            </a:r>
            <a: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br>
              <a:rPr lang="ar-JO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ar-JO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والمصادقة الثنائية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ar-JO" sz="4400" noProof="0" dirty="0">
                <a:cs typeface="Arial" panose="020B0604020202020204" pitchFamily="34" charset="0"/>
              </a:rPr>
              <a:t>برنامج رُوّاد المجتمع</a:t>
            </a:r>
            <a:r>
              <a:rPr lang="en-AU" sz="4400" noProof="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C0E9410B-5ACC-66C1-6630-1BE6902C3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95303" y="5499100"/>
            <a:ext cx="4987145" cy="555625"/>
          </a:xfrm>
        </p:spPr>
        <p:txBody>
          <a:bodyPr/>
          <a:lstStyle/>
          <a:p>
            <a:pPr eaLnBrk="1" hangingPunct="1"/>
            <a:r>
              <a:rPr lang="en-AU" i="1" noProof="0" dirty="0">
                <a:latin typeface="+mj-lt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5408893" cy="241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9E50-662F-E83D-00A6-6C23AE48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r" rtl="1"/>
            <a:r>
              <a:rPr lang="ar-JO" dirty="0"/>
              <a:t>نصائح لتذكر كلمات المرور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D784D-AE0C-C956-A5D1-BCAD89859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 algn="r" rtl="1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r-JO" sz="2800" i="0" dirty="0">
                <a:solidFill>
                  <a:schemeClr val="tx1"/>
                </a:solidFill>
                <a:effectLst/>
              </a:rPr>
              <a:t>أنشئ قصة أو عبارة.</a:t>
            </a:r>
          </a:p>
          <a:p>
            <a:pPr algn="r" rtl="1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r-JO" sz="2800" i="0" dirty="0">
                <a:solidFill>
                  <a:schemeClr val="tx1"/>
                </a:solidFill>
                <a:effectLst/>
              </a:rPr>
              <a:t>على سبيل المثال، "يتوفر في مركز المجتمع خدمة واي فاي مجانية" من زيارة المركز المجتمعي المحلي.</a:t>
            </a:r>
          </a:p>
          <a:p>
            <a:pPr algn="r" rtl="1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r-JO" sz="2800" i="0" dirty="0">
                <a:solidFill>
                  <a:schemeClr val="tx1"/>
                </a:solidFill>
                <a:effectLst/>
              </a:rPr>
              <a:t>مثال على كلمة مرور قوية: "</a:t>
            </a:r>
            <a:r>
              <a:rPr lang="en-US" sz="2800" i="0" dirty="0">
                <a:solidFill>
                  <a:schemeClr val="tx1"/>
                </a:solidFill>
                <a:effectLst/>
              </a:rPr>
              <a:t>C0mmun1tyC#ntr3h@sfreeWiFi"</a:t>
            </a:r>
            <a:endParaRPr lang="en-AU" sz="2800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Person holding credit card using laptop">
            <a:extLst>
              <a:ext uri="{FF2B5EF4-FFF2-40B4-BE49-F238E27FC236}">
                <a16:creationId xmlns:a16="http://schemas.microsoft.com/office/drawing/2014/main" id="{AEA9AA87-796D-B59F-F415-F779A13065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6734628" y="1825625"/>
            <a:ext cx="4619171" cy="3502731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9518-4AB0-B127-1CCF-0C743334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664B-D2A0-3C28-3452-579A5FCE60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0612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EAB8-ADEA-195F-A3DE-99742008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r" rtl="1"/>
            <a:r>
              <a:rPr lang="ar-JO" dirty="0"/>
              <a:t>المصادقة الثنائية (</a:t>
            </a:r>
            <a:r>
              <a:rPr lang="en-AU" dirty="0"/>
              <a:t>FA</a:t>
            </a:r>
            <a:r>
              <a:rPr lang="ar-JO" dirty="0"/>
              <a:t>2)</a:t>
            </a:r>
            <a:endParaRPr lang="en-AU" dirty="0"/>
          </a:p>
        </p:txBody>
      </p:sp>
      <p:pic>
        <p:nvPicPr>
          <p:cNvPr id="8" name="Content Placeholder 7" descr="A closeup of a key and a keyhole">
            <a:extLst>
              <a:ext uri="{FF2B5EF4-FFF2-40B4-BE49-F238E27FC236}">
                <a16:creationId xmlns:a16="http://schemas.microsoft.com/office/drawing/2014/main" id="{B26A9616-652E-D6D6-AE56-41040386EA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825625"/>
            <a:ext cx="5181600" cy="392922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9398C-E87B-2628-8055-94EC799F6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7886" y="2423886"/>
            <a:ext cx="4865914" cy="3330962"/>
          </a:xfrm>
        </p:spPr>
        <p:txBody>
          <a:bodyPr wrap="square" anchor="t">
            <a:normAutofit/>
          </a:bodyPr>
          <a:lstStyle/>
          <a:p>
            <a:pPr algn="r" rtl="1"/>
            <a:r>
              <a:rPr lang="ar-JO" sz="3200" dirty="0">
                <a:solidFill>
                  <a:schemeClr val="tx1"/>
                </a:solidFill>
              </a:rPr>
              <a:t>تُضيف ميزة المصادقة الثنائية </a:t>
            </a:r>
            <a:r>
              <a:rPr lang="en-US" sz="3200" dirty="0">
                <a:solidFill>
                  <a:schemeClr val="tx1"/>
                </a:solidFill>
              </a:rPr>
              <a:t>FA) </a:t>
            </a:r>
            <a:r>
              <a:rPr lang="ar-JO" sz="3200" dirty="0">
                <a:solidFill>
                  <a:schemeClr val="tx1"/>
                </a:solidFill>
              </a:rPr>
              <a:t>2) طبقة أمان إضافية لحساباتك.</a:t>
            </a:r>
          </a:p>
          <a:p>
            <a:pPr algn="r" rtl="1"/>
            <a:r>
              <a:rPr lang="ar-JO" sz="3200" dirty="0">
                <a:solidFill>
                  <a:schemeClr val="tx1"/>
                </a:solidFill>
              </a:rPr>
              <a:t>وتتطلب خطوة ثانية، مثل رمز يُرسل إلى هاتفك، بعد إدخال كلمة المرور.</a:t>
            </a: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1F133-CD9A-40B8-16FA-0090B689A9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92ECA-A272-DF15-B4CB-17FE642327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75043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5D09-8115-918A-4A49-C9BF3182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r" rtl="1"/>
            <a:r>
              <a:rPr lang="ar-JO" dirty="0"/>
              <a:t>إعداد </a:t>
            </a:r>
            <a:r>
              <a:rPr lang="en-US" dirty="0"/>
              <a:t>FA</a:t>
            </a:r>
            <a:r>
              <a:rPr lang="ar-JO" dirty="0"/>
              <a:t>2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E8285-F0AE-C77D-5817-CC27FE9A2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81943"/>
            <a:ext cx="5181600" cy="3272905"/>
          </a:xfrm>
        </p:spPr>
        <p:txBody>
          <a:bodyPr wrap="square" anchor="t">
            <a:normAutofit/>
          </a:bodyPr>
          <a:lstStyle/>
          <a:p>
            <a:pPr algn="r" rtl="1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r-JO" sz="3600" b="0" i="0" dirty="0">
                <a:solidFill>
                  <a:schemeClr val="tx1"/>
                </a:solidFill>
                <a:effectLst/>
              </a:rPr>
              <a:t>انتقل إلى إعدادات حسابك. </a:t>
            </a:r>
          </a:p>
          <a:p>
            <a:pPr algn="r" rtl="1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r-JO" sz="3600" b="0" i="0" dirty="0">
                <a:solidFill>
                  <a:schemeClr val="tx1"/>
                </a:solidFill>
                <a:effectLst/>
              </a:rPr>
              <a:t>ابحث عن خيارات الأمان أو المصادقة الثنائية. </a:t>
            </a:r>
          </a:p>
          <a:p>
            <a:pPr algn="r" rtl="1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r-JO" sz="3600" b="0" i="0" dirty="0">
                <a:solidFill>
                  <a:schemeClr val="tx1"/>
                </a:solidFill>
                <a:effectLst/>
              </a:rPr>
              <a:t>اتبع التعليمات لإعدادها.</a:t>
            </a:r>
            <a:endParaRPr lang="en-US" sz="3600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8" name="Content Placeholder 7" descr="Padlock on computer motherboard">
            <a:extLst>
              <a:ext uri="{FF2B5EF4-FFF2-40B4-BE49-F238E27FC236}">
                <a16:creationId xmlns:a16="http://schemas.microsoft.com/office/drawing/2014/main" id="{362256F5-6CF0-AFD3-E9C4-7179C530E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172200" y="1825625"/>
            <a:ext cx="5181600" cy="3929223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D9FBF-B068-E7DE-9B30-8BA1D3D320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A8F11-9BFD-9D67-102C-3F23769FD8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797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EEB-62B2-A240-072C-D07AA6F7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r" rtl="1"/>
            <a:r>
              <a:rPr lang="ar-JO" dirty="0"/>
              <a:t>مصادر مفيدة</a:t>
            </a:r>
            <a:endParaRPr lang="en-AU" dirty="0"/>
          </a:p>
        </p:txBody>
      </p:sp>
      <p:pic>
        <p:nvPicPr>
          <p:cNvPr id="11" name="Content Placeholder 10" descr="Person typing on laptop">
            <a:extLst>
              <a:ext uri="{FF2B5EF4-FFF2-40B4-BE49-F238E27FC236}">
                <a16:creationId xmlns:a16="http://schemas.microsoft.com/office/drawing/2014/main" id="{6778103A-B53B-2E3C-B819-24BF240F2E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2911"/>
            <a:ext cx="5181600" cy="291465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35165-5E56-9963-C6EB-199EBBBDB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0" indent="0" algn="r" rtl="1">
              <a:buNone/>
            </a:pPr>
            <a:r>
              <a:rPr lang="ar-JO" dirty="0">
                <a:solidFill>
                  <a:schemeClr val="tx1"/>
                </a:solidFill>
              </a:rPr>
              <a:t>راجع النشرة أو تفضل بزيارة:</a:t>
            </a:r>
          </a:p>
          <a:p>
            <a:pPr marL="0" indent="0" rtl="1">
              <a:buNone/>
            </a:pPr>
            <a:r>
              <a:rPr lang="en-US" dirty="0">
                <a:solidFill>
                  <a:schemeClr val="tx1"/>
                </a:solidFill>
                <a:hlinkClick r:id="rId4"/>
              </a:rPr>
              <a:t>https://goodthingsaustralia.org/wp-content/uploads/2024/05/smithfamily_strong_passwords.pdfhttps://www.cyber.gov.au/protect-yourself/securing-your-accounts/passphrases</a:t>
            </a:r>
            <a:endParaRPr lang="ar-JO" dirty="0">
              <a:solidFill>
                <a:schemeClr val="tx1"/>
              </a:solidFill>
            </a:endParaRPr>
          </a:p>
          <a:p>
            <a:pPr marL="0" indent="0" algn="r" rtl="1">
              <a:buNone/>
            </a:pPr>
            <a:r>
              <a:rPr lang="ar-JO" dirty="0">
                <a:solidFill>
                  <a:schemeClr val="tx1"/>
                </a:solidFill>
              </a:rPr>
              <a:t>لمزيد من المعلومات حول اختيار كلمات مرور قوية وآمنة.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D265-5065-62ED-5E9A-80852940E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WA Digital Inclusion Project | </a:t>
            </a:r>
            <a:r>
              <a:rPr lang="en-AU" altLang="en-US" dirty="0"/>
              <a:t>Community Champions Program | Partner Training .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6F41-53D2-9AFC-F655-4F9A37388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1E3F05-CEF4-4D87-B638-1AE1855C9A6B}" type="slidenum">
              <a:rPr lang="en-AU" altLang="en-US" smtClean="0"/>
              <a:pPr>
                <a:spcAft>
                  <a:spcPts val="600"/>
                </a:spcAft>
                <a:defRPr/>
              </a:pPr>
              <a:t>13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819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081D-103A-F60A-3D83-8712A4CD5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D836-2A09-2A87-252E-174AF9CD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r" rtl="1"/>
            <a:r>
              <a:rPr lang="ar-JO" dirty="0"/>
              <a:t>  خلاصة الجلسة</a:t>
            </a:r>
            <a:endParaRPr lang="en-AU" dirty="0"/>
          </a:p>
        </p:txBody>
      </p:sp>
      <p:pic>
        <p:nvPicPr>
          <p:cNvPr id="6" name="Picture 5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74EDC8BE-13EE-7327-86C9-FB10024E9E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CAF3-980F-B532-8E97-9CDA613AD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3370" y="1825625"/>
            <a:ext cx="4880429" cy="3929223"/>
          </a:xfrm>
        </p:spPr>
        <p:txBody>
          <a:bodyPr wrap="square" anchor="t">
            <a:normAutofit fontScale="92500" lnSpcReduction="20000"/>
          </a:bodyPr>
          <a:lstStyle/>
          <a:p>
            <a:pPr marL="0" indent="0" algn="r" rtl="1">
              <a:spcBef>
                <a:spcPts val="750"/>
              </a:spcBef>
              <a:spcAft>
                <a:spcPts val="750"/>
              </a:spcAft>
              <a:buNone/>
            </a:pPr>
            <a:r>
              <a:rPr lang="ar-JO" sz="3200" b="0" i="0" dirty="0">
                <a:solidFill>
                  <a:schemeClr val="tx1"/>
                </a:solidFill>
                <a:effectLst/>
              </a:rPr>
              <a:t>تناولت هذه الجلسة</a:t>
            </a:r>
          </a:p>
          <a:p>
            <a:pPr marL="0" indent="0" algn="r" rtl="1">
              <a:spcBef>
                <a:spcPts val="750"/>
              </a:spcBef>
              <a:spcAft>
                <a:spcPts val="750"/>
              </a:spcAft>
              <a:buNone/>
            </a:pPr>
            <a:r>
              <a:rPr lang="ar-JO" sz="3200" b="0" i="0" dirty="0">
                <a:solidFill>
                  <a:schemeClr val="tx1"/>
                </a:solidFill>
                <a:effectLst/>
              </a:rPr>
              <a:t>كلمات المرور القوية والمصادقة الثنائية </a:t>
            </a:r>
            <a:r>
              <a:rPr lang="en-US" sz="3200" b="0" i="0" dirty="0">
                <a:solidFill>
                  <a:schemeClr val="tx1"/>
                </a:solidFill>
                <a:effectLst/>
              </a:rPr>
              <a:t>FA)</a:t>
            </a:r>
            <a:r>
              <a:rPr lang="ar-JO" sz="3200" b="0" i="0" dirty="0">
                <a:solidFill>
                  <a:schemeClr val="tx1"/>
                </a:solidFill>
                <a:effectLst/>
              </a:rPr>
              <a:t> 2) تساعدان في الحفاظ على أمان حساباتك.</a:t>
            </a:r>
          </a:p>
          <a:p>
            <a:pPr marL="0" indent="0" algn="r" rtl="1">
              <a:spcBef>
                <a:spcPts val="750"/>
              </a:spcBef>
              <a:spcAft>
                <a:spcPts val="750"/>
              </a:spcAft>
              <a:buNone/>
            </a:pPr>
            <a:r>
              <a:rPr lang="ar-JO" sz="3200" b="0" i="0" dirty="0">
                <a:solidFill>
                  <a:schemeClr val="tx1"/>
                </a:solidFill>
                <a:effectLst/>
              </a:rPr>
              <a:t>تذكر استخدام كلمات مرور مختلفة لكل حساب.</a:t>
            </a:r>
          </a:p>
          <a:p>
            <a:pPr marL="0" indent="0" algn="r" rtl="1">
              <a:spcBef>
                <a:spcPts val="750"/>
              </a:spcBef>
              <a:spcAft>
                <a:spcPts val="750"/>
              </a:spcAft>
              <a:buNone/>
            </a:pPr>
            <a:r>
              <a:rPr lang="ar-JO" sz="3200" b="0" i="0" dirty="0">
                <a:solidFill>
                  <a:schemeClr val="tx1"/>
                </a:solidFill>
                <a:effectLst/>
              </a:rPr>
              <a:t>فعّل المصادقة الثنائية دائمًا عند توفرها.</a:t>
            </a:r>
          </a:p>
          <a:p>
            <a:pPr marL="0" indent="0" algn="r" rtl="1">
              <a:spcBef>
                <a:spcPts val="750"/>
              </a:spcBef>
              <a:spcAft>
                <a:spcPts val="750"/>
              </a:spcAft>
              <a:buNone/>
            </a:pPr>
            <a:r>
              <a:rPr lang="ar-JO" sz="3200" b="0" i="0" dirty="0">
                <a:solidFill>
                  <a:schemeClr val="tx1"/>
                </a:solidFill>
                <a:effectLst/>
              </a:rPr>
              <a:t>هل لديك أسئلة؟</a:t>
            </a: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D6F3D-5A76-3DA2-C97C-B2810426E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WA Digital Inclusion Project | Community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27FEE-E798-48C4-4CE9-1922B35219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652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26861-403F-F9D9-D0D6-E406616D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2682-713F-6A30-10E9-F86BC5EB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شكراً لكم!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4ECFD-EE93-F432-2D04-AA1416813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JO" sz="2800" dirty="0"/>
              <a:t>موعد الجلسة القادمة:</a:t>
            </a:r>
            <a:endParaRPr lang="en-AU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C68CD-6077-DD68-EB19-B40EAD6295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C76BD-D6FE-B800-D940-B608044FD5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79563-BAC4-43CF-AF63-937BB8B82500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05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109C-6277-7E09-3E28-85A9D270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F877B9E-0EA7-63B9-64B7-A614C5305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6875" y="4156436"/>
            <a:ext cx="8389938" cy="1361354"/>
          </a:xfrm>
        </p:spPr>
        <p:txBody>
          <a:bodyPr/>
          <a:lstStyle/>
          <a:p>
            <a:pPr algn="ctr" eaLnBrk="1" hangingPunct="1"/>
            <a:r>
              <a:rPr lang="ar-JO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شكراً لكم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ar-JO" sz="4400" noProof="0">
                <a:cs typeface="Arial" panose="020B0604020202020204" pitchFamily="34" charset="0"/>
              </a:rPr>
              <a:t>برنامج رُوّاد المجتمع</a:t>
            </a:r>
            <a:r>
              <a:rPr lang="en-AU" sz="4400" noProof="0">
                <a:cs typeface="Arial" panose="020B0604020202020204" pitchFamily="34" charset="0"/>
              </a:rPr>
              <a:t> </a:t>
            </a:r>
            <a:endParaRPr lang="en-AU" sz="4400" noProof="0" dirty="0">
              <a:cs typeface="Arial" panose="020B0604020202020204" pitchFamily="34" charset="0"/>
            </a:endParaRP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A56012CB-35F5-17BC-1EC1-46FC86274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1790" y="5935662"/>
            <a:ext cx="5634037" cy="555625"/>
          </a:xfrm>
        </p:spPr>
        <p:txBody>
          <a:bodyPr/>
          <a:lstStyle/>
          <a:p>
            <a:pPr algn="ctr" eaLnBrk="1" hangingPunct="1"/>
            <a:endParaRPr lang="en-AU" i="1" noProof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696379E2-69A0-B4D2-20DB-C89701E7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DA40B31-722B-9851-C453-9A6D4DBA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0CDD0F34-A38D-ADA8-7CA6-7DCABB35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4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98F98-B834-442E-3AA2-9D84E5A9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FD52-9F56-DD2A-4C50-8940DC81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ملاحظات المدرب: كلمات المرور والمصادقة الثنائية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0F89-8E18-25F0-B06C-91DF5753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062"/>
            <a:ext cx="10515600" cy="4802738"/>
          </a:xfrm>
        </p:spPr>
        <p:txBody>
          <a:bodyPr/>
          <a:lstStyle/>
          <a:p>
            <a:pPr marL="342900" lvl="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اطبع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هذه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النشرة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للمشاركين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8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كلمات</a:t>
            </a:r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18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المرور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اطبع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نسخة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واحدة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من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هذه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الشرائح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مع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قسم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الملاحظات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لاستخدامها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عند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العرض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التقديمي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ar-J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قرأ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من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خلال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الشرائح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،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وتأكد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من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أنك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على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دراية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بالمحتوى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النشرة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المخصصة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للمشاركين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تواصل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مع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Elliot </a:t>
            </a:r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Elliot@wacoss.org.au </a:t>
            </a:r>
            <a:r>
              <a:rPr lang="ar-JO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قبل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الجلسة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إذا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كان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لديك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أي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أسئلة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.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قم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بإزالة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إخفاء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هذه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الشريحة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قبل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العرض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وتحديث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وقت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تاريخ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الجلسة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التالية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على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الشريحة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النهائية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يمكنك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استبدال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أي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من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الصور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بصور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لديك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لمجتمعك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باستخدام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أجهزة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الكمبيوتر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أو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الهواتف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087CA-FE4F-AAD4-8DDA-B843D9477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99F18-E1EB-FA97-3B19-CCFCFD54C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2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41" name="Rectangle 2664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6D4D2F7F-AD9E-BF07-977B-1D817A813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8737384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 eaLnBrk="1" hangingPunct="1"/>
            <a:r>
              <a:rPr lang="ar-JO" sz="4200" noProof="0" dirty="0">
                <a:solidFill>
                  <a:schemeClr val="tx1"/>
                </a:solidFill>
              </a:rPr>
              <a:t>إقرار بالبلد</a:t>
            </a:r>
            <a:endParaRPr lang="en-AU" sz="4200" noProof="0" dirty="0">
              <a:solidFill>
                <a:schemeClr val="tx1"/>
              </a:solidFill>
            </a:endParaRPr>
          </a:p>
        </p:txBody>
      </p:sp>
      <p:sp>
        <p:nvSpPr>
          <p:cNvPr id="2664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549533C-595A-240B-ACA9-4C86A4B9A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79" y="2910066"/>
            <a:ext cx="11406777" cy="29756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algn="r" rtl="1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r-JO" noProof="0" dirty="0">
                <a:solidFill>
                  <a:schemeClr val="tx1"/>
                </a:solidFill>
                <a:latin typeface="+mn-lt"/>
              </a:rPr>
              <a:t>نعلم أننا على أرض السكان الأصليين. نحترم السكان الأصليين من هذه الأرض.</a:t>
            </a:r>
          </a:p>
          <a:p>
            <a:pPr algn="r" rtl="1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r-JO" noProof="0" dirty="0">
                <a:solidFill>
                  <a:schemeClr val="tx1"/>
                </a:solidFill>
                <a:latin typeface="+mn-lt"/>
              </a:rPr>
              <a:t>لقد عاش السكان الأصليون على هذه الأرض لسنوات طويلة.</a:t>
            </a:r>
          </a:p>
          <a:p>
            <a:pPr algn="r" rtl="1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r-JO" noProof="0" dirty="0">
                <a:solidFill>
                  <a:schemeClr val="tx1"/>
                </a:solidFill>
                <a:latin typeface="+mn-lt"/>
              </a:rPr>
              <a:t>نحترم جميع السكان الأصليين وشيوخهم.</a:t>
            </a:r>
          </a:p>
          <a:p>
            <a:pPr algn="r" rtl="1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r-JO" noProof="0" dirty="0">
                <a:solidFill>
                  <a:schemeClr val="tx1"/>
                </a:solidFill>
                <a:latin typeface="+mn-lt"/>
              </a:rPr>
              <a:t>يمكننا أن نتعلم الكثير من قصصهم.</a:t>
            </a:r>
          </a:p>
          <a:p>
            <a:pPr algn="r" rtl="1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r-JO" noProof="0" dirty="0">
                <a:solidFill>
                  <a:schemeClr val="tx1"/>
                </a:solidFill>
                <a:latin typeface="+mn-lt"/>
              </a:rPr>
              <a:t>هذه الأرض كانت وستظل دائمًا أرضًا للسكان الأصليين.</a:t>
            </a:r>
            <a:endParaRPr lang="en-US" noProof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6FF27-C188-5A80-FFE6-57C859FE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EF6D-8BEE-A107-837E-D55E9A8D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wrap="square" anchor="b">
            <a:normAutofit/>
          </a:bodyPr>
          <a:lstStyle/>
          <a:p>
            <a:pPr algn="r" rtl="1"/>
            <a:r>
              <a:rPr lang="ar-JO" dirty="0">
                <a:solidFill>
                  <a:srgbClr val="1962B2"/>
                </a:solidFill>
              </a:rPr>
              <a:t>كلمات المرور والمصادقة الثنائية</a:t>
            </a:r>
            <a:endParaRPr lang="en-AU" dirty="0">
              <a:solidFill>
                <a:srgbClr val="1962B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45733-1DAA-1BF2-2666-4995A885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wrap="square" anchor="t">
            <a:normAutofit/>
          </a:bodyPr>
          <a:lstStyle/>
          <a:p>
            <a:pPr algn="r" rtl="1"/>
            <a:r>
              <a:rPr lang="ar-JO" sz="3600" dirty="0"/>
              <a:t>مشروع الإدماج الرقمي في غرب أستراليا</a:t>
            </a:r>
            <a:endParaRPr lang="en-AU" sz="3600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218E6A7-CFB5-F9D6-66D0-D370D818EA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 | Partner Training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5C51CDC-34A8-9402-5207-112EBB3A9A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CD732CF-05B5-44F6-8B3F-52A90629527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9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E7D5-F717-07A5-CCD9-B4DBA34AA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6043-1EED-8864-34C4-3D353D9B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r" rtl="1"/>
            <a:r>
              <a:rPr lang="ar-JO" dirty="0"/>
              <a:t>نظرة عامة على الجلسة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9D0B-A310-9226-706F-15F0B3B1E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0" indent="0" algn="r" rtl="1">
              <a:spcBef>
                <a:spcPts val="750"/>
              </a:spcBef>
              <a:spcAft>
                <a:spcPts val="750"/>
              </a:spcAft>
              <a:buNone/>
            </a:pPr>
            <a:r>
              <a:rPr lang="ar-JO" sz="3200" b="0" i="0" dirty="0">
                <a:solidFill>
                  <a:schemeClr val="tx1"/>
                </a:solidFill>
                <a:effectLst/>
              </a:rPr>
              <a:t>ستغطي هذه الجلسة:</a:t>
            </a:r>
          </a:p>
          <a:p>
            <a:pPr algn="r" rtl="1">
              <a:spcBef>
                <a:spcPts val="750"/>
              </a:spcBef>
              <a:spcAft>
                <a:spcPts val="750"/>
              </a:spcAft>
            </a:pPr>
            <a:r>
              <a:rPr lang="ar-JO" sz="3200" b="0" i="0" dirty="0">
                <a:solidFill>
                  <a:schemeClr val="tx1"/>
                </a:solidFill>
                <a:effectLst/>
              </a:rPr>
              <a:t>ما هي كلمات المرور</a:t>
            </a:r>
          </a:p>
          <a:p>
            <a:pPr algn="r" rtl="1">
              <a:spcBef>
                <a:spcPts val="750"/>
              </a:spcBef>
              <a:spcAft>
                <a:spcPts val="750"/>
              </a:spcAft>
            </a:pPr>
            <a:r>
              <a:rPr lang="ar-JO" sz="3200" b="0" i="0" dirty="0">
                <a:solidFill>
                  <a:schemeClr val="tx1"/>
                </a:solidFill>
                <a:effectLst/>
              </a:rPr>
              <a:t>كيفية إنشاء كلمة مرور قوية</a:t>
            </a:r>
          </a:p>
          <a:p>
            <a:pPr algn="r" rtl="1">
              <a:spcBef>
                <a:spcPts val="750"/>
              </a:spcBef>
              <a:spcAft>
                <a:spcPts val="750"/>
              </a:spcAft>
            </a:pPr>
            <a:r>
              <a:rPr lang="ar-JO" sz="3200" b="0" i="0" dirty="0">
                <a:solidFill>
                  <a:schemeClr val="tx1"/>
                </a:solidFill>
                <a:effectLst/>
              </a:rPr>
              <a:t>الحفاظ على كلمة مرور آمنة</a:t>
            </a:r>
          </a:p>
          <a:p>
            <a:pPr algn="r" rtl="1">
              <a:spcBef>
                <a:spcPts val="750"/>
              </a:spcBef>
              <a:spcAft>
                <a:spcPts val="750"/>
              </a:spcAft>
            </a:pPr>
            <a:r>
              <a:rPr lang="ar-JO" sz="3200" b="0" i="0" dirty="0">
                <a:solidFill>
                  <a:schemeClr val="tx1"/>
                </a:solidFill>
                <a:effectLst/>
              </a:rPr>
              <a:t>المصادقة الثنائية.</a:t>
            </a:r>
            <a:endParaRPr lang="en-US" sz="3200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F1E42CD8-FA9F-AF2C-8A6B-0A09EA943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6172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BC682-3850-AD3E-8708-FB8A0ED37A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WA Digital Inclusion Project | Community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471C1-E263-053E-882D-390513298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549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38B9-2659-A1F6-591B-BFEF73505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8214-E6BC-CAEB-991B-C1A99D86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21" y="2766218"/>
            <a:ext cx="9228138" cy="1325563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r" rtl="1"/>
            <a:r>
              <a:rPr lang="ar-JO" sz="5400" noProof="0" dirty="0"/>
              <a:t>التعارف</a:t>
            </a:r>
            <a:endParaRPr lang="en-AU" sz="5400" noProof="0" dirty="0"/>
          </a:p>
        </p:txBody>
      </p:sp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CAC27AD1-C76D-6341-3D81-9DA8C2B56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693" y="549718"/>
            <a:ext cx="3929223" cy="3929223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DF75785C-6EDD-336B-EE12-572989159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 | Partner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E527F-027A-CFCC-9627-091FAE3DC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4C527D1-A219-4ED2-A5FE-8036C7832E5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B4D7-1995-2096-1298-EBB03805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8663"/>
            <a:ext cx="5120473" cy="1778559"/>
          </a:xfrm>
        </p:spPr>
        <p:txBody>
          <a:bodyPr/>
          <a:lstStyle/>
          <a:p>
            <a:pPr algn="r" rtl="1"/>
            <a:r>
              <a:rPr lang="ar-JO" sz="2800" dirty="0">
                <a:solidFill>
                  <a:schemeClr val="tx1"/>
                </a:solidFill>
              </a:rPr>
              <a:t>عرّف بنفسك للمجموعة</a:t>
            </a:r>
          </a:p>
          <a:p>
            <a:pPr algn="r" rtl="1"/>
            <a:r>
              <a:rPr lang="ar-JO" sz="2800" dirty="0">
                <a:solidFill>
                  <a:schemeClr val="tx1"/>
                </a:solidFill>
              </a:rPr>
              <a:t>شارك تجربتك مع كلمات المرور - هل تغيرت كلمات المرور لديك بعد أن تعلمت المزيد عنها؟</a:t>
            </a:r>
            <a:endParaRPr lang="en-A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4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6AA9-9285-4186-ABE0-AD01ABF8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r" rtl="1"/>
            <a:r>
              <a:rPr lang="ar-JO" dirty="0"/>
              <a:t>ما هي كلمات المرور؟</a:t>
            </a:r>
            <a:endParaRPr lang="en-AU" dirty="0"/>
          </a:p>
        </p:txBody>
      </p:sp>
      <p:pic>
        <p:nvPicPr>
          <p:cNvPr id="17" name="Picture 16" descr="Teenagers using laptop in library">
            <a:extLst>
              <a:ext uri="{FF2B5EF4-FFF2-40B4-BE49-F238E27FC236}">
                <a16:creationId xmlns:a16="http://schemas.microsoft.com/office/drawing/2014/main" id="{2C803D55-3218-3919-11D8-148397FE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70630-12BD-CE5C-DD75-09118882D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7343" y="2190069"/>
            <a:ext cx="5181600" cy="3200334"/>
          </a:xfrm>
        </p:spPr>
        <p:txBody>
          <a:bodyPr wrap="square" anchor="t">
            <a:normAutofit/>
          </a:bodyPr>
          <a:lstStyle/>
          <a:p>
            <a:pPr algn="r" rtl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r-JO" sz="3600" b="0" i="0" dirty="0">
                <a:solidFill>
                  <a:srgbClr val="242424"/>
                </a:solidFill>
                <a:effectLst/>
                <a:latin typeface="+mj-lt"/>
              </a:rPr>
              <a:t>كلمة المرور هي كلمة أو عبارة سرية تُستخدم لحماية حساباتك الإلكترونية. </a:t>
            </a:r>
          </a:p>
          <a:p>
            <a:pPr algn="r" rtl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ar-JO" sz="3600" b="0" i="0" dirty="0">
                <a:solidFill>
                  <a:srgbClr val="242424"/>
                </a:solidFill>
                <a:effectLst/>
                <a:latin typeface="+mj-lt"/>
              </a:rPr>
              <a:t>فهي تساعد في الحفاظ على أمان معلوماتك الشخصية.</a:t>
            </a:r>
            <a:endParaRPr lang="en-US" sz="3600" b="0" i="0" dirty="0">
              <a:solidFill>
                <a:srgbClr val="242424"/>
              </a:solidFill>
              <a:effectLst/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92C7A-D9AB-3571-2E12-E20D7A8C9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A75C-0082-9633-0215-D7AB2B742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0516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94C9-9269-C02D-33F6-F501A3B7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228138" cy="862336"/>
          </a:xfrm>
        </p:spPr>
        <p:txBody>
          <a:bodyPr/>
          <a:lstStyle/>
          <a:p>
            <a:pPr algn="r" rtl="1"/>
            <a:r>
              <a:rPr lang="ar-JO" dirty="0"/>
              <a:t>كلمتك الخاصة؟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8EA04-49BA-2BC1-6E32-D8EC590AE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WA Digital Inclusion Project | Community Champions Program | Partner Training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BBBED-FC92-89AB-77F8-376D520069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D15210-6865-4F66-8164-C0556A8C2866}" type="slidenum">
              <a:rPr lang="en-AU" altLang="en-US" smtClean="0"/>
              <a:pPr>
                <a:defRPr/>
              </a:pPr>
              <a:t>8</a:t>
            </a:fld>
            <a:endParaRPr lang="en-AU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0165A-505A-8AD8-C337-0371E0AF9257}"/>
              </a:ext>
            </a:extLst>
          </p:cNvPr>
          <p:cNvSpPr txBox="1"/>
          <p:nvPr/>
        </p:nvSpPr>
        <p:spPr>
          <a:xfrm>
            <a:off x="4660341" y="6169709"/>
            <a:ext cx="6693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+mj-lt"/>
              </a:rPr>
              <a:t>https://youtu.be/aHaBH4LqGsI?feature=shared&amp;t=55</a:t>
            </a:r>
            <a:endParaRPr lang="en-AU" b="0" i="0" u="none" strike="noStrike" dirty="0">
              <a:effectLst/>
              <a:latin typeface="+mj-lt"/>
            </a:endParaRPr>
          </a:p>
          <a:p>
            <a:pPr algn="ctr"/>
            <a:r>
              <a:rPr lang="en-AU" b="0" i="0" u="none" strike="noStrike" dirty="0">
                <a:effectLst/>
                <a:latin typeface="+mj-lt"/>
              </a:rPr>
              <a:t>Watch from </a:t>
            </a:r>
            <a:r>
              <a:rPr lang="en-AU" dirty="0">
                <a:latin typeface="+mj-lt"/>
              </a:rPr>
              <a:t>0:55</a:t>
            </a:r>
            <a:r>
              <a:rPr lang="en-AU" b="0" i="0" u="none" strike="noStrike" dirty="0">
                <a:effectLst/>
                <a:latin typeface="+mj-lt"/>
              </a:rPr>
              <a:t> - 3:42</a:t>
            </a:r>
            <a:endParaRPr lang="en-AU" dirty="0">
              <a:latin typeface="+mj-lt"/>
            </a:endParaRPr>
          </a:p>
        </p:txBody>
      </p:sp>
      <p:pic>
        <p:nvPicPr>
          <p:cNvPr id="6" name="Online Media 5" title="You Should Probably Change Your Password! | Michael McIntyre Netflix Special">
            <a:hlinkClick r:id="" action="ppaction://media"/>
            <a:extLst>
              <a:ext uri="{FF2B5EF4-FFF2-40B4-BE49-F238E27FC236}">
                <a16:creationId xmlns:a16="http://schemas.microsoft.com/office/drawing/2014/main" id="{C50CB4BA-5D5C-73EC-6AD8-8B69ECE9E7C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8955" y="1227461"/>
            <a:ext cx="8754090" cy="49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B961-E02E-ABA4-3EDD-C2D7C9D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r" rtl="1"/>
            <a:r>
              <a:rPr lang="ar-JO" dirty="0"/>
              <a:t>إنشاء كلمات مرور قوية</a:t>
            </a:r>
            <a:endParaRPr lang="en-AU" dirty="0"/>
          </a:p>
        </p:txBody>
      </p:sp>
      <p:pic>
        <p:nvPicPr>
          <p:cNvPr id="13" name="Content Placeholder 12" descr="Pregnant woman at work">
            <a:extLst>
              <a:ext uri="{FF2B5EF4-FFF2-40B4-BE49-F238E27FC236}">
                <a16:creationId xmlns:a16="http://schemas.microsoft.com/office/drawing/2014/main" id="{48CCA804-B60D-5485-4148-BE246CA52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49514" y="2070100"/>
            <a:ext cx="4540482" cy="3443061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3589A-940E-9CCE-6564-FD97A2C07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9943" y="1690688"/>
            <a:ext cx="6125028" cy="4289197"/>
          </a:xfrm>
        </p:spPr>
        <p:txBody>
          <a:bodyPr wrap="square" anchor="t">
            <a:normAutofit/>
          </a:bodyPr>
          <a:lstStyle/>
          <a:p>
            <a:pPr algn="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b="0" i="0" dirty="0">
                <a:solidFill>
                  <a:schemeClr val="tx1"/>
                </a:solidFill>
                <a:effectLst/>
                <a:latin typeface="+mj-lt"/>
              </a:rPr>
              <a:t>استخدم مزيجًا من الأحرف والأرقام والرموز.</a:t>
            </a:r>
          </a:p>
          <a:p>
            <a:pPr algn="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b="0" i="0" dirty="0">
                <a:solidFill>
                  <a:schemeClr val="tx1"/>
                </a:solidFill>
                <a:effectLst/>
                <a:latin typeface="+mj-lt"/>
              </a:rPr>
              <a:t>تجنب استخدام معلومات سهلة التخمين مثل اسمك أو تاريخ ميلادك.</a:t>
            </a:r>
          </a:p>
          <a:p>
            <a:pPr algn="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b="0" i="0" dirty="0">
                <a:solidFill>
                  <a:schemeClr val="tx1"/>
                </a:solidFill>
                <a:effectLst/>
                <a:latin typeface="+mj-lt"/>
              </a:rPr>
              <a:t>عبارة المرور: سلسلة طويلة من الكلمات يسهل تذكرها ولكن يصعب تخمينها.</a:t>
            </a:r>
          </a:p>
          <a:p>
            <a:pPr algn="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b="0" i="0" dirty="0">
                <a:solidFill>
                  <a:schemeClr val="tx1"/>
                </a:solidFill>
                <a:effectLst/>
                <a:latin typeface="+mj-lt"/>
              </a:rPr>
              <a:t>مثال على كلمة مرور قوية: "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Table1Shirt2Flower!"</a:t>
            </a:r>
          </a:p>
          <a:p>
            <a:pPr algn="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b="0" i="0" dirty="0">
                <a:solidFill>
                  <a:schemeClr val="tx1"/>
                </a:solidFill>
                <a:effectLst/>
                <a:latin typeface="+mj-lt"/>
              </a:rPr>
              <a:t>مثال على عبارة مرور: "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SunnyBeach2025!"</a:t>
            </a:r>
          </a:p>
          <a:p>
            <a:pPr algn="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b="0" i="0" dirty="0">
                <a:solidFill>
                  <a:schemeClr val="tx1"/>
                </a:solidFill>
                <a:effectLst/>
                <a:latin typeface="+mj-lt"/>
              </a:rPr>
              <a:t>لا تستخدم كلمات المرور هذه ككلمات مرور خاصة بك.</a:t>
            </a:r>
            <a:endParaRPr lang="en-US" b="0" i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1810-5349-6E21-8A29-A9960A83E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CBDFF-BFE9-7628-D8E1-BE321682C6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9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55870195"/>
      </p:ext>
    </p:extLst>
  </p:cSld>
  <p:clrMapOvr>
    <a:masterClrMapping/>
  </p:clrMapOvr>
</p:sld>
</file>

<file path=ppt/theme/theme1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P_gradi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P_blue_noacknowledg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IP_white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IP_gradient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c45243-29f6-4a1c-995b-35ed14ae441a" xsi:nil="true"/>
    <lcf76f155ced4ddcb4097134ff3c332f xmlns="5e5d6256-5200-4c34-82a9-8b0b259790ba">
      <Terms xmlns="http://schemas.microsoft.com/office/infopath/2007/PartnerControls"/>
    </lcf76f155ced4ddcb4097134ff3c332f>
    <_Flow_SignoffStatus xmlns="5e5d6256-5200-4c34-82a9-8b0b259790b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02c8d07715d2272605e295f54e772d67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b51ffc1035a5bdef39916f06e29bf83c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DBB304-69E1-40DD-9813-A5789A3DF2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3BF523-0B1C-45DF-82CF-9A2421E53C6B}">
  <ds:schemaRefs>
    <ds:schemaRef ds:uri="http://schemas.microsoft.com/office/2006/documentManagement/types"/>
    <ds:schemaRef ds:uri="http://purl.org/dc/terms/"/>
    <ds:schemaRef ds:uri="5e5d6256-5200-4c34-82a9-8b0b259790ba"/>
    <ds:schemaRef ds:uri="2cc45243-29f6-4a1c-995b-35ed14ae441a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192BC9-895D-49C4-8CC0-6B2CCDD454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5d6256-5200-4c34-82a9-8b0b259790ba"/>
    <ds:schemaRef ds:uri="2cc45243-29f6-4a1c-995b-35ed14ae4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1196</Words>
  <Application>Microsoft Office PowerPoint</Application>
  <PresentationFormat>Widescreen</PresentationFormat>
  <Paragraphs>152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Aptos</vt:lpstr>
      <vt:lpstr>Kanit</vt:lpstr>
      <vt:lpstr>Calibri</vt:lpstr>
      <vt:lpstr>Arial</vt:lpstr>
      <vt:lpstr>DIP_white</vt:lpstr>
      <vt:lpstr>1_DIP_blue</vt:lpstr>
      <vt:lpstr>3_DIP_gradient</vt:lpstr>
      <vt:lpstr>2_DIP_blue_noacknowledgment</vt:lpstr>
      <vt:lpstr>1_DIP_white_noacknowledgement</vt:lpstr>
      <vt:lpstr>2_DIP_gradient_noacknowledgement</vt:lpstr>
      <vt:lpstr>DIP_white</vt:lpstr>
      <vt:lpstr>1_DIP_white</vt:lpstr>
      <vt:lpstr>تدريب المهارات الرقمية - كلمات المرور  والمصادقة الثنائية برنامج رُوّاد المجتمع </vt:lpstr>
      <vt:lpstr>ملاحظات المدرب: كلمات المرور والمصادقة الثنائية</vt:lpstr>
      <vt:lpstr>إقرار بالبلد</vt:lpstr>
      <vt:lpstr>كلمات المرور والمصادقة الثنائية</vt:lpstr>
      <vt:lpstr>نظرة عامة على الجلسة</vt:lpstr>
      <vt:lpstr>التعارف</vt:lpstr>
      <vt:lpstr>ما هي كلمات المرور؟</vt:lpstr>
      <vt:lpstr>كلمتك الخاصة؟</vt:lpstr>
      <vt:lpstr>إنشاء كلمات مرور قوية</vt:lpstr>
      <vt:lpstr>نصائح لتذكر كلمات المرور</vt:lpstr>
      <vt:lpstr>المصادقة الثنائية (FA2)</vt:lpstr>
      <vt:lpstr>إعداد FA2</vt:lpstr>
      <vt:lpstr>مصادر مفيدة</vt:lpstr>
      <vt:lpstr>  خلاصة الجلسة</vt:lpstr>
      <vt:lpstr>شكراً لكم!</vt:lpstr>
      <vt:lpstr>شكراً لكم برنامج رُوّاد المجتمع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2025-04-28T07:20:17Z</dcterms:created>
  <dcterms:modified xsi:type="dcterms:W3CDTF">2025-09-18T12:48:50Z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0x01010071F0F04F5F537047B9E859B809FC98B2</vt:lpwstr>
  </property>
  <property fmtid="{D5CDD505-2E9C-101B-9397-08002B2CF9AE}" pid="3" name="MediaServiceImageTags">
    <vt:lpwstr/>
  </property>
</Properties>
</file>