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76" r:id="rId4"/>
    <p:sldMasterId id="2147483732" r:id="rId5"/>
    <p:sldMasterId id="2147483771" r:id="rId6"/>
    <p:sldMasterId id="2147483745" r:id="rId7"/>
    <p:sldMasterId id="2147483693" r:id="rId8"/>
    <p:sldMasterId id="2147483758" r:id="rId9"/>
    <p:sldMasterId id="2147483784" r:id="rId10"/>
    <p:sldMasterId id="2147486483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570" r:id="rId13"/>
    <p:sldId id="307" r:id="rId14"/>
    <p:sldId id="569" r:id="rId15"/>
    <p:sldId id="572" r:id="rId16"/>
    <p:sldId id="571" r:id="rId17"/>
    <p:sldId id="577" r:id="rId18"/>
    <p:sldId id="593" r:id="rId19"/>
    <p:sldId id="579" r:id="rId20"/>
    <p:sldId id="581" r:id="rId21"/>
    <p:sldId id="591" r:id="rId22"/>
    <p:sldId id="589" r:id="rId23"/>
    <p:sldId id="592" r:id="rId24"/>
    <p:sldId id="590" r:id="rId25"/>
    <p:sldId id="594" r:id="rId26"/>
    <p:sldId id="595" r:id="rId27"/>
    <p:sldId id="596" r:id="rId28"/>
    <p:sldId id="597" r:id="rId29"/>
    <p:sldId id="599" r:id="rId30"/>
    <p:sldId id="600" r:id="rId31"/>
    <p:sldId id="601" r:id="rId32"/>
    <p:sldId id="602" r:id="rId33"/>
    <p:sldId id="603" r:id="rId34"/>
    <p:sldId id="580" r:id="rId35"/>
    <p:sldId id="586" r:id="rId36"/>
    <p:sldId id="573" r:id="rId37"/>
    <p:sldId id="522" r:id="rId38"/>
  </p:sldIdLst>
  <p:sldSz cx="12192000" cy="6858000"/>
  <p:notesSz cx="6858000" cy="9144000"/>
  <p:embeddedFontLst>
    <p:embeddedFont>
      <p:font typeface="Kanit" panose="020B0604020202020204" charset="-34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anit" panose="020B0502040204020203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B2"/>
    <a:srgbClr val="F2F6FC"/>
    <a:srgbClr val="F4867C"/>
    <a:srgbClr val="FFFFFF"/>
    <a:srgbClr val="FFD38F"/>
    <a:srgbClr val="E9E9EB"/>
    <a:srgbClr val="F5F5F5"/>
    <a:srgbClr val="F9CADB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39DC7-8A16-414C-87CE-D67870ACC3BF}" v="44" dt="2025-09-16T07:01:43.30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63317" autoAdjust="0"/>
  </p:normalViewPr>
  <p:slideViewPr>
    <p:cSldViewPr snapToGrid="0">
      <p:cViewPr varScale="1">
        <p:scale>
          <a:sx n="38" d="100"/>
          <a:sy n="38" d="100"/>
        </p:scale>
        <p:origin x="1584" y="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52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font" Target="fonts/font6.fntdata"/><Relationship Id="rId20" Type="http://schemas.openxmlformats.org/officeDocument/2006/relationships/slide" Target="slides/slide9.xml"/><Relationship Id="rId41" Type="http://schemas.openxmlformats.org/officeDocument/2006/relationships/font" Target="fonts/font1.fntdata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E23A5-C634-4226-2AA6-3645DE74E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7D73-9E99-D904-FF8B-2FC0624B9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38932-FD9D-FAD1-B493-AB638ECD5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CRC Champion - Pilot - Training. digitalinclusion@wacoss.org.au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A1A54-4AA7-6D21-57B1-CB0B3C925C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4AB9D1-D40E-4FE1-B3C6-3943EA2B91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45613-2B78-DE8A-7EB3-2BA5B3CB2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Youth Involvement Council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3E168-A53B-9C2F-FA05-EBBCCB06D5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11/11/2024	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282288-45D2-D2DF-0B53-AD624DAEB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744FBF-1B2F-A88A-D326-4FBA9E19E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242C4-0024-4AC5-A7DF-7002D5F1BA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WA Digital Inclusion Project – Project CRC Champion - Pilot - Training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9484-8AD6-D3AA-5383-F8A388DEF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6E2039-60C8-43C7-8691-7B55BCC415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digital-id" TargetMode="External"/><Relationship Id="rId3" Type="http://schemas.openxmlformats.org/officeDocument/2006/relationships/hyperlink" Target="https://my.gov.au/en/about/help/mygov-website/link-services-to-your-account/use-a-linking-code" TargetMode="External"/><Relationship Id="rId7" Type="http://schemas.openxmlformats.org/officeDocument/2006/relationships/hyperlink" Target="https://www.servicesaustralia.gov.au/centrelink-customer-reference-number-crn?context=6410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ervicesaustralia.gov.au/mygov-help-link-centrelink-to-mygov-using-linking-code" TargetMode="External"/><Relationship Id="rId5" Type="http://schemas.openxmlformats.org/officeDocument/2006/relationships/hyperlink" Target="https://www.servicesaustralia.gov.au/mygov-help-link-centrelink-to-mygov-if-you-have-customer-reference-number" TargetMode="External"/><Relationship Id="rId4" Type="http://schemas.openxmlformats.org/officeDocument/2006/relationships/hyperlink" Target="https://my.gov.au/en/myaccount/dashboard" TargetMode="External"/><Relationship Id="rId9" Type="http://schemas.openxmlformats.org/officeDocument/2006/relationships/hyperlink" Target="https://www.servicesaustralia.gov.au/mygov-help-link-centrelink-to-mygov-using-centrelink-identity-verification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id.gov.au/help/verifying-your-id" TargetMode="External"/><Relationship Id="rId3" Type="http://schemas.openxmlformats.org/officeDocument/2006/relationships/hyperlink" Target="https://www.myid.gov.au/existinguser" TargetMode="External"/><Relationship Id="rId7" Type="http://schemas.openxmlformats.org/officeDocument/2006/relationships/hyperlink" Target="https://www.myid.gov.au/verifying-your-id-myi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yid.gov.au/verifying-a-change-in-name-marriage-certificate" TargetMode="External"/><Relationship Id="rId5" Type="http://schemas.openxmlformats.org/officeDocument/2006/relationships/hyperlink" Target="https://www.myid.gov.au/how-use-myid" TargetMode="External"/><Relationship Id="rId4" Type="http://schemas.openxmlformats.org/officeDocument/2006/relationships/hyperlink" Target="https://www.myid.gov.au/online-services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252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استخدام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Centrelink CRN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الخاص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يسمى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برقم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مرجع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العميل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CRN </a:t>
            </a:r>
            <a:r>
              <a:rPr lang="ar-JO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للاختصار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تلقيت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بالفعل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مدفوعات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المرجح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جاهزًا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وجوده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رسالة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إشعار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حديث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استلمته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عادةً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يُعرض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يسهل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رؤيته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يكن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حتى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الآن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الذهاب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مكتب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Services Australia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لإعداده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أولاً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لمساعدتك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العثور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مرجع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العميل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بـ Centrelink،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بإحدى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الطريقتين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التاليتين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الإجابة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بعض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الأسئلة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؛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باستخدام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رمز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الربط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إصداره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سبق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المطالبة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بدفعة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فسيكون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العثور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رسائل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الخصم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الإلكتروني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اتبع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الخطوات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لربط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Centrelink </a:t>
            </a:r>
            <a:r>
              <a:rPr lang="ar-JO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بـ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تسجيل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الدخول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عرض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وربط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الخدمات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الرابط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خانة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Centrelink.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نعم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خانة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“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تعرف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مرجع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عميل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سنترلينك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؟”.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رمز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الضريبي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(CRN)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وبياناتك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ثم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تفاصيل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الدفع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وتفاعلاتك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سنترلينك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متابعة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بحاجة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مزيد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المساعدة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انتقل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ربط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Centrelink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إذا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كان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لديك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رقم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CRN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ربط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Centrelink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باستخدام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رمز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الربط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موقع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أستراليا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JO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يكن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مرجع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العميل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المطالبة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بالدفع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التنازل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فأنت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بحاجة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رقم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مرجع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العميل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(CRN) </a:t>
            </a:r>
            <a:r>
              <a:rPr lang="ar-JO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الخاص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بـ Centrelink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قبل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تتمكن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بإمكانك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CRN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طريق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Centrelink.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عبر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لـ Centrelink،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الأمرين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التفاصيل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؛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مستوى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من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الهوية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الرقمية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لإدخال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التفاصيل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مستندات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ستحتاج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Medicare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ومستندات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مقبولة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تتضمن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السفر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الميلاد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الجنسية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التأشيرة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الحالية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رخصة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ImmiCard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صادرة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وزارة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الداخلية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endParaRPr lang="ar-JO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اتبع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الخطوات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لربط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Centrelink </a:t>
            </a:r>
            <a:r>
              <a:rPr lang="ar-JO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يكن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CRN: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تسجيل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الدخول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عرض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الخدمات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وربطها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الرابط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خانة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Centrelink.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السؤال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"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تعرف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مرجع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العميل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بـ Centrelink؟"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"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ابدأ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سنترلينك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راجع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قائمة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المقبولة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ثم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اقرأ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مشاركة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البيانات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أفهم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وأوافق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الشروط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أعلاه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ثم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حدد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تفاصيل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المقبولة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ثم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التحقق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التالي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بيانات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Medicare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وبياناتك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انقر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متابعة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"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بحاجة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مزيد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المساعدة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فانتقل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ربط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 Centrelink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باستخدام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التحقق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من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الهوية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موقع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Services Australia.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41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330E-3FBE-8AF0-6448-A060FE07E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D3984-E0E9-F2DD-3E48-AACBF14BF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7D9D3-D150-0DC3-7310-1DA8172E3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اطلب من الأشخاص مشاركة أي أشياء أخرى يمكنهم القيام بها أو قاموا بها في </a:t>
            </a:r>
            <a:r>
              <a:rPr lang="en-AU" sz="1400" dirty="0"/>
              <a:t>Centrelink.</a:t>
            </a:r>
          </a:p>
        </p:txBody>
      </p:sp>
    </p:spTree>
    <p:extLst>
      <p:ext uri="{BB962C8B-B14F-4D97-AF65-F5344CB8AC3E}">
        <p14:creationId xmlns:p14="http://schemas.microsoft.com/office/powerpoint/2010/main" val="527385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76815-9C06-CA26-4B87-36E5DCA5D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9EB0B-DFB5-9756-10A7-60132F4F2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0E5CD-FFB9-1B30-310F-A7AB72BF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spcBef>
                <a:spcPts val="0"/>
              </a:spcBef>
              <a:buNone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كيفية ربط مكتب الضرائب الأسترالي بحسابك على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myGov</a:t>
            </a:r>
            <a:endParaRPr lang="ar-JO" sz="1400" b="1" i="0" dirty="0">
              <a:solidFill>
                <a:srgbClr val="000000"/>
              </a:solidFill>
              <a:effectLst/>
            </a:endParaRPr>
          </a:p>
          <a:p>
            <a:pPr algn="r" rtl="1">
              <a:spcBef>
                <a:spcPts val="0"/>
              </a:spcBef>
              <a:buNone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اتبع الخطوات التالية لربط مكتب الضرائب الأسترالي بحسابك على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myGov</a:t>
            </a:r>
            <a:r>
              <a:rPr lang="ar-JO" sz="1400" b="1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سجّل الدخول إلى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myGov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.</a:t>
            </a:r>
            <a:endParaRPr lang="ar-JO" sz="1400" b="1" i="0" dirty="0">
              <a:solidFill>
                <a:srgbClr val="000000"/>
              </a:solidFill>
              <a:effectLst/>
            </a:endParaRP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بعد تسجيل الدخول، انتقل إلى "عرض وربط الخدمات".</a:t>
            </a: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اختر "ربط" بجوار "مكتب الضرائب الأسترالي".</a:t>
            </a: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أدخل بياناتك الشخصية أو أكّدها.</a:t>
            </a:r>
          </a:p>
          <a:p>
            <a:pPr marL="342900" indent="-342900" algn="r" rtl="1">
              <a:spcBef>
                <a:spcPts val="0"/>
              </a:spcBef>
              <a:buFont typeface="+mj-lt"/>
              <a:buAutoNum type="arabicPeriod"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أجب عن سؤالين للتحقق من سجلك الضريبي.</a:t>
            </a:r>
          </a:p>
          <a:p>
            <a:pPr marL="0" indent="0" algn="r" rtl="1">
              <a:spcBef>
                <a:spcPts val="0"/>
              </a:spcBef>
              <a:buFontTx/>
              <a:buNone/>
            </a:pPr>
            <a:r>
              <a:rPr lang="ar-JO" sz="1400" b="1" i="0" dirty="0">
                <a:solidFill>
                  <a:srgbClr val="000000"/>
                </a:solidFill>
                <a:effectLst/>
              </a:rPr>
              <a:t>اطلع على المزيد من المعلومات حول ربط مكتب الضرائب الأسترالي بحسابك على </a:t>
            </a:r>
            <a:r>
              <a:rPr lang="en-US" sz="1400" b="1" i="0" dirty="0" err="1">
                <a:solidFill>
                  <a:srgbClr val="000000"/>
                </a:solidFill>
                <a:effectLst/>
              </a:rPr>
              <a:t>myGov</a:t>
            </a:r>
            <a:r>
              <a:rPr lang="en-US" sz="1400" b="1" i="0" dirty="0">
                <a:solidFill>
                  <a:srgbClr val="000000"/>
                </a:solidFill>
                <a:effectLst/>
              </a:rPr>
              <a:t> </a:t>
            </a:r>
            <a:r>
              <a:rPr lang="ar-JO" sz="1400" b="1" i="0" dirty="0">
                <a:solidFill>
                  <a:srgbClr val="000000"/>
                </a:solidFill>
                <a:effectLst/>
              </a:rPr>
              <a:t> على موقع مكتب الضرائب الأسترالي الإلكتروني.</a:t>
            </a:r>
            <a:endParaRPr lang="en-US" sz="1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1222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44D49-6F1A-F087-8D49-01C0E485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E81BA8-4535-C5A8-8E6C-430E1E3AC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CA3B9F-6624-8374-4454-35B357657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1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5A47-773F-CAD7-4AB4-FBCE7F77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EB9D38-66AF-35D7-B6F8-9933BB5CC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9E75E7-0C1D-912F-12E7-7BB26C3F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22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7B33-4488-060E-711E-F29CF5F0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C790C-5C5F-EF12-7F87-2E1D00BDA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96379-C1EB-1849-7CB4-AC191F25F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9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6000F-29F9-4930-819B-50F6E77F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12283B-4774-DF00-FF50-67438E0184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326DD-4F53-EFDC-A0ED-32618D653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02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F485A-24A1-A0D3-6639-1C1CFCDB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D5A44-40D0-424D-317D-0CCD1FB75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51C809-3786-EAD2-B5FB-0C3C9BD92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A47A-D967-8A4A-43D7-AA535C35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6D1A4-5A20-3801-7D5C-14AFD90F38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977B17-C120-F71C-B349-E508120E7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2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C621-E3E4-5F6B-AA4A-5590C1295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C3EE8-A061-F6DC-B912-5C6B08486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F543-7135-88AD-351B-8FB19B1B6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99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37157-5C3C-E75E-7592-29A9E7F91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E7FCC-EEB9-4B11-EB93-F4CC3CC76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04900-F435-8CF7-29AD-B8074B986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8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ناقش هذا الأمر للحصول على </a:t>
            </a:r>
            <a:r>
              <a:rPr lang="en-AU" sz="1400" dirty="0" err="1"/>
              <a:t>MyID</a:t>
            </a:r>
            <a:r>
              <a:rPr lang="en-AU" sz="1400" dirty="0"/>
              <a:t> - </a:t>
            </a:r>
            <a:r>
              <a:rPr lang="ar-JO" sz="1400" dirty="0"/>
              <a:t> يجب أن يكون لديك جهاز ذكي خاص بك، ولا يجب مشاركته. إذا كنت تشارك هاتفًا، فقد ترغب في التفكير في طريقة أخرى لتسجيل الدخول إلى </a:t>
            </a:r>
            <a:r>
              <a:rPr lang="en-AU" sz="1400" dirty="0" err="1"/>
              <a:t>Mygov</a:t>
            </a:r>
            <a:r>
              <a:rPr lang="en-A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6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63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55719"/>
            <a:ext cx="5486400" cy="5688281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ثلاث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خطوات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لإعداد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myID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بتنزيل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تطبيق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myID </a:t>
            </a:r>
            <a:r>
              <a:rPr lang="ar-JO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على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جهازك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الذكي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فقط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متاجر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المذكورة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أعلاه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تقوم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لأول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فانتقل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الخطوة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قمتَ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سابقًا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"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مستخدم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موجود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واتبع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التعليمات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راجع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إعادة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إعداد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myID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الخاص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بك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أدخل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تفاصيلك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افتح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جهازك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الذكي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واتبع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التعليمات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عنوان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بريدك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الإلكتروني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اختر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بريدًا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إلكترونيًا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شخصيًا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إليه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باستمرار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إنشاء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مرور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أدخل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الكامل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وتاريخ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ميلادك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اختر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قوة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هويتك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أساسي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قياسي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إدخال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تفاصيلك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سيكون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لديك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الأساسية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ستساعدك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زيادة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حماية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الرقمية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أفضل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وتسمح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المزيد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خدمة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إلكترونية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أدنى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تحقق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من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الحد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الأدنى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لقوة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الهوية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المطلوبة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للخدمة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الإلكترونية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التي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ترغب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في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استخدامها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يطلب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أسترالي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أخرى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لتعزيز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داعي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للقيام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حققت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الأدنى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للخدمة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الإلكترونية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ترغب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إليها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بمجرد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الإعداد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استخدام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myID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كم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ُ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عر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ِّ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رقمي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عند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الحكومية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عبر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قوة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الهوية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الأساسية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الأساسي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عدد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محدود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الحكومية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المشاركة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عبر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الأساسية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فعله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إدخال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بياناتك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سيُطلب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اخترت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عدم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وثيقة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فقط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فستبقى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الأساسية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القياسية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myID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القياسي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معظم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الحكومية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المشاركة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عبر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للحصول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قياسية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مستندين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أستراليين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المستندات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السفر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أسترالي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سواء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ساريًا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يمض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انتهاء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صلاحيته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أكثر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سنوات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رخصة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تصريح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الميلاد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التأشيرة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باستخدام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الأجنبي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إيمي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,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الجنسية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الرعاية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الطبية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يظهر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الخيار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المستندات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المذكورة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أعلاه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عمومًا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يتطابق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المستندين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غيّرت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زواج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العثور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الدعم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لمساعدتك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في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التحقق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من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هويتك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تتمكن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تحقيق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myID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القياسي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الهوية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القوية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myID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القوي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جميع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الحكومية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المشاركة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عبر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الإنترنت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للحصول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سواء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ساريًا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يمض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أكثر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سنوات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أحد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الوثائق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الأسترالية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التالية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الجنسية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رخصة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تصريح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التعلم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بطاقة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الرعاية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الطبية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يظهر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الخيار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بعد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سفرك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بإجراء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الوجه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يشبه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هذا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إجراء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صورة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تُقارن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بصورة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جواز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سفرك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سيُرشدك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التطبيق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كيفية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القيام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إنها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عملية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شخص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حقيقي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والشخص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المناسب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ويتم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التحقق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الوقت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الفعلي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عمومًا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يتطابق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المستندين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غيّرت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اسمك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إثبات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ذلك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بشهادة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زواج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العثور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الدعم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لمساعدتك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في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التحقق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من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هويتك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إذا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تتمكن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تحقيق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myID </a:t>
            </a:r>
            <a:r>
              <a:rPr lang="en-US" sz="11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قوي</a:t>
            </a:r>
            <a:r>
              <a:rPr lang="en-US" sz="11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r" rtl="1">
              <a:spcBef>
                <a:spcPts val="0"/>
              </a:spcBef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00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084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9108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FBE-239E-5A10-A9DB-8FA56DE5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A7D5B3-06A7-9E61-B69A-9DE78CFB1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D86DD-372A-FCFF-FA9B-532C159EA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980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DCC4-DC85-3E52-F92B-C48C080F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86B45-9CC0-9E36-4FF3-7F1A5D536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3BF5E-50AA-9165-7315-09041A51F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3229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4B3C5EB-2EE6-8616-6FC8-5FA33F569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B7C18F-FC6F-4508-B9FF-631F60AF2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3CAD5-20F8-6DA6-5CA9-C4E5A13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60AF8-B049-3863-DFB7-CC57A921C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4C6B6-927D-A61E-0AF7-1250F2EDF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اطلب من كل مشارك أن يُعرّف بنفسه. يجب أن يُضيف اسمه ومعلومات شيّقة عنه.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b="1" i="0" dirty="0">
                <a:solidFill>
                  <a:srgbClr val="242424"/>
                </a:solidFill>
                <a:effectLst/>
              </a:rPr>
              <a:t>اختصر كل تعريف بـ 30 ثانية لإبقائه موجزًا ​​وجذابًا.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87534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801E1-0526-FBFE-CCFB-796F09E0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EBBCF-28BD-00DD-D19D-37D0E8F9A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94B6E-35DE-17EB-0D50-3A043CC3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1400" dirty="0"/>
              <a:t>رحّب بالجميع، عرّف بنفسك وسبب حضورك.</a:t>
            </a:r>
          </a:p>
          <a:p>
            <a:pPr algn="r" rtl="1"/>
            <a:r>
              <a:rPr lang="ar-JO" sz="1400" dirty="0"/>
              <a:t>اشرح هدف الورشة. لتقديم لمحة عامة عن الوصول إلى الخدمات الحكومية عبر الإنترنت والمصادقة الثنائية.سلّط الضوء على أهمية الخدمات الحكومية عبر الإنترنت في العمل والتعلم والحياة.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3074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None/>
            </a:pPr>
            <a:r>
              <a:rPr lang="en-AU" sz="1400" dirty="0" err="1"/>
              <a:t>myGov</a:t>
            </a:r>
            <a:r>
              <a:rPr lang="en-AU" sz="1400" dirty="0"/>
              <a:t> </a:t>
            </a:r>
            <a:r>
              <a:rPr lang="ar-JO" sz="1400" dirty="0"/>
              <a:t> هي طريقة آمنة للوصول إلى الخدمات الحكومية عبر الإنترنت. فهي تتيح لك ربط خدمات مثل </a:t>
            </a:r>
            <a:r>
              <a:rPr lang="en-AU" sz="1400" dirty="0"/>
              <a:t>Centrelink </a:t>
            </a:r>
            <a:r>
              <a:rPr lang="ar-JO" sz="1400" dirty="0"/>
              <a:t> و </a:t>
            </a:r>
            <a:r>
              <a:rPr lang="en-AU" sz="1400" dirty="0"/>
              <a:t>Medicare </a:t>
            </a:r>
            <a:r>
              <a:rPr lang="ar-JO" sz="1400" dirty="0"/>
              <a:t> و </a:t>
            </a:r>
            <a:r>
              <a:rPr lang="en-AU" sz="1400" dirty="0"/>
              <a:t>ATO </a:t>
            </a:r>
            <a:r>
              <a:rPr lang="ar-JO" sz="1400" dirty="0"/>
              <a:t> بحساب </a:t>
            </a:r>
            <a:r>
              <a:rPr lang="en-AU" sz="1400" dirty="0" err="1"/>
              <a:t>myGov</a:t>
            </a:r>
            <a:r>
              <a:rPr lang="en-AU" sz="1400" dirty="0"/>
              <a:t> </a:t>
            </a:r>
            <a:r>
              <a:rPr lang="ar-JO" sz="1400" dirty="0"/>
              <a:t>الخاص بك. هذا يعني أنه يمكنك الوصول إلى جميع هذه الخدمات في مكان واحد باستخدام تسجيل الدخول الخاص بـ </a:t>
            </a:r>
            <a:r>
              <a:rPr lang="en-AU" sz="1400" dirty="0" err="1"/>
              <a:t>myGov</a:t>
            </a:r>
            <a:r>
              <a:rPr lang="en-AU" sz="1400" dirty="0"/>
              <a:t>.</a:t>
            </a:r>
            <a:endParaRPr lang="ar-JO" sz="1400" dirty="0"/>
          </a:p>
          <a:p>
            <a:pPr algn="r" rtl="1">
              <a:buNone/>
            </a:pPr>
            <a:r>
              <a:rPr lang="ar-JO" sz="1400" dirty="0"/>
              <a:t>يُسهّل استخدام </a:t>
            </a:r>
            <a:r>
              <a:rPr lang="en-AU" sz="1400" dirty="0" err="1"/>
              <a:t>myGov</a:t>
            </a:r>
            <a:r>
              <a:rPr lang="en-AU" sz="1400" dirty="0"/>
              <a:t> </a:t>
            </a:r>
            <a:r>
              <a:rPr lang="ar-JO" sz="1400" dirty="0"/>
              <a:t> إدارة تفاعلاتك مع الخدمات الحكومية المختلفة. فبدلاً من تذكر بيانات تسجيل دخول متعددة، يمكنك القيام بكل شيء من حساب واحد. هذا يوفر الوقت ويُبسّط الأمور.</a:t>
            </a:r>
          </a:p>
          <a:p>
            <a:pPr algn="r" rtl="1">
              <a:buNone/>
            </a:pPr>
            <a:r>
              <a:rPr lang="ar-JO" sz="1400" dirty="0"/>
              <a:t>كما تحافظ </a:t>
            </a:r>
            <a:r>
              <a:rPr lang="en-AU" sz="1400" dirty="0" err="1"/>
              <a:t>myGov</a:t>
            </a:r>
            <a:r>
              <a:rPr lang="en-AU" sz="1400" dirty="0"/>
              <a:t> </a:t>
            </a:r>
            <a:r>
              <a:rPr lang="ar-JO" sz="1400" dirty="0"/>
              <a:t>على أمان معلوماتك الشخصية. بتسجيل دخول واحد، تكون بياناتك محمية بإجراءات أمنية قوية. هذا مهم عند التعامل مع المعلومات الحساسة.</a:t>
            </a:r>
          </a:p>
          <a:p>
            <a:pPr algn="r" rtl="1">
              <a:buNone/>
            </a:pPr>
            <a:r>
              <a:rPr lang="ar-JO" sz="1400" dirty="0"/>
              <a:t>الآن، لنفكر في هذا: هل سمعت عن </a:t>
            </a:r>
            <a:r>
              <a:rPr lang="en-AU" sz="1400" dirty="0" err="1"/>
              <a:t>myGov</a:t>
            </a:r>
            <a:r>
              <a:rPr lang="en-AU" sz="1400" dirty="0"/>
              <a:t> </a:t>
            </a:r>
            <a:r>
              <a:rPr lang="ar-JO" sz="1400" dirty="0"/>
              <a:t> من قبل؟ إذا كان الأمر كذلك، فما الغرض من استخدامه؟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1446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D6D1-7370-A3D6-F48B-5CE5922E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D60BF-7091-107F-467B-43C8F6DD2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358775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C941-3D6C-56BE-5964-BC120A9E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6777"/>
            <a:ext cx="5486400" cy="5168447"/>
          </a:xfrm>
        </p:spPr>
        <p:txBody>
          <a:bodyPr/>
          <a:lstStyle/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0" i="0" dirty="0">
                <a:solidFill>
                  <a:srgbClr val="242424"/>
                </a:solidFill>
                <a:effectLst/>
              </a:rPr>
              <a:t>لإنشاء حساب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، </a:t>
            </a:r>
            <a:r>
              <a:rPr lang="ar-JO" b="0" i="0" dirty="0">
                <a:solidFill>
                  <a:srgbClr val="242424"/>
                </a:solidFill>
                <a:effectLst/>
              </a:rPr>
              <a:t>ستحتاج إلى عنوان بريد إلكتروني وإمكانية الوصول إلى هاتفك الجوال. إليك الخطوات: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انتقل إلى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 </a:t>
            </a:r>
            <a:r>
              <a:rPr lang="ar-JO" b="0" i="0" dirty="0">
                <a:solidFill>
                  <a:srgbClr val="242424"/>
                </a:solidFill>
                <a:effectLst/>
              </a:rPr>
              <a:t> واختر "إنشاء حساب".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هذه هي الخطوة الأولى لبدء العملية.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اختر "المتابعة باستخدام البريد الإلكتروني.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ستستخدم بريدك الإلكتروني لإعداد الحساب.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اقرأ إشعار الخصوصية وشروط الاستخدام. إذا كنت تفهم شروط الاستخدام وتوافق عليها، فانقر فوق "التالي".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من المهم قراءة هذه الشروط وفهمها قبل المتابعة.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أدخل عنوان بريد إلكتروني وانقر فوق "التالي".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تأكد من استخدام عنوان بريد إلكتروني يمكنك الوصول إليه.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أدخل الرمز المُرسل إلى بريدك الإلكتروني، ثم انقر فوق "التالي".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تحقق من بريدك الإلكتروني بحثًا عن رمز وأدخله للتحقق من عنوان بريدك الإلكتروني.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أدخل رقم هاتفك الجوال (اختياري) وانقر فوق "التالي".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يمكنك إضافة رقم هاتفك الجوال لمزيد من الأمان.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أدخل الرمز المُرسل إلى هاتفك الجوال وانقر فوق "التالي".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إذا أدخلت رقم هاتف جوال، فستتلقى رمزًا للتحقق منه.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أدخل كلمة مرور، ثم أعد إدخالها. 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اختر كلمة مرور قوية وأكدها.</a:t>
            </a:r>
          </a:p>
          <a:p>
            <a:pPr marL="228600" indent="-2286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JO" b="0" i="0" dirty="0">
                <a:solidFill>
                  <a:srgbClr val="242424"/>
                </a:solidFill>
                <a:effectLst/>
              </a:rPr>
              <a:t>أنشئ ثلاثة أسئلة وأجوبة سرية. اختر من القائمة أو أنشئ أسئلتك الخاصة.</a:t>
            </a:r>
          </a:p>
          <a:p>
            <a:pPr marL="628650" lvl="1" indent="-1714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rgbClr val="242424"/>
                </a:solidFill>
                <a:effectLst/>
              </a:rPr>
              <a:t>ستساعدك هذه الأسئلة على تأمين حسابك.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b="0" i="0" dirty="0">
                <a:solidFill>
                  <a:srgbClr val="242424"/>
                </a:solidFill>
                <a:effectLst/>
              </a:rPr>
              <a:t>للمزيد من المعلومات، تفضل بزيارة صفحة مساعدة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: </a:t>
            </a:r>
            <a:r>
              <a:rPr lang="ar-JO" b="0" i="0" dirty="0">
                <a:solidFill>
                  <a:srgbClr val="242424"/>
                </a:solidFill>
                <a:effectLst/>
              </a:rPr>
              <a:t> مساعدة </a:t>
            </a:r>
            <a:r>
              <a:rPr lang="en-US" b="0" i="0" dirty="0" err="1">
                <a:solidFill>
                  <a:srgbClr val="242424"/>
                </a:solidFill>
                <a:effectLst/>
              </a:rPr>
              <a:t>myGov</a:t>
            </a:r>
            <a:r>
              <a:rPr lang="en-US" b="0" i="0" dirty="0">
                <a:solidFill>
                  <a:srgbClr val="242424"/>
                </a:solidFill>
                <a:effectLst/>
              </a:rPr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2590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7147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8654"/>
            <a:ext cx="5486400" cy="4494068"/>
          </a:xfrm>
        </p:spPr>
        <p:txBody>
          <a:bodyPr/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قدّم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مقدمةً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اشرح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أهمية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إنشاء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جميع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به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لماذا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ربط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الخدمات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بـ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myGov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؟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سهل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الاستخدام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يعني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إمكانية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إليها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جميعها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حاجة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لتذكر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بيانات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مواقع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ويب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مختلفة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آمنة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ومضمونة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إجراءات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أمان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قوية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للحفاظ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معلوماتك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الشخصية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آمنة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واحد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التأكد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حماية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بياناتك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يوفر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الوقت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أصبح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الأسهل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إدارة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تفاعلاتك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الحكومية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تستطيع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تحديث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بياناتك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احصل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الرسائل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صندوق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الوارد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، و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يمكنك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حساباتك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مكان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حتى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كنت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الخارج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كل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شيء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في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مكان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واحد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تنتقل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جميع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المعلومات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المهمة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المرتبطة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صندوق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الوارد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في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،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حتى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لا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تفوتك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تحديثات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ربط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بحساب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ar-JO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بك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يجعل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إدارة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معلوماتك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والحصول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الدعم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الذي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تحتاجه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أسهل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وأكثر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أمانًا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يجب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أن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تبقيك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تفاصيل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تسجيل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الدخول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إلى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myGov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خاصة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ناقش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كل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الموجودة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على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الشاشة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أو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أي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خدمات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أخرى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قد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يستخدمها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الأشخاص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AU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algn="r" rtl="1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602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6925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65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1266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96D1FC-779E-EE88-C5A3-6B91D49023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BFBC40-8F42-4DC6-BB17-F7273E7EC1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6E1D-8E7D-44ED-A4F5-C3BD169B57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2281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9AF5C3-C92C-F168-3F19-F6BA844F5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124024-1A60-1CE9-3960-C9FED641F8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E44B-B963-423F-8172-990928AF2B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5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F0A1E8B-AC3E-3291-F4EF-000ED97B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143284-FCFD-F2D3-F165-5A5300E2A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17D5-A82E-47BA-A9A3-36F64F7ADD9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868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2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E2D9-5295-4A66-6916-6B40D470A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E2EAB-9E8A-34BB-E3B1-138A75DF3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AF4E-62BB-46E2-9162-30650D4FD58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9863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5268B8-7AD0-EB0C-EC0D-05F4EEB9A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6C75F-120C-3068-75BE-B0716431F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564C0-AD6B-46FC-9DC4-29320E756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0865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90C9A8-BB7F-16DB-C3DB-37CE7136E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196E8B-ADF1-312E-6ABD-1B6C0A973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D69A-02AB-4368-AF1C-6D7D24B735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0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9104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3C4869D-EDA1-6285-46EC-368A63A8C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92EC90-32CA-B4FD-A402-79730F55B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FD16-4D30-4185-AAA8-6AB9346BE2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6523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AC8-DA30-466F-2A71-5E7099C389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7F6-FF0A-9FE6-37D8-6BCF63ACCA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87A3-4801-4EEA-A002-A83EEFC249A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73731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2539F-1016-CCDE-0707-05AF0BED2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61373-DEB0-B066-2806-D56C8A0C9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992E-7408-4498-B551-A3BF291107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68590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BBD4D6-08B7-329A-BDCF-5A049E63B8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D6C18E-4528-CA42-9409-201B842AD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FF75-CC46-45DF-9F63-037124CBCA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582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D0499D-FBD6-517B-1B32-0007CA0274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C50E9-B89A-7491-D427-04E035F9F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14243-E650-4559-A462-A4C9647C4B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675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96064AC-3F7A-B5DB-CC18-8E28E0C00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BF89E4B-5A98-DFAE-DEA7-B9AD1E5FE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164-9014-4366-96F3-8CDCF36BA6E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93832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873F54-0041-46FE-5E3B-074B6108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C01493-7E1A-7911-91FC-8782A39CE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32DC-77CE-4432-8FEF-82D531AF07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1872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FDBD71-161B-EE8E-E394-A34AE3A0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F27AD3-4732-8A00-F9CD-A06114F43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32CF-05B5-44F6-8B3F-52A9062952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36663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81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7B87-2433-4A52-10B0-FCB5F7D2B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09E-B24B-5A20-DE9B-ECAD4CEC5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1AFEE-7C65-44DA-B85E-194D2AF0EB8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020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6714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74B894-A5CF-E7E4-C4C1-8D87C5FCF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C0CF1F-87D1-A910-C5FA-8AAB15D525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9407-9490-413C-9DB8-4A46AC5FDD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474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84DE8-3A36-655E-A745-638174C80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0C3980-55B6-7B2E-89F0-190B5C67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FC14-46E2-4FE7-9E7A-FC5FD30A31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94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5965C17-9037-9747-9902-B6902072D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117D911-B5ED-1A94-E84F-B24C89330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86FD-A8B0-4419-A8DB-EAAD3F5523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4081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2EFC1-BCBE-3C66-DE44-FFC008993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EF1A0-86BF-040C-3242-628CA6BE7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54F63-3537-416B-93EC-7EF5006F3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3737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A2CC-7D25-7ECE-CC98-B38CC7CA0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01AF-C30E-E963-E098-3735CD031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6B18-5835-4479-A9B5-6BDB8B017D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25883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0CEC6F-5C04-F898-CA14-24C5B0112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E8F37F-3620-C618-7AB8-F7D549E6D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8C40F-4FCC-4AFF-A86C-B96DA062AEA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6621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BEE7BE-4EDD-3B0C-A621-0D14EB100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1F4F99-84EC-F892-0BCB-6D193789F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E679-98E8-440A-808A-49BE0FB27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89079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F9D620-7F1E-6F0E-F31C-30ACC0919C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DEC565-0E02-000B-A6AA-D462020F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E7-1B1E-4643-93A5-4711ADB21D1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5905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0094B9-A980-0DCA-0C9D-7312569ED8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AE14FB-865B-28F0-6560-685A1D76A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6861F-6367-46FA-8F95-443315425D1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3697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378F5-7EE8-C7EB-4C3A-4FD9AF119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83A677-4412-50BC-E73D-7C99C3330C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79563-BAC4-43CF-AF63-937BB8B825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42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57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256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31C7-42C7-BDC5-EC63-1915EC986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860C-2FED-8636-032D-BF325AAE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C99C-C983-48AF-AD54-7F0509E51DB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1134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6FAD8-D1B9-5229-DDCC-0C8E6DDAA5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DA78D5-7B59-50B3-2837-1CDEEF0D5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DBB5-839D-48CE-9D8E-10CB3AD092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029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4CBABF-95C0-1915-E22B-45B88D180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750A77-D781-9F9D-9705-DC63190D8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88EA-9044-4FE8-BC6D-5D56C618B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05410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B4F4C7-D8CE-1DC9-590E-0CBF91D7C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1796840-5347-5AC6-F572-7ED586FB4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3B9E-AA8D-4DF1-BF4B-4B18D887EDD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630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5123-AC7F-0EB3-3DD4-9F2765B2E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39D4-B446-E115-B5EB-42E2788C0D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B87B-244B-4F91-994C-EC601E1731C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8150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023FB-C35D-4CAC-EAB5-DFE68E51F1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1AB48-65F5-84F7-FC83-74DD900D8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439-E5DE-426B-A786-C248ECB129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9449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BCC49C-21A9-BC7E-76E5-627BE6C9C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6223C9-F7C6-2CD9-9495-9299E3C85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0286-EE1F-4895-92A3-E1070E4E22D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974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AE84D1-045D-E66A-0F34-E7D83FF0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61125"/>
            <a:ext cx="6854825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127E89-33A8-5EF2-3A9F-92B187F58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61125"/>
            <a:ext cx="2406650" cy="236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0F2DF-7E57-4C05-8A36-EB81073353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11030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0D49A8-311B-80B2-C060-D4E4D26D01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C18FB0-7F0D-668D-8757-4AF63DDF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A2199-516D-4B78-B8A7-8065D1619F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354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5956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1B7DF-52EC-832E-2536-31E325953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5AD6636-C7AE-B525-C90C-766EE8A2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D3CB-A917-42DA-B109-8BB3138EC5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716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27FFAA-64F7-277F-7B83-5BE7090AF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02982C-095B-5BAC-E10C-673B33D5B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C68-CACC-4F48-B5F5-E7FC72DA771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7337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0359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A4C44-1D72-9EF0-920A-141DDAB72E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6CA0-750C-A48C-3A32-B11A6F9C5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58D8-01DA-4081-BFE8-329E6740CC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9986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C84F12-50A4-CC0D-CF7D-580671AD5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30291F-7157-A766-F525-6AE68D6FE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6D8F-024E-44E9-9ACD-51965AA581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25825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76C19D-472A-1CDE-5C48-FFEB7A5FE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E60AD-E4E0-6FF1-DC38-2B9E31873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E44CA-1C5E-4D0B-BF6D-7424DCC647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799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100B4C-80BD-E6E7-336A-06E59F24C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CE1BDFC-C723-5E39-C4DA-072C495C6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E8CF-B7BE-4A23-84DB-7F3C36AB46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7822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B0E-4933-ADC6-5F32-C18BE75B2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2456E-25C1-CE75-A2E5-3D61E028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16BD-11DC-40B9-AC11-BFEBA31540E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45562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E46F-5128-9B55-FB71-4602DCFE93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7CEDE-4BFB-35C0-A98B-CF16574C4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B1C5-984C-4A70-9B6B-5AC5C4861D8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3480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59AFC-3244-38EB-0D59-FA646226B2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0B5CD9-1F5E-2F69-BEB0-159C5510D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8E4F4-5672-4D18-B486-53632CE6442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56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7667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7B12AD-21BE-CB93-2DD7-625F9C5EE7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1BE689-EE3E-40A3-CA1F-93DE14EE3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F975D-1C7D-4297-B5C7-237EB8BB05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4153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80CA9E-CF1C-9879-3BEE-92529C5879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10501C0-25DF-673B-C497-B3578AD41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39373-DC9E-4140-BD74-79677DCC11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9405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3D3099-7375-52E2-0937-DC48179D1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DDCD0A-7339-3B75-43FF-79731C537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36244-F2C7-4B34-912A-0A26187E9F6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0568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C83681-44DD-7280-1397-7B4AC6879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F06013-064F-28EB-7596-EFE29333C8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5A96-F80E-4F0F-8C23-855F96EBF1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674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61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6C58-59BA-45AD-6710-CF9564430B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D372-8764-2B01-EB7A-0AD2F88F5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942F-804F-45C7-9F63-98334BFD57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0209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BF5A65-C9DE-5E83-1BE0-D435FCAC25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503DB-A3E3-279E-D28A-E12414288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0D8B-D00B-4ECC-A8D3-334E6A436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98751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A9C128-B68F-5D39-75E2-0BDC1FAB6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308EFE-C940-2130-46FD-96D333AE5D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B8D0-E753-4489-BFF2-9280B7A36B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61654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3F4030-8999-1729-1E96-C8734134ED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C2A559A-860C-03EA-3E89-F3D348B5D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F32D-1C82-4E2B-A3DE-1A3863E373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94135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7A95B-7A2D-697C-13D3-2616F5C7B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3840-3D94-48B2-E0A1-BF6C7AFBF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7D395-A8C5-4715-B34B-47689CEB283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98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9830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B38E-5170-ECD5-7131-E6D273A52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4EF6-4F5E-BC0F-C616-0E95D1757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2073-0755-4847-A1DE-BFB1F9B8402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269578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89DFB2-997E-B2BF-FA94-7E2871081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D19FB3D-2BB6-F4D8-8061-058EDFB6B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F771-92C2-4B55-B826-B7EC585D2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81481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444453-D57F-BEC1-BC27-26AD041C77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8493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16E318-B4C6-C62C-6069-A65C973A9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48493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B33-18CF-4495-9E17-9013209668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186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EA3C19-8ACB-C73C-676B-FCDEACE252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2F69E7-F336-D881-1BFF-208EF66592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C8A9-411A-4A02-8875-8A298F3C57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1321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21B2D-ACA5-0F74-C30A-AAC90BB592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708D68-704F-CD5F-979E-4FAF907BD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9D2FA-2775-4BCC-B142-0D6FAE6A19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4691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77C01F-C0CF-369B-2E8E-390DC1751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5165FA-7DEF-8820-BBC1-A5E030496F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6A0C-9A81-4164-BBD9-108E0B441B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22347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906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1F29B-921D-98F9-E12B-A6D7172C69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FFA2-D99B-54D2-A51E-1BF37847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D1A7-7217-47BF-969F-900A37AB931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94194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AA0B51-06A6-EA38-EDE0-5335B0BAE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E255E6-FEB9-CCFF-4B44-BED93CF0F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6B2F-C324-4733-AADF-589841D962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4056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AAAD07-19C6-59EB-5000-EE33F0B1C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3FE920-FAAE-E769-B9FB-AC13EC9C3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D752-311C-4718-A809-99DC7CB85D6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33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27342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132CC63-816B-985A-3CA7-FD748E53E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8DE92BE-0185-C397-D4F2-81B8ECE23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0F26-61A1-40B5-8AAE-A66DC345B3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731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77EC-627C-F808-62A7-90CA0B133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79153-37FD-E26A-F97F-4B445265C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1578-3BFA-409D-82D7-7C18F4B3E5A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357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02F19-11B6-1C8C-F77B-B5DDEDA5A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A083-1F86-9961-465C-9EAF8FE0E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2438-C6AA-435A-A5F7-935379DA2A9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0328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4DD5D1-655B-A412-1FA4-956A4EFD9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708EDE-A39F-BFEC-ED32-60E5B0E0B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6880-0336-4114-8A0E-822D73BEC72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573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3EA660-CC1C-F30A-4BFF-B9CDBC737F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06CA3-CC28-22EB-B79C-BBEFC3231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3084-53EE-4DD2-910C-A5C2B108F1B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691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C1203F-F38C-7213-CDBF-1E33C3CAB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52515-783A-60A1-AC69-40C9D28ED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D88-BE51-4D38-9030-A5048BD821E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0429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2CAA0B-FC1B-BB22-0C65-06E4DAD26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44EBE1-FDC4-28CE-5992-FF892E3689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5210-6865-4F66-8164-C0556A8C28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5503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C59D59-D4E3-5C3D-2B07-EF05E9A11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9F8B6D-801C-EAF4-CC35-2D8217664D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B2E2-8C70-4A36-A6FE-DBB1E9CE1F6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8395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 with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8069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C41C-D749-914C-23D6-B29D49967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69D9E-2741-F982-ABF1-13B64FFF3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4F31-63CD-4BB0-9F9E-B240BA518BE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50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0846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24332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6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45C6D4-4A38-D580-CAF6-38A6E33BF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B2D26D-2B0A-B873-B87D-59CF676E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53C7-05C7-46FF-8453-DFDC4381946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7006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96E1E-ED53-EA64-A382-E4FE1453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06801E-CA78-FFAD-3365-625547714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27D1-A219-4ED2-A5FE-8036C7832E5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4908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E3F92C-90CC-1371-CEE4-7774ABDAE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DFD925C-CC8B-D4E7-E9C9-5EFD6846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F3CA-451B-4D05-9488-E945476C0D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2188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6249"/>
            <a:ext cx="6172200" cy="4674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0ED0C-9A6B-432E-934D-C9331E8B9A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7F92-7DFE-B64E-4ACC-7AE813264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3F05-CEF4-4D87-B638-1AE1855C9A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77795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865"/>
            <a:ext cx="6172200" cy="458418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C07E4-C3A4-BD59-8234-A5F74A0A8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EAE5-7A85-2642-BC0D-DC7123215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7261-AB5A-4C34-B9F2-CE1C1D3F816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7128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2E099-A929-4223-877C-AB7A9C7C1C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0F2A9F-9239-A9C6-09CA-09AEC0976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135C-95D8-49A5-B1B7-72A392E658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61941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0086" y="365125"/>
            <a:ext cx="2405449" cy="5473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930081" cy="5473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C5F973-A628-B774-A28B-1B63BE171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5388"/>
            <a:ext cx="6854825" cy="236537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WA Digital Inclusion Project | Community Champions Program</a:t>
            </a:r>
            <a:r>
              <a:rPr lang="en-AU" altLang="en-US" dirty="0">
                <a:solidFill>
                  <a:schemeClr val="tx1"/>
                </a:solidFill>
                <a:cs typeface="Arial" panose="020B0604020202020204" pitchFamily="34" charset="0"/>
              </a:rPr>
              <a:t> .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530ADA-612A-5213-78B5-6B97E118E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99400" y="6275388"/>
            <a:ext cx="2406650" cy="236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FC871-EA39-4CE8-B56A-B420E76366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10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9" r:id="rId1"/>
    <p:sldLayoutId id="2147486400" r:id="rId2"/>
    <p:sldLayoutId id="2147486401" r:id="rId3"/>
    <p:sldLayoutId id="2147486469" r:id="rId4"/>
    <p:sldLayoutId id="2147486402" r:id="rId5"/>
    <p:sldLayoutId id="2147486403" r:id="rId6"/>
    <p:sldLayoutId id="2147486404" r:id="rId7"/>
    <p:sldLayoutId id="2147486405" r:id="rId8"/>
    <p:sldLayoutId id="2147486406" r:id="rId9"/>
    <p:sldLayoutId id="2147486407" r:id="rId10"/>
    <p:sldLayoutId id="2147486408" r:id="rId11"/>
    <p:sldLayoutId id="214748647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F335776-66E4-E248-335D-4AAD1E17C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5806A9B-4DB1-CCDD-30A3-9F8923832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D0B10-0B0A-CC1F-B328-7159B1F00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cs typeface="Arial" panose="020B0604020202020204" pitchFamily="34" charset="0"/>
              </a:rPr>
              <a:t>WA Digital Inclusion Project | Community Champions Program</a:t>
            </a:r>
          </a:p>
        </p:txBody>
      </p:sp>
      <p:pic>
        <p:nvPicPr>
          <p:cNvPr id="2053" name="Picture 7">
            <a:extLst>
              <a:ext uri="{FF2B5EF4-FFF2-40B4-BE49-F238E27FC236}">
                <a16:creationId xmlns:a16="http://schemas.microsoft.com/office/drawing/2014/main" id="{F151F2C9-2F2D-67E0-E89C-6A7306182C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>
            <a:extLst>
              <a:ext uri="{FF2B5EF4-FFF2-40B4-BE49-F238E27FC236}">
                <a16:creationId xmlns:a16="http://schemas.microsoft.com/office/drawing/2014/main" id="{6DAF97BC-3278-8E55-74B4-1B3DC20E3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7E9B-4C47-318E-6A76-338190D4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1B304148-1175-4D79-8512-E82E1E2935D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D282926F-EAA9-80BF-972C-C63411F50D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09" r:id="rId1"/>
    <p:sldLayoutId id="2147486410" r:id="rId2"/>
    <p:sldLayoutId id="2147486411" r:id="rId3"/>
    <p:sldLayoutId id="2147486471" r:id="rId4"/>
    <p:sldLayoutId id="2147486412" r:id="rId5"/>
    <p:sldLayoutId id="2147486413" r:id="rId6"/>
    <p:sldLayoutId id="2147486414" r:id="rId7"/>
    <p:sldLayoutId id="2147486415" r:id="rId8"/>
    <p:sldLayoutId id="2147486416" r:id="rId9"/>
    <p:sldLayoutId id="2147486417" r:id="rId10"/>
    <p:sldLayoutId id="2147486418" r:id="rId11"/>
    <p:sldLayoutId id="214748647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94B6FEC-3EC4-ECD2-3228-95B0A23B4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F679E3-AE11-BFA7-062D-B6A7AA18F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76AA8-D2E0-0DC9-039B-4C0D616CF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3077" name="Picture 7">
            <a:extLst>
              <a:ext uri="{FF2B5EF4-FFF2-40B4-BE49-F238E27FC236}">
                <a16:creationId xmlns:a16="http://schemas.microsoft.com/office/drawing/2014/main" id="{5CB56A92-3366-7807-C76A-3E7F59C556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>
            <a:extLst>
              <a:ext uri="{FF2B5EF4-FFF2-40B4-BE49-F238E27FC236}">
                <a16:creationId xmlns:a16="http://schemas.microsoft.com/office/drawing/2014/main" id="{BC0E7DA3-B623-F86C-19CA-1BE648782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E034-AD45-9534-DC80-D0C5A46E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53FA412E-38BE-4F79-B553-EDE76D44228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3081" name="Picture 11">
            <a:extLst>
              <a:ext uri="{FF2B5EF4-FFF2-40B4-BE49-F238E27FC236}">
                <a16:creationId xmlns:a16="http://schemas.microsoft.com/office/drawing/2014/main" id="{1AD27560-4A8C-0B5D-F73E-D80513178A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19" r:id="rId1"/>
    <p:sldLayoutId id="2147486420" r:id="rId2"/>
    <p:sldLayoutId id="2147486421" r:id="rId3"/>
    <p:sldLayoutId id="2147486473" r:id="rId4"/>
    <p:sldLayoutId id="2147486422" r:id="rId5"/>
    <p:sldLayoutId id="2147486423" r:id="rId6"/>
    <p:sldLayoutId id="2147486424" r:id="rId7"/>
    <p:sldLayoutId id="2147486425" r:id="rId8"/>
    <p:sldLayoutId id="2147486426" r:id="rId9"/>
    <p:sldLayoutId id="2147486427" r:id="rId10"/>
    <p:sldLayoutId id="2147486428" r:id="rId11"/>
    <p:sldLayoutId id="214748647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9DAA380-C6C8-55EE-9CD6-4351CC370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50A75EEA-97FA-5F14-F937-1871C5AC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3DA5-1571-96CF-09EA-0DFE625E7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59538"/>
            <a:ext cx="7526338" cy="246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DF8A1D36-7380-639E-4F28-D3B6308A8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>
            <a:extLst>
              <a:ext uri="{FF2B5EF4-FFF2-40B4-BE49-F238E27FC236}">
                <a16:creationId xmlns:a16="http://schemas.microsoft.com/office/drawing/2014/main" id="{FC100B84-0CE9-48E3-8D59-2E602EC42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1F970-3158-B4C8-78F7-D91EF512A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9538"/>
            <a:ext cx="2743200" cy="246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D9D9D9"/>
                </a:solidFill>
                <a:latin typeface="Kanit" charset="-34"/>
              </a:defRPr>
            </a:lvl1pPr>
          </a:lstStyle>
          <a:p>
            <a:pPr>
              <a:defRPr/>
            </a:pPr>
            <a:fld id="{BDE20F75-37B3-4CBD-9D09-91F29247B8C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4104" name="Picture 10">
            <a:extLst>
              <a:ext uri="{FF2B5EF4-FFF2-40B4-BE49-F238E27FC236}">
                <a16:creationId xmlns:a16="http://schemas.microsoft.com/office/drawing/2014/main" id="{AFA632AB-AD60-92F9-8B93-68FB83E7F9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1775"/>
            <a:ext cx="1385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29" r:id="rId1"/>
    <p:sldLayoutId id="2147486430" r:id="rId2"/>
    <p:sldLayoutId id="2147486431" r:id="rId3"/>
    <p:sldLayoutId id="2147486475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  <p:sldLayoutId id="2147486476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FD38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D38F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04BD1A0-F7DB-C59C-8249-0362CC85B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84D4BFB0-402B-958E-E752-9345C1E54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009F3-2631-8ACB-EC64-BC237BD7A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5125" name="Picture 6">
            <a:extLst>
              <a:ext uri="{FF2B5EF4-FFF2-40B4-BE49-F238E27FC236}">
                <a16:creationId xmlns:a16="http://schemas.microsoft.com/office/drawing/2014/main" id="{6790D7D6-334D-1347-0DC1-80BD3E6D35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>
            <a:extLst>
              <a:ext uri="{FF2B5EF4-FFF2-40B4-BE49-F238E27FC236}">
                <a16:creationId xmlns:a16="http://schemas.microsoft.com/office/drawing/2014/main" id="{7E3E8C84-DF10-EC86-D561-7189E6D6D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68F4273E-0AC8-2725-29EE-C86E25769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AC56-2325-8F85-ADA6-9FEFD8EB5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48D004-B801-4596-96B0-B704852855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9" r:id="rId1"/>
    <p:sldLayoutId id="2147486440" r:id="rId2"/>
    <p:sldLayoutId id="2147486441" r:id="rId3"/>
    <p:sldLayoutId id="2147486477" r:id="rId4"/>
    <p:sldLayoutId id="2147486442" r:id="rId5"/>
    <p:sldLayoutId id="2147486443" r:id="rId6"/>
    <p:sldLayoutId id="2147486444" r:id="rId7"/>
    <p:sldLayoutId id="2147486445" r:id="rId8"/>
    <p:sldLayoutId id="2147486446" r:id="rId9"/>
    <p:sldLayoutId id="2147486447" r:id="rId10"/>
    <p:sldLayoutId id="2147486448" r:id="rId11"/>
    <p:sldLayoutId id="214748647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37A6F"/>
            </a:gs>
            <a:gs pos="52000">
              <a:srgbClr val="F8B0C9"/>
            </a:gs>
            <a:gs pos="100000">
              <a:srgbClr val="FFD38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CEB4F63-DFC7-B552-DC17-E14C75AE4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0584965F-CB7F-898F-1E7C-3C8E45640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068B-8328-B7C9-5B5D-EB9CBC13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6149" name="Picture 7">
            <a:extLst>
              <a:ext uri="{FF2B5EF4-FFF2-40B4-BE49-F238E27FC236}">
                <a16:creationId xmlns:a16="http://schemas.microsoft.com/office/drawing/2014/main" id="{9663D53D-F494-F4D6-A347-C26B65B969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>
            <a:extLst>
              <a:ext uri="{FF2B5EF4-FFF2-40B4-BE49-F238E27FC236}">
                <a16:creationId xmlns:a16="http://schemas.microsoft.com/office/drawing/2014/main" id="{48CC8243-24C6-607A-92B6-78D7312CC2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32C92-C400-7CFA-3B73-768DD2A4D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Kanit" charset="-34"/>
              </a:defRPr>
            </a:lvl1pPr>
          </a:lstStyle>
          <a:p>
            <a:pPr>
              <a:defRPr/>
            </a:pPr>
            <a:fld id="{3B871BD0-B33A-4332-BA47-A3EE7728D32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pic>
        <p:nvPicPr>
          <p:cNvPr id="6152" name="Picture 9">
            <a:extLst>
              <a:ext uri="{FF2B5EF4-FFF2-40B4-BE49-F238E27FC236}">
                <a16:creationId xmlns:a16="http://schemas.microsoft.com/office/drawing/2014/main" id="{76D07D94-07F3-23B2-AD5E-C95573284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463" y="230188"/>
            <a:ext cx="13922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449" r:id="rId1"/>
    <p:sldLayoutId id="2147486450" r:id="rId2"/>
    <p:sldLayoutId id="2147486451" r:id="rId3"/>
    <p:sldLayoutId id="2147486479" r:id="rId4"/>
    <p:sldLayoutId id="2147486452" r:id="rId5"/>
    <p:sldLayoutId id="2147486453" r:id="rId6"/>
    <p:sldLayoutId id="2147486454" r:id="rId7"/>
    <p:sldLayoutId id="2147486455" r:id="rId8"/>
    <p:sldLayoutId id="2147486456" r:id="rId9"/>
    <p:sldLayoutId id="2147486457" r:id="rId10"/>
    <p:sldLayoutId id="2147486458" r:id="rId11"/>
    <p:sldLayoutId id="2147486480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350B2DFB-F921-A3BD-4166-633D4A62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E04E603-3F7E-A7E5-5095-3B05696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C2487-429A-61C6-09F5-683BA2C2D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8E54DD4E-F98F-7A1D-EE23-84359343C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>
            <a:extLst>
              <a:ext uri="{FF2B5EF4-FFF2-40B4-BE49-F238E27FC236}">
                <a16:creationId xmlns:a16="http://schemas.microsoft.com/office/drawing/2014/main" id="{EE1F7F68-A6CC-9E50-CD4B-58374156B8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4A102C35-1351-E297-08DD-C0D2F3808B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665E-EB2D-1F29-27DF-22C8240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DA8C01AA-87BC-4F26-A33B-759EEC5B56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9" r:id="rId1"/>
    <p:sldLayoutId id="2147486460" r:id="rId2"/>
    <p:sldLayoutId id="2147486461" r:id="rId3"/>
    <p:sldLayoutId id="2147486481" r:id="rId4"/>
    <p:sldLayoutId id="2147486462" r:id="rId5"/>
    <p:sldLayoutId id="2147486463" r:id="rId6"/>
    <p:sldLayoutId id="2147486464" r:id="rId7"/>
    <p:sldLayoutId id="2147486465" r:id="rId8"/>
    <p:sldLayoutId id="2147486466" r:id="rId9"/>
    <p:sldLayoutId id="2147486467" r:id="rId10"/>
    <p:sldLayoutId id="2147486468" r:id="rId11"/>
    <p:sldLayoutId id="2147486482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9F746D-6C32-A2E1-9739-6D93F4E44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2281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7C9A34-F6AB-D390-2FE5-64330312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54DD-286C-A08E-74B0-A1C7E2F2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73800"/>
            <a:ext cx="7526338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pic>
        <p:nvPicPr>
          <p:cNvPr id="1029" name="Picture 6">
            <a:extLst>
              <a:ext uri="{FF2B5EF4-FFF2-40B4-BE49-F238E27FC236}">
                <a16:creationId xmlns:a16="http://schemas.microsoft.com/office/drawing/2014/main" id="{9533864C-6C75-92BF-51FB-0ACF02B33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230188"/>
            <a:ext cx="1389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>
            <a:extLst>
              <a:ext uri="{FF2B5EF4-FFF2-40B4-BE49-F238E27FC236}">
                <a16:creationId xmlns:a16="http://schemas.microsoft.com/office/drawing/2014/main" id="{9D5E5F31-F250-3258-6A00-2ED2E479F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-2303463"/>
            <a:ext cx="2170113" cy="31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>
            <a:extLst>
              <a:ext uri="{FF2B5EF4-FFF2-40B4-BE49-F238E27FC236}">
                <a16:creationId xmlns:a16="http://schemas.microsoft.com/office/drawing/2014/main" id="{4165ED21-0A4B-DC1D-089C-8F1BA1C9BA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05513"/>
            <a:ext cx="217011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485DB-5382-683C-6F23-4E89524E7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73800"/>
            <a:ext cx="2743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Kanit" charset="-34"/>
              </a:defRPr>
            </a:lvl1pPr>
          </a:lstStyle>
          <a:p>
            <a:pPr>
              <a:defRPr/>
            </a:pPr>
            <a:fld id="{F4418AFC-861C-4982-80A4-5A4606EFC0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086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4" r:id="rId1"/>
    <p:sldLayoutId id="2147486485" r:id="rId2"/>
    <p:sldLayoutId id="2147486486" r:id="rId3"/>
    <p:sldLayoutId id="2147486487" r:id="rId4"/>
    <p:sldLayoutId id="2147486488" r:id="rId5"/>
    <p:sldLayoutId id="2147486489" r:id="rId6"/>
    <p:sldLayoutId id="2147486490" r:id="rId7"/>
    <p:sldLayoutId id="2147486491" r:id="rId8"/>
    <p:sldLayoutId id="2147486492" r:id="rId9"/>
    <p:sldLayoutId id="2147486493" r:id="rId10"/>
    <p:sldLayoutId id="2147486494" r:id="rId11"/>
    <p:sldLayoutId id="2147486495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Kanit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y.gov.au/en/about/help/mygov-website/link-services-to-your-account" TargetMode="External"/><Relationship Id="rId3" Type="http://schemas.openxmlformats.org/officeDocument/2006/relationships/hyperlink" Target="https://goodthingsaustralia.org/wp-content/uploads/2024/05/smithfamily_mygov.pdf" TargetMode="External"/><Relationship Id="rId7" Type="http://schemas.openxmlformats.org/officeDocument/2006/relationships/hyperlink" Target="https://my.gov.au/en/about/help/mygov-website/link-services-to-your-account/link-my-health-reco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gov.au/en/about/help/mygov-website/link-services-to-your-account/link-medicare" TargetMode="External"/><Relationship Id="rId5" Type="http://schemas.openxmlformats.org/officeDocument/2006/relationships/hyperlink" Target="https://my.gov.au/en/about/help/mygov-website/link-services-to-your-account/link-the-australian-taxation-office" TargetMode="External"/><Relationship Id="rId4" Type="http://schemas.openxmlformats.org/officeDocument/2006/relationships/hyperlink" Target="https://my.gov.au/en/about/help/mygov-website/link-services-to-your-account/link-centrelink" TargetMode="External"/><Relationship Id="rId9" Type="http://schemas.openxmlformats.org/officeDocument/2006/relationships/hyperlink" Target="mailto:Elliot@wacoss.org.a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.gov.au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3.png"/><Relationship Id="rId4" Type="http://schemas.openxmlformats.org/officeDocument/2006/relationships/hyperlink" Target="https://my.gov.au/en/about/help/mygov-website/create-mygov-accoun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DFEDC6A-CB56-12C1-39C2-8E6D897A2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063" y="4161689"/>
            <a:ext cx="9204960" cy="1361354"/>
          </a:xfrm>
        </p:spPr>
        <p:txBody>
          <a:bodyPr/>
          <a:lstStyle/>
          <a:p>
            <a:pPr algn="r" rtl="1" eaLnBrk="1" hangingPunct="1"/>
            <a:r>
              <a:rPr lang="ar-JO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تدريب المهارات الرقمية -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dirty="0">
                <a:solidFill>
                  <a:schemeClr val="bg1"/>
                </a:solidFill>
                <a:cs typeface="Arial" panose="020B0604020202020204" pitchFamily="34" charset="0"/>
              </a:rPr>
              <a:t>الخدمات الحكومية عبر الإنترنت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noProof="0" dirty="0">
                <a:cs typeface="Arial" panose="020B0604020202020204" pitchFamily="34" charset="0"/>
              </a:rPr>
              <a:t>برنامج </a:t>
            </a:r>
            <a:r>
              <a:rPr lang="ar-JO" sz="4400" dirty="0">
                <a:cs typeface="Arial" panose="020B0604020202020204" pitchFamily="34" charset="0"/>
              </a:rPr>
              <a:t>رُوّاد</a:t>
            </a:r>
            <a:r>
              <a:rPr lang="ar-JO" sz="4400" noProof="0" dirty="0">
                <a:cs typeface="Arial" panose="020B0604020202020204" pitchFamily="34" charset="0"/>
              </a:rPr>
              <a:t> المجتمع</a:t>
            </a:r>
            <a:endParaRPr lang="en-AU" sz="4400" noProof="0" dirty="0">
              <a:cs typeface="Arial" panose="020B0604020202020204" pitchFamily="34" charset="0"/>
            </a:endParaRP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0E9410B-5ACC-66C1-6630-1BE6902C3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5303" y="5499100"/>
            <a:ext cx="4987145" cy="555625"/>
          </a:xfrm>
        </p:spPr>
        <p:txBody>
          <a:bodyPr/>
          <a:lstStyle/>
          <a:p>
            <a:pPr eaLnBrk="1" hangingPunct="1"/>
            <a:r>
              <a:rPr lang="en-AU" i="1" noProof="0" dirty="0">
                <a:latin typeface="+mj-lt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AF11155-EE0D-59CE-D684-312436139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5535612" cy="24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0BBB8E80-B9DD-B42C-FBBE-C0ED0D60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AED33FA3-139A-890C-2B90-383038A3C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9E50-662F-E83D-00A6-6C23AE48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</a:t>
            </a:r>
            <a:r>
              <a:rPr lang="en-US" dirty="0"/>
              <a:t>Centrelink </a:t>
            </a:r>
            <a:r>
              <a:rPr lang="ar-JO" dirty="0"/>
              <a:t> بحساب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49518-4AB0-B127-1CCF-0C743334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664B-D2A0-3C28-3452-579A5FCE6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68502F9C-2E4E-3562-FB75-0EC3347E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350F556-BCDE-CE7D-80CB-44BD8CC0C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0015" y="4139719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FBF4226-D5CA-77C9-3581-74AAF6780A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65A5CF-A63F-EFBA-C997-23E768344B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JO" sz="2800" dirty="0">
                <a:solidFill>
                  <a:schemeClr val="tx1"/>
                </a:solidFill>
              </a:rPr>
              <a:t>تعتمد طريقة ربطك بـ </a:t>
            </a:r>
            <a:r>
              <a:rPr lang="en-AU" sz="2800" dirty="0">
                <a:solidFill>
                  <a:schemeClr val="tx1"/>
                </a:solidFill>
              </a:rPr>
              <a:t>Centrelink </a:t>
            </a:r>
            <a:r>
              <a:rPr lang="ar-JO" sz="2800" dirty="0">
                <a:solidFill>
                  <a:schemeClr val="tx1"/>
                </a:solidFill>
              </a:rPr>
              <a:t>على امتلاكك لرقم مرجعي للعميل أم لا.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للاطلاع على كيفية ربط هذه الأرقام، يُرجى مراجعة النشرة أو زيارة الرابط التالي:</a:t>
            </a:r>
          </a:p>
          <a:p>
            <a:pPr algn="r" rtl="1"/>
            <a:r>
              <a:rPr lang="en-AU" sz="2800" dirty="0">
                <a:solidFill>
                  <a:schemeClr val="tx1"/>
                </a:solidFill>
              </a:rPr>
              <a:t>https://my.gov.au/en/about/help/mygov-website/link-services-to-your-account/link-centrelink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0612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F24A2-BD30-2EA4-7AB5-D6ED5D2F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42068-9E73-6FE4-1FB3-21A83127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</a:t>
            </a:r>
            <a:r>
              <a:rPr lang="en-US" dirty="0"/>
              <a:t>Centrelink </a:t>
            </a:r>
            <a:r>
              <a:rPr lang="ar-JO" dirty="0"/>
              <a:t> بحساب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3333F-C92B-41D9-92AF-8678C4B42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B594A-1621-E808-2ED9-D52449F42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95F1D8DC-E4C3-27D4-A352-30989BCA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59752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DBC3C607-9621-41C4-4F15-5F4A2BD8D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33786" y="3973846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841DB81-1EE0-3BFD-1D3D-8B1441F646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00000">
            <a:off x="9199826" y="3161539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F418CCB-C203-D47B-B477-8B5CD6FD6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707" y="1659752"/>
            <a:ext cx="6531429" cy="4400806"/>
          </a:xfrm>
        </p:spPr>
        <p:txBody>
          <a:bodyPr/>
          <a:lstStyle/>
          <a:p>
            <a:pPr marL="0" indent="0" algn="r" rtl="1">
              <a:spcBef>
                <a:spcPts val="300"/>
              </a:spcBef>
              <a:buNone/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عند ربط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Centrelink </a:t>
            </a: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 بحساب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+mj-lt"/>
              </a:rPr>
              <a:t>myGov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الخاص بك، يمكنك:</a:t>
            </a: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العثور على رقم مرجع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Centrelink </a:t>
            </a: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 الخاص بك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CRN)</a:t>
            </a: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،</a:t>
            </a:r>
            <a:endParaRPr lang="ar-JO" sz="3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المطالبة بدفعة،</a:t>
            </a: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تتبع مطالبتك،</a:t>
            </a: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تحميل المستندات،</a:t>
            </a: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الإبلاغ عن دخلك،</a:t>
            </a:r>
          </a:p>
          <a:p>
            <a:pPr algn="r" rtl="1">
              <a:spcBef>
                <a:spcPts val="300"/>
              </a:spcBef>
            </a:pPr>
            <a:r>
              <a:rPr lang="ar-JO" sz="3200" b="0" i="0" dirty="0">
                <a:solidFill>
                  <a:srgbClr val="000000"/>
                </a:solidFill>
                <a:effectLst/>
                <a:latin typeface="+mj-lt"/>
              </a:rPr>
              <a:t>إدارة بياناتك مع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Centrelink.</a:t>
            </a:r>
          </a:p>
        </p:txBody>
      </p:sp>
    </p:spTree>
    <p:extLst>
      <p:ext uri="{BB962C8B-B14F-4D97-AF65-F5344CB8AC3E}">
        <p14:creationId xmlns:p14="http://schemas.microsoft.com/office/powerpoint/2010/main" val="401699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19E4-CC85-B351-F2AF-3B5038D63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6BC5-E1A8-9662-BA9A-0F800D24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</a:t>
            </a:r>
            <a:r>
              <a:rPr lang="en-US" dirty="0"/>
              <a:t>ATO </a:t>
            </a:r>
            <a:r>
              <a:rPr lang="ar-JO" dirty="0"/>
              <a:t>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0A2EC-68A9-8322-1379-0E94B6D5E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58132-C9C5-A491-9A39-F3BF3FF3C9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F953CEA7-46AA-100D-8C6D-270C92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108AA90F-D916-31FB-82B5-BE8A4A622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A30D925-61E4-C0D2-4AE7-BE56D822C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7461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سجّل دخولك إلى </a:t>
            </a:r>
            <a:r>
              <a:rPr lang="en-AU" dirty="0" err="1">
                <a:solidFill>
                  <a:schemeClr val="tx1"/>
                </a:solidFill>
              </a:rPr>
              <a:t>myGov</a:t>
            </a:r>
            <a:endParaRPr lang="ar-JO" dirty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انقر على "عرض" و"ربط الخدمات"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اختر "ربط" بجوار مكتب الضرائب الأسترالي </a:t>
            </a:r>
            <a:r>
              <a:rPr lang="en-AU" dirty="0">
                <a:solidFill>
                  <a:schemeClr val="tx1"/>
                </a:solidFill>
              </a:rPr>
              <a:t>ATO)</a:t>
            </a:r>
            <a:r>
              <a:rPr lang="ar-JO" dirty="0">
                <a:solidFill>
                  <a:schemeClr val="tx1"/>
                </a:solidFill>
              </a:rPr>
              <a:t>) 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أدخل بياناتك الشخصية - قد تحتاج إلى إشعار تقييم ورقم ملفك الضريبي. للمزيد من المعلومات: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https://my.gov.au/en/about/help/mygov-website/link-services-to-your-account/link-the-australian-taxation-office</a:t>
            </a: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0EA3C6AB-0FFC-9BE5-3592-E68C9B9D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5038" y="4439387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38EAC-698A-AC24-6B1F-825D1C27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ED5F-CF98-8348-8BBD-D970527B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ربط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ATO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 بحساب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myGov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 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0E67B2"/>
                </a:solidFill>
                <a:effectLst/>
                <a:uLnTx/>
                <a:uFillTx/>
                <a:latin typeface="Kanit"/>
                <a:ea typeface="+mj-ea"/>
                <a:cs typeface="+mj-cs"/>
              </a:rPr>
              <a:t> الخاص بك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D5DCE-1378-ECE1-4453-3A6BA67EC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9D18-611F-36AD-6258-3F8A2A16F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F7347EC-307F-059A-BBC5-63446E9C6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A93277B-5A5A-557C-58C4-8705E6331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DDC9002-90B4-2674-CF9F-768D46056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657" y="1912710"/>
            <a:ext cx="6840004" cy="3929223"/>
          </a:xfrm>
        </p:spPr>
        <p:txBody>
          <a:bodyPr/>
          <a:lstStyle/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عند ربط حساب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myGov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ar-JO" dirty="0">
                <a:solidFill>
                  <a:srgbClr val="000000"/>
                </a:solidFill>
                <a:latin typeface="+mj-lt"/>
              </a:rPr>
              <a:t> الخاص بك بمكتب الضرائب الأسترالي، يمكنك: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إدارة بياناتك الشخصية والوظيفية،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عرض معلوماتك الضريبية،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إيداع ضرائبك ودفعها،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عرض وإدارة والوصول إلى حساب التقاعد الخاص بك،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عرض رصيد قرضك الطلابي،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إدارة إيداعاتك كتاجر فردي.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F90146A-2648-BF20-A543-DA3571A38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8809" y="430445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65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F868-BDA1-D698-EFA0-0ECC3962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0127-607B-90D4-B15C-FA727E3A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الرعاية الطبية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625-5ADF-1DEA-E9E2-888CC35A8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FE3C-ACEA-3566-67D7-78586717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79C80EAF-D7CC-7FD3-D247-CE37B37B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41A6EC87-3AA7-8CA6-A517-73AC0DE2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86F6CAC-9924-0B2F-106E-13EDFC94BD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ar-JO" dirty="0">
                <a:solidFill>
                  <a:schemeClr val="tx1"/>
                </a:solidFill>
              </a:rPr>
              <a:t>ستحتاج إلى رقم بطاقة ميديكير الخاصة بك.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لربط ميديكير بـ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، </a:t>
            </a:r>
            <a:r>
              <a:rPr lang="ar-JO" dirty="0">
                <a:solidFill>
                  <a:schemeClr val="tx1"/>
                </a:solidFill>
              </a:rPr>
              <a:t>ستحتاج إلى الإجابة على بعض الأسئلة الخاصة بك.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للمزيد من المعلومات:</a:t>
            </a:r>
          </a:p>
          <a:p>
            <a:pPr algn="r" rtl="1"/>
            <a:r>
              <a:rPr lang="en-US" dirty="0">
                <a:solidFill>
                  <a:schemeClr val="tx1"/>
                </a:solidFill>
              </a:rPr>
              <a:t>https://my.gov.au/en/about/help/mygov-website/link-services-to-your-account/link-medicare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E1A42B53-D011-4695-A48C-8E736CFE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4795" y="4735935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1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DA162-0EBC-5285-E135-0E1FCBE3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BFB6-EC58-9204-99F1-5FE23622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</a:t>
            </a:r>
            <a:r>
              <a:rPr lang="en-US" dirty="0"/>
              <a:t>Medicare </a:t>
            </a:r>
            <a:r>
              <a:rPr lang="ar-JO" dirty="0"/>
              <a:t>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124A-F9D4-3634-3D16-56D301F1B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440D3-5D29-9653-69AF-06A69D313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0471942-E6E6-7C27-5650-2DCE91937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64388"/>
            <a:ext cx="9228138" cy="3929223"/>
          </a:xfrm>
        </p:spPr>
        <p:txBody>
          <a:bodyPr/>
          <a:lstStyle/>
          <a:p>
            <a:pPr algn="r" rtl="1"/>
            <a:r>
              <a:rPr lang="ar-JO" dirty="0">
                <a:solidFill>
                  <a:schemeClr val="tx1"/>
                </a:solidFill>
              </a:rPr>
              <a:t>سجّل دخولك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JO" dirty="0">
              <a:solidFill>
                <a:schemeClr val="tx1"/>
              </a:solidFill>
            </a:endParaRP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اختر "عرض وربط الخدمات".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اختر "ربط" في خانة </a:t>
            </a:r>
            <a:r>
              <a:rPr lang="en-US" dirty="0">
                <a:solidFill>
                  <a:schemeClr val="tx1"/>
                </a:solidFill>
              </a:rPr>
              <a:t>Medicare.</a:t>
            </a:r>
            <a:r>
              <a:rPr lang="ar-JO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إذا كانت بياناتك مسجلة مسبقًا في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، </a:t>
            </a:r>
            <a:r>
              <a:rPr lang="ar-JO" dirty="0">
                <a:solidFill>
                  <a:schemeClr val="tx1"/>
                </a:solidFill>
              </a:rPr>
              <a:t>فيجب أن تتطابق مع سجل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الخاص بك. اختر "متابعة". إذا كنت تربط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 لأول مرة، فسيتعين عليك الموافقة على تخزين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لبياناتك الشخصية. اختر "أوافق".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يمكنك ربط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 باستخدام بيانات بطاقة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 الخاصة بك أو رمز الربط. اختر الخيار الأنسب لك، ثم اختر "التالي".</a:t>
            </a:r>
          </a:p>
          <a:p>
            <a:pPr algn="r" rtl="1"/>
            <a:r>
              <a:rPr lang="ar-JO" dirty="0">
                <a:solidFill>
                  <a:schemeClr val="tx1"/>
                </a:solidFill>
              </a:rPr>
              <a:t>أدخل رقم بطاقة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 الخاصة بك وبياناتك الشخصية أو رمز الربط الخاص بك. اختر "التالي".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4D6B0A-095A-A2D8-FE1C-E7C14AEE0194}"/>
              </a:ext>
            </a:extLst>
          </p:cNvPr>
          <p:cNvGrpSpPr/>
          <p:nvPr/>
        </p:nvGrpSpPr>
        <p:grpSpPr>
          <a:xfrm>
            <a:off x="9793777" y="1464388"/>
            <a:ext cx="2165996" cy="2113600"/>
            <a:chOff x="12391833" y="1500457"/>
            <a:chExt cx="3846139" cy="38931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C19D6CD8-5658-DC0C-66D8-046F71713D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1833" y="1500457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D6F52C07-75D8-DD54-BD1B-B3DC673C0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14083998" y="3002244"/>
              <a:ext cx="914400" cy="914400"/>
            </a:xfrm>
            <a:prstGeom prst="rect">
              <a:avLst/>
            </a:prstGeom>
          </p:spPr>
        </p:pic>
        <p:pic>
          <p:nvPicPr>
            <p:cNvPr id="4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CC069D23-D898-065E-BE43-9882B50510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992738" y="4410767"/>
              <a:ext cx="3096919" cy="982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37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04F3-1514-0485-6680-318E538C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BF1B-9EA3-532F-012B-49F60F4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ما يمكنك فعله عند ربط </a:t>
            </a:r>
            <a:r>
              <a:rPr lang="en-US" dirty="0"/>
              <a:t>Medicare </a:t>
            </a:r>
            <a:r>
              <a:rPr lang="ar-JO" dirty="0"/>
              <a:t>  بـ </a:t>
            </a:r>
            <a:r>
              <a:rPr lang="en-US" dirty="0" err="1"/>
              <a:t>myGov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658F-F58F-1A0C-518D-EBB0A108D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00BF-0A06-9BEA-7272-718734DEE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16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440388B6-8FEF-78FF-4B24-CC4006D1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61" y="1690688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6F23AEC2-7D40-8AE0-56A9-DA5F7B5BE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9199826" y="3192475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D3389D-1820-D84D-69BE-0CB4C74EE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6628" y="2119232"/>
            <a:ext cx="5789809" cy="3929223"/>
          </a:xfrm>
        </p:spPr>
        <p:txBody>
          <a:bodyPr/>
          <a:lstStyle/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عند ربط برنامج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Medicare </a:t>
            </a:r>
            <a:r>
              <a:rPr lang="ar-JO" dirty="0">
                <a:solidFill>
                  <a:srgbClr val="000000"/>
                </a:solidFill>
                <a:latin typeface="+mj-lt"/>
              </a:rPr>
              <a:t> بحساب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myGov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ar-JO" dirty="0">
                <a:solidFill>
                  <a:srgbClr val="000000"/>
                </a:solidFill>
                <a:latin typeface="+mj-lt"/>
              </a:rPr>
              <a:t> الخاص بك، يمكنك: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تقديم مطالبة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الحصول على بطاقة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Medicare</a:t>
            </a:r>
            <a:r>
              <a:rPr lang="ar-JO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إضافة أو إزالة شخص من بطاقة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Medicare </a:t>
            </a:r>
            <a:r>
              <a:rPr lang="ar-JO" dirty="0">
                <a:solidFill>
                  <a:srgbClr val="000000"/>
                </a:solidFill>
                <a:latin typeface="+mj-lt"/>
              </a:rPr>
              <a:t> الخاصة بك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تحديث بياناتك الشخصية</a:t>
            </a:r>
          </a:p>
          <a:p>
            <a:pPr algn="r" rtl="1">
              <a:buNone/>
            </a:pPr>
            <a:r>
              <a:rPr lang="ar-JO" dirty="0">
                <a:solidFill>
                  <a:srgbClr val="000000"/>
                </a:solidFill>
                <a:latin typeface="+mj-lt"/>
              </a:rPr>
              <a:t>عرض سجل مطالباتك وكشوفاتك.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6B4294E3-ED6F-DE8A-4BEF-204F944E2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8566" y="4403783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02DD-2235-F392-DE18-001832FAB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52B-6D96-4B80-854F-52476A6F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سجل صحتي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2113C-090A-6192-BB42-FC980E59E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754E-DA90-AF3E-D7C5-0A68E5FCD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2F3AD6DD-A78A-832C-590C-050EE842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9B287A4D-8ADD-9249-6F62-25D67874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18C796-07D8-5F17-E06A-B8A986AD60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sz="2800" dirty="0"/>
              <a:t>يتيح لك سجلي الصحي الوصول إلى معلوماتك الصحية الرئيسية، مثل:</a:t>
            </a:r>
          </a:p>
          <a:p>
            <a:pPr marL="0" indent="0" algn="r" rtl="1">
              <a:buNone/>
            </a:pPr>
            <a:r>
              <a:rPr lang="ar-JO" sz="2800" dirty="0"/>
              <a:t>معلومات كوفيد-19، بما في ذلك التطعيمات والفحوصات المرضية في مكان واحد</a:t>
            </a:r>
          </a:p>
          <a:p>
            <a:pPr marL="0" indent="0" algn="r" rtl="1">
              <a:buNone/>
            </a:pPr>
            <a:r>
              <a:rPr lang="ar-JO" sz="2800" dirty="0"/>
              <a:t>تقارير الفحوصات المرضية والتصوير التشخيصي</a:t>
            </a:r>
          </a:p>
          <a:p>
            <a:pPr marL="0" indent="0" algn="r" rtl="1">
              <a:buNone/>
            </a:pPr>
            <a:r>
              <a:rPr lang="ar-JO" sz="2800" dirty="0"/>
              <a:t>معلومات الوصفات الطبية وصرفها</a:t>
            </a:r>
          </a:p>
          <a:p>
            <a:pPr marL="0" indent="0" algn="r" rtl="1">
              <a:buNone/>
            </a:pPr>
            <a:r>
              <a:rPr lang="ar-JO" sz="2800" dirty="0"/>
              <a:t>ملخصات الخروج من المستشفى.</a:t>
            </a:r>
            <a:endParaRPr lang="en-AU" sz="2800" dirty="0"/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9C758B12-D742-A239-3252-378D718D0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42694-2440-95A9-37F1-465761F1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F624-7442-350E-A625-2BF4DF6C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سجل صحتي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 باستخدام تفاصيل </a:t>
            </a:r>
            <a:r>
              <a:rPr lang="en-US" dirty="0"/>
              <a:t>Medicare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9377-2D4A-A4A7-7823-EA2BB2EA9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FE7FF-9E38-7EF7-A3AE-4136CBB6D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B1332F5-8B4E-1C19-660C-70D3B1767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8262257" cy="3929223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سجّل دخولك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JO" dirty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اختر "عرض الخدمات وربطها".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اختر "ربط" في خانة "سجلي الصحي".</a:t>
            </a: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إذا سبق لك ربط برنامج </a:t>
            </a:r>
            <a:r>
              <a:rPr lang="en-US" dirty="0">
                <a:solidFill>
                  <a:schemeClr val="tx1"/>
                </a:solidFill>
              </a:rPr>
              <a:t>Medicare، </a:t>
            </a:r>
            <a:r>
              <a:rPr lang="ar-JO" dirty="0">
                <a:solidFill>
                  <a:schemeClr val="tx1"/>
                </a:solidFill>
              </a:rPr>
              <a:t>فسنستخدم بياناتك لربط برنامج </a:t>
            </a:r>
            <a:r>
              <a:rPr lang="en-US" dirty="0">
                <a:solidFill>
                  <a:schemeClr val="tx1"/>
                </a:solidFill>
              </a:rPr>
              <a:t>Medicare. </a:t>
            </a:r>
            <a:r>
              <a:rPr lang="ar-JO" dirty="0">
                <a:solidFill>
                  <a:schemeClr val="tx1"/>
                </a:solidFill>
              </a:rPr>
              <a:t>اختر "متابعة" واتبع التعليمات لربط برنامج </a:t>
            </a:r>
            <a:r>
              <a:rPr lang="en-US" dirty="0">
                <a:solidFill>
                  <a:schemeClr val="tx1"/>
                </a:solidFill>
              </a:rPr>
              <a:t>Medicare.</a:t>
            </a:r>
            <a:endParaRPr lang="ar-JO" dirty="0">
              <a:solidFill>
                <a:schemeClr val="tx1"/>
              </a:solidFill>
            </a:endParaRP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إذا لم يسبق لك ربط برنامج </a:t>
            </a:r>
            <a:r>
              <a:rPr lang="en-US" dirty="0">
                <a:solidFill>
                  <a:schemeClr val="tx1"/>
                </a:solidFill>
              </a:rPr>
              <a:t>Medicare، </a:t>
            </a:r>
            <a:r>
              <a:rPr lang="ar-JO" dirty="0">
                <a:solidFill>
                  <a:schemeClr val="tx1"/>
                </a:solidFill>
              </a:rPr>
              <a:t>ستحتاج إلى تأكيد هويتك لربط برنامج </a:t>
            </a:r>
            <a:r>
              <a:rPr lang="en-US" dirty="0">
                <a:solidFill>
                  <a:schemeClr val="tx1"/>
                </a:solidFill>
              </a:rPr>
              <a:t>Medicare.</a:t>
            </a:r>
            <a:endParaRPr lang="ar-JO" dirty="0">
              <a:solidFill>
                <a:schemeClr val="tx1"/>
              </a:solidFill>
            </a:endParaRP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تابع الخطوات التالية: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اختر "استخدام سجل </a:t>
            </a:r>
            <a:r>
              <a:rPr lang="en-US" dirty="0">
                <a:solidFill>
                  <a:schemeClr val="tx1"/>
                </a:solidFill>
              </a:rPr>
              <a:t>Medicare"، </a:t>
            </a:r>
            <a:r>
              <a:rPr lang="ar-JO" dirty="0">
                <a:solidFill>
                  <a:schemeClr val="tx1"/>
                </a:solidFill>
              </a:rPr>
              <a:t>ثم اختر "متابعة". ستحتاج إلى رقم بطاقة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الخاصة بك والإجابة على بعض الأسئلة الخاصة بك. اختر "التالي".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607D0C-5E68-DA62-D944-4D4D0FB0BB60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BE554D1F-7FC5-42B0-4556-F6BA593A6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EE641175-2B12-3C4C-468D-C6DD06DD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E514B7AF-89F4-AD24-A1AC-EB987CAE8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14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C9C4D-CF74-FA57-6284-1BC4438DB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68B8-3AC7-8B71-5493-889221F2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سجلي الصحي بحساب </a:t>
            </a:r>
            <a:r>
              <a:rPr lang="en-US" dirty="0" err="1"/>
              <a:t>myGov</a:t>
            </a:r>
            <a:r>
              <a:rPr lang="en-US" dirty="0"/>
              <a:t> </a:t>
            </a:r>
            <a:r>
              <a:rPr lang="ar-JO" dirty="0"/>
              <a:t> الخاص بك باستخدام رمز التحقق من الهوية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2D79B-D720-0957-FB91-A9B1EFD42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410A-CD77-CDB5-9734-0EEBFEE0E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19</a:t>
            </a:fld>
            <a:endParaRPr lang="en-AU" alt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CE93373-126A-365C-63D9-630F666B9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25147"/>
            <a:ext cx="8262257" cy="4158965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إذا لم تكن مؤهلاً للحصول على الرعاية الطبية </a:t>
            </a:r>
            <a:r>
              <a:rPr lang="en-US" dirty="0">
                <a:solidFill>
                  <a:schemeClr val="tx1"/>
                </a:solidFill>
              </a:rPr>
              <a:t>Medicare) </a:t>
            </a:r>
            <a:r>
              <a:rPr lang="ar-JO" dirty="0">
                <a:solidFill>
                  <a:schemeClr val="tx1"/>
                </a:solidFill>
              </a:rPr>
              <a:t>) أو كنت ترغب في التحقق من هويتك عبر الهاتف، يمكنك استخدام رمز التحقق من الهوية لربط سجلي الصحي بحسابك على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JO" dirty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للحصول على رمز، اتصل بخط مساعدة سجلي الصحي على الرقم 1800723471.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JO" dirty="0">
                <a:solidFill>
                  <a:schemeClr val="tx1"/>
                </a:solidFill>
              </a:rPr>
              <a:t>اتبع الخطوات التالية عند حصولك على رمز التحقق من الهوية:</a:t>
            </a: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سجّل الدخول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JO" dirty="0">
              <a:solidFill>
                <a:schemeClr val="tx1"/>
              </a:solidFill>
            </a:endParaRP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اختر "عرض الخدمات وربطها".</a:t>
            </a: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اختر "ربط" في خانة "سجلي الصحي".</a:t>
            </a: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اختر "استخدام رمز الوصول الخاص بي"، ثم "متابعة".</a:t>
            </a:r>
          </a:p>
          <a:p>
            <a:pPr lvl="1" algn="r" rtl="1"/>
            <a:r>
              <a:rPr lang="ar-JO" dirty="0">
                <a:solidFill>
                  <a:schemeClr val="tx1"/>
                </a:solidFill>
              </a:rPr>
              <a:t>أدخل رمز التحقق من الهوية، واسم العائلة، وتاريخ الميلاد.اختر "التالي".</a:t>
            </a:r>
            <a:endParaRPr lang="en-AU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CE6BF-5C13-8AAB-8537-69BE63644959}"/>
              </a:ext>
            </a:extLst>
          </p:cNvPr>
          <p:cNvGrpSpPr/>
          <p:nvPr/>
        </p:nvGrpSpPr>
        <p:grpSpPr>
          <a:xfrm>
            <a:off x="9535885" y="2589353"/>
            <a:ext cx="2210963" cy="2401765"/>
            <a:chOff x="7276595" y="1690688"/>
            <a:chExt cx="3846139" cy="4178054"/>
          </a:xfrm>
        </p:grpSpPr>
        <p:pic>
          <p:nvPicPr>
            <p:cNvPr id="10" name="Picture 2" descr="myGov Home | myGov">
              <a:extLst>
                <a:ext uri="{FF2B5EF4-FFF2-40B4-BE49-F238E27FC236}">
                  <a16:creationId xmlns:a16="http://schemas.microsoft.com/office/drawing/2014/main" id="{6584E640-F546-4868-EA69-071CC781D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595" y="1690688"/>
              <a:ext cx="3846139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phic 11" descr="Link with solid fill">
              <a:extLst>
                <a:ext uri="{FF2B5EF4-FFF2-40B4-BE49-F238E27FC236}">
                  <a16:creationId xmlns:a16="http://schemas.microsoft.com/office/drawing/2014/main" id="{94E54788-50F2-5962-4508-06E8B141A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8968760" y="3192475"/>
              <a:ext cx="914400" cy="914400"/>
            </a:xfrm>
            <a:prstGeom prst="rect">
              <a:avLst/>
            </a:prstGeom>
          </p:spPr>
        </p:pic>
        <p:pic>
          <p:nvPicPr>
            <p:cNvPr id="3" name="Picture 8" descr="The myGov, Medicare, My Health Record, ATO and Centrelink logos.">
              <a:extLst>
                <a:ext uri="{FF2B5EF4-FFF2-40B4-BE49-F238E27FC236}">
                  <a16:creationId xmlns:a16="http://schemas.microsoft.com/office/drawing/2014/main" id="{3E000898-DC44-775E-463A-578558840D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64538" y="4255378"/>
              <a:ext cx="2239536" cy="1613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4800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98F98-B834-442E-3AA2-9D84E5A9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FD52-9F56-DD2A-4C50-8940DC81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641481"/>
          </a:xfrm>
        </p:spPr>
        <p:txBody>
          <a:bodyPr/>
          <a:lstStyle/>
          <a:p>
            <a:pPr algn="r" rtl="1"/>
            <a:r>
              <a:rPr lang="ar-JO" dirty="0"/>
              <a:t>ملاحظات المدرب: الخدمات الحكومية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0F89-8E18-25F0-B06C-91DF5753F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606"/>
            <a:ext cx="10686143" cy="5034966"/>
          </a:xfrm>
        </p:spPr>
        <p:txBody>
          <a:bodyPr/>
          <a:lstStyle/>
          <a:p>
            <a:pPr lvl="0" algn="r" rtl="1"/>
            <a:r>
              <a:rPr lang="en-US" sz="1600" b="1" dirty="0" err="1"/>
              <a:t>اطبع</a:t>
            </a:r>
            <a:r>
              <a:rPr lang="en-US" sz="1600" b="1" dirty="0"/>
              <a:t> </a:t>
            </a:r>
            <a:r>
              <a:rPr lang="en-US" sz="1600" b="1" dirty="0" err="1"/>
              <a:t>هذه</a:t>
            </a:r>
            <a:r>
              <a:rPr lang="en-US" sz="1600" b="1" dirty="0"/>
              <a:t> </a:t>
            </a:r>
            <a:r>
              <a:rPr lang="en-US" sz="1600" b="1" dirty="0" err="1"/>
              <a:t>النشرات</a:t>
            </a:r>
            <a:r>
              <a:rPr lang="en-US" sz="1600" b="1" dirty="0"/>
              <a:t> </a:t>
            </a:r>
            <a:r>
              <a:rPr lang="en-US" sz="1600" b="1" dirty="0" err="1"/>
              <a:t>للمشاركين</a:t>
            </a:r>
            <a:r>
              <a:rPr lang="en-US" sz="1600" b="1" dirty="0"/>
              <a:t>:</a:t>
            </a:r>
            <a:endParaRPr lang="en-AU" sz="1600" dirty="0"/>
          </a:p>
          <a:p>
            <a:pPr lvl="2" algn="r" rtl="1"/>
            <a:r>
              <a:rPr lang="en-US" sz="1600" b="1" dirty="0" err="1"/>
              <a:t>نشرة</a:t>
            </a:r>
            <a:r>
              <a:rPr lang="en-US" sz="1600" b="1" dirty="0"/>
              <a:t> </a:t>
            </a:r>
            <a:r>
              <a:rPr lang="en-US" sz="1600" b="1" u="sng" dirty="0">
                <a:hlinkClick r:id="rId3"/>
              </a:rPr>
              <a:t>MyGov</a:t>
            </a:r>
            <a:endParaRPr lang="en-AU" sz="1600" dirty="0"/>
          </a:p>
          <a:p>
            <a:pPr lvl="2" algn="r" rtl="1"/>
            <a:r>
              <a:rPr lang="en-US" sz="1600" b="1" u="sng" dirty="0" err="1">
                <a:hlinkClick r:id="rId4"/>
              </a:rPr>
              <a:t>ربط</a:t>
            </a:r>
            <a:r>
              <a:rPr lang="en-US" sz="1600" b="1" u="sng" dirty="0">
                <a:hlinkClick r:id="rId4"/>
              </a:rPr>
              <a:t> Centrelink بـ </a:t>
            </a:r>
            <a:r>
              <a:rPr lang="en-US" sz="1600" b="1" u="sng" dirty="0" err="1">
                <a:hlinkClick r:id="rId4"/>
              </a:rPr>
              <a:t>myGov</a:t>
            </a:r>
            <a:endParaRPr lang="en-AU" sz="1600" dirty="0"/>
          </a:p>
          <a:p>
            <a:pPr lvl="2" algn="r" rtl="1"/>
            <a:r>
              <a:rPr lang="en-US" sz="1600" b="1" u="sng" dirty="0" err="1">
                <a:hlinkClick r:id="rId5"/>
              </a:rPr>
              <a:t>ربط</a:t>
            </a:r>
            <a:r>
              <a:rPr lang="en-US" sz="1600" b="1" u="sng" dirty="0">
                <a:hlinkClick r:id="rId5"/>
              </a:rPr>
              <a:t> ATO بـ </a:t>
            </a:r>
            <a:r>
              <a:rPr lang="en-US" sz="1600" b="1" u="sng" dirty="0" err="1">
                <a:hlinkClick r:id="rId5"/>
              </a:rPr>
              <a:t>myGov</a:t>
            </a:r>
            <a:endParaRPr lang="en-AU" sz="1600" dirty="0"/>
          </a:p>
          <a:p>
            <a:pPr lvl="2" algn="r" rtl="1"/>
            <a:r>
              <a:rPr lang="en-US" sz="1600" b="1" u="sng" dirty="0" err="1">
                <a:hlinkClick r:id="rId6"/>
              </a:rPr>
              <a:t>ربط</a:t>
            </a:r>
            <a:r>
              <a:rPr lang="en-US" sz="1600" b="1" u="sng" dirty="0">
                <a:hlinkClick r:id="rId6"/>
              </a:rPr>
              <a:t> </a:t>
            </a:r>
            <a:r>
              <a:rPr lang="en-US" sz="1600" b="1" u="sng" dirty="0" err="1">
                <a:hlinkClick r:id="rId6"/>
              </a:rPr>
              <a:t>برنامج</a:t>
            </a:r>
            <a:r>
              <a:rPr lang="en-US" sz="1600" b="1" u="sng" dirty="0">
                <a:hlinkClick r:id="rId6"/>
              </a:rPr>
              <a:t> Medicare بـ </a:t>
            </a:r>
            <a:r>
              <a:rPr lang="en-US" sz="1600" b="1" u="sng" dirty="0" err="1">
                <a:hlinkClick r:id="rId6"/>
              </a:rPr>
              <a:t>myGov</a:t>
            </a:r>
            <a:endParaRPr lang="en-AU" sz="1600" dirty="0"/>
          </a:p>
          <a:p>
            <a:pPr lvl="2" algn="r" rtl="1"/>
            <a:r>
              <a:rPr lang="en-US" sz="1600" b="1" u="sng" dirty="0" err="1">
                <a:hlinkClick r:id="rId7"/>
              </a:rPr>
              <a:t>ربط</a:t>
            </a:r>
            <a:r>
              <a:rPr lang="en-US" sz="1600" b="1" u="sng" dirty="0">
                <a:hlinkClick r:id="rId7"/>
              </a:rPr>
              <a:t> </a:t>
            </a:r>
            <a:r>
              <a:rPr lang="en-US" sz="1600" b="1" u="sng" dirty="0" err="1">
                <a:hlinkClick r:id="rId7"/>
              </a:rPr>
              <a:t>سجل</a:t>
            </a:r>
            <a:r>
              <a:rPr lang="en-US" sz="1600" b="1" u="sng" dirty="0">
                <a:hlinkClick r:id="rId7"/>
              </a:rPr>
              <a:t> </a:t>
            </a:r>
            <a:r>
              <a:rPr lang="en-US" sz="1600" b="1" u="sng" dirty="0" err="1">
                <a:hlinkClick r:id="rId7"/>
              </a:rPr>
              <a:t>صحتي</a:t>
            </a:r>
            <a:r>
              <a:rPr lang="en-US" sz="1600" b="1" u="sng" dirty="0">
                <a:hlinkClick r:id="rId7"/>
              </a:rPr>
              <a:t> بـ </a:t>
            </a:r>
            <a:r>
              <a:rPr lang="en-US" sz="1600" b="1" u="sng" dirty="0" err="1">
                <a:hlinkClick r:id="rId7"/>
              </a:rPr>
              <a:t>myGov</a:t>
            </a:r>
            <a:endParaRPr lang="en-AU" sz="1600" dirty="0"/>
          </a:p>
          <a:p>
            <a:pPr lvl="2" algn="r" rtl="1"/>
            <a:r>
              <a:rPr lang="en-US" sz="1600" b="1" dirty="0" err="1"/>
              <a:t>أي</a:t>
            </a:r>
            <a:r>
              <a:rPr lang="en-US" sz="1600" b="1" dirty="0"/>
              <a:t> </a:t>
            </a:r>
            <a:r>
              <a:rPr lang="en-US" sz="1600" b="1" dirty="0" err="1"/>
              <a:t>خدمات</a:t>
            </a:r>
            <a:r>
              <a:rPr lang="en-US" sz="1600" b="1" dirty="0"/>
              <a:t> </a:t>
            </a:r>
            <a:r>
              <a:rPr lang="en-US" sz="1600" b="1" dirty="0" err="1"/>
              <a:t>ربط</a:t>
            </a:r>
            <a:r>
              <a:rPr lang="en-US" sz="1600" b="1" dirty="0"/>
              <a:t> </a:t>
            </a:r>
            <a:r>
              <a:rPr lang="en-US" sz="1600" b="1" dirty="0" err="1"/>
              <a:t>أخرى</a:t>
            </a:r>
            <a:r>
              <a:rPr lang="en-US" sz="1600" b="1" dirty="0"/>
              <a:t> </a:t>
            </a:r>
            <a:r>
              <a:rPr lang="en-US" sz="1600" b="1" u="sng" dirty="0" err="1">
                <a:hlinkClick r:id="rId8"/>
              </a:rPr>
              <a:t>قد</a:t>
            </a:r>
            <a:r>
              <a:rPr lang="en-US" sz="1600" b="1" u="sng" dirty="0">
                <a:hlinkClick r:id="rId8"/>
              </a:rPr>
              <a:t> </a:t>
            </a:r>
            <a:r>
              <a:rPr lang="en-US" sz="1600" b="1" u="sng" dirty="0" err="1">
                <a:hlinkClick r:id="rId8"/>
              </a:rPr>
              <a:t>تحتاجها</a:t>
            </a:r>
            <a:r>
              <a:rPr lang="en-US" sz="1600" b="1" u="sng" dirty="0">
                <a:hlinkClick r:id="rId8"/>
              </a:rPr>
              <a:t> </a:t>
            </a:r>
            <a:r>
              <a:rPr lang="en-US" sz="1600" b="1" u="sng" dirty="0" err="1">
                <a:hlinkClick r:id="rId8"/>
              </a:rPr>
              <a:t>من</a:t>
            </a:r>
            <a:r>
              <a:rPr lang="en-US" sz="1600" b="1" u="sng" dirty="0">
                <a:hlinkClick r:id="rId8"/>
              </a:rPr>
              <a:t> </a:t>
            </a:r>
            <a:r>
              <a:rPr lang="en-US" sz="1600" b="1" u="sng" dirty="0" err="1">
                <a:hlinkClick r:id="rId8"/>
              </a:rPr>
              <a:t>هذه</a:t>
            </a:r>
            <a:r>
              <a:rPr lang="en-US" sz="1600" b="1" u="sng" dirty="0">
                <a:hlinkClick r:id="rId8"/>
              </a:rPr>
              <a:t> </a:t>
            </a:r>
            <a:r>
              <a:rPr lang="en-US" sz="1600" b="1" u="sng" dirty="0" err="1">
                <a:hlinkClick r:id="rId8"/>
              </a:rPr>
              <a:t>الصفحة</a:t>
            </a:r>
            <a:endParaRPr lang="en-AU" sz="1600" dirty="0"/>
          </a:p>
          <a:p>
            <a:pPr lvl="0" algn="r" rtl="1"/>
            <a:r>
              <a:rPr lang="en-US" sz="1600" b="1" dirty="0" err="1"/>
              <a:t>اطبع</a:t>
            </a:r>
            <a:r>
              <a:rPr lang="en-US" sz="1600" b="1" dirty="0"/>
              <a:t> </a:t>
            </a:r>
            <a:r>
              <a:rPr lang="en-US" sz="1600" b="1" dirty="0" err="1"/>
              <a:t>نسخة</a:t>
            </a:r>
            <a:r>
              <a:rPr lang="en-US" sz="1600" b="1" dirty="0"/>
              <a:t> </a:t>
            </a:r>
            <a:r>
              <a:rPr lang="en-US" sz="1600" b="1" dirty="0" err="1"/>
              <a:t>واحدة</a:t>
            </a:r>
            <a:r>
              <a:rPr lang="en-US" sz="1600" b="1" dirty="0"/>
              <a:t> </a:t>
            </a:r>
            <a:r>
              <a:rPr lang="en-US" sz="1600" b="1" dirty="0" err="1"/>
              <a:t>من</a:t>
            </a:r>
            <a:r>
              <a:rPr lang="en-US" sz="1600" b="1" dirty="0"/>
              <a:t> </a:t>
            </a:r>
            <a:r>
              <a:rPr lang="en-US" sz="1600" b="1" dirty="0" err="1"/>
              <a:t>هذه</a:t>
            </a:r>
            <a:r>
              <a:rPr lang="en-US" sz="1600" b="1" dirty="0"/>
              <a:t> </a:t>
            </a:r>
            <a:r>
              <a:rPr lang="en-US" sz="1600" b="1" dirty="0" err="1"/>
              <a:t>الشرائح</a:t>
            </a:r>
            <a:r>
              <a:rPr lang="en-US" sz="1600" b="1" dirty="0"/>
              <a:t> </a:t>
            </a:r>
            <a:r>
              <a:rPr lang="en-US" sz="1600" b="1" dirty="0" err="1"/>
              <a:t>مع</a:t>
            </a:r>
            <a:r>
              <a:rPr lang="en-US" sz="1600" b="1" dirty="0"/>
              <a:t> </a:t>
            </a:r>
            <a:r>
              <a:rPr lang="en-US" sz="1600" b="1" dirty="0" err="1"/>
              <a:t>قسم</a:t>
            </a:r>
            <a:r>
              <a:rPr lang="en-US" sz="1600" b="1" dirty="0"/>
              <a:t> </a:t>
            </a:r>
            <a:r>
              <a:rPr lang="en-US" sz="1600" b="1" dirty="0" err="1"/>
              <a:t>الملاحظات</a:t>
            </a:r>
            <a:r>
              <a:rPr lang="en-US" sz="1600" b="1" dirty="0"/>
              <a:t> </a:t>
            </a:r>
            <a:r>
              <a:rPr lang="en-US" sz="1600" b="1" dirty="0" err="1"/>
              <a:t>لاستخدامها</a:t>
            </a:r>
            <a:r>
              <a:rPr lang="en-US" sz="1600" b="1" dirty="0"/>
              <a:t> </a:t>
            </a:r>
            <a:r>
              <a:rPr lang="en-US" sz="1600" b="1" dirty="0" err="1"/>
              <a:t>عند</a:t>
            </a:r>
            <a:r>
              <a:rPr lang="en-US" sz="1600" b="1" dirty="0"/>
              <a:t> </a:t>
            </a:r>
            <a:r>
              <a:rPr lang="en-US" sz="1600" b="1" dirty="0" err="1"/>
              <a:t>العرض</a:t>
            </a:r>
            <a:r>
              <a:rPr lang="en-US" sz="1600" b="1" dirty="0"/>
              <a:t> </a:t>
            </a:r>
            <a:r>
              <a:rPr lang="en-US" sz="1600" b="1" dirty="0" err="1"/>
              <a:t>التقديمي</a:t>
            </a:r>
            <a:r>
              <a:rPr lang="en-US" sz="1600" b="1" dirty="0"/>
              <a:t>.</a:t>
            </a:r>
            <a:endParaRPr lang="en-AU" sz="1600" dirty="0"/>
          </a:p>
          <a:p>
            <a:pPr lvl="0" algn="r" rtl="1"/>
            <a:r>
              <a:rPr lang="ar-JO" sz="1600" b="1" dirty="0"/>
              <a:t>ا</a:t>
            </a:r>
            <a:r>
              <a:rPr lang="en-US" sz="1600" b="1" dirty="0" err="1"/>
              <a:t>قرأ</a:t>
            </a:r>
            <a:r>
              <a:rPr lang="en-US" sz="1600" b="1" dirty="0"/>
              <a:t>:</a:t>
            </a:r>
            <a:endParaRPr lang="en-AU" sz="1600" dirty="0"/>
          </a:p>
          <a:p>
            <a:pPr lvl="2" algn="r" rtl="1"/>
            <a:r>
              <a:rPr lang="en-US" sz="1600" b="1" dirty="0" err="1"/>
              <a:t>من</a:t>
            </a:r>
            <a:r>
              <a:rPr lang="en-US" sz="1600" b="1" dirty="0"/>
              <a:t> </a:t>
            </a:r>
            <a:r>
              <a:rPr lang="en-US" sz="1600" b="1" dirty="0" err="1"/>
              <a:t>خلال</a:t>
            </a:r>
            <a:r>
              <a:rPr lang="en-US" sz="1600" b="1" dirty="0"/>
              <a:t> </a:t>
            </a:r>
            <a:r>
              <a:rPr lang="en-US" sz="1600" b="1" dirty="0" err="1"/>
              <a:t>الشرائح</a:t>
            </a:r>
            <a:r>
              <a:rPr lang="en-US" sz="1600" b="1" dirty="0"/>
              <a:t>، </a:t>
            </a:r>
            <a:r>
              <a:rPr lang="en-US" sz="1600" b="1" dirty="0" err="1"/>
              <a:t>وتأكد</a:t>
            </a:r>
            <a:r>
              <a:rPr lang="en-US" sz="1600" b="1" dirty="0"/>
              <a:t> </a:t>
            </a:r>
            <a:r>
              <a:rPr lang="en-US" sz="1600" b="1" dirty="0" err="1"/>
              <a:t>من</a:t>
            </a:r>
            <a:r>
              <a:rPr lang="en-US" sz="1600" b="1" dirty="0"/>
              <a:t> </a:t>
            </a:r>
            <a:r>
              <a:rPr lang="en-US" sz="1600" b="1" dirty="0" err="1"/>
              <a:t>أنك</a:t>
            </a:r>
            <a:r>
              <a:rPr lang="en-US" sz="1600" b="1" dirty="0"/>
              <a:t> </a:t>
            </a:r>
            <a:r>
              <a:rPr lang="en-US" sz="1600" b="1" dirty="0" err="1"/>
              <a:t>على</a:t>
            </a:r>
            <a:r>
              <a:rPr lang="en-US" sz="1600" b="1" dirty="0"/>
              <a:t> </a:t>
            </a:r>
            <a:r>
              <a:rPr lang="en-US" sz="1600" b="1" dirty="0" err="1"/>
              <a:t>دراية</a:t>
            </a:r>
            <a:r>
              <a:rPr lang="en-US" sz="1600" b="1" dirty="0"/>
              <a:t> </a:t>
            </a:r>
            <a:r>
              <a:rPr lang="en-US" sz="1600" b="1" dirty="0" err="1"/>
              <a:t>بالمحتوى</a:t>
            </a:r>
            <a:endParaRPr lang="en-AU" sz="1600" dirty="0"/>
          </a:p>
          <a:p>
            <a:pPr lvl="2" algn="r" rtl="1"/>
            <a:r>
              <a:rPr lang="en-US" sz="1600" b="1" dirty="0" err="1"/>
              <a:t>النشرة</a:t>
            </a:r>
            <a:r>
              <a:rPr lang="en-US" sz="1600" b="1" dirty="0"/>
              <a:t> </a:t>
            </a:r>
            <a:r>
              <a:rPr lang="en-US" sz="1600" b="1" dirty="0" err="1"/>
              <a:t>للمشاركين</a:t>
            </a:r>
            <a:endParaRPr lang="en-AU" sz="1600" dirty="0"/>
          </a:p>
          <a:p>
            <a:pPr lvl="0" algn="r" rtl="1"/>
            <a:r>
              <a:rPr lang="en-US" sz="1600" b="1" dirty="0" err="1"/>
              <a:t>تواصل</a:t>
            </a:r>
            <a:r>
              <a:rPr lang="en-US" sz="1600" b="1" dirty="0"/>
              <a:t> </a:t>
            </a:r>
            <a:r>
              <a:rPr lang="en-US" sz="1600" b="1" dirty="0" err="1"/>
              <a:t>مع</a:t>
            </a:r>
            <a:r>
              <a:rPr lang="en-US" sz="1600" b="1" dirty="0"/>
              <a:t> </a:t>
            </a:r>
            <a:r>
              <a:rPr lang="en-US" sz="1600" b="1" dirty="0" err="1"/>
              <a:t>إليوت</a:t>
            </a:r>
            <a:r>
              <a:rPr lang="en-US" sz="1600" b="1" dirty="0"/>
              <a:t> </a:t>
            </a:r>
            <a:r>
              <a:rPr lang="en-US" sz="1600" b="1" u="sng" dirty="0">
                <a:hlinkClick r:id="rId9"/>
              </a:rPr>
              <a:t>Elliot@wacoss.org.au </a:t>
            </a:r>
            <a:r>
              <a:rPr lang="ar-JO" sz="1600" b="1" u="sng" dirty="0"/>
              <a:t> </a:t>
            </a:r>
            <a:r>
              <a:rPr lang="en-US" sz="1600" b="1" dirty="0" err="1"/>
              <a:t>قبل</a:t>
            </a:r>
            <a:r>
              <a:rPr lang="en-US" sz="1600" b="1" dirty="0"/>
              <a:t> </a:t>
            </a:r>
            <a:r>
              <a:rPr lang="en-US" sz="1600" b="1" dirty="0" err="1"/>
              <a:t>الجلسة</a:t>
            </a:r>
            <a:r>
              <a:rPr lang="en-US" sz="1600" b="1" dirty="0"/>
              <a:t> </a:t>
            </a:r>
            <a:r>
              <a:rPr lang="en-US" sz="1600" b="1" dirty="0" err="1"/>
              <a:t>إذا</a:t>
            </a:r>
            <a:r>
              <a:rPr lang="en-US" sz="1600" b="1" dirty="0"/>
              <a:t> </a:t>
            </a:r>
            <a:r>
              <a:rPr lang="en-US" sz="1600" b="1" dirty="0" err="1"/>
              <a:t>كان</a:t>
            </a:r>
            <a:r>
              <a:rPr lang="en-US" sz="1600" b="1" dirty="0"/>
              <a:t> </a:t>
            </a:r>
            <a:r>
              <a:rPr lang="en-US" sz="1600" b="1" dirty="0" err="1"/>
              <a:t>لديك</a:t>
            </a:r>
            <a:r>
              <a:rPr lang="en-US" sz="1600" b="1" dirty="0"/>
              <a:t> </a:t>
            </a:r>
            <a:r>
              <a:rPr lang="en-US" sz="1600" b="1" dirty="0" err="1"/>
              <a:t>أي</a:t>
            </a:r>
            <a:r>
              <a:rPr lang="en-US" sz="1600" b="1" dirty="0"/>
              <a:t> </a:t>
            </a:r>
            <a:r>
              <a:rPr lang="en-US" sz="1600" b="1" u="sng" dirty="0" err="1">
                <a:hlinkClick r:id="rId9"/>
              </a:rPr>
              <a:t>أسئلة</a:t>
            </a:r>
            <a:endParaRPr lang="en-AU" sz="1600" dirty="0"/>
          </a:p>
          <a:p>
            <a:pPr lvl="0" algn="r" rtl="1"/>
            <a:r>
              <a:rPr lang="en-US" sz="1600" b="1" dirty="0" err="1"/>
              <a:t>قم</a:t>
            </a:r>
            <a:r>
              <a:rPr lang="en-US" sz="1600" b="1" dirty="0"/>
              <a:t> </a:t>
            </a:r>
            <a:r>
              <a:rPr lang="en-US" sz="1600" b="1" dirty="0" err="1"/>
              <a:t>بإزالة</a:t>
            </a:r>
            <a:r>
              <a:rPr lang="en-US" sz="1600" b="1" dirty="0"/>
              <a:t>/</a:t>
            </a:r>
            <a:r>
              <a:rPr lang="en-US" sz="1600" b="1" dirty="0" err="1"/>
              <a:t>إخفاء</a:t>
            </a:r>
            <a:r>
              <a:rPr lang="en-US" sz="1600" b="1" dirty="0"/>
              <a:t> </a:t>
            </a:r>
            <a:r>
              <a:rPr lang="en-US" sz="1600" b="1" dirty="0" err="1"/>
              <a:t>هذه</a:t>
            </a:r>
            <a:r>
              <a:rPr lang="en-US" sz="1600" b="1" dirty="0"/>
              <a:t> </a:t>
            </a:r>
            <a:r>
              <a:rPr lang="en-US" sz="1600" b="1" dirty="0" err="1"/>
              <a:t>الشريحة</a:t>
            </a:r>
            <a:r>
              <a:rPr lang="en-US" sz="1600" b="1" dirty="0"/>
              <a:t> </a:t>
            </a:r>
            <a:r>
              <a:rPr lang="en-US" sz="1600" b="1" dirty="0" err="1"/>
              <a:t>قبل</a:t>
            </a:r>
            <a:r>
              <a:rPr lang="en-US" sz="1600" b="1" dirty="0"/>
              <a:t> </a:t>
            </a:r>
            <a:r>
              <a:rPr lang="en-US" sz="1600" b="1" dirty="0" err="1"/>
              <a:t>العرض</a:t>
            </a:r>
            <a:endParaRPr lang="en-AU" sz="1600" dirty="0"/>
          </a:p>
          <a:p>
            <a:pPr lvl="0" algn="r" rtl="1"/>
            <a:r>
              <a:rPr lang="en-US" sz="1600" b="1" dirty="0" err="1"/>
              <a:t>قم</a:t>
            </a:r>
            <a:r>
              <a:rPr lang="en-US" sz="1600" b="1" dirty="0"/>
              <a:t> </a:t>
            </a:r>
            <a:r>
              <a:rPr lang="en-US" sz="1600" b="1" dirty="0" err="1"/>
              <a:t>بتحديث</a:t>
            </a:r>
            <a:r>
              <a:rPr lang="en-US" sz="1600" b="1" dirty="0"/>
              <a:t> </a:t>
            </a:r>
            <a:r>
              <a:rPr lang="en-US" sz="1600" b="1" dirty="0" err="1"/>
              <a:t>الوقت</a:t>
            </a:r>
            <a:r>
              <a:rPr lang="en-US" sz="1600" b="1" dirty="0"/>
              <a:t>/</a:t>
            </a:r>
            <a:r>
              <a:rPr lang="en-US" sz="1600" b="1" dirty="0" err="1"/>
              <a:t>التاريخ</a:t>
            </a:r>
            <a:r>
              <a:rPr lang="en-US" sz="1600" b="1" dirty="0"/>
              <a:t> </a:t>
            </a:r>
            <a:r>
              <a:rPr lang="en-US" sz="1600" b="1" dirty="0" err="1"/>
              <a:t>للجلسة</a:t>
            </a:r>
            <a:r>
              <a:rPr lang="en-US" sz="1600" b="1" dirty="0"/>
              <a:t> </a:t>
            </a:r>
            <a:r>
              <a:rPr lang="en-US" sz="1600" b="1" dirty="0" err="1"/>
              <a:t>التالية</a:t>
            </a:r>
            <a:r>
              <a:rPr lang="en-US" sz="1600" b="1" dirty="0"/>
              <a:t> </a:t>
            </a:r>
            <a:r>
              <a:rPr lang="en-US" sz="1600" b="1" dirty="0" err="1"/>
              <a:t>على</a:t>
            </a:r>
            <a:r>
              <a:rPr lang="en-US" sz="1600" b="1" dirty="0"/>
              <a:t> </a:t>
            </a:r>
            <a:r>
              <a:rPr lang="en-US" sz="1600" b="1" dirty="0" err="1"/>
              <a:t>الشريحة</a:t>
            </a:r>
            <a:r>
              <a:rPr lang="en-US" sz="1600" b="1" dirty="0"/>
              <a:t> </a:t>
            </a:r>
            <a:r>
              <a:rPr lang="en-US" sz="1600" b="1" dirty="0" err="1"/>
              <a:t>النهائية</a:t>
            </a:r>
            <a:r>
              <a:rPr lang="en-US" sz="1600" b="1" dirty="0"/>
              <a:t>.</a:t>
            </a:r>
            <a:endParaRPr lang="en-AU" sz="1600" dirty="0"/>
          </a:p>
          <a:p>
            <a:pPr lvl="0" algn="r" rtl="1"/>
            <a:r>
              <a:rPr lang="en-US" sz="1600" b="1" dirty="0" err="1"/>
              <a:t>يمكنك</a:t>
            </a:r>
            <a:r>
              <a:rPr lang="en-US" sz="1600" b="1" dirty="0"/>
              <a:t> </a:t>
            </a:r>
            <a:r>
              <a:rPr lang="en-US" sz="1600" b="1" dirty="0" err="1"/>
              <a:t>استبدال</a:t>
            </a:r>
            <a:r>
              <a:rPr lang="en-US" sz="1600" b="1" dirty="0"/>
              <a:t> </a:t>
            </a:r>
            <a:r>
              <a:rPr lang="en-US" sz="1600" b="1" dirty="0" err="1"/>
              <a:t>أي</a:t>
            </a:r>
            <a:r>
              <a:rPr lang="en-US" sz="1600" b="1" dirty="0"/>
              <a:t> </a:t>
            </a:r>
            <a:r>
              <a:rPr lang="en-US" sz="1600" b="1" dirty="0" err="1"/>
              <a:t>من</a:t>
            </a:r>
            <a:r>
              <a:rPr lang="en-US" sz="1600" b="1" dirty="0"/>
              <a:t> </a:t>
            </a:r>
            <a:r>
              <a:rPr lang="en-US" sz="1600" b="1" dirty="0" err="1"/>
              <a:t>الصور</a:t>
            </a:r>
            <a:r>
              <a:rPr lang="en-US" sz="1600" b="1" dirty="0"/>
              <a:t> </a:t>
            </a:r>
            <a:r>
              <a:rPr lang="en-US" sz="1600" b="1" dirty="0" err="1"/>
              <a:t>بصور</a:t>
            </a:r>
            <a:r>
              <a:rPr lang="en-US" sz="1600" b="1" dirty="0"/>
              <a:t> </a:t>
            </a:r>
            <a:r>
              <a:rPr lang="en-US" sz="1600" b="1" dirty="0" err="1"/>
              <a:t>لديك</a:t>
            </a:r>
            <a:r>
              <a:rPr lang="en-US" sz="1600" b="1" dirty="0"/>
              <a:t> </a:t>
            </a:r>
            <a:r>
              <a:rPr lang="en-US" sz="1600" b="1" dirty="0" err="1"/>
              <a:t>لمجتمعك</a:t>
            </a:r>
            <a:r>
              <a:rPr lang="en-US" sz="1600" b="1" dirty="0"/>
              <a:t> </a:t>
            </a:r>
            <a:r>
              <a:rPr lang="en-US" sz="1600" b="1" dirty="0" err="1"/>
              <a:t>باستخدام</a:t>
            </a:r>
            <a:r>
              <a:rPr lang="en-US" sz="1600" b="1" dirty="0"/>
              <a:t> </a:t>
            </a:r>
            <a:r>
              <a:rPr lang="en-US" sz="1600" b="1" dirty="0" err="1"/>
              <a:t>أجهزة</a:t>
            </a:r>
            <a:r>
              <a:rPr lang="en-US" sz="1600" b="1" dirty="0"/>
              <a:t> </a:t>
            </a:r>
            <a:r>
              <a:rPr lang="en-US" sz="1600" b="1" dirty="0" err="1"/>
              <a:t>الكمبيوتر</a:t>
            </a:r>
            <a:r>
              <a:rPr lang="en-US" sz="1600" b="1" dirty="0"/>
              <a:t> </a:t>
            </a:r>
            <a:r>
              <a:rPr lang="en-US" sz="1600" b="1" dirty="0" err="1"/>
              <a:t>أو</a:t>
            </a:r>
            <a:r>
              <a:rPr lang="en-US" sz="1600" b="1" dirty="0"/>
              <a:t> </a:t>
            </a:r>
            <a:r>
              <a:rPr lang="en-US" sz="1600" b="1" dirty="0" err="1"/>
              <a:t>الهواتف</a:t>
            </a:r>
            <a:r>
              <a:rPr lang="en-US" sz="1600" b="1" dirty="0"/>
              <a:t>.</a:t>
            </a:r>
            <a:endParaRPr lang="en-AU" sz="1600" dirty="0"/>
          </a:p>
          <a:p>
            <a:pPr lvl="0" algn="r" rtl="1"/>
            <a:r>
              <a:rPr lang="en-US" sz="1600" b="1" dirty="0" err="1"/>
              <a:t>أنت</a:t>
            </a:r>
            <a:r>
              <a:rPr lang="en-US" sz="1600" b="1" dirty="0"/>
              <a:t> </a:t>
            </a:r>
            <a:r>
              <a:rPr lang="en-US" sz="1600" b="1" dirty="0" err="1"/>
              <a:t>تعرف</a:t>
            </a:r>
            <a:r>
              <a:rPr lang="en-US" sz="1600" b="1" dirty="0"/>
              <a:t> </a:t>
            </a:r>
            <a:r>
              <a:rPr lang="ar-JO" sz="1600" b="1" dirty="0"/>
              <a:t>حضورك</a:t>
            </a:r>
            <a:r>
              <a:rPr lang="en-US" sz="1600" b="1" dirty="0"/>
              <a:t>، </a:t>
            </a:r>
            <a:r>
              <a:rPr lang="en-US" sz="1600" b="1" dirty="0" err="1"/>
              <a:t>وربما</a:t>
            </a:r>
            <a:r>
              <a:rPr lang="en-US" sz="1600" b="1" dirty="0"/>
              <a:t> </a:t>
            </a:r>
            <a:r>
              <a:rPr lang="en-US" sz="1600" b="1" dirty="0" err="1"/>
              <a:t>ترغب</a:t>
            </a:r>
            <a:r>
              <a:rPr lang="en-US" sz="1600" b="1" dirty="0"/>
              <a:t> </a:t>
            </a:r>
            <a:r>
              <a:rPr lang="en-US" sz="1600" b="1" dirty="0" err="1"/>
              <a:t>في</a:t>
            </a:r>
            <a:r>
              <a:rPr lang="en-US" sz="1600" b="1" dirty="0"/>
              <a:t> </a:t>
            </a:r>
            <a:r>
              <a:rPr lang="en-US" sz="1600" b="1" dirty="0" err="1"/>
              <a:t>إزالة</a:t>
            </a:r>
            <a:r>
              <a:rPr lang="en-US" sz="1600" b="1" dirty="0"/>
              <a:t> </a:t>
            </a:r>
            <a:r>
              <a:rPr lang="en-US" sz="1600" b="1" dirty="0" err="1"/>
              <a:t>قسم</a:t>
            </a:r>
            <a:r>
              <a:rPr lang="en-US" sz="1600" b="1" dirty="0"/>
              <a:t> myID .</a:t>
            </a:r>
            <a:endParaRPr lang="en-AU" sz="1600" dirty="0"/>
          </a:p>
          <a:p>
            <a:pPr algn="r" rtl="1"/>
            <a:r>
              <a:rPr lang="en-AU" sz="1600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087CA-FE4F-AAD4-8DDA-B843D9477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9F18-E1EB-FA97-3B19-CCFCFD54C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2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7DBF-AB0C-0D2C-4FCD-08B781953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B5AAD-A1D6-D1AF-2596-9E2B4EAC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استخدام سجل صحتي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585D9-C3B5-7B44-CF61-8DEA600DD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7AF04-FED3-50DB-B6DF-97C6C6EFE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20</a:t>
            </a:fld>
            <a:endParaRPr lang="en-AU" altLang="en-US"/>
          </a:p>
        </p:txBody>
      </p:sp>
      <p:pic>
        <p:nvPicPr>
          <p:cNvPr id="10" name="Picture 2" descr="myGov Home | myGov">
            <a:extLst>
              <a:ext uri="{FF2B5EF4-FFF2-40B4-BE49-F238E27FC236}">
                <a16:creationId xmlns:a16="http://schemas.microsoft.com/office/drawing/2014/main" id="{AAC6B649-DBBB-2585-C835-A280E306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90" y="1825625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Link with solid fill">
            <a:extLst>
              <a:ext uri="{FF2B5EF4-FFF2-40B4-BE49-F238E27FC236}">
                <a16:creationId xmlns:a16="http://schemas.microsoft.com/office/drawing/2014/main" id="{3A76DD70-91FD-802D-E7F4-8302D010E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00000">
            <a:off x="2966055" y="3327412"/>
            <a:ext cx="914400" cy="9144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EF68E-C78B-E17C-633D-AE0C5CCF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620" y="1464388"/>
            <a:ext cx="6372637" cy="5012612"/>
          </a:xfrm>
        </p:spPr>
        <p:txBody>
          <a:bodyPr/>
          <a:lstStyle/>
          <a:p>
            <a:pPr marL="0" indent="0" algn="r" rtl="1">
              <a:buNone/>
            </a:pPr>
            <a:r>
              <a:rPr lang="ar-JO" sz="2800" dirty="0">
                <a:solidFill>
                  <a:schemeClr val="tx1"/>
                </a:solidFill>
              </a:rPr>
              <a:t>يمكنك أنت ومقدمو الرعاية الصحية استخدام سجلك الصحي الإلكتروني لـ: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عرض أدويتك،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إدارة معلوماتك الطبية في سجلك،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الحصول على كشف كامل بتاريخ تطعيماتك،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عرض تقارير الأمراض والتصوير التشخيصي،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إضافة أو تحديث معلوماتك الشخصية،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تتبع نمو طفلك،</a:t>
            </a:r>
          </a:p>
          <a:p>
            <a:pPr algn="r" rtl="1"/>
            <a:r>
              <a:rPr lang="ar-JO" sz="2800" dirty="0">
                <a:solidFill>
                  <a:schemeClr val="tx1"/>
                </a:solidFill>
              </a:rPr>
              <a:t>استلام الرسائل في صندوق بريدك الوارد على </a:t>
            </a:r>
            <a:r>
              <a:rPr lang="en-US" sz="2800" dirty="0" err="1">
                <a:solidFill>
                  <a:schemeClr val="tx1"/>
                </a:solidFill>
              </a:rPr>
              <a:t>myGov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AU" sz="2800" dirty="0">
              <a:solidFill>
                <a:schemeClr val="tx1"/>
              </a:solidFill>
            </a:endParaRPr>
          </a:p>
        </p:txBody>
      </p:sp>
      <p:pic>
        <p:nvPicPr>
          <p:cNvPr id="3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3E2FB702-A53A-67B6-3E49-D7FA2435F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1833" y="4390315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9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900C-FAD2-117C-1391-2F377BEB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28138" cy="1042762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   هويتي </a:t>
            </a:r>
            <a:r>
              <a:rPr lang="en-US" dirty="0"/>
              <a:t>myID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943CA-8AC6-094F-D08E-ED052BCEA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07887"/>
            <a:ext cx="5823857" cy="4865914"/>
          </a:xfrm>
        </p:spPr>
        <p:txBody>
          <a:bodyPr wrap="square" anchor="t">
            <a:normAutofit/>
          </a:bodyPr>
          <a:lstStyle/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طريقة آمنة للوصول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باستخدام المصادقة الثنائية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لإعداد </a:t>
            </a:r>
            <a:r>
              <a:rPr lang="en-US" dirty="0">
                <a:solidFill>
                  <a:schemeClr val="tx1"/>
                </a:solidFill>
              </a:rPr>
              <a:t>myID </a:t>
            </a:r>
            <a:r>
              <a:rPr lang="ar-JO" dirty="0">
                <a:solidFill>
                  <a:schemeClr val="tx1"/>
                </a:solidFill>
              </a:rPr>
              <a:t> الخاص بك، ستحتاج إلى:</a:t>
            </a:r>
          </a:p>
          <a:p>
            <a:pPr algn="r" rtl="1"/>
            <a:r>
              <a:rPr lang="ar-JO" b="1" dirty="0">
                <a:solidFill>
                  <a:schemeClr val="tx1"/>
                </a:solidFill>
              </a:rPr>
              <a:t>جهاز ذكي شخصي</a:t>
            </a:r>
            <a:r>
              <a:rPr lang="ar-JO" dirty="0">
                <a:solidFill>
                  <a:schemeClr val="tx1"/>
                </a:solidFill>
              </a:rPr>
              <a:t>. تطبيق </a:t>
            </a:r>
            <a:r>
              <a:rPr lang="en-US" dirty="0">
                <a:solidFill>
                  <a:schemeClr val="tx1"/>
                </a:solidFill>
              </a:rPr>
              <a:t>myID </a:t>
            </a:r>
            <a:r>
              <a:rPr lang="ar-JO" dirty="0">
                <a:solidFill>
                  <a:schemeClr val="tx1"/>
                </a:solidFill>
              </a:rPr>
              <a:t> متوافق مع معظم الأجهزة الذكية، مثل الهواتف الذكية. التطبيق متوفر فقط على متجر تطبيقات </a:t>
            </a:r>
            <a:r>
              <a:rPr lang="en-US" dirty="0">
                <a:solidFill>
                  <a:schemeClr val="tx1"/>
                </a:solidFill>
              </a:rPr>
              <a:t>Apple </a:t>
            </a:r>
            <a:r>
              <a:rPr lang="ar-JO" dirty="0">
                <a:solidFill>
                  <a:schemeClr val="tx1"/>
                </a:solidFill>
              </a:rPr>
              <a:t> أو </a:t>
            </a:r>
            <a:r>
              <a:rPr lang="en-US" dirty="0">
                <a:solidFill>
                  <a:schemeClr val="tx1"/>
                </a:solidFill>
              </a:rPr>
              <a:t>Google Play.</a:t>
            </a:r>
            <a:r>
              <a:rPr lang="ar-JO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JO" b="1" dirty="0">
                <a:solidFill>
                  <a:schemeClr val="tx1"/>
                </a:solidFill>
              </a:rPr>
              <a:t>عنوان بريد إلكتروني شخصي</a:t>
            </a:r>
            <a:r>
              <a:rPr lang="ar-JO" dirty="0">
                <a:solidFill>
                  <a:schemeClr val="tx1"/>
                </a:solidFill>
              </a:rPr>
              <a:t>. كونه هويتك الرقمية الشخصية، سيتم ربط مستندات هويتك بالبريد الإلكتروني الذي تختاره. يجب ألا يكون عنوان بريد إلكتروني مشتركًا أو بريدًا إلكترونيًا للعمل.</a:t>
            </a:r>
          </a:p>
          <a:p>
            <a:pPr algn="r" rtl="1"/>
            <a:r>
              <a:rPr lang="ar-JO" b="1" dirty="0">
                <a:solidFill>
                  <a:schemeClr val="tx1"/>
                </a:solidFill>
              </a:rPr>
              <a:t>أن يكون عمرك 15 عامًا أو أكثر</a:t>
            </a:r>
            <a:r>
              <a:rPr lang="ar-JO" dirty="0">
                <a:solidFill>
                  <a:schemeClr val="tx1"/>
                </a:solidFill>
              </a:rPr>
              <a:t>. قد تُطبق قيود عمرية أيضًا لاستخدام بعض الخدمات الحكومية الإلكترونية.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CD994B39-168A-F30E-96A5-31AEF9801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514" y="2178183"/>
            <a:ext cx="4227286" cy="263031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9361-600E-D217-64D1-3A64A9479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92D09-1FE2-D9BF-6A33-84180A4F7F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B097261-AB5A-4C34-B9F2-CE1C1D3F8165}" type="slidenum">
              <a:rPr lang="en-AU" altLang="en-US" smtClean="0"/>
              <a:pPr>
                <a:spcAft>
                  <a:spcPts val="600"/>
                </a:spcAft>
                <a:defRPr/>
              </a:pPr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0754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34946-86DC-D4BF-85F2-02FD2C61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إعداد هويتي </a:t>
            </a:r>
            <a:r>
              <a:rPr lang="en-AU" dirty="0" err="1"/>
              <a:t>myID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71898-B713-6F25-A02B-29B40223B6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sz="2800" dirty="0">
                <a:solidFill>
                  <a:schemeClr val="tx1"/>
                </a:solidFill>
              </a:rPr>
              <a:t>٣ خطوات: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>
                <a:solidFill>
                  <a:schemeClr val="tx1"/>
                </a:solidFill>
              </a:rPr>
              <a:t>حمّل تطبيق </a:t>
            </a:r>
            <a:r>
              <a:rPr lang="en-US" sz="2800" dirty="0">
                <a:solidFill>
                  <a:schemeClr val="tx1"/>
                </a:solidFill>
              </a:rPr>
              <a:t>myID </a:t>
            </a:r>
            <a:r>
              <a:rPr lang="ar-JO" sz="2800" dirty="0">
                <a:solidFill>
                  <a:schemeClr val="tx1"/>
                </a:solidFill>
              </a:rPr>
              <a:t> على جهازك الذكي من متجر التطبيقات </a:t>
            </a:r>
            <a:r>
              <a:rPr lang="en-US" sz="2800" dirty="0">
                <a:solidFill>
                  <a:schemeClr val="tx1"/>
                </a:solidFill>
              </a:rPr>
              <a:t>iPhone) </a:t>
            </a:r>
            <a:r>
              <a:rPr lang="ar-JO" sz="2800" dirty="0">
                <a:solidFill>
                  <a:schemeClr val="tx1"/>
                </a:solidFill>
              </a:rPr>
              <a:t>) أو متجر </a:t>
            </a:r>
            <a:r>
              <a:rPr lang="en-US" sz="2800" dirty="0">
                <a:solidFill>
                  <a:schemeClr val="tx1"/>
                </a:solidFill>
              </a:rPr>
              <a:t>Google Play (Android). </a:t>
            </a:r>
            <a:r>
              <a:rPr lang="ar-JO" sz="2800" dirty="0">
                <a:solidFill>
                  <a:schemeClr val="tx1"/>
                </a:solidFill>
              </a:rPr>
              <a:t>. لا تحمّله من أي مكان آخر.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>
                <a:solidFill>
                  <a:schemeClr val="tx1"/>
                </a:solidFill>
              </a:rPr>
              <a:t>أدخل بياناتك.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>
                <a:solidFill>
                  <a:schemeClr val="tx1"/>
                </a:solidFill>
              </a:rPr>
              <a:t>اختر قوة هويتك.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E7DD5-42E0-E394-D1D8-463847313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23B8-AC2E-57B9-1ED3-052E5FB18B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22</a:t>
            </a:fld>
            <a:endParaRPr lang="en-AU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20CA87C6-7816-1042-4BA2-1BBECB90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178183"/>
            <a:ext cx="5181600" cy="32241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7936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EB63-E592-7446-EA53-05927A67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استخدام هويتي </a:t>
            </a:r>
            <a:r>
              <a:rPr lang="en-AU" dirty="0" err="1"/>
              <a:t>myID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8B64-9277-BD75-FA8D-6FF55B862D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يختلف حساب </a:t>
            </a:r>
            <a:r>
              <a:rPr lang="en-US" dirty="0">
                <a:solidFill>
                  <a:schemeClr val="tx1"/>
                </a:solidFill>
              </a:rPr>
              <a:t>myID </a:t>
            </a:r>
            <a:r>
              <a:rPr lang="ar-JO" dirty="0">
                <a:solidFill>
                  <a:schemeClr val="tx1"/>
                </a:solidFill>
              </a:rPr>
              <a:t> عن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ar-JO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يتيح لك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ربط خدمات حكومية مثل </a:t>
            </a:r>
            <a:r>
              <a:rPr lang="en-US" dirty="0">
                <a:solidFill>
                  <a:schemeClr val="tx1"/>
                </a:solidFill>
              </a:rPr>
              <a:t>Medicare </a:t>
            </a:r>
            <a:r>
              <a:rPr lang="ar-JO" dirty="0">
                <a:solidFill>
                  <a:schemeClr val="tx1"/>
                </a:solidFill>
              </a:rPr>
              <a:t> و</a:t>
            </a:r>
            <a:r>
              <a:rPr lang="en-US" dirty="0">
                <a:solidFill>
                  <a:schemeClr val="tx1"/>
                </a:solidFill>
              </a:rPr>
              <a:t>ATO </a:t>
            </a:r>
            <a:r>
              <a:rPr lang="ar-JO" dirty="0">
                <a:solidFill>
                  <a:schemeClr val="tx1"/>
                </a:solidFill>
              </a:rPr>
              <a:t> والوصول إليها.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أما </a:t>
            </a:r>
            <a:r>
              <a:rPr lang="en-US" dirty="0">
                <a:solidFill>
                  <a:schemeClr val="tx1"/>
                </a:solidFill>
              </a:rPr>
              <a:t>myID </a:t>
            </a:r>
            <a:r>
              <a:rPr lang="ar-JO" dirty="0">
                <a:solidFill>
                  <a:schemeClr val="tx1"/>
                </a:solidFill>
              </a:rPr>
              <a:t> فهو تطبيق الهوية الرقمية للحكومة الأسترالية. يمكنك استخدامه لتسجيل الدخول إلى مجموعة من الخدمات الحكومية الإلكترونية المشاركة، مثل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74A63-4596-4B34-39E7-26F081589A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لا يمكنك عرض حساب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أو البريد الوارد الخاص بك داخل تطبيق </a:t>
            </a:r>
            <a:r>
              <a:rPr lang="en-US" dirty="0">
                <a:solidFill>
                  <a:schemeClr val="tx1"/>
                </a:solidFill>
              </a:rPr>
              <a:t>myID.</a:t>
            </a:r>
            <a:endParaRPr lang="ar-JO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عند تسجيل الدخول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باستخدام تطبيق </a:t>
            </a:r>
            <a:r>
              <a:rPr lang="en-US" dirty="0">
                <a:solidFill>
                  <a:schemeClr val="tx1"/>
                </a:solidFill>
              </a:rPr>
              <a:t>myID، </a:t>
            </a:r>
            <a:r>
              <a:rPr lang="ar-JO" dirty="0">
                <a:solidFill>
                  <a:schemeClr val="tx1"/>
                </a:solidFill>
              </a:rPr>
              <a:t>ستُدخل رمزًا مكونًا من 4 أرقام في تطبيق </a:t>
            </a:r>
            <a:r>
              <a:rPr lang="en-US" dirty="0">
                <a:solidFill>
                  <a:schemeClr val="tx1"/>
                </a:solidFill>
              </a:rPr>
              <a:t>myID</a:t>
            </a:r>
            <a:r>
              <a:rPr lang="ar-JO" dirty="0">
                <a:solidFill>
                  <a:schemeClr val="tx1"/>
                </a:solidFill>
              </a:rPr>
              <a:t>. هذا بدلاً من استخدام اسم المستخدم وكلمة المرور ورموز الأمان الخاصة بـ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ar-JO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JO" dirty="0">
                <a:solidFill>
                  <a:schemeClr val="tx1"/>
                </a:solidFill>
              </a:rPr>
              <a:t>يمكنك استخدام </a:t>
            </a:r>
            <a:r>
              <a:rPr lang="en-US" dirty="0">
                <a:solidFill>
                  <a:schemeClr val="tx1"/>
                </a:solidFill>
              </a:rPr>
              <a:t>myID </a:t>
            </a:r>
            <a:r>
              <a:rPr lang="ar-JO" dirty="0">
                <a:solidFill>
                  <a:schemeClr val="tx1"/>
                </a:solidFill>
              </a:rPr>
              <a:t> للوصول إلى </a:t>
            </a:r>
            <a:r>
              <a:rPr lang="en-US" dirty="0" err="1">
                <a:solidFill>
                  <a:schemeClr val="tx1"/>
                </a:solidFill>
              </a:rPr>
              <a:t>myGov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JO" dirty="0">
                <a:solidFill>
                  <a:schemeClr val="tx1"/>
                </a:solidFill>
              </a:rPr>
              <a:t> ثم استخدام الخدمات المرتبطة.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25F5C-4D67-3500-5530-DA416606A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F6BA-AEDE-1DB4-0845-4C1005E55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834F31-63CD-4BB0-9F9E-B240BA518BE4}" type="slidenum">
              <a:rPr lang="en-AU" altLang="en-US" smtClean="0"/>
              <a:pPr>
                <a:defRPr/>
              </a:pPr>
              <a:t>23</a:t>
            </a:fld>
            <a:endParaRPr lang="en-AU" altLang="en-US"/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B1CCCE2-99CC-E202-DC37-1426E8A9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0"/>
            <a:ext cx="1977571" cy="12304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7547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6EEB-62B2-A240-072C-D07AA6F7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مصادر مفيدة ومزيد من المساعدة</a:t>
            </a:r>
            <a:endParaRPr lang="en-AU" dirty="0"/>
          </a:p>
        </p:txBody>
      </p:sp>
      <p:pic>
        <p:nvPicPr>
          <p:cNvPr id="11" name="Content Placeholder 10" descr="Person typing on laptop">
            <a:extLst>
              <a:ext uri="{FF2B5EF4-FFF2-40B4-BE49-F238E27FC236}">
                <a16:creationId xmlns:a16="http://schemas.microsoft.com/office/drawing/2014/main" id="{6778103A-B53B-2E3C-B819-24BF240F2E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911"/>
            <a:ext cx="5181600" cy="2914650"/>
          </a:xfrm>
          <a:prstGeom prst="rect">
            <a:avLst/>
          </a:prstGeo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35165-5E56-9963-C6EB-199EBBBD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dirty="0">
                <a:solidFill>
                  <a:srgbClr val="242424"/>
                </a:solidFill>
                <a:latin typeface="+mj-lt"/>
              </a:rPr>
              <a:t>نشرة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MyGov</a:t>
            </a:r>
            <a:endParaRPr lang="ar-JO" sz="28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ربط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Centrelink </a:t>
            </a: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بـ </a:t>
            </a:r>
            <a:r>
              <a:rPr lang="en-US" sz="2800" u="sng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myGov</a:t>
            </a:r>
            <a:endParaRPr lang="ar-JO" sz="28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ربط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ATO </a:t>
            </a: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بـ </a:t>
            </a:r>
            <a:r>
              <a:rPr lang="en-US" sz="2800" u="sng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myGov</a:t>
            </a:r>
            <a:endParaRPr lang="ar-JO" sz="28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ربط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Medicare </a:t>
            </a: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بـ </a:t>
            </a:r>
            <a:r>
              <a:rPr lang="en-US" sz="2800" u="sng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myGov</a:t>
            </a:r>
            <a:endParaRPr lang="ar-JO" sz="28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ربط سجلي الصحي بـ </a:t>
            </a:r>
            <a:r>
              <a:rPr lang="en-US" sz="2800" u="sng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myGov</a:t>
            </a:r>
            <a:endParaRPr lang="ar-JO" sz="2800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45720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JO" sz="2800" dirty="0">
                <a:solidFill>
                  <a:srgbClr val="242424"/>
                </a:solidFill>
                <a:latin typeface="+mj-lt"/>
              </a:rPr>
              <a:t>أي خدمات ربط أخرى </a:t>
            </a:r>
            <a:r>
              <a:rPr lang="ar-JO" sz="2800" u="sng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قد تحتاجها من هذه الصفحة</a:t>
            </a:r>
            <a:endParaRPr lang="en-US" sz="2800" b="0" i="0" u="sng" dirty="0">
              <a:solidFill>
                <a:schemeClr val="tx2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FD265-5065-62ED-5E9A-80852940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WA Digital Inclusion Project | Community Champions Program</a:t>
            </a:r>
            <a:r>
              <a:rPr lang="en-AU" altLang="en-US" dirty="0"/>
              <a:t> .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6F41-53D2-9AFC-F655-4F9A3738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1E3F05-CEF4-4D87-B638-1AE1855C9A6B}" type="slidenum">
              <a:rPr lang="en-AU" altLang="en-US" smtClean="0"/>
              <a:pPr>
                <a:spcAft>
                  <a:spcPts val="600"/>
                </a:spcAft>
                <a:defRPr/>
              </a:pPr>
              <a:t>24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193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081D-103A-F60A-3D83-8712A4CD5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D836-2A09-2A87-252E-174AF9C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/>
              <a:t>خلاصة </a:t>
            </a:r>
            <a:r>
              <a:rPr lang="ar-JO" dirty="0"/>
              <a:t>الجلسة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CCAF3-980F-B532-8E97-9CDA613AD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تساعدك خدمات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و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My Health Record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و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myID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على إدارة خدماتك الحكومية ومعلوماتك الصحية عبر الإنترنت.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تذكر أن تحافظ على أمان بيانات تسجيل الدخول.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إذا كنت تستخدم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myID،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فتأكد من أن هاتفك مزود بكلمة مرور لا يعرفها أحد.</a:t>
            </a: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D6F3D-5A76-3DA2-C97C-B2810426EC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727FEE-E798-48C4-4CE9-1922B35219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8A45622C-A69F-083A-605F-47222E7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73" y="4656743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1DBD9371-3AB5-FF4D-5EB2-1181078A3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5662" y="1690688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0CF9B2DF-1658-3A77-E9F1-37374250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05" y="1951767"/>
            <a:ext cx="2239536" cy="7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2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26861-403F-F9D9-D0D6-E406616D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2682-713F-6A30-10E9-F86BC5EB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شكراً لكم!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4ECFD-EE93-F432-2D04-AA1416813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JO" sz="2800" dirty="0"/>
              <a:t>موعد الجلسة القادمة:</a:t>
            </a:r>
            <a:endParaRPr lang="en-AU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C68CD-6077-DD68-EB19-B40EAD629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76BD-D6FE-B800-D940-B608044F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79563-BAC4-43CF-AF63-937BB8B82500}" type="slidenum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109C-6277-7E09-3E28-85A9D2705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F877B9E-0EA7-63B9-64B7-A614C5305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718" y="4262493"/>
            <a:ext cx="8389938" cy="1361354"/>
          </a:xfrm>
        </p:spPr>
        <p:txBody>
          <a:bodyPr/>
          <a:lstStyle/>
          <a:p>
            <a:pPr algn="ctr" eaLnBrk="1" hangingPunct="1"/>
            <a:r>
              <a:rPr lang="ar-JO" sz="4400" noProof="0" dirty="0">
                <a:solidFill>
                  <a:schemeClr val="bg1"/>
                </a:solidFill>
                <a:cs typeface="Arial" panose="020B0604020202020204" pitchFamily="34" charset="0"/>
              </a:rPr>
              <a:t>شكراً لكم</a:t>
            </a:r>
            <a:br>
              <a:rPr lang="en-AU" sz="4400" noProof="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ar-JO" sz="4400" noProof="0" dirty="0">
                <a:cs typeface="Arial" panose="020B0604020202020204" pitchFamily="34" charset="0"/>
              </a:rPr>
              <a:t>برنامج رُوّاد المجتمع</a:t>
            </a:r>
            <a:r>
              <a:rPr lang="en-AU" sz="4400" noProof="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A56012CB-35F5-17BC-1EC1-46FC86274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8781" y="5935662"/>
            <a:ext cx="5634037" cy="555625"/>
          </a:xfrm>
        </p:spPr>
        <p:txBody>
          <a:bodyPr/>
          <a:lstStyle/>
          <a:p>
            <a:pPr algn="ctr" eaLnBrk="1" hangingPunct="1"/>
            <a:endParaRPr lang="en-AU" i="1" noProof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696379E2-69A0-B4D2-20DB-C89701E7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644525"/>
            <a:ext cx="67294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1DA40B31-722B-9851-C453-9A6D4DBA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13" y="6054725"/>
            <a:ext cx="21986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>
            <a:extLst>
              <a:ext uri="{FF2B5EF4-FFF2-40B4-BE49-F238E27FC236}">
                <a16:creationId xmlns:a16="http://schemas.microsoft.com/office/drawing/2014/main" id="{0CDD0F34-A38D-ADA8-7CA6-7DCABB355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021388"/>
            <a:ext cx="14271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4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41" name="Rectangle 266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6D4D2F7F-AD9E-BF07-977B-1D817A813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" y="325369"/>
            <a:ext cx="8737384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rtl="1" eaLnBrk="1" hangingPunct="1"/>
            <a:r>
              <a:rPr lang="ar-JO" sz="4200" noProof="0" dirty="0">
                <a:solidFill>
                  <a:schemeClr val="tx1"/>
                </a:solidFill>
              </a:rPr>
              <a:t>إقرار بالبلد</a:t>
            </a:r>
            <a:endParaRPr lang="en-AU" sz="4200" noProof="0" dirty="0">
              <a:solidFill>
                <a:schemeClr val="tx1"/>
              </a:solidFill>
            </a:endParaRPr>
          </a:p>
        </p:txBody>
      </p:sp>
      <p:sp>
        <p:nvSpPr>
          <p:cNvPr id="266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C99BC89-6DA8-D67C-6DC0-72C60E51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910066"/>
            <a:ext cx="11406777" cy="29756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Kanit" panose="020B05020402040202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Kanit" panose="020B05020402040202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Kanit" panose="020B05020402040202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Kanit" panose="020B05020402040202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Kanit" panose="020B0502040204020203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sz="2800" noProof="0" dirty="0">
                <a:solidFill>
                  <a:schemeClr val="tx1"/>
                </a:solidFill>
                <a:latin typeface="+mn-lt"/>
              </a:rPr>
              <a:t>نعلم أننا على أرض السكان الأصليين. نحترم السكان الأصليين من هذه الأرض.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sz="2800" noProof="0" dirty="0">
                <a:solidFill>
                  <a:schemeClr val="tx1"/>
                </a:solidFill>
                <a:latin typeface="+mn-lt"/>
              </a:rPr>
              <a:t>لقد عاش السكان الأصليون على هذه الأرض لسنوات طويلة.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sz="2800" noProof="0" dirty="0">
                <a:solidFill>
                  <a:schemeClr val="tx1"/>
                </a:solidFill>
                <a:latin typeface="+mn-lt"/>
              </a:rPr>
              <a:t>نحترم جميع السكان الأصليين وشيوخهم.يمكننا أن نتعلم الكثير من قصصهم.</a:t>
            </a:r>
          </a:p>
          <a:p>
            <a:pPr algn="r" rt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ar-JO" sz="2800" noProof="0" dirty="0">
                <a:solidFill>
                  <a:schemeClr val="tx1"/>
                </a:solidFill>
                <a:latin typeface="+mn-lt"/>
              </a:rPr>
              <a:t>هذه الأرض كانت وستظل دائمًا أرضًا للسكان الأصليين.</a:t>
            </a:r>
            <a:endParaRPr lang="en-US" sz="2800" noProof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6FF27-C188-5A80-FFE6-57C859FE2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EF6D-8BEE-A107-837E-D55E9A8D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wrap="square" anchor="b">
            <a:normAutofit/>
          </a:bodyPr>
          <a:lstStyle/>
          <a:p>
            <a:pPr algn="r" rtl="1"/>
            <a:r>
              <a:rPr lang="ar-JO" dirty="0">
                <a:solidFill>
                  <a:srgbClr val="1962B2"/>
                </a:solidFill>
              </a:rPr>
              <a:t>الخدمات الحكومية عبر الإنترنت</a:t>
            </a:r>
            <a:endParaRPr lang="en-AU" dirty="0">
              <a:solidFill>
                <a:srgbClr val="1962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5733-1DAA-1BF2-2666-4995A8858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wrap="square" anchor="t">
            <a:normAutofit/>
          </a:bodyPr>
          <a:lstStyle/>
          <a:p>
            <a:pPr algn="r" rtl="1"/>
            <a:r>
              <a:rPr lang="ar-JO" sz="3200" b="1" dirty="0"/>
              <a:t>مشروع الإدماج الرقمي في غرب أستراليا</a:t>
            </a:r>
            <a:endParaRPr lang="en-AU" sz="3200" b="1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218E6A7-CFB5-F9D6-66D0-D370D818E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5C51CDC-34A8-9402-5207-112EBB3A9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D732CF-05B5-44F6-8B3F-52A90629527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39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038B9-2659-A1F6-591B-BFEF7350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8214-E6BC-CAEB-991B-C1A99D8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21" y="2766218"/>
            <a:ext cx="9228138" cy="132556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r" rtl="1"/>
            <a:r>
              <a:rPr lang="ar-JO" sz="5400" noProof="0" dirty="0"/>
              <a:t>التعارف</a:t>
            </a:r>
            <a:endParaRPr lang="en-AU" sz="5400" noProof="0" dirty="0"/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CAC27AD1-C76D-6341-3D81-9DA8C2B56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53" y="339725"/>
            <a:ext cx="3929223" cy="3929223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DF75785C-6EDD-336B-EE12-5729891596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Kanit"/>
                <a:ea typeface="+mn-ea"/>
                <a:cs typeface="+mn-cs"/>
              </a:rPr>
              <a:t>WA Digital Inclusion Project | Community Champions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E527F-027A-CFCC-9627-091FAE3DC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4C527D1-A219-4ED2-A5FE-8036C7832E50}" type="slidenum">
              <a:rPr kumimoji="0" lang="en-AU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Kanit" charset="-3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Kanit" charset="-3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B4D7-1995-2096-1298-EBB038052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8663"/>
            <a:ext cx="5120473" cy="1778559"/>
          </a:xfrm>
        </p:spPr>
        <p:txBody>
          <a:bodyPr/>
          <a:lstStyle/>
          <a:p>
            <a:pPr algn="r" rtl="1"/>
            <a:r>
              <a:rPr lang="ar-JO" sz="3200" dirty="0">
                <a:solidFill>
                  <a:schemeClr val="tx1"/>
                </a:solidFill>
              </a:rPr>
              <a:t>عرّف بنفسك للمجموعة. </a:t>
            </a:r>
          </a:p>
          <a:p>
            <a:pPr algn="r" rtl="1"/>
            <a:r>
              <a:rPr lang="ar-JO" sz="3200" dirty="0">
                <a:solidFill>
                  <a:schemeClr val="tx1"/>
                </a:solidFill>
              </a:rPr>
              <a:t>شارك تجربتك مع الخدمات الحكومية الإلكترونية.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4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3E7D5-F717-07A5-CCD9-B4DBA34AA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6043-1EED-8864-34C4-3D353D9B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نظرة عامة على الجلسة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9D0B-A310-9226-706F-15F0B3B1E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9223"/>
          </a:xfrm>
        </p:spPr>
        <p:txBody>
          <a:bodyPr wrap="square" anchor="t">
            <a:normAutofit lnSpcReduction="10000"/>
          </a:bodyPr>
          <a:lstStyle/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b="0" i="0" dirty="0">
                <a:solidFill>
                  <a:schemeClr val="tx1"/>
                </a:solidFill>
                <a:effectLst/>
              </a:rPr>
              <a:t>ستغطي هذه الجلسة:</a:t>
            </a: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b="0" i="0" dirty="0">
                <a:solidFill>
                  <a:schemeClr val="tx1"/>
                </a:solidFill>
                <a:effectLst/>
              </a:rPr>
              <a:t>ما هي الخدمات الحكومية الإلكترونية، بما في ذلك </a:t>
            </a:r>
            <a:r>
              <a:rPr lang="en-US" sz="32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،</a:t>
            </a:r>
            <a:endParaRPr lang="ar-JO" sz="3200" b="0" i="0" dirty="0">
              <a:solidFill>
                <a:schemeClr val="tx1"/>
              </a:solidFill>
              <a:effectLst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b="0" i="0" dirty="0">
                <a:solidFill>
                  <a:schemeClr val="tx1"/>
                </a:solidFill>
                <a:effectLst/>
              </a:rPr>
              <a:t>كيفية إنشاء حساب </a:t>
            </a:r>
            <a:r>
              <a:rPr lang="en-US" sz="32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،</a:t>
            </a:r>
            <a:endParaRPr lang="ar-JO" sz="3200" b="0" i="0" dirty="0">
              <a:solidFill>
                <a:schemeClr val="tx1"/>
              </a:solidFill>
              <a:effectLst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b="0" i="0" dirty="0">
                <a:solidFill>
                  <a:schemeClr val="tx1"/>
                </a:solidFill>
                <a:effectLst/>
              </a:rPr>
              <a:t>ربط الخدمات بـ </a:t>
            </a:r>
            <a:r>
              <a:rPr lang="en-US" sz="32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،</a:t>
            </a:r>
            <a:endParaRPr lang="ar-JO" sz="3200" b="0" i="0" dirty="0">
              <a:solidFill>
                <a:schemeClr val="tx1"/>
              </a:solidFill>
              <a:effectLst/>
            </a:endParaRPr>
          </a:p>
          <a:p>
            <a:pPr marL="0" indent="0" algn="r" rtl="1">
              <a:spcBef>
                <a:spcPts val="750"/>
              </a:spcBef>
              <a:spcAft>
                <a:spcPts val="750"/>
              </a:spcAft>
              <a:buNone/>
            </a:pPr>
            <a:r>
              <a:rPr lang="ar-JO" sz="3200" b="0" i="0" dirty="0">
                <a:solidFill>
                  <a:schemeClr val="tx1"/>
                </a:solidFill>
                <a:effectLst/>
              </a:rPr>
              <a:t>وكيفية الحصول على المساعدة عند الحاجة.</a:t>
            </a:r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BC682-3850-AD3E-8708-FB8A0ED37A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73800"/>
            <a:ext cx="7526338" cy="24447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WA Digital Inclusion Project | Community Champions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71C1-E263-053E-882D-390513298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73800"/>
            <a:ext cx="2743200" cy="244475"/>
          </a:xfrm>
        </p:spPr>
        <p:txBody>
          <a:bodyPr wrap="square" anchor="ctr">
            <a:norm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BD15210-6865-4F66-8164-C0556A8C2866}" type="slidenum">
              <a:rPr kumimoji="0" lang="en-AU" alt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222" name="Picture 6" descr="myID | Australian Government Department of Health and Aged Care">
            <a:extLst>
              <a:ext uri="{FF2B5EF4-FFF2-40B4-BE49-F238E27FC236}">
                <a16:creationId xmlns:a16="http://schemas.microsoft.com/office/drawing/2014/main" id="{A6143B46-775E-0779-FDE5-553B3F23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81" y="4530601"/>
            <a:ext cx="2256355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FE8C0E47-E0A0-22D1-B629-3BB33EE3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5970" y="1564546"/>
            <a:ext cx="3614058" cy="245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yGov Home | myGov">
            <a:extLst>
              <a:ext uri="{FF2B5EF4-FFF2-40B4-BE49-F238E27FC236}">
                <a16:creationId xmlns:a16="http://schemas.microsoft.com/office/drawing/2014/main" id="{BE23917A-6E52-BE7F-A3B3-FA69DB1DB2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13" y="1825625"/>
            <a:ext cx="2239536" cy="7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9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6AA9-9285-4186-ABE0-AD01ABF83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ما هو </a:t>
            </a:r>
            <a:r>
              <a:rPr lang="en-US" dirty="0" err="1"/>
              <a:t>myGov</a:t>
            </a:r>
            <a:r>
              <a:rPr lang="en-US" dirty="0"/>
              <a:t>؟</a:t>
            </a:r>
            <a:endParaRPr lang="en-AU" dirty="0"/>
          </a:p>
        </p:txBody>
      </p:sp>
      <p:pic>
        <p:nvPicPr>
          <p:cNvPr id="20" name="Picture 2" descr="myGov Home | myGov">
            <a:extLst>
              <a:ext uri="{FF2B5EF4-FFF2-40B4-BE49-F238E27FC236}">
                <a16:creationId xmlns:a16="http://schemas.microsoft.com/office/drawing/2014/main" id="{70D62B91-3489-E48C-79DD-00F59C9B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797914"/>
            <a:ext cx="4357914" cy="15019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70630-12BD-CE5C-DD75-0911888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223"/>
          </a:xfrm>
        </p:spPr>
        <p:txBody>
          <a:bodyPr wrap="square" anchor="t">
            <a:normAutofit/>
          </a:bodyPr>
          <a:lstStyle/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هي طريقة آمنة للوصول إلى الخدمات الحكومية عبر الإنترنت. </a:t>
            </a: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تتيح لك ربط خدمات مثل 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Centrelink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و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Medicare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و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ATO </a:t>
            </a:r>
            <a:r>
              <a:rPr lang="ar-JO" sz="2800" b="0" i="0" dirty="0">
                <a:solidFill>
                  <a:schemeClr val="tx1"/>
                </a:solidFill>
                <a:effectLst/>
              </a:rPr>
              <a:t> بحسابك على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.</a:t>
            </a:r>
            <a:endParaRPr lang="ar-JO" sz="2800" b="0" i="0" dirty="0">
              <a:solidFill>
                <a:schemeClr val="tx1"/>
              </a:solidFill>
              <a:effectLst/>
            </a:endParaRPr>
          </a:p>
          <a:p>
            <a:pPr algn="r" rtl="1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ar-JO" sz="2800" b="0" i="0" dirty="0">
                <a:solidFill>
                  <a:schemeClr val="tx1"/>
                </a:solidFill>
                <a:effectLst/>
              </a:rPr>
              <a:t>يمكنك بعد ذلك الوصول إلى هذه الخدمات في مكان واحد من خلال تسجيل الدخول إلى </a:t>
            </a:r>
            <a:r>
              <a:rPr lang="en-US" sz="2800" b="0" i="0" dirty="0" err="1">
                <a:solidFill>
                  <a:schemeClr val="tx1"/>
                </a:solidFill>
                <a:effectLst/>
              </a:rPr>
              <a:t>myGov</a:t>
            </a:r>
            <a:r>
              <a:rPr lang="en-US" sz="2800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92C7A-D9AB-3571-2E12-E20D7A8C9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A75C-0082-9633-0215-D7AB2B742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516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EA28-508A-935C-C5AD-2DD13DA6C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FB90-6BE5-D3AB-9DA7-801A98B8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2" y="109764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إنشاء حساب </a:t>
            </a:r>
            <a:r>
              <a:rPr lang="en-US" dirty="0"/>
              <a:t>MyGov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9ADCD-DBDF-B04F-86BE-B20B7015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571" y="1435327"/>
            <a:ext cx="11059886" cy="5041674"/>
          </a:xfrm>
        </p:spPr>
        <p:txBody>
          <a:bodyPr wrap="square" anchor="t">
            <a:noAutofit/>
          </a:bodyPr>
          <a:lstStyle/>
          <a:p>
            <a:pPr marL="0" indent="0" algn="r" rtl="1">
              <a:buNone/>
            </a:pPr>
            <a:r>
              <a:rPr lang="en-US" b="1" dirty="0" err="1"/>
              <a:t>ستحتاج</a:t>
            </a:r>
            <a:r>
              <a:rPr lang="en-US" b="1" dirty="0"/>
              <a:t> </a:t>
            </a:r>
            <a:r>
              <a:rPr lang="en-US" b="1" dirty="0" err="1"/>
              <a:t>إلى</a:t>
            </a:r>
            <a:r>
              <a:rPr lang="en-US" b="1" dirty="0"/>
              <a:t> </a:t>
            </a:r>
            <a:r>
              <a:rPr lang="en-US" b="1" dirty="0" err="1"/>
              <a:t>عنوان</a:t>
            </a:r>
            <a:r>
              <a:rPr lang="en-US" b="1" dirty="0"/>
              <a:t> </a:t>
            </a:r>
            <a:r>
              <a:rPr lang="en-US" b="1" dirty="0" err="1"/>
              <a:t>بريد</a:t>
            </a:r>
            <a:r>
              <a:rPr lang="en-US" b="1" dirty="0"/>
              <a:t> </a:t>
            </a:r>
            <a:r>
              <a:rPr lang="en-US" b="1" dirty="0" err="1"/>
              <a:t>إلكتروني</a:t>
            </a:r>
            <a:r>
              <a:rPr lang="en-US" b="1" dirty="0"/>
              <a:t> </a:t>
            </a:r>
            <a:r>
              <a:rPr lang="en-US" b="1" dirty="0" err="1"/>
              <a:t>والوصول</a:t>
            </a:r>
            <a:r>
              <a:rPr lang="en-US" b="1" dirty="0"/>
              <a:t> </a:t>
            </a:r>
            <a:r>
              <a:rPr lang="en-US" b="1" dirty="0" err="1"/>
              <a:t>إلى</a:t>
            </a:r>
            <a:r>
              <a:rPr lang="en-US" b="1" dirty="0"/>
              <a:t> </a:t>
            </a:r>
            <a:r>
              <a:rPr lang="en-US" b="1" dirty="0" err="1"/>
              <a:t>هاتفك</a:t>
            </a:r>
            <a:r>
              <a:rPr lang="en-US" b="1" dirty="0"/>
              <a:t> </a:t>
            </a:r>
            <a:r>
              <a:rPr lang="en-US" b="1" dirty="0" err="1"/>
              <a:t>المحمول</a:t>
            </a:r>
            <a:r>
              <a:rPr lang="en-US" b="1" dirty="0"/>
              <a:t> </a:t>
            </a:r>
            <a:r>
              <a:rPr lang="en-US" b="1" dirty="0" err="1"/>
              <a:t>لإنشاء</a:t>
            </a:r>
            <a:r>
              <a:rPr lang="en-US" b="1" dirty="0"/>
              <a:t> </a:t>
            </a:r>
            <a:r>
              <a:rPr lang="en-US" b="1" dirty="0" err="1"/>
              <a:t>حساب</a:t>
            </a:r>
            <a:r>
              <a:rPr lang="en-US" b="1" dirty="0"/>
              <a:t> </a:t>
            </a:r>
            <a:r>
              <a:rPr lang="en-US" b="1" dirty="0" err="1"/>
              <a:t>myGov</a:t>
            </a:r>
            <a:r>
              <a:rPr lang="en-US" b="1" dirty="0"/>
              <a:t> .</a:t>
            </a:r>
            <a:endParaRPr lang="en-AU" dirty="0"/>
          </a:p>
          <a:p>
            <a:pPr marL="0" indent="0" algn="r" rtl="1">
              <a:buNone/>
            </a:pPr>
            <a:r>
              <a:rPr lang="en-US" b="1" dirty="0" err="1"/>
              <a:t>فيما</a:t>
            </a:r>
            <a:r>
              <a:rPr lang="en-US" b="1" dirty="0"/>
              <a:t> </a:t>
            </a:r>
            <a:r>
              <a:rPr lang="en-US" b="1" dirty="0" err="1"/>
              <a:t>يلي</a:t>
            </a:r>
            <a:r>
              <a:rPr lang="en-US" b="1" dirty="0"/>
              <a:t> </a:t>
            </a:r>
            <a:r>
              <a:rPr lang="en-US" b="1" dirty="0" err="1"/>
              <a:t>الخطوات</a:t>
            </a:r>
            <a:r>
              <a:rPr lang="en-US" b="1" dirty="0"/>
              <a:t> </a:t>
            </a:r>
            <a:r>
              <a:rPr lang="en-US" b="1" dirty="0" err="1"/>
              <a:t>لإنشاء</a:t>
            </a:r>
            <a:r>
              <a:rPr lang="en-US" b="1" dirty="0"/>
              <a:t> </a:t>
            </a:r>
            <a:r>
              <a:rPr lang="en-US" b="1" dirty="0" err="1"/>
              <a:t>حساب</a:t>
            </a:r>
            <a:r>
              <a:rPr lang="en-US" b="1" dirty="0"/>
              <a:t> </a:t>
            </a:r>
            <a:r>
              <a:rPr lang="en-US" b="1" dirty="0" err="1"/>
              <a:t>myGov</a:t>
            </a:r>
            <a:r>
              <a:rPr lang="en-US" b="1" dirty="0"/>
              <a:t> :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انتقل</a:t>
            </a:r>
            <a:r>
              <a:rPr lang="en-US" b="1" dirty="0"/>
              <a:t> </a:t>
            </a:r>
            <a:r>
              <a:rPr lang="en-US" b="1" dirty="0" err="1"/>
              <a:t>إلى</a:t>
            </a:r>
            <a:r>
              <a:rPr lang="en-US" b="1" dirty="0"/>
              <a:t> </a:t>
            </a:r>
            <a:r>
              <a:rPr lang="en-US" b="1" u="sng" dirty="0" err="1">
                <a:hlinkClick r:id="rId3"/>
              </a:rPr>
              <a:t>myGov</a:t>
            </a:r>
            <a:r>
              <a:rPr lang="en-US" b="1" u="sng" dirty="0">
                <a:hlinkClick r:id="rId3"/>
              </a:rPr>
              <a:t> </a:t>
            </a:r>
            <a:r>
              <a:rPr lang="ar-JO" b="1" u="sng" dirty="0"/>
              <a:t> </a:t>
            </a:r>
            <a:r>
              <a:rPr lang="en-US" b="1" dirty="0" err="1"/>
              <a:t>وحدد</a:t>
            </a:r>
            <a:r>
              <a:rPr lang="en-US" b="1" dirty="0"/>
              <a:t> </a:t>
            </a:r>
            <a:r>
              <a:rPr lang="en-US" b="1" dirty="0" err="1"/>
              <a:t>إنشاء</a:t>
            </a:r>
            <a:r>
              <a:rPr lang="en-US" b="1" dirty="0"/>
              <a:t> </a:t>
            </a:r>
            <a:r>
              <a:rPr lang="en-US" b="1" dirty="0" err="1"/>
              <a:t>حساب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حدد</a:t>
            </a:r>
            <a:r>
              <a:rPr lang="en-US" b="1" dirty="0"/>
              <a:t> </a:t>
            </a:r>
            <a:r>
              <a:rPr lang="en-US" b="1" dirty="0" err="1"/>
              <a:t>متابعة</a:t>
            </a:r>
            <a:r>
              <a:rPr lang="en-US" b="1" dirty="0"/>
              <a:t> </a:t>
            </a:r>
            <a:r>
              <a:rPr lang="en-US" b="1" dirty="0" err="1"/>
              <a:t>بالبريد</a:t>
            </a:r>
            <a:r>
              <a:rPr lang="en-US" b="1" dirty="0"/>
              <a:t> </a:t>
            </a:r>
            <a:r>
              <a:rPr lang="en-US" b="1" dirty="0" err="1"/>
              <a:t>الإلكتروني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اقرأ</a:t>
            </a:r>
            <a:r>
              <a:rPr lang="en-US" b="1" dirty="0"/>
              <a:t> </a:t>
            </a:r>
            <a:r>
              <a:rPr lang="en-US" b="1" dirty="0" err="1"/>
              <a:t>إشعار</a:t>
            </a:r>
            <a:r>
              <a:rPr lang="en-US" b="1" dirty="0"/>
              <a:t> </a:t>
            </a:r>
            <a:r>
              <a:rPr lang="en-US" b="1" dirty="0" err="1"/>
              <a:t>الخصوصية</a:t>
            </a:r>
            <a:r>
              <a:rPr lang="en-US" b="1" dirty="0"/>
              <a:t> </a:t>
            </a:r>
            <a:r>
              <a:rPr lang="en-US" b="1" dirty="0" err="1"/>
              <a:t>وشروط</a:t>
            </a:r>
            <a:r>
              <a:rPr lang="en-US" b="1" dirty="0"/>
              <a:t> </a:t>
            </a:r>
            <a:r>
              <a:rPr lang="en-US" b="1" dirty="0" err="1"/>
              <a:t>الاستخدام</a:t>
            </a:r>
            <a:r>
              <a:rPr lang="en-US" b="1" dirty="0"/>
              <a:t>. </a:t>
            </a:r>
            <a:r>
              <a:rPr lang="en-US" b="1" dirty="0" err="1"/>
              <a:t>إذا</a:t>
            </a:r>
            <a:r>
              <a:rPr lang="en-US" b="1" dirty="0"/>
              <a:t> </a:t>
            </a:r>
            <a:r>
              <a:rPr lang="en-US" b="1" dirty="0" err="1"/>
              <a:t>فهمت</a:t>
            </a:r>
            <a:r>
              <a:rPr lang="en-US" b="1" dirty="0"/>
              <a:t> </a:t>
            </a:r>
            <a:r>
              <a:rPr lang="en-US" b="1" dirty="0" err="1"/>
              <a:t>شروط</a:t>
            </a:r>
            <a:r>
              <a:rPr lang="en-US" b="1" dirty="0"/>
              <a:t> </a:t>
            </a:r>
            <a:r>
              <a:rPr lang="en-US" b="1" dirty="0" err="1"/>
              <a:t>الاستخدام</a:t>
            </a:r>
            <a:r>
              <a:rPr lang="en-US" b="1" dirty="0"/>
              <a:t> </a:t>
            </a:r>
            <a:r>
              <a:rPr lang="en-US" b="1" dirty="0" err="1"/>
              <a:t>ووافقت</a:t>
            </a:r>
            <a:r>
              <a:rPr lang="en-US" b="1" dirty="0"/>
              <a:t> </a:t>
            </a:r>
            <a:r>
              <a:rPr lang="en-US" b="1" dirty="0" err="1"/>
              <a:t>عليها</a:t>
            </a:r>
            <a:r>
              <a:rPr lang="en-US" b="1" dirty="0"/>
              <a:t>، </a:t>
            </a:r>
            <a:r>
              <a:rPr lang="en-US" b="1" dirty="0" err="1"/>
              <a:t>فانقر</a:t>
            </a:r>
            <a:r>
              <a:rPr lang="en-US" b="1" dirty="0"/>
              <a:t> </a:t>
            </a:r>
            <a:r>
              <a:rPr lang="en-US" b="1" dirty="0" err="1"/>
              <a:t>على</a:t>
            </a:r>
            <a:r>
              <a:rPr lang="en-US" b="1" dirty="0"/>
              <a:t> "</a:t>
            </a:r>
            <a:r>
              <a:rPr lang="en-US" b="1" dirty="0" err="1"/>
              <a:t>التالي</a:t>
            </a:r>
            <a:r>
              <a:rPr lang="en-US" b="1" dirty="0"/>
              <a:t>".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أدخل</a:t>
            </a:r>
            <a:r>
              <a:rPr lang="en-US" b="1" dirty="0"/>
              <a:t> </a:t>
            </a:r>
            <a:r>
              <a:rPr lang="en-US" b="1" dirty="0" err="1"/>
              <a:t>عنوان</a:t>
            </a:r>
            <a:r>
              <a:rPr lang="en-US" b="1" dirty="0"/>
              <a:t> </a:t>
            </a:r>
            <a:r>
              <a:rPr lang="en-US" b="1" dirty="0" err="1"/>
              <a:t>البريد</a:t>
            </a:r>
            <a:r>
              <a:rPr lang="en-US" b="1" dirty="0"/>
              <a:t> </a:t>
            </a:r>
            <a:r>
              <a:rPr lang="en-US" b="1" dirty="0" err="1"/>
              <a:t>الإلكتروني</a:t>
            </a:r>
            <a:r>
              <a:rPr lang="en-US" b="1" dirty="0"/>
              <a:t> </a:t>
            </a:r>
            <a:r>
              <a:rPr lang="en-US" b="1" dirty="0" err="1"/>
              <a:t>ثم</a:t>
            </a:r>
            <a:r>
              <a:rPr lang="en-US" b="1" dirty="0"/>
              <a:t> </a:t>
            </a:r>
            <a:r>
              <a:rPr lang="en-US" b="1" dirty="0" err="1"/>
              <a:t>حدد</a:t>
            </a:r>
            <a:r>
              <a:rPr lang="en-US" b="1" dirty="0"/>
              <a:t> </a:t>
            </a:r>
            <a:r>
              <a:rPr lang="en-US" b="1" dirty="0" err="1"/>
              <a:t>التالي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أدخل</a:t>
            </a:r>
            <a:r>
              <a:rPr lang="en-US" b="1" dirty="0"/>
              <a:t> </a:t>
            </a:r>
            <a:r>
              <a:rPr lang="en-US" b="1" dirty="0" err="1"/>
              <a:t>الرمز</a:t>
            </a:r>
            <a:r>
              <a:rPr lang="en-US" b="1" dirty="0"/>
              <a:t> </a:t>
            </a:r>
            <a:r>
              <a:rPr lang="en-US" b="1" dirty="0" err="1"/>
              <a:t>المرسل</a:t>
            </a:r>
            <a:r>
              <a:rPr lang="en-US" b="1" dirty="0"/>
              <a:t> </a:t>
            </a:r>
            <a:r>
              <a:rPr lang="en-US" b="1" dirty="0" err="1"/>
              <a:t>إلى</a:t>
            </a:r>
            <a:r>
              <a:rPr lang="en-US" b="1" dirty="0"/>
              <a:t> </a:t>
            </a:r>
            <a:r>
              <a:rPr lang="en-US" b="1" dirty="0" err="1"/>
              <a:t>بريدك</a:t>
            </a:r>
            <a:r>
              <a:rPr lang="en-US" b="1" dirty="0"/>
              <a:t> </a:t>
            </a:r>
            <a:r>
              <a:rPr lang="en-US" b="1" dirty="0" err="1"/>
              <a:t>الإلكتروني</a:t>
            </a:r>
            <a:r>
              <a:rPr lang="en-US" b="1" dirty="0"/>
              <a:t>، </a:t>
            </a:r>
            <a:r>
              <a:rPr lang="en-US" b="1" dirty="0" err="1"/>
              <a:t>ثم</a:t>
            </a:r>
            <a:r>
              <a:rPr lang="en-US" b="1" dirty="0"/>
              <a:t> </a:t>
            </a:r>
            <a:r>
              <a:rPr lang="en-US" b="1" dirty="0" err="1"/>
              <a:t>حدد</a:t>
            </a:r>
            <a:r>
              <a:rPr lang="en-US" b="1" dirty="0"/>
              <a:t> </a:t>
            </a:r>
            <a:r>
              <a:rPr lang="en-US" b="1" dirty="0" err="1"/>
              <a:t>التالي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أدخل</a:t>
            </a:r>
            <a:r>
              <a:rPr lang="en-US" b="1" dirty="0"/>
              <a:t> </a:t>
            </a:r>
            <a:r>
              <a:rPr lang="en-US" b="1" dirty="0" err="1"/>
              <a:t>رقم</a:t>
            </a:r>
            <a:r>
              <a:rPr lang="en-US" b="1" dirty="0"/>
              <a:t> </a:t>
            </a:r>
            <a:r>
              <a:rPr lang="en-US" b="1" dirty="0" err="1"/>
              <a:t>هاتفك</a:t>
            </a:r>
            <a:r>
              <a:rPr lang="en-US" b="1" dirty="0"/>
              <a:t> </a:t>
            </a:r>
            <a:r>
              <a:rPr lang="en-US" b="1" dirty="0" err="1"/>
              <a:t>المحمول</a:t>
            </a:r>
            <a:r>
              <a:rPr lang="en-US" b="1" dirty="0"/>
              <a:t> </a:t>
            </a:r>
            <a:r>
              <a:rPr lang="ar-JO" b="1" dirty="0"/>
              <a:t>(</a:t>
            </a:r>
            <a:r>
              <a:rPr lang="en-US" b="1" dirty="0" err="1"/>
              <a:t>اختياري</a:t>
            </a:r>
            <a:r>
              <a:rPr lang="ar-JO" b="1" dirty="0"/>
              <a:t>) </a:t>
            </a:r>
            <a:r>
              <a:rPr lang="en-US" b="1" dirty="0" err="1"/>
              <a:t>ثم</a:t>
            </a:r>
            <a:r>
              <a:rPr lang="en-US" b="1" dirty="0"/>
              <a:t> </a:t>
            </a:r>
            <a:r>
              <a:rPr lang="en-US" b="1" dirty="0" err="1"/>
              <a:t>حدد</a:t>
            </a:r>
            <a:r>
              <a:rPr lang="en-US" b="1" dirty="0"/>
              <a:t> </a:t>
            </a:r>
            <a:r>
              <a:rPr lang="en-US" b="1" dirty="0" err="1"/>
              <a:t>التالي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أدخل</a:t>
            </a:r>
            <a:r>
              <a:rPr lang="en-US" b="1" dirty="0"/>
              <a:t> </a:t>
            </a:r>
            <a:r>
              <a:rPr lang="en-US" b="1" dirty="0" err="1"/>
              <a:t>الرمز</a:t>
            </a:r>
            <a:r>
              <a:rPr lang="en-US" b="1" dirty="0"/>
              <a:t> </a:t>
            </a:r>
            <a:r>
              <a:rPr lang="en-US" b="1" dirty="0" err="1"/>
              <a:t>المرسل</a:t>
            </a:r>
            <a:r>
              <a:rPr lang="en-US" b="1" dirty="0"/>
              <a:t> </a:t>
            </a:r>
            <a:r>
              <a:rPr lang="en-US" b="1" dirty="0" err="1"/>
              <a:t>إلى</a:t>
            </a:r>
            <a:r>
              <a:rPr lang="en-US" b="1" dirty="0"/>
              <a:t> </a:t>
            </a:r>
            <a:r>
              <a:rPr lang="en-US" b="1" dirty="0" err="1"/>
              <a:t>هاتفك</a:t>
            </a:r>
            <a:r>
              <a:rPr lang="en-US" b="1" dirty="0"/>
              <a:t> </a:t>
            </a:r>
            <a:r>
              <a:rPr lang="en-US" b="1" dirty="0" err="1"/>
              <a:t>المحمول</a:t>
            </a:r>
            <a:r>
              <a:rPr lang="en-US" b="1" dirty="0"/>
              <a:t> </a:t>
            </a:r>
            <a:r>
              <a:rPr lang="en-US" b="1" dirty="0" err="1"/>
              <a:t>ثم</a:t>
            </a:r>
            <a:r>
              <a:rPr lang="en-US" b="1" dirty="0"/>
              <a:t> </a:t>
            </a:r>
            <a:r>
              <a:rPr lang="en-US" b="1" dirty="0" err="1"/>
              <a:t>حدد</a:t>
            </a:r>
            <a:r>
              <a:rPr lang="en-US" b="1" dirty="0"/>
              <a:t> </a:t>
            </a:r>
            <a:r>
              <a:rPr lang="en-US" b="1" dirty="0" err="1"/>
              <a:t>التالي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أدخل</a:t>
            </a:r>
            <a:r>
              <a:rPr lang="en-US" b="1" dirty="0"/>
              <a:t> </a:t>
            </a:r>
            <a:r>
              <a:rPr lang="en-US" b="1" dirty="0" err="1"/>
              <a:t>كلمة</a:t>
            </a:r>
            <a:r>
              <a:rPr lang="en-US" b="1" dirty="0"/>
              <a:t> </a:t>
            </a:r>
            <a:r>
              <a:rPr lang="en-US" b="1" dirty="0" err="1"/>
              <a:t>المرور</a:t>
            </a:r>
            <a:r>
              <a:rPr lang="en-US" b="1" dirty="0"/>
              <a:t> </a:t>
            </a:r>
            <a:r>
              <a:rPr lang="en-US" b="1" dirty="0" err="1"/>
              <a:t>ثم</a:t>
            </a:r>
            <a:r>
              <a:rPr lang="en-US" b="1" dirty="0"/>
              <a:t> </a:t>
            </a:r>
            <a:r>
              <a:rPr lang="en-US" b="1" dirty="0" err="1"/>
              <a:t>أعد</a:t>
            </a:r>
            <a:r>
              <a:rPr lang="en-US" b="1" dirty="0"/>
              <a:t> </a:t>
            </a:r>
            <a:r>
              <a:rPr lang="en-US" b="1" dirty="0" err="1"/>
              <a:t>إدخال</a:t>
            </a:r>
            <a:r>
              <a:rPr lang="en-US" b="1" dirty="0"/>
              <a:t> </a:t>
            </a:r>
            <a:r>
              <a:rPr lang="en-US" b="1" dirty="0" err="1"/>
              <a:t>كلمة</a:t>
            </a:r>
            <a:r>
              <a:rPr lang="en-US" b="1" dirty="0"/>
              <a:t> </a:t>
            </a:r>
            <a:r>
              <a:rPr lang="en-US" b="1" dirty="0" err="1"/>
              <a:t>المرور</a:t>
            </a:r>
            <a:r>
              <a:rPr lang="en-US" b="1" dirty="0"/>
              <a:t>.</a:t>
            </a:r>
            <a:endParaRPr lang="en-AU" dirty="0"/>
          </a:p>
          <a:p>
            <a:pPr marL="457200" lvl="0" indent="-457200" algn="r" rtl="1">
              <a:buFont typeface="+mj-lt"/>
              <a:buAutoNum type="arabicPeriod"/>
            </a:pPr>
            <a:r>
              <a:rPr lang="en-US" b="1" dirty="0" err="1"/>
              <a:t>أنشئ</a:t>
            </a:r>
            <a:r>
              <a:rPr lang="en-US" b="1" dirty="0"/>
              <a:t> </a:t>
            </a:r>
            <a:r>
              <a:rPr lang="en-US" b="1" dirty="0" err="1"/>
              <a:t>أسئلتك</a:t>
            </a:r>
            <a:r>
              <a:rPr lang="en-US" b="1" dirty="0"/>
              <a:t> </a:t>
            </a:r>
            <a:r>
              <a:rPr lang="en-US" b="1" dirty="0" err="1"/>
              <a:t>وأجوبتك</a:t>
            </a:r>
            <a:r>
              <a:rPr lang="en-US" b="1" dirty="0"/>
              <a:t> </a:t>
            </a:r>
            <a:r>
              <a:rPr lang="en-US" b="1" dirty="0" err="1"/>
              <a:t>السرية</a:t>
            </a:r>
            <a:r>
              <a:rPr lang="en-US" b="1" dirty="0"/>
              <a:t> </a:t>
            </a:r>
            <a:r>
              <a:rPr lang="en-US" b="1" dirty="0" err="1"/>
              <a:t>الثلاثة</a:t>
            </a:r>
            <a:r>
              <a:rPr lang="en-US" b="1" dirty="0"/>
              <a:t>. </a:t>
            </a:r>
            <a:r>
              <a:rPr lang="en-US" b="1" dirty="0" err="1"/>
              <a:t>اختر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القائمة</a:t>
            </a:r>
            <a:r>
              <a:rPr lang="en-US" b="1" dirty="0"/>
              <a:t> </a:t>
            </a:r>
            <a:r>
              <a:rPr lang="en-US" b="1" dirty="0" err="1"/>
              <a:t>أو</a:t>
            </a:r>
            <a:r>
              <a:rPr lang="en-US" b="1" dirty="0"/>
              <a:t> </a:t>
            </a:r>
            <a:r>
              <a:rPr lang="en-US" b="1" dirty="0" err="1"/>
              <a:t>أنشئ</a:t>
            </a:r>
            <a:r>
              <a:rPr lang="en-US" b="1" dirty="0"/>
              <a:t> </a:t>
            </a:r>
            <a:r>
              <a:rPr lang="en-US" b="1" dirty="0" err="1"/>
              <a:t>أسئلتك</a:t>
            </a:r>
            <a:r>
              <a:rPr lang="en-US" b="1" dirty="0"/>
              <a:t> </a:t>
            </a:r>
            <a:r>
              <a:rPr lang="en-US" b="1" dirty="0" err="1"/>
              <a:t>وأجوبتك</a:t>
            </a:r>
            <a:r>
              <a:rPr lang="en-US" b="1" dirty="0"/>
              <a:t> </a:t>
            </a:r>
            <a:r>
              <a:rPr lang="en-US" b="1" dirty="0" err="1"/>
              <a:t>الخاصة</a:t>
            </a:r>
            <a:r>
              <a:rPr lang="en-US" b="1" dirty="0"/>
              <a:t>.</a:t>
            </a:r>
            <a:endParaRPr lang="en-AU" dirty="0"/>
          </a:p>
          <a:p>
            <a:pPr lvl="0" algn="r" rtl="1"/>
            <a:r>
              <a:rPr lang="en-US" b="1" dirty="0" err="1"/>
              <a:t>لمزيد</a:t>
            </a:r>
            <a:r>
              <a:rPr lang="en-US" b="1" dirty="0"/>
              <a:t> </a:t>
            </a:r>
            <a:r>
              <a:rPr lang="en-US" b="1" dirty="0" err="1"/>
              <a:t>من</a:t>
            </a:r>
            <a:r>
              <a:rPr lang="en-US" b="1" dirty="0"/>
              <a:t> </a:t>
            </a:r>
            <a:r>
              <a:rPr lang="en-US" b="1" dirty="0" err="1"/>
              <a:t>المعلومات</a:t>
            </a:r>
            <a:r>
              <a:rPr lang="en-US" b="1" dirty="0"/>
              <a:t>: </a:t>
            </a:r>
            <a:r>
              <a:rPr lang="en-US" b="1" u="sng" dirty="0">
                <a:hlinkClick r:id="rId4"/>
              </a:rPr>
              <a:t>https://my.gov.au/en/about/help/mygov-website/create-mygov-account</a:t>
            </a:r>
            <a:endParaRPr lang="en-AU" dirty="0"/>
          </a:p>
          <a:p>
            <a:pPr algn="r" rtl="1"/>
            <a:r>
              <a:rPr lang="en-AU" dirty="0"/>
              <a:t>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001F-CC5D-3C43-75FB-98F06A4E9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D3299-3EE7-790D-CA34-A3F2E61DE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AU" altLang="en-US"/>
          </a:p>
        </p:txBody>
      </p:sp>
      <p:pic>
        <p:nvPicPr>
          <p:cNvPr id="3" name="Picture 2" descr="myGov Home | myGov">
            <a:extLst>
              <a:ext uri="{FF2B5EF4-FFF2-40B4-BE49-F238E27FC236}">
                <a16:creationId xmlns:a16="http://schemas.microsoft.com/office/drawing/2014/main" id="{63CC700F-0B9C-461F-DAF4-31E9A311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6112" y="275430"/>
            <a:ext cx="2656115" cy="9154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41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B961-E02E-ABA4-3EDD-C2D7C9DE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28138" cy="1325563"/>
          </a:xfrm>
        </p:spPr>
        <p:txBody>
          <a:bodyPr wrap="square" anchor="ctr">
            <a:normAutofit/>
          </a:bodyPr>
          <a:lstStyle/>
          <a:p>
            <a:pPr algn="r" rtl="1"/>
            <a:r>
              <a:rPr lang="ar-JO" dirty="0"/>
              <a:t>ربط الخدمات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1810-5349-6E21-8A29-A9960A83EF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477000"/>
            <a:ext cx="7526338" cy="2444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dirty="0"/>
              <a:t>WA Digital Inclusion Project | Community Champions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CBDFF-BFE9-7628-D8E1-BE321682C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77000"/>
            <a:ext cx="2743200" cy="24447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8016BD-11DC-40B9-AC11-BFEBA31540E1}" type="slidenum">
              <a:rPr lang="en-AU" altLang="en-US" smtClean="0"/>
              <a:pPr>
                <a:spcAft>
                  <a:spcPts val="600"/>
                </a:spcAft>
                <a:defRPr/>
              </a:pPr>
              <a:t>9</a:t>
            </a:fld>
            <a:endParaRPr lang="en-AU" altLang="en-US"/>
          </a:p>
        </p:txBody>
      </p:sp>
      <p:pic>
        <p:nvPicPr>
          <p:cNvPr id="8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E7A2078-9B1A-4559-9FAA-D46C7F7DC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749" y="4074978"/>
            <a:ext cx="2239536" cy="16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yGov Home | myGov">
            <a:extLst>
              <a:ext uri="{FF2B5EF4-FFF2-40B4-BE49-F238E27FC236}">
                <a16:creationId xmlns:a16="http://schemas.microsoft.com/office/drawing/2014/main" id="{B633F78B-3BE2-D709-1863-36A20A06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30" y="1960756"/>
            <a:ext cx="384613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8D00AF10-1E5E-7531-4CBB-26928F44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4371" y="5176344"/>
            <a:ext cx="3096919" cy="9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7A07293E-A037-27EC-C42A-A45DCE22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907" y="3934781"/>
            <a:ext cx="1690344" cy="17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The myGov, Medicare, My Health Record, ATO and Centrelink logos.">
            <a:extLst>
              <a:ext uri="{FF2B5EF4-FFF2-40B4-BE49-F238E27FC236}">
                <a16:creationId xmlns:a16="http://schemas.microsoft.com/office/drawing/2014/main" id="{ACF65783-53A0-4BA7-3C61-23A7F447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0280" y="4696920"/>
            <a:ext cx="1376434" cy="14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Link with solid fill">
            <a:extLst>
              <a:ext uri="{FF2B5EF4-FFF2-40B4-BE49-F238E27FC236}">
                <a16:creationId xmlns:a16="http://schemas.microsoft.com/office/drawing/2014/main" id="{F77CD7AB-BAB3-4B84-F5EA-83EFA7653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2854314" y="3363057"/>
            <a:ext cx="914400" cy="914400"/>
          </a:xfrm>
          <a:prstGeom prst="rect">
            <a:avLst/>
          </a:prstGeom>
        </p:spPr>
      </p:pic>
      <p:pic>
        <p:nvPicPr>
          <p:cNvPr id="16" name="Graphic 15" descr="Link with solid fill">
            <a:extLst>
              <a:ext uri="{FF2B5EF4-FFF2-40B4-BE49-F238E27FC236}">
                <a16:creationId xmlns:a16="http://schemas.microsoft.com/office/drawing/2014/main" id="{AD1548A2-26F2-EAD0-470A-0C56ABC5E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77553">
            <a:off x="4771483" y="3786694"/>
            <a:ext cx="914400" cy="914400"/>
          </a:xfrm>
          <a:prstGeom prst="rect">
            <a:avLst/>
          </a:prstGeom>
        </p:spPr>
      </p:pic>
      <p:pic>
        <p:nvPicPr>
          <p:cNvPr id="17" name="Graphic 16" descr="Link with solid fill">
            <a:extLst>
              <a:ext uri="{FF2B5EF4-FFF2-40B4-BE49-F238E27FC236}">
                <a16:creationId xmlns:a16="http://schemas.microsoft.com/office/drawing/2014/main" id="{0139A8BE-B36D-D576-E5A3-E4DD9021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3939">
            <a:off x="7062344" y="3534419"/>
            <a:ext cx="914400" cy="914400"/>
          </a:xfrm>
          <a:prstGeom prst="rect">
            <a:avLst/>
          </a:prstGeom>
        </p:spPr>
      </p:pic>
      <p:pic>
        <p:nvPicPr>
          <p:cNvPr id="18" name="Graphic 17" descr="Link with solid fill">
            <a:extLst>
              <a:ext uri="{FF2B5EF4-FFF2-40B4-BE49-F238E27FC236}">
                <a16:creationId xmlns:a16="http://schemas.microsoft.com/office/drawing/2014/main" id="{D7DA220B-6327-3E3B-CD73-24CDF913CA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49656" y="32557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0195"/>
      </p:ext>
    </p:extLst>
  </p:cSld>
  <p:clrMapOvr>
    <a:masterClrMapping/>
  </p:clrMapOvr>
</p:sld>
</file>

<file path=ppt/theme/theme1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P_blu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P_gradi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P_blue_noacknowledg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IP_white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IP_gradient_noacknowledgement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IP_white">
  <a:themeElements>
    <a:clrScheme name="Digital Inclusion Project">
      <a:dk1>
        <a:sysClr val="windowText" lastClr="000000"/>
      </a:dk1>
      <a:lt1>
        <a:sysClr val="window" lastClr="FFFFFF"/>
      </a:lt1>
      <a:dk2>
        <a:srgbClr val="0E67B2"/>
      </a:dk2>
      <a:lt2>
        <a:srgbClr val="E7E6E6"/>
      </a:lt2>
      <a:accent1>
        <a:srgbClr val="F37A6F"/>
      </a:accent1>
      <a:accent2>
        <a:srgbClr val="F8B0C9"/>
      </a:accent2>
      <a:accent3>
        <a:srgbClr val="FFD38F"/>
      </a:accent3>
      <a:accent4>
        <a:srgbClr val="F37A6F"/>
      </a:accent4>
      <a:accent5>
        <a:srgbClr val="0E67B2"/>
      </a:accent5>
      <a:accent6>
        <a:srgbClr val="70AD47"/>
      </a:accent6>
      <a:hlink>
        <a:srgbClr val="0E67B2"/>
      </a:hlink>
      <a:folHlink>
        <a:srgbClr val="F37A6F"/>
      </a:folHlink>
    </a:clrScheme>
    <a:fontScheme name="Digital Inclusion Project">
      <a:majorFont>
        <a:latin typeface="Kanit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0F04F5F537047B9E859B809FC98B2" ma:contentTypeVersion="18" ma:contentTypeDescription="Create a new document." ma:contentTypeScope="" ma:versionID="02c8d07715d2272605e295f54e772d67">
  <xsd:schema xmlns:xsd="http://www.w3.org/2001/XMLSchema" xmlns:xs="http://www.w3.org/2001/XMLSchema" xmlns:p="http://schemas.microsoft.com/office/2006/metadata/properties" xmlns:ns2="5e5d6256-5200-4c34-82a9-8b0b259790ba" xmlns:ns3="2cc45243-29f6-4a1c-995b-35ed14ae441a" targetNamespace="http://schemas.microsoft.com/office/2006/metadata/properties" ma:root="true" ma:fieldsID="b51ffc1035a5bdef39916f06e29bf83c" ns2:_="" ns3:_="">
    <xsd:import namespace="5e5d6256-5200-4c34-82a9-8b0b259790ba"/>
    <xsd:import namespace="2cc45243-29f6-4a1c-995b-35ed14ae44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6256-5200-4c34-82a9-8b0b25979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cae8d7-56e3-403a-a6d6-462ef12788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c45243-29f6-4a1c-995b-35ed14ae441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0f9f4e8-ea84-464f-93d8-2b64c6f0791b}" ma:internalName="TaxCatchAll" ma:showField="CatchAllData" ma:web="2cc45243-29f6-4a1c-995b-35ed14ae44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c45243-29f6-4a1c-995b-35ed14ae441a" xsi:nil="true"/>
    <lcf76f155ced4ddcb4097134ff3c332f xmlns="5e5d6256-5200-4c34-82a9-8b0b259790ba">
      <Terms xmlns="http://schemas.microsoft.com/office/infopath/2007/PartnerControls"/>
    </lcf76f155ced4ddcb4097134ff3c332f>
    <_Flow_SignoffStatus xmlns="5e5d6256-5200-4c34-82a9-8b0b259790ba" xsi:nil="true"/>
  </documentManagement>
</p:properties>
</file>

<file path=customXml/itemProps1.xml><?xml version="1.0" encoding="utf-8"?>
<ds:datastoreItem xmlns:ds="http://schemas.openxmlformats.org/officeDocument/2006/customXml" ds:itemID="{7152920A-F2FC-4812-BE43-ACB8A9B8C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56F9F-6C9C-43B7-81EB-738DEF5A2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6256-5200-4c34-82a9-8b0b259790ba"/>
    <ds:schemaRef ds:uri="2cc45243-29f6-4a1c-995b-35ed14ae4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E0377B-B447-44BB-B649-354B2451D410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e5d6256-5200-4c34-82a9-8b0b259790ba"/>
    <ds:schemaRef ds:uri="http://purl.org/dc/terms/"/>
    <ds:schemaRef ds:uri="http://schemas.microsoft.com/office/2006/metadata/properties"/>
    <ds:schemaRef ds:uri="2cc45243-29f6-4a1c-995b-35ed14ae441a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3559</Words>
  <Application>Microsoft Office PowerPoint</Application>
  <PresentationFormat>Widescreen</PresentationFormat>
  <Paragraphs>369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Aptos</vt:lpstr>
      <vt:lpstr>Roboto</vt:lpstr>
      <vt:lpstr>Calibri</vt:lpstr>
      <vt:lpstr>Arial</vt:lpstr>
      <vt:lpstr>Kanit</vt:lpstr>
      <vt:lpstr>DIP_white</vt:lpstr>
      <vt:lpstr>1_DIP_blue</vt:lpstr>
      <vt:lpstr>3_DIP_gradient</vt:lpstr>
      <vt:lpstr>2_DIP_blue_noacknowledgment</vt:lpstr>
      <vt:lpstr>1_DIP_white_noacknowledgement</vt:lpstr>
      <vt:lpstr>2_DIP_gradient_noacknowledgement</vt:lpstr>
      <vt:lpstr>DIP_white</vt:lpstr>
      <vt:lpstr>1_DIP_white</vt:lpstr>
      <vt:lpstr>تدريب المهارات الرقمية - الخدمات الحكومية عبر الإنترنت برنامج رُوّاد المجتمع</vt:lpstr>
      <vt:lpstr>ملاحظات المدرب: الخدمات الحكومية</vt:lpstr>
      <vt:lpstr>إقرار بالبلد</vt:lpstr>
      <vt:lpstr>الخدمات الحكومية عبر الإنترنت</vt:lpstr>
      <vt:lpstr>التعارف</vt:lpstr>
      <vt:lpstr>نظرة عامة على الجلسة</vt:lpstr>
      <vt:lpstr>ما هو myGov؟</vt:lpstr>
      <vt:lpstr>إنشاء حساب MyGov</vt:lpstr>
      <vt:lpstr>ربط الخدمات</vt:lpstr>
      <vt:lpstr>ربط Centrelink  بحساب myGov</vt:lpstr>
      <vt:lpstr>ربط Centrelink  بحساب myGov</vt:lpstr>
      <vt:lpstr>ربط ATO  بحساب myGov  الخاص بك</vt:lpstr>
      <vt:lpstr>ربط ATO  بحساب myGov  الخاص بك</vt:lpstr>
      <vt:lpstr>ربط الرعاية الطبية بحساب myGov  الخاص بك</vt:lpstr>
      <vt:lpstr>ربط Medicare  بحساب myGov  الخاص بك</vt:lpstr>
      <vt:lpstr>ما يمكنك فعله عند ربط Medicare   بـ myGov</vt:lpstr>
      <vt:lpstr>ربط سجل صحتي بحساب myGov  الخاص بك</vt:lpstr>
      <vt:lpstr>ربط سجل صحتي بحساب myGov  الخاص بك باستخدام تفاصيل Medicare</vt:lpstr>
      <vt:lpstr>ربط سجلي الصحي بحساب myGov  الخاص بك باستخدام رمز التحقق من الهوية</vt:lpstr>
      <vt:lpstr>استخدام سجل صحتي</vt:lpstr>
      <vt:lpstr>   هويتي myID</vt:lpstr>
      <vt:lpstr>إعداد هويتي myID</vt:lpstr>
      <vt:lpstr>استخدام هويتي myID</vt:lpstr>
      <vt:lpstr>مصادر مفيدة ومزيد من المساعدة</vt:lpstr>
      <vt:lpstr>خلاصة الجلسة</vt:lpstr>
      <vt:lpstr>شكراً لكم!</vt:lpstr>
      <vt:lpstr>شكراً لكم برنامج رُوّاد المجتمع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2025-04-28T06:41:55Z</dcterms:created>
  <dcterms:modified xsi:type="dcterms:W3CDTF">2025-09-18T12:46:33Z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0x01010071F0F04F5F537047B9E859B809FC98B2</vt:lpwstr>
  </property>
  <property fmtid="{D5CDD505-2E9C-101B-9397-08002B2CF9AE}" pid="3" name="MediaServiceImageTags">
    <vt:lpwstr/>
  </property>
</Properties>
</file>