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D6A93-049A-457B-937B-103E6A69D269}" v="29" dt="2025-09-16T04:21:11.34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63317" autoAdjust="0"/>
  </p:normalViewPr>
  <p:slideViewPr>
    <p:cSldViewPr snapToGrid="0">
      <p:cViewPr varScale="1">
        <p:scale>
          <a:sx n="36" d="100"/>
          <a:sy n="36" d="100"/>
        </p:scale>
        <p:origin x="1664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8/10/relationships/authors" Target="authors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تتيح القوائم المنزلة للمستخدمين اختيار خيار واحد من قائمة خيارات محددة مسبقًا. تساعد هذه القوائم على تنظيم النماذج وإيجازها.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كيفية الاستخدام: انقر على السهم المجاور للقائمة المنزلة لعرض الخيارات المتاحة. انقر على خيار لتحديده. إذا كنت تستخدم قارئ شاشة، فسيتم عرض القائمة المنزلة وكل خيار.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قدّم نصائح واشرح كل نقطة.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المربعات المُشار إليها بعلامة النجمة (*) إلزامية. هذا يعني أنه يجب عليك إكمال هذا القسم لإرسال النموذج.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أحيانًا، عند الكتابة في مربع نص، قد يقترح جهاز الكمبيوتر أو الهاتف الذكي ما يجب كتابته. يُسمى هذا الإكمال التلقائي. تأكد من صحة النص قبل قبول الاقتراح.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قد يكون هناك حد زمني. جهّز جميع العناصر قبل البدء.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ستطلب منك بعض النماذج تحميل مستند، مثل سيرتك الذاتية. غالبًا ما تتضمن النماذج تعليمات يمكنك اتباعها للقيام بذلك.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اطلب من الآخرين مشاركة نصائحهم الخاصة.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اشرح عملية إرسال النماذج عبر الإنترنت وتصحيحها.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فكر باستخدام الأسئلة وأجب عن أي أسئلة قد تكون لدى أي شخص.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رحّب بالجميع، عرّف بنفسك وسبب حضورك.</a:t>
            </a:r>
          </a:p>
          <a:p>
            <a:pPr algn="r" rtl="1"/>
            <a:r>
              <a:rPr lang="ar-JO" sz="1400" dirty="0"/>
              <a:t>اشرح هدف الورشة. قدّم لمحة عامة عما ستتناوله الجلسة.</a:t>
            </a:r>
          </a:p>
          <a:p>
            <a:pPr algn="r" rtl="1"/>
            <a:r>
              <a:rPr lang="ar-JO" sz="1400" dirty="0"/>
              <a:t>سلّط الضوء على أهمية النماذج في العمل والتعلم والحياة.</a:t>
            </a:r>
          </a:p>
          <a:p>
            <a:pPr algn="r" rtl="1"/>
            <a:r>
              <a:rPr lang="ar-JO" sz="1400" dirty="0"/>
              <a:t>ناقش كيف أصبحت النماذج الإلكترونية متاحة في كل مكان وتُستخدم لأغراض متعددة.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1" i="0" dirty="0">
                <a:solidFill>
                  <a:srgbClr val="242424"/>
                </a:solidFill>
                <a:effectLst/>
              </a:rPr>
              <a:t>اطلب من كل مشارك أن يُعرّف بنفسه. يجب أن يُضيف اسمه ومعلومات شيّقة عنه.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1" i="0" dirty="0">
                <a:solidFill>
                  <a:srgbClr val="242424"/>
                </a:solidFill>
                <a:effectLst/>
              </a:rPr>
              <a:t>اختصر كل تعريف بـ 30 ثانية لإبقائه موجزًا ​​وجذابًا.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النماذج الإلكترونية هي نسخ رقمية من النماذج الورقية. تُستخدم في: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التقدم بطلبات الخدمات،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التسوق الإلكتروني،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ملء الاستبيانات، 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أوتقديم معلومات الاشتراكات.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تساعد هذه النماذج على جمع المعلومات عبر الإنترنت، مثل بيانات الاتصال أو الطلبات.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يُعدّ الوصول إليها وتتبعها أسهل مقارنةً بالنماذج الورقية. ومع ذلك، قد تُشكّل النماذج الإلكترونية تحديًا للأشخاص غير المُلِمّين باستخدام الإنترنت.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مع تزايد الخدمات المُتاحة عبر الإنترنت، من المهم معرفة كيفية استخدام هذه النماذج للتفاعل معها.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يُعدّ هذا مفيدًا بشكل خاص في: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التقدم بطلبات الخدمات الحكومية،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التسوق الإلكتروني، 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أوالمشاركة في الاستبيانات.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سنشرح الخطوات معًا لتسهيل استخدامها على الجميع.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تُستخدم مربعات النص لإدخال نصوص حرة.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توجد مربعات ذات سطر واحد للمعلومات القصيرة كالأسماء، 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ومربعات متعددة الأسطر للمعلومات الأطول كالتعليقات.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كيفية الاستخدام: انقر داخل مربع النص لوضع المؤشر، ثم اكتب معلوماتك. إذا كنت تستخدم قارئ شاشة، فسيظهر مربع النص وأي تسمية مرتبطة به.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تتيح أزرار الاختيار للمستخدمين اختيار خيار واحد من قائمة خيارات محددة مسبقًا.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كيفية الاستخدام: انقر على الدائرة بجوار الخيار الذي تريد اختياره. لا يمكن اختيار سوى خيار واحد في كل مرة. إذا كنت تستخدم قارئ شاشة، فسيتم الإعلان عن مجموعة أزرار الاختيار وكل خيار.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تتيح مربعات الاختيار للمستخدمين اختيار خيار واحد أو أكثر من قائمة. تُستخدم عادةً لأسئلة الاختيار من متعدد أو للموافقة على الشروط والأحكام.</a:t>
            </a:r>
          </a:p>
          <a:p>
            <a:pPr marL="285750" indent="-28575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1400" b="0" i="0" dirty="0">
                <a:solidFill>
                  <a:srgbClr val="242424"/>
                </a:solidFill>
                <a:effectLst/>
              </a:rPr>
              <a:t>كيفية الاستخدام: انقر داخل المربع الصغير لاختيار خيار. يمكنك اختيار مربعات اختيار متعددة إذا لزم الأمر. إذا كنت تستخدم قارئ شاشة، فسيتم الإعلان عن مربع الاختيار وعنوانه.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algn="r" rtl="1" eaLnBrk="1" hangingPunct="1"/>
            <a:r>
              <a:rPr lang="ar-JO" sz="4400" dirty="0">
                <a:solidFill>
                  <a:schemeClr val="bg1"/>
                </a:solidFill>
                <a:cs typeface="Arial" panose="020B0604020202020204" pitchFamily="34" charset="0"/>
              </a:rPr>
              <a:t>تدريب المهارات الرقمية - النماذج الإلكترونية </a:t>
            </a:r>
            <a:r>
              <a:rPr lang="ar-JO" sz="4400" dirty="0">
                <a:cs typeface="Arial" panose="020B0604020202020204" pitchFamily="34" charset="0"/>
              </a:rPr>
              <a:t>برنامج رُوّاد المجتمع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ar-JO" b="0" dirty="0"/>
              <a:t>القائمة المنزلة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JO" dirty="0">
                <a:solidFill>
                  <a:schemeClr val="tx1"/>
                </a:solidFill>
              </a:rPr>
              <a:t>عندما يمكنك فقط تحديد عنصر واحد من القائمة المنزلة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نصائح مفيدة</a:t>
            </a:r>
            <a:endParaRPr lang="en-AU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>
                <a:solidFill>
                  <a:schemeClr val="tx1"/>
                </a:solidFill>
              </a:rPr>
              <a:t>علامة النجمة (*) = إلزامية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>
                <a:solidFill>
                  <a:schemeClr val="tx1"/>
                </a:solidFill>
              </a:rPr>
              <a:t>نص مقترح وإكمال تلقائي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>
                <a:solidFill>
                  <a:schemeClr val="tx1"/>
                </a:solidFill>
              </a:rPr>
              <a:t>بعض النماذج لها مدة زمنية محددة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>
                <a:solidFill>
                  <a:schemeClr val="tx1"/>
                </a:solidFill>
              </a:rPr>
              <a:t>تحميل المستندات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الإكمال والإرسال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/>
          </a:bodyPr>
          <a:lstStyle/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</a:pPr>
            <a:r>
              <a:rPr lang="ar-JO" b="1" dirty="0">
                <a:solidFill>
                  <a:schemeClr val="tx1"/>
                </a:solidFill>
              </a:rPr>
              <a:t>إرسال وتأكيد: لا تنسَ النقر على زري "إرسال وتأكيد" عند الانتهاء من النموذج.</a:t>
            </a:r>
          </a:p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</a:pPr>
            <a:r>
              <a:rPr lang="ar-JO" b="1" dirty="0">
                <a:solidFill>
                  <a:schemeClr val="tx1"/>
                </a:solidFill>
              </a:rPr>
              <a:t>حفظ نسخة: تتيح لك بعض النماذج طباعة نسخة أو حفظها لسجلاتك.</a:t>
            </a:r>
          </a:p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</a:pPr>
            <a:r>
              <a:rPr lang="ar-JO" b="1" dirty="0">
                <a:solidFill>
                  <a:schemeClr val="tx1"/>
                </a:solidFill>
              </a:rPr>
              <a:t>التصحيحات: إذا ارتكبتَ خطأً، فسيُبرز العديد من النماذج الخطأ ويطلب منك تصحيحه قبل إرساله مرة أخرى.</a:t>
            </a:r>
          </a:p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</a:pPr>
            <a:r>
              <a:rPr lang="ar-JO" b="1" dirty="0">
                <a:solidFill>
                  <a:schemeClr val="tx1"/>
                </a:solidFill>
              </a:rPr>
              <a:t>زر الرجوع: استخدم زر "الرجوع" في النموذج للعودة إلى الصفحة السابقة، وليس زر الرجوع في متصفحك.</a:t>
            </a: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516078" y="2059215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325"/>
          </a:xfrm>
        </p:spPr>
        <p:txBody>
          <a:bodyPr/>
          <a:lstStyle/>
          <a:p>
            <a:pPr algn="r" rtl="1"/>
            <a:r>
              <a:rPr lang="ar-JO" dirty="0"/>
              <a:t>مصادر مفيدة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pPr algn="r" rtl="1"/>
            <a:r>
              <a:rPr lang="ar-JO" sz="2400" dirty="0">
                <a:solidFill>
                  <a:schemeClr val="tx1"/>
                </a:solidFill>
              </a:rPr>
              <a:t>راجع النشرة أو تفضل بزيارة الرابط التالي: </a:t>
            </a:r>
            <a:r>
              <a:rPr lang="en-US" sz="2400" dirty="0">
                <a:solidFill>
                  <a:schemeClr val="tx1"/>
                </a:solidFill>
              </a:rPr>
              <a:t>https://goodthingsaustralia.org/learn-resource/smith-family-online-forms/</a:t>
            </a:r>
          </a:p>
          <a:p>
            <a:pPr algn="r" rtl="1"/>
            <a:r>
              <a:rPr lang="ar-JO" sz="2400" dirty="0">
                <a:solidFill>
                  <a:schemeClr val="tx1"/>
                </a:solidFill>
              </a:rPr>
              <a:t>لمزيد من المعلومات حول كيفية تعبئة النماذج الإلكترونية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E3F05-CEF4-4D87-B638-1AE1855C9A6B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/>
              <a:t>خلاصة </a:t>
            </a:r>
            <a:r>
              <a:rPr lang="ar-JO" dirty="0"/>
              <a:t>الجلسة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2800" dirty="0">
                <a:solidFill>
                  <a:srgbClr val="242424"/>
                </a:solidFill>
              </a:rPr>
              <a:t>هل لديك أي أسئلة؟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ar-JO" sz="2800" dirty="0">
                <a:solidFill>
                  <a:srgbClr val="242424"/>
                </a:solidFill>
              </a:rPr>
              <a:t>هل لديك فهم لماهية النماذج الإلكترونية؟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ar-JO" sz="2800" dirty="0">
                <a:solidFill>
                  <a:srgbClr val="242424"/>
                </a:solidFill>
              </a:rPr>
              <a:t>أين تجد نموذجًا إلكترونيًا؟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ar-JO" sz="2800" dirty="0">
                <a:solidFill>
                  <a:srgbClr val="242424"/>
                </a:solidFill>
              </a:rPr>
              <a:t>هل تعرف كيفية تعبئة نموذج إلكتروني؟</a:t>
            </a:r>
            <a:endParaRPr lang="en-US" sz="28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شكراً لكم!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3200" b="1" dirty="0"/>
              <a:t>موعد الجلسة القادمة:</a:t>
            </a:r>
            <a:endParaRPr lang="en-AU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eaLnBrk="1" hangingPunct="1"/>
            <a:r>
              <a:rPr lang="ar-JO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شكرا لكم</a:t>
            </a:r>
            <a:br>
              <a:rPr lang="ar-JO" sz="4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r-JO" sz="4400" dirty="0">
                <a:solidFill>
                  <a:schemeClr val="bg1"/>
                </a:solidFill>
                <a:cs typeface="Arial" panose="020B0604020202020204" pitchFamily="34" charset="0"/>
              </a:rPr>
              <a:t>برنامج رُوّاد المجتمع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ملاحظات المدرب: استكمال النماذج عبر الإنترنت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42" y="1471062"/>
            <a:ext cx="10515600" cy="4802738"/>
          </a:xfrm>
        </p:spPr>
        <p:txBody>
          <a:bodyPr/>
          <a:lstStyle/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اطبع هذه النشرة للمشاركين:</a:t>
            </a:r>
          </a:p>
          <a:p>
            <a:pPr algn="r" rtl="1"/>
            <a:r>
              <a:rPr lang="ar-JO" sz="2000" b="0" i="0" u="sng" dirty="0">
                <a:solidFill>
                  <a:schemeClr val="tx2"/>
                </a:solidFill>
                <a:effectLst/>
              </a:rPr>
              <a:t>النماذج الإلكترونية</a:t>
            </a:r>
          </a:p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اطبع نسخة واحدة من هذه الشرائح مع قسم الملاحظات لاستخدامها عند العرض.</a:t>
            </a:r>
          </a:p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اقرأ </a:t>
            </a:r>
          </a:p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الشرائح، وتأكد من إلمامك بالمحتوى.</a:t>
            </a:r>
          </a:p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هذه النشرة للمشاركين.</a:t>
            </a:r>
          </a:p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تواصل مع إليوت 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Elliot@wacoss.org.au </a:t>
            </a:r>
            <a:r>
              <a:rPr lang="ar-JO" sz="2000" b="0" i="0" dirty="0">
                <a:solidFill>
                  <a:srgbClr val="242424"/>
                </a:solidFill>
                <a:effectLst/>
              </a:rPr>
              <a:t> قبل الجلسة لأي استفسارات.</a:t>
            </a:r>
          </a:p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احذف/أخفِ هذه الشريحة قبل العرض، وحدّث وقت/تاريخ الجلسة التالية على الشريحة الأخيرة.</a:t>
            </a:r>
          </a:p>
          <a:p>
            <a:pPr algn="r" rtl="1"/>
            <a:r>
              <a:rPr lang="ar-JO" sz="2000" b="0" i="0" dirty="0">
                <a:solidFill>
                  <a:srgbClr val="242424"/>
                </a:solidFill>
                <a:effectLst/>
              </a:rPr>
              <a:t>يمكنك استبدال أي من الصور بصور لديك لمجتمعك باستخدام أجهزة الكمبيوتر أو الهواتف.</a:t>
            </a:r>
            <a:endParaRPr lang="en-US" sz="20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 eaLnBrk="1" hangingPunct="1"/>
            <a:r>
              <a:rPr lang="ar-JO" sz="4200" noProof="0" dirty="0">
                <a:solidFill>
                  <a:schemeClr val="tx1"/>
                </a:solidFill>
              </a:rPr>
              <a:t>إقرار بالبلد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noProof="0" dirty="0">
                <a:solidFill>
                  <a:schemeClr val="tx1"/>
                </a:solidFill>
                <a:latin typeface="+mn-lt"/>
              </a:rPr>
              <a:t>نعلم أننا على أرض السكان الأصليين. نحترم السكان الأصليين من هذه الأرض.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noProof="0" dirty="0">
                <a:solidFill>
                  <a:schemeClr val="tx1"/>
                </a:solidFill>
                <a:latin typeface="+mn-lt"/>
              </a:rPr>
              <a:t>لقد عاش السكان الأصليون على هذه الأرض لسنوات طويلة.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noProof="0" dirty="0">
                <a:solidFill>
                  <a:schemeClr val="tx1"/>
                </a:solidFill>
                <a:latin typeface="+mn-lt"/>
              </a:rPr>
              <a:t>نحترم جميع السكان الأصليين وشيوخهم.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noProof="0" dirty="0">
                <a:solidFill>
                  <a:schemeClr val="tx1"/>
                </a:solidFill>
                <a:latin typeface="+mn-lt"/>
              </a:rPr>
              <a:t>يمكننا أن نتعلم الكثير من قصصهم.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noProof="0" dirty="0">
                <a:solidFill>
                  <a:schemeClr val="tx1"/>
                </a:solidFill>
                <a:latin typeface="+mn-lt"/>
              </a:rPr>
              <a:t>هذه الأرض كانت وستظل دائمًا أرضًا للسكان الأصليين.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r" rtl="1"/>
            <a:r>
              <a:rPr lang="ar-JO" dirty="0">
                <a:solidFill>
                  <a:srgbClr val="1962B2"/>
                </a:solidFill>
              </a:rPr>
              <a:t>النماذج عبر الإنترنت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ar-JO" sz="3200" b="1" dirty="0"/>
              <a:t>مشروع الإدماج الرقمي في غرب أستراليا</a:t>
            </a:r>
            <a:endParaRPr lang="en-AU" sz="3200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نظرة عامة على الجلسة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3200" dirty="0">
                <a:solidFill>
                  <a:srgbClr val="242424"/>
                </a:solidFill>
              </a:rPr>
              <a:t>بنهاية هذه الجلسة، ستتمكن من فهم: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ar-JO" sz="3200" dirty="0">
                <a:solidFill>
                  <a:srgbClr val="242424"/>
                </a:solidFill>
              </a:rPr>
              <a:t>ما هي النماذج الإلكترونية،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ar-JO" sz="3200" dirty="0">
                <a:solidFill>
                  <a:srgbClr val="242424"/>
                </a:solidFill>
              </a:rPr>
              <a:t>أين يمكنك العثور على نموذج إلكتروني،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ar-JO" sz="3200" dirty="0">
                <a:solidFill>
                  <a:srgbClr val="242424"/>
                </a:solidFill>
              </a:rPr>
              <a:t>وكيفية تعبئة نموذج إلكتروني.</a:t>
            </a:r>
            <a:endParaRPr lang="en-US" sz="32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04" y="1936522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rtl="1"/>
            <a:r>
              <a:rPr lang="ar-JO" sz="5400" noProof="0" dirty="0"/>
              <a:t>التعارف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71677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pPr algn="r" rtl="1"/>
            <a:r>
              <a:rPr lang="ar-JO" sz="2800" dirty="0">
                <a:solidFill>
                  <a:schemeClr val="tx1"/>
                </a:solidFill>
              </a:rPr>
              <a:t>عرّف بنفسك للمجموعة. 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شارك تجربتك مع النماذج الإلكترونية - أين رأيتها تُستخدم من قبل، وما الغرض من استخدامها؟</a:t>
            </a:r>
            <a:endParaRPr lang="en-A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النماذج عبر الإنترنت</a:t>
            </a:r>
            <a:endParaRPr lang="en-AU" dirty="0"/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Autofit/>
          </a:bodyPr>
          <a:lstStyle/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نسخ رقمية من النماذج الورقية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التقدم بطلب للحصول على الخدمات أو استخدامها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التسوق عبر الإنترنت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ملء الاستبيانات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تقديم معلومات للاشتراكات</a:t>
            </a:r>
            <a:endParaRPr lang="en-US" sz="2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r" rtl="1"/>
            <a:r>
              <a:rPr lang="ar-JO" dirty="0"/>
              <a:t>أجزاء من النماذج عبر الإنترنت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156" y="2359310"/>
            <a:ext cx="3932237" cy="514197"/>
          </a:xfrm>
        </p:spPr>
        <p:txBody>
          <a:bodyPr/>
          <a:lstStyle/>
          <a:p>
            <a:pPr algn="r" rtl="1"/>
            <a:r>
              <a:rPr lang="ar-JO" sz="2800" b="1" dirty="0">
                <a:solidFill>
                  <a:schemeClr val="tx1"/>
                </a:solidFill>
              </a:rPr>
              <a:t>مربعات النص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information like names, addresses etc.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r" rtl="1"/>
            <a:r>
              <a:rPr lang="ar-JO" dirty="0"/>
              <a:t>أزرار الراديو ومربعات الاختيار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22313"/>
            <a:ext cx="3932237" cy="514197"/>
          </a:xfrm>
        </p:spPr>
        <p:txBody>
          <a:bodyPr/>
          <a:lstStyle/>
          <a:p>
            <a:pPr algn="r" rtl="1"/>
            <a:r>
              <a:rPr lang="ar-JO" sz="2800" dirty="0">
                <a:solidFill>
                  <a:schemeClr val="tx1"/>
                </a:solidFill>
              </a:rPr>
              <a:t>أزرار الراديو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>
                <a:solidFill>
                  <a:schemeClr val="tx1"/>
                </a:solidFill>
              </a:rPr>
              <a:t>عندما يمكنك فقط تحديد عنصر واحد في القائمة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096000" y="2027681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800" dirty="0">
                <a:solidFill>
                  <a:schemeClr val="tx1"/>
                </a:solidFill>
              </a:rPr>
              <a:t>مربعات الاختيار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>
                <a:solidFill>
                  <a:schemeClr val="tx1"/>
                </a:solidFill>
              </a:rPr>
              <a:t>عندما يمكنك تحديد أكثر من خيار واحد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3FA50D-FB96-4DFA-9A90-AD90DFDDFDB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Widescreen</PresentationFormat>
  <Paragraphs>128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Arial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تدريب المهارات الرقمية - النماذج الإلكترونية برنامج رُوّاد المجتمع</vt:lpstr>
      <vt:lpstr>ملاحظات المدرب: استكمال النماذج عبر الإنترنت</vt:lpstr>
      <vt:lpstr>إقرار بالبلد</vt:lpstr>
      <vt:lpstr>النماذج عبر الإنترنت</vt:lpstr>
      <vt:lpstr>نظرة عامة على الجلسة</vt:lpstr>
      <vt:lpstr>التعارف</vt:lpstr>
      <vt:lpstr>النماذج عبر الإنترنت</vt:lpstr>
      <vt:lpstr>أجزاء من النماذج عبر الإنترنت</vt:lpstr>
      <vt:lpstr>أزرار الراديو ومربعات الاختيار</vt:lpstr>
      <vt:lpstr>القائمة المنزلة</vt:lpstr>
      <vt:lpstr>نصائح مفيدة</vt:lpstr>
      <vt:lpstr>الإكمال والإرسال</vt:lpstr>
      <vt:lpstr>مصادر مفيدة</vt:lpstr>
      <vt:lpstr>خلاصة الجلسة</vt:lpstr>
      <vt:lpstr>شكراً لكم!</vt:lpstr>
      <vt:lpstr>شكرا لكم برنامج رُوّاد المجتمع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2025-04-28T05:19:33Z</dcterms:created>
  <dcterms:modified xsi:type="dcterms:W3CDTF">2025-09-18T12:39:57Z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