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28"/>
  </p:notesMasterIdLst>
  <p:handoutMasterIdLst>
    <p:handoutMasterId r:id="rId29"/>
  </p:handoutMasterIdLst>
  <p:sldIdLst>
    <p:sldId id="256" r:id="rId12"/>
    <p:sldId id="570" r:id="rId13"/>
    <p:sldId id="307" r:id="rId14"/>
    <p:sldId id="569" r:id="rId15"/>
    <p:sldId id="571" r:id="rId16"/>
    <p:sldId id="572" r:id="rId17"/>
    <p:sldId id="577" r:id="rId18"/>
    <p:sldId id="574" r:id="rId19"/>
    <p:sldId id="575" r:id="rId20"/>
    <p:sldId id="578" r:id="rId21"/>
    <p:sldId id="579" r:id="rId22"/>
    <p:sldId id="498" r:id="rId23"/>
    <p:sldId id="492" r:id="rId24"/>
    <p:sldId id="581" r:id="rId25"/>
    <p:sldId id="573" r:id="rId26"/>
    <p:sldId id="522" r:id="rId27"/>
  </p:sldIdLst>
  <p:sldSz cx="12192000" cy="6858000"/>
  <p:notesSz cx="6858000" cy="9144000"/>
  <p:embeddedFontLst>
    <p:embeddedFont>
      <p:font typeface="Kanit" panose="020B0604020202020204" charset="-34"/>
      <p:regular r:id="rId30"/>
      <p:bold r:id="rId31"/>
      <p:italic r:id="rId32"/>
      <p:boldItalic r:id="rId33"/>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4D410-01AD-4940-8666-2A5B074465E3}" v="32" dt="2025-09-16T02:43:30.07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63317" autoAdjust="0"/>
  </p:normalViewPr>
  <p:slideViewPr>
    <p:cSldViewPr snapToGrid="0">
      <p:cViewPr varScale="1">
        <p:scale>
          <a:sx n="38" d="100"/>
          <a:sy n="38" d="100"/>
        </p:scale>
        <p:origin x="1552" y="2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microsoft.com/office/2018/10/relationships/authors" Target="authors.xml"/><Relationship Id="rId21" Type="http://schemas.openxmlformats.org/officeDocument/2006/relationships/slide" Target="slides/slide10.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Champions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Champions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14000"/>
              </a:lnSpc>
              <a:spcBef>
                <a:spcPts val="0"/>
              </a:spcBef>
              <a:spcAft>
                <a:spcPts val="0"/>
              </a:spcAft>
              <a:buNone/>
            </a:pPr>
            <a:r>
              <a:rPr lang="en-US" b="1" i="0" dirty="0" err="1">
                <a:effectLst/>
              </a:rPr>
              <a:t>myGov</a:t>
            </a:r>
            <a:r>
              <a:rPr lang="en-US" b="1" i="0" dirty="0">
                <a:effectLst/>
              </a:rPr>
              <a:t> </a:t>
            </a:r>
            <a:r>
              <a:rPr lang="ar-JO" b="1" i="0" dirty="0">
                <a:effectLst/>
              </a:rPr>
              <a:t>: طريقة آمنة للوصول إلى الخدمات عبر الإنترنت.</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هناك العديد من الخدمات الحكومية التي يجب تتبعها - الصحة والضرائب والمعاشات التقاعدية والمزيد.</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من السهل أن تنسى شيئًا ما وسط كل تلك الأكوام من الأوراق.</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يمنحك </a:t>
            </a:r>
            <a:r>
              <a:rPr lang="en-US" b="1" i="0" dirty="0">
                <a:effectLst/>
              </a:rPr>
              <a:t>MyGov </a:t>
            </a:r>
            <a:r>
              <a:rPr lang="ar-JO" b="1" i="0" dirty="0">
                <a:effectLst/>
              </a:rPr>
              <a:t> طريقة لتنظيم كل ذلك بأمان عبر الإنترنت، باستخدام اسم مستخدم واحد وكلمة مرور واحدة.</a:t>
            </a:r>
          </a:p>
          <a:p>
            <a:pPr algn="r" rtl="1">
              <a:lnSpc>
                <a:spcPct val="114000"/>
              </a:lnSpc>
              <a:spcBef>
                <a:spcPts val="0"/>
              </a:spcBef>
              <a:spcAft>
                <a:spcPts val="0"/>
              </a:spcAft>
              <a:buNone/>
            </a:pPr>
            <a:r>
              <a:rPr lang="ar-JO" b="1" i="0" dirty="0">
                <a:effectLst/>
              </a:rPr>
              <a:t>يحافظ </a:t>
            </a:r>
            <a:r>
              <a:rPr lang="en-US" b="1" i="0" dirty="0" err="1">
                <a:effectLst/>
              </a:rPr>
              <a:t>myGov</a:t>
            </a:r>
            <a:r>
              <a:rPr lang="en-US" b="1" i="0" dirty="0">
                <a:effectLst/>
              </a:rPr>
              <a:t> </a:t>
            </a:r>
            <a:r>
              <a:rPr lang="ar-JO" b="1" i="0" dirty="0">
                <a:effectLst/>
              </a:rPr>
              <a:t> على أمان المراسلات.</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قد يكون هناك الكثير من المعلومات المهمة التي يجب قراءتها عندما يتعلق الأمر بالخدمات الحكومية.</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يحتفظ موقع </a:t>
            </a:r>
            <a:r>
              <a:rPr lang="en-US" b="1" i="0" dirty="0" err="1">
                <a:effectLst/>
              </a:rPr>
              <a:t>myGov</a:t>
            </a:r>
            <a:r>
              <a:rPr lang="en-US" b="1" i="0" dirty="0">
                <a:effectLst/>
              </a:rPr>
              <a:t> </a:t>
            </a:r>
            <a:r>
              <a:rPr lang="ar-JO" b="1" i="0" dirty="0">
                <a:effectLst/>
              </a:rPr>
              <a:t> بجميع هذه السجلات بأمان في صندوق الوارد الخاص بك على </a:t>
            </a:r>
            <a:r>
              <a:rPr lang="en-US" b="1" i="0" dirty="0" err="1">
                <a:effectLst/>
              </a:rPr>
              <a:t>myGov</a:t>
            </a:r>
            <a:r>
              <a:rPr lang="en-US" b="1" i="0" dirty="0">
                <a:effectLst/>
              </a:rPr>
              <a:t>.</a:t>
            </a:r>
            <a:r>
              <a:rPr lang="ar-JO" b="1" i="0" dirty="0">
                <a:effectLst/>
              </a:rPr>
              <a:t> </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سيُعلمك الموقع عند استلام خطاب أو رسالة جديدة، لذلك لن يفوتك أي شيء.</a:t>
            </a:r>
          </a:p>
          <a:p>
            <a:pPr marL="0" indent="0" algn="r" rtl="1">
              <a:lnSpc>
                <a:spcPct val="114000"/>
              </a:lnSpc>
              <a:spcBef>
                <a:spcPts val="0"/>
              </a:spcBef>
              <a:spcAft>
                <a:spcPts val="0"/>
              </a:spcAft>
              <a:buFontTx/>
              <a:buNone/>
            </a:pPr>
            <a:r>
              <a:rPr lang="en-US" b="1" i="0" dirty="0" err="1">
                <a:effectLst/>
              </a:rPr>
              <a:t>myGov</a:t>
            </a:r>
            <a:r>
              <a:rPr lang="en-US" b="1" i="0" dirty="0">
                <a:effectLst/>
              </a:rPr>
              <a:t> </a:t>
            </a:r>
            <a:r>
              <a:rPr lang="ar-JO" b="1" i="0" dirty="0">
                <a:effectLst/>
              </a:rPr>
              <a:t> مجاني.</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لاستخدام </a:t>
            </a:r>
            <a:r>
              <a:rPr lang="en-US" b="1" i="0" dirty="0" err="1">
                <a:effectLst/>
              </a:rPr>
              <a:t>myGov</a:t>
            </a:r>
            <a:r>
              <a:rPr lang="en-US" b="1" i="0" dirty="0">
                <a:effectLst/>
              </a:rPr>
              <a:t>، </a:t>
            </a:r>
            <a:r>
              <a:rPr lang="ar-JO" b="1" i="0" dirty="0">
                <a:effectLst/>
              </a:rPr>
              <a:t>كل ما عليك فعله هو إنشاء حساب </a:t>
            </a:r>
            <a:r>
              <a:rPr lang="en-US" b="1" i="0" dirty="0" err="1">
                <a:effectLst/>
              </a:rPr>
              <a:t>myGov</a:t>
            </a:r>
            <a:r>
              <a:rPr lang="en-US" b="1" i="0" dirty="0">
                <a:effectLst/>
              </a:rPr>
              <a:t> </a:t>
            </a:r>
            <a:r>
              <a:rPr lang="ar-JO" b="1" i="0" dirty="0">
                <a:effectLst/>
              </a:rPr>
              <a:t> مجاني.</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يمكنك بعد ذلك ربط خدماتك المختلفة بحساب </a:t>
            </a:r>
            <a:r>
              <a:rPr lang="en-US" b="1" i="0" dirty="0" err="1">
                <a:effectLst/>
              </a:rPr>
              <a:t>myGov</a:t>
            </a:r>
            <a:r>
              <a:rPr lang="en-US" b="1" i="0" dirty="0">
                <a:effectLst/>
              </a:rPr>
              <a:t> </a:t>
            </a:r>
            <a:r>
              <a:rPr lang="ar-JO" b="1" i="0" dirty="0">
                <a:effectLst/>
              </a:rPr>
              <a:t> الذي أنشأته حديثًا.</a:t>
            </a:r>
          </a:p>
          <a:p>
            <a:pPr marL="171450" indent="-171450" algn="r" rtl="1">
              <a:lnSpc>
                <a:spcPct val="114000"/>
              </a:lnSpc>
              <a:spcBef>
                <a:spcPts val="0"/>
              </a:spcBef>
              <a:spcAft>
                <a:spcPts val="0"/>
              </a:spcAft>
              <a:buFont typeface="Arial" panose="020B0604020202020204" pitchFamily="34" charset="0"/>
              <a:buChar char="•"/>
            </a:pPr>
            <a:r>
              <a:rPr lang="ar-JO" b="1" i="0" dirty="0">
                <a:effectLst/>
              </a:rPr>
              <a:t>سنشرح كيفية القيام بذلك، ولكنه بسيط للغاية وآمن.</a:t>
            </a:r>
            <a:endParaRPr lang="en-US" b="0" i="0" dirty="0">
              <a:effectLst/>
            </a:endParaRPr>
          </a:p>
        </p:txBody>
      </p:sp>
    </p:spTree>
    <p:extLst>
      <p:ext uri="{BB962C8B-B14F-4D97-AF65-F5344CB8AC3E}">
        <p14:creationId xmlns:p14="http://schemas.microsoft.com/office/powerpoint/2010/main" val="54544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14000"/>
              </a:lnSpc>
              <a:spcBef>
                <a:spcPts val="0"/>
              </a:spcBef>
              <a:spcAft>
                <a:spcPts val="0"/>
              </a:spcAft>
              <a:buNone/>
            </a:pPr>
            <a:r>
              <a:rPr lang="ar-JO" b="0" i="0" dirty="0">
                <a:solidFill>
                  <a:srgbClr val="242424"/>
                </a:solidFill>
                <a:effectLst/>
              </a:rPr>
              <a:t>التصيد الاحتيالي هو عندما يرسل إليك شخص ما بريدًا إلكترونيًا مزيفًا لمحاولة سرقة معلوماتك الشخصية. غالبًا ما تبدو هذه الرسائل الإلكترونية حقيقية، وقد تبدو وكأنها صادرة من بنك أو شركة أو حتى صديق، لكنها في الواقع عمليات احتيال.</a:t>
            </a:r>
          </a:p>
          <a:p>
            <a:pPr algn="r" rtl="1">
              <a:lnSpc>
                <a:spcPct val="114000"/>
              </a:lnSpc>
              <a:spcBef>
                <a:spcPts val="0"/>
              </a:spcBef>
              <a:spcAft>
                <a:spcPts val="0"/>
              </a:spcAft>
              <a:buNone/>
            </a:pPr>
            <a:endParaRPr lang="ar-JO" b="0" i="0" dirty="0">
              <a:solidFill>
                <a:srgbClr val="242424"/>
              </a:solidFill>
              <a:effectLst/>
            </a:endParaRPr>
          </a:p>
          <a:p>
            <a:pPr algn="r" rtl="1">
              <a:lnSpc>
                <a:spcPct val="114000"/>
              </a:lnSpc>
              <a:spcBef>
                <a:spcPts val="0"/>
              </a:spcBef>
              <a:spcAft>
                <a:spcPts val="0"/>
              </a:spcAft>
              <a:buNone/>
            </a:pPr>
            <a:r>
              <a:rPr lang="ar-JO" b="0" i="0" dirty="0">
                <a:solidFill>
                  <a:srgbClr val="242424"/>
                </a:solidFill>
                <a:effectLst/>
              </a:rPr>
              <a:t>إليك بعض النصائح لحماية نفسك من التصيد الاحتيالي:</a:t>
            </a:r>
          </a:p>
          <a:p>
            <a:pPr algn="r" rtl="1">
              <a:lnSpc>
                <a:spcPct val="114000"/>
              </a:lnSpc>
              <a:spcBef>
                <a:spcPts val="0"/>
              </a:spcBef>
              <a:spcAft>
                <a:spcPts val="0"/>
              </a:spcAft>
              <a:buNone/>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لا تنقر على الروابط المشبوهة. إذا بدت رسالة بريد إلكتروني غريبة أو طلبت منك النقر على رابط، فكن حذرًا. فقد تنقلك إلى موقع ويب مزيف يبدو حقيقيًا.</a:t>
            </a:r>
          </a:p>
          <a:p>
            <a:pPr algn="r" rtl="1">
              <a:lnSpc>
                <a:spcPct val="114000"/>
              </a:lnSpc>
              <a:spcBef>
                <a:spcPts val="0"/>
              </a:spcBef>
              <a:spcAft>
                <a:spcPts val="0"/>
              </a:spcAft>
              <a:buNone/>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لا تشارك معلوماتك الشخصية. لا تُفصح أبدًا عن كلمات مرورك أو بياناتك المصرفية أو أي معلومات شخصية أخرى ردًا على أي بريد إلكتروني.</a:t>
            </a:r>
          </a:p>
          <a:p>
            <a:pPr algn="r" rtl="1">
              <a:lnSpc>
                <a:spcPct val="114000"/>
              </a:lnSpc>
              <a:spcBef>
                <a:spcPts val="0"/>
              </a:spcBef>
              <a:spcAft>
                <a:spcPts val="0"/>
              </a:spcAft>
              <a:buNone/>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ابحث عن علامات التصيد الاحتيالي. غالبًا ما تتضمن رسائل التصيد الاحتيالي ما يلي:</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أخطاء إملائية،</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وعبارات تحية عامة مثل "عزيزي العميل"،</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ورسائل عاجلة تحثك على التصرف بسرعة.</a:t>
            </a:r>
          </a:p>
          <a:p>
            <a:pPr algn="r" rtl="1">
              <a:lnSpc>
                <a:spcPct val="114000"/>
              </a:lnSpc>
              <a:spcBef>
                <a:spcPts val="0"/>
              </a:spcBef>
              <a:spcAft>
                <a:spcPts val="0"/>
              </a:spcAft>
              <a:buNone/>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أبلغ عن رسائل التصيد الاحتيالي: إذا تلقيت رسالة تصيد احتيالي، فأبلغ عنها مزود خدمة البريد الإلكتروني أو الجهة المختصة.</a:t>
            </a:r>
          </a:p>
          <a:p>
            <a:pPr algn="r" rtl="1">
              <a:lnSpc>
                <a:spcPct val="114000"/>
              </a:lnSpc>
              <a:spcBef>
                <a:spcPts val="0"/>
              </a:spcBef>
              <a:spcAft>
                <a:spcPts val="0"/>
              </a:spcAft>
              <a:buNone/>
            </a:pPr>
            <a:endParaRPr lang="ar-JO" b="0" i="0" dirty="0">
              <a:solidFill>
                <a:srgbClr val="242424"/>
              </a:solidFill>
              <a:effectLst/>
            </a:endParaRPr>
          </a:p>
          <a:p>
            <a:pPr algn="r" rtl="1">
              <a:lnSpc>
                <a:spcPct val="114000"/>
              </a:lnSpc>
              <a:spcBef>
                <a:spcPts val="0"/>
              </a:spcBef>
              <a:spcAft>
                <a:spcPts val="0"/>
              </a:spcAft>
              <a:buNone/>
            </a:pPr>
            <a:r>
              <a:rPr lang="ar-JO" b="0" i="0" dirty="0">
                <a:solidFill>
                  <a:srgbClr val="242424"/>
                </a:solidFill>
                <a:effectLst/>
              </a:rPr>
              <a:t>بالوعي بالتصيد الاحتيالي، يمكنك تجنب الوقوع في فخ عمليات الاحتيال.</a:t>
            </a:r>
            <a:endParaRPr lang="en-US" b="0" i="0" dirty="0">
              <a:solidFill>
                <a:srgbClr val="242424"/>
              </a:solidFill>
              <a:effectLst/>
            </a:endParaRPr>
          </a:p>
        </p:txBody>
      </p:sp>
    </p:spTree>
    <p:extLst>
      <p:ext uri="{BB962C8B-B14F-4D97-AF65-F5344CB8AC3E}">
        <p14:creationId xmlns:p14="http://schemas.microsoft.com/office/powerpoint/2010/main" val="66610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pPr algn="r" rtl="1"/>
            <a:r>
              <a:rPr lang="ar-JO" sz="1400" dirty="0"/>
              <a:t>انظر إلى البريد الإلكتروني على الشاشة وتحقق مما إذا كان بإمكانك العثور على العلامات التحذيرية التي تظهر عند استلام هذا البريد الإلكتروني؟</a:t>
            </a:r>
          </a:p>
          <a:p>
            <a:pPr algn="r" rtl="1"/>
            <a:endParaRPr lang="ar-JO" sz="1400" dirty="0"/>
          </a:p>
          <a:p>
            <a:pPr algn="r" rtl="1"/>
            <a:r>
              <a:rPr lang="ar-JO" sz="1400" dirty="0"/>
              <a:t>تحتوي الشريحة التالية على الإجابات، ولكن تحقق مما إذا كان بإمكان المشاركين العثور على بعض العلامات قبل عرضها.</a:t>
            </a:r>
            <a:endParaRPr lang="en-AU" sz="1400"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390525"/>
            <a:ext cx="5756275" cy="3238500"/>
          </a:xfrm>
        </p:spPr>
      </p:sp>
      <p:sp>
        <p:nvSpPr>
          <p:cNvPr id="3" name="Notes Placeholder 2"/>
          <p:cNvSpPr>
            <a:spLocks noGrp="1"/>
          </p:cNvSpPr>
          <p:nvPr>
            <p:ph type="body" idx="1"/>
          </p:nvPr>
        </p:nvSpPr>
        <p:spPr>
          <a:xfrm>
            <a:off x="731521" y="3844779"/>
            <a:ext cx="5852160" cy="4556271"/>
          </a:xfrm>
        </p:spPr>
        <p:txBody>
          <a:bodyPr/>
          <a:lstStyle/>
          <a:p>
            <a:pPr marL="228600" indent="-228600" algn="r" rtl="1">
              <a:buAutoNum type="arabicPeriod"/>
            </a:pPr>
            <a:r>
              <a:rPr lang="ar-JO" sz="1400" dirty="0">
                <a:cs typeface="Arial" panose="020B0604020202020204" pitchFamily="34" charset="0"/>
              </a:rPr>
              <a:t>عنوان البريد الإلكتروني ليس بريدًا إلكترونيًا حكوميًا رسميًا.</a:t>
            </a:r>
          </a:p>
          <a:p>
            <a:pPr marL="228600" indent="-228600" algn="r" rtl="1">
              <a:buAutoNum type="arabicPeriod"/>
            </a:pPr>
            <a:r>
              <a:rPr lang="ar-JO" sz="1400" dirty="0">
                <a:cs typeface="Arial" panose="020B0604020202020204" pitchFamily="34" charset="0"/>
              </a:rPr>
              <a:t>يستخدمون لغة مُربكة وكلمات مُعقدة.</a:t>
            </a:r>
          </a:p>
          <a:p>
            <a:pPr marL="228600" indent="-228600" algn="r" rtl="1">
              <a:buAutoNum type="arabicPeriod"/>
            </a:pPr>
            <a:r>
              <a:rPr lang="ar-JO" sz="1400" dirty="0">
                <a:cs typeface="Arial" panose="020B0604020202020204" pitchFamily="34" charset="0"/>
              </a:rPr>
              <a:t>يبدو الأمر مُبالغًا فيه - يقولون إنك مدين بمبلغ 520.64 دولارًا أمريكيًا.</a:t>
            </a:r>
          </a:p>
          <a:p>
            <a:pPr marL="228600" indent="-228600" algn="r" rtl="1">
              <a:buAutoNum type="arabicPeriod"/>
            </a:pPr>
            <a:r>
              <a:rPr lang="ar-JO" sz="1400" dirty="0">
                <a:cs typeface="Arial" panose="020B0604020202020204" pitchFamily="34" charset="0"/>
              </a:rPr>
              <a:t>يحاولون استعجالك في التصرف خلال 10 أيام عمل. إذا كانت الحكومة مدينة لك بالمال، فلا يوجد حد زمني لذلك.</a:t>
            </a:r>
          </a:p>
          <a:p>
            <a:pPr marL="228600" indent="-228600" algn="r" rtl="1">
              <a:buAutoNum type="arabicPeriod"/>
            </a:pPr>
            <a:r>
              <a:rPr lang="ar-JO" sz="1400" dirty="0">
                <a:cs typeface="Arial" panose="020B0604020202020204" pitchFamily="34" charset="0"/>
              </a:rPr>
              <a:t>يطلبون منك إرسال رقم الحساب المصرفي الدولي (</a:t>
            </a:r>
            <a:r>
              <a:rPr lang="en-AU" sz="1400" dirty="0">
                <a:cs typeface="Arial" panose="020B0604020202020204" pitchFamily="34" charset="0"/>
              </a:rPr>
              <a:t>IBAN). </a:t>
            </a:r>
            <a:r>
              <a:rPr lang="ar-JO" sz="1400" dirty="0">
                <a:cs typeface="Arial" panose="020B0604020202020204" pitchFamily="34" charset="0"/>
              </a:rPr>
              <a:t> وهو أيضًا عنوان بريد إلكتروني آخر لا يبدو رسميًا.</a:t>
            </a:r>
          </a:p>
          <a:p>
            <a:pPr marL="228600" indent="-228600" algn="r" rtl="1">
              <a:buAutoNum type="arabicPeriod"/>
            </a:pPr>
            <a:r>
              <a:rPr lang="ar-JO" sz="1400" dirty="0">
                <a:cs typeface="Arial" panose="020B0604020202020204" pitchFamily="34" charset="0"/>
              </a:rPr>
              <a:t>يطلبون منك إرسال 100 نقطة هوية (بطاقة ميديكير ورخصة قيادة). باستخدام هذه المعلومات، قد يسرق هؤلاء هويتك.</a:t>
            </a:r>
            <a:endParaRPr lang="en-AU" sz="1400" dirty="0">
              <a:cs typeface="Arial" panose="020B0604020202020204" pitchFamily="34" charset="0"/>
            </a:endParaRPr>
          </a:p>
        </p:txBody>
      </p:sp>
    </p:spTree>
    <p:extLst>
      <p:ext uri="{BB962C8B-B14F-4D97-AF65-F5344CB8AC3E}">
        <p14:creationId xmlns:p14="http://schemas.microsoft.com/office/powerpoint/2010/main" val="394027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JO" sz="1400" dirty="0"/>
              <a:t>راجع أهم النقاط من جلسة اليوم، واسأل إن كان لديك أي أسئلة.</a:t>
            </a:r>
          </a:p>
          <a:p>
            <a:pPr algn="r" rtl="1"/>
            <a:endParaRPr lang="ar-JO" sz="1400" dirty="0"/>
          </a:p>
          <a:p>
            <a:pPr algn="r" rtl="1"/>
            <a:r>
              <a:rPr lang="ar-JO" sz="1400" dirty="0"/>
              <a:t>شارك بعض تجارب الآخرين مع البريد الإلكتروني.</a:t>
            </a:r>
            <a:endParaRPr lang="en-AU" sz="1400" dirty="0"/>
          </a:p>
        </p:txBody>
      </p:sp>
    </p:spTree>
    <p:extLst>
      <p:ext uri="{BB962C8B-B14F-4D97-AF65-F5344CB8AC3E}">
        <p14:creationId xmlns:p14="http://schemas.microsoft.com/office/powerpoint/2010/main" val="2590632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65599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854674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9127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pPr algn="r" rtl="1"/>
            <a:r>
              <a:rPr lang="ar-JO" sz="1400" dirty="0"/>
              <a:t>رحّب بالجميع، عرّف بنفسك وسبب وجودك هنا.</a:t>
            </a:r>
          </a:p>
          <a:p>
            <a:pPr algn="r" rtl="1"/>
            <a:r>
              <a:rPr lang="ar-JO" sz="1400" dirty="0"/>
              <a:t>ناقش استخدامات البريد الإلكتروني الأخرى غير إرسال واستقبال البريد الإلكتروني، مثل الرسائل البريدية. على سبيل المثال، يمكن أن يكون بريدك الإلكتروني اسم المستخدم للخدمات.</a:t>
            </a:r>
          </a:p>
          <a:p>
            <a:pPr algn="r" rtl="1"/>
            <a:r>
              <a:rPr lang="ar-JO" sz="1400" dirty="0"/>
              <a:t>من المهم عند إنشاء حساب بريد إلكتروني أن يكون:</a:t>
            </a:r>
          </a:p>
          <a:p>
            <a:pPr marL="285750" indent="-285750" algn="r" rtl="1">
              <a:buFont typeface="Arial" panose="020B0604020202020204" pitchFamily="34" charset="0"/>
              <a:buChar char="•"/>
            </a:pPr>
            <a:r>
              <a:rPr lang="ar-JO" sz="1400" dirty="0"/>
              <a:t>سهل الحفظ للوصول إليه واستخدامه،</a:t>
            </a:r>
          </a:p>
          <a:p>
            <a:pPr marL="285750" indent="-285750" algn="r" rtl="1">
              <a:buFont typeface="Arial" panose="020B0604020202020204" pitchFamily="34" charset="0"/>
              <a:buChar char="•"/>
            </a:pPr>
            <a:r>
              <a:rPr lang="ar-JO" sz="1400" dirty="0"/>
              <a:t>وآمنًا لأنه سيتضمن معلومات شخصية ويتيح الوصول إلى حسابات أخرى.</a:t>
            </a:r>
          </a:p>
          <a:p>
            <a:pPr marL="285750" indent="-285750" algn="r" rtl="1">
              <a:buFont typeface="Arial" panose="020B0604020202020204" pitchFamily="34" charset="0"/>
              <a:buChar char="•"/>
            </a:pPr>
            <a:r>
              <a:rPr lang="ar-JO" sz="1400" dirty="0"/>
              <a:t>أكّد أنك ستتحدث عن كيفية الوصول إلى البريد الإلكتروني واستخدامه بأمان. </a:t>
            </a:r>
          </a:p>
          <a:p>
            <a:pPr marL="285750" indent="-285750" algn="r" rtl="1">
              <a:buFont typeface="Arial" panose="020B0604020202020204" pitchFamily="34" charset="0"/>
              <a:buChar char="•"/>
            </a:pPr>
            <a:r>
              <a:rPr lang="ar-JO" sz="1400" dirty="0"/>
              <a:t>ذكّرهم بحضور دورات تدريبية مستقبلية حول السلامة على الإنترنت.</a:t>
            </a:r>
          </a:p>
          <a:p>
            <a:pPr marL="285750" indent="-285750" algn="r" rtl="1">
              <a:buFont typeface="Arial" panose="020B0604020202020204" pitchFamily="34" charset="0"/>
              <a:buChar char="•"/>
            </a:pPr>
            <a:endParaRPr lang="ar-JO" sz="1400" dirty="0"/>
          </a:p>
          <a:p>
            <a:pPr marL="0" indent="0" algn="r" rtl="1">
              <a:buFont typeface="Arial" panose="020B0604020202020204" pitchFamily="34" charset="0"/>
              <a:buNone/>
            </a:pPr>
            <a:r>
              <a:rPr lang="ar-JO" sz="1400" dirty="0"/>
              <a:t>أضِف أنك ستتحدث عن كيفية الوصول إلى البريد الإلكتروني واستخدامه بأمان. ذكّرهم بحضور تدريب مستقبلي حول السلامة على الإنترنت.</a:t>
            </a:r>
            <a:endParaRPr lang="en-US" sz="1400" dirty="0"/>
          </a:p>
        </p:txBody>
      </p:sp>
    </p:spTree>
    <p:extLst>
      <p:ext uri="{BB962C8B-B14F-4D97-AF65-F5344CB8AC3E}">
        <p14:creationId xmlns:p14="http://schemas.microsoft.com/office/powerpoint/2010/main" val="353074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marL="285750" indent="-285750" algn="r" rtl="1">
              <a:buFont typeface="Arial" panose="020B0604020202020204" pitchFamily="34" charset="0"/>
              <a:buChar char="•"/>
            </a:pPr>
            <a:r>
              <a:rPr lang="ar-JO" sz="1400" b="1" i="0" dirty="0">
                <a:solidFill>
                  <a:srgbClr val="242424"/>
                </a:solidFill>
                <a:effectLst/>
              </a:rPr>
              <a:t>اطلب من كل مشارك أن يُعرّف بنفسه. يجب أن يُضيف اسمه ومعلومات شيّقة عنه.</a:t>
            </a:r>
          </a:p>
          <a:p>
            <a:pPr marL="285750" indent="-285750" algn="r" rtl="1">
              <a:buFont typeface="Arial" panose="020B0604020202020204" pitchFamily="34" charset="0"/>
              <a:buChar char="•"/>
            </a:pPr>
            <a:endParaRPr lang="ar-JO" sz="1400" b="1" i="0" dirty="0">
              <a:solidFill>
                <a:srgbClr val="242424"/>
              </a:solidFill>
              <a:effectLst/>
            </a:endParaRPr>
          </a:p>
          <a:p>
            <a:pPr marL="285750" indent="-285750" algn="r" rtl="1">
              <a:buFont typeface="Arial" panose="020B0604020202020204" pitchFamily="34" charset="0"/>
              <a:buChar char="•"/>
            </a:pPr>
            <a:r>
              <a:rPr lang="ar-JO" sz="1400" b="1" i="0" dirty="0">
                <a:solidFill>
                  <a:srgbClr val="242424"/>
                </a:solidFill>
                <a:effectLst/>
              </a:rPr>
              <a:t>اختصر كل تعريف بـ 30 ثانية لإبقائه موجزًا ​​وجذابًا.</a:t>
            </a:r>
            <a:endParaRPr lang="en-AU" sz="1400" dirty="0"/>
          </a:p>
        </p:txBody>
      </p:sp>
    </p:spTree>
    <p:extLst>
      <p:ext uri="{BB962C8B-B14F-4D97-AF65-F5344CB8AC3E}">
        <p14:creationId xmlns:p14="http://schemas.microsoft.com/office/powerpoint/2010/main" val="287534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45725"/>
            <a:ext cx="5486400" cy="4928259"/>
          </a:xfrm>
        </p:spPr>
        <p:txBody>
          <a:bodyPr/>
          <a:lstStyle/>
          <a:p>
            <a:pPr marL="285750" indent="-285750" algn="r" rtl="1">
              <a:lnSpc>
                <a:spcPct val="114000"/>
              </a:lnSpc>
              <a:spcBef>
                <a:spcPts val="0"/>
              </a:spcBef>
              <a:spcAft>
                <a:spcPts val="0"/>
              </a:spcAft>
              <a:buFont typeface="Arial" panose="020B0604020202020204" pitchFamily="34" charset="0"/>
              <a:buChar char="•"/>
            </a:pPr>
            <a:r>
              <a:rPr lang="ar-JO" sz="1400" b="0" i="0" dirty="0">
                <a:effectLst/>
              </a:rPr>
              <a:t>اسأل المشاركين: "ماذا تعرف عن البريد الإلكتروني؟ هل استخدمه أحد من قبل؟" - اطلب من المشاركين مشاركة تجاربهم.</a:t>
            </a:r>
          </a:p>
          <a:p>
            <a:pPr marL="285750"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285750" indent="-285750" algn="r" rtl="1">
              <a:lnSpc>
                <a:spcPct val="114000"/>
              </a:lnSpc>
              <a:spcBef>
                <a:spcPts val="0"/>
              </a:spcBef>
              <a:spcAft>
                <a:spcPts val="0"/>
              </a:spcAft>
              <a:buFont typeface="Arial" panose="020B0604020202020204" pitchFamily="34" charset="0"/>
              <a:buChar char="•"/>
            </a:pPr>
            <a:r>
              <a:rPr lang="ar-JO" sz="1400" b="0" i="0" dirty="0">
                <a:effectLst/>
              </a:rPr>
              <a:t>البريد الإلكتروني أداة تتيح لك إرسال واستقبال الرسائل عبر الإنترنت. يشبه إرسال رسالة، ولكنه أسرع بكثير.</a:t>
            </a:r>
          </a:p>
          <a:p>
            <a:pPr marL="285750"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285750" indent="-285750" algn="r" rtl="1">
              <a:lnSpc>
                <a:spcPct val="114000"/>
              </a:lnSpc>
              <a:spcBef>
                <a:spcPts val="0"/>
              </a:spcBef>
              <a:spcAft>
                <a:spcPts val="0"/>
              </a:spcAft>
              <a:buFont typeface="Arial" panose="020B0604020202020204" pitchFamily="34" charset="0"/>
              <a:buChar char="•"/>
            </a:pPr>
            <a:r>
              <a:rPr lang="ar-JO" sz="1400" b="0" i="0" dirty="0">
                <a:effectLst/>
              </a:rPr>
              <a:t>باستخدام البريد الإلكتروني، يمكنك:</a:t>
            </a:r>
          </a:p>
          <a:p>
            <a:pPr marL="285750"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إرسال واستقبال الرسائل بسرعة.</a:t>
            </a:r>
          </a:p>
          <a:p>
            <a:pPr marL="742950" lvl="1"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إرفاق ملفات مثل الصور أو المستندات.</a:t>
            </a:r>
          </a:p>
          <a:p>
            <a:pPr marL="742950" lvl="1"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تنظيم رسائلك للحفاظ على ترتيبها.</a:t>
            </a:r>
          </a:p>
          <a:p>
            <a:pPr marL="742950" lvl="1"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استخدامه للتواصل الشخصي والعملي.</a:t>
            </a:r>
          </a:p>
          <a:p>
            <a:pPr marL="285750"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285750" indent="-285750" algn="r" rtl="1">
              <a:lnSpc>
                <a:spcPct val="114000"/>
              </a:lnSpc>
              <a:spcBef>
                <a:spcPts val="0"/>
              </a:spcBef>
              <a:spcAft>
                <a:spcPts val="0"/>
              </a:spcAft>
              <a:buFont typeface="Arial" panose="020B0604020202020204" pitchFamily="34" charset="0"/>
              <a:buChar char="•"/>
            </a:pPr>
            <a:r>
              <a:rPr lang="ar-JO" sz="1400" b="0" i="0" dirty="0">
                <a:effectLst/>
              </a:rPr>
              <a:t>يُعد البريد الإلكتروني مفيدًا أيضًا لتسجيل الدخول إلى خدمات مختلفة. تتطلب العديد من المواقع الإلكترونية والتطبيقات عنوان بريد إلكتروني لإنشاء حساب. يشمل ذلك:</a:t>
            </a:r>
          </a:p>
          <a:p>
            <a:pPr marL="285750"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الخدمات الحكومية مثل </a:t>
            </a:r>
            <a:r>
              <a:rPr lang="en-US" sz="1400" b="0" i="0" dirty="0">
                <a:effectLst/>
              </a:rPr>
              <a:t>MyGov </a:t>
            </a:r>
            <a:r>
              <a:rPr lang="ar-JO" sz="1400" b="0" i="0" dirty="0">
                <a:effectLst/>
              </a:rPr>
              <a:t>لبرامج </a:t>
            </a:r>
            <a:r>
              <a:rPr lang="en-US" sz="1400" b="0" i="0" dirty="0">
                <a:effectLst/>
              </a:rPr>
              <a:t>Medicare </a:t>
            </a:r>
            <a:r>
              <a:rPr lang="ar-JO" sz="1400" b="0" i="0" dirty="0">
                <a:effectLst/>
              </a:rPr>
              <a:t>و</a:t>
            </a:r>
            <a:r>
              <a:rPr lang="en-US" sz="1400" b="0" i="0" dirty="0">
                <a:effectLst/>
              </a:rPr>
              <a:t>Centrelink.</a:t>
            </a:r>
          </a:p>
          <a:p>
            <a:pPr marL="742950" lvl="1" indent="-285750" algn="r" rtl="1">
              <a:lnSpc>
                <a:spcPct val="114000"/>
              </a:lnSpc>
              <a:spcBef>
                <a:spcPts val="0"/>
              </a:spcBef>
              <a:spcAft>
                <a:spcPts val="0"/>
              </a:spcAft>
              <a:buFont typeface="Arial" panose="020B0604020202020204" pitchFamily="34" charset="0"/>
              <a:buChar char="•"/>
            </a:pPr>
            <a:endParaRPr lang="en-US"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الخدمات المصرفية عبر الإنترنت لإدارة أموالك.</a:t>
            </a:r>
          </a:p>
          <a:p>
            <a:pPr marL="742950" lvl="1"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مواقع التسوق لتتبع الطلبات.</a:t>
            </a:r>
          </a:p>
          <a:p>
            <a:pPr marL="742950" lvl="1" indent="-285750" algn="r" rtl="1">
              <a:lnSpc>
                <a:spcPct val="114000"/>
              </a:lnSpc>
              <a:spcBef>
                <a:spcPts val="0"/>
              </a:spcBef>
              <a:spcAft>
                <a:spcPts val="0"/>
              </a:spcAft>
              <a:buFont typeface="Arial" panose="020B0604020202020204" pitchFamily="34" charset="0"/>
              <a:buChar char="•"/>
            </a:pPr>
            <a:endParaRPr lang="ar-JO" sz="1400" b="0" i="0" dirty="0">
              <a:effectLst/>
            </a:endParaRPr>
          </a:p>
          <a:p>
            <a:pPr marL="742950" lvl="1" indent="-285750" algn="r" rtl="1">
              <a:lnSpc>
                <a:spcPct val="114000"/>
              </a:lnSpc>
              <a:spcBef>
                <a:spcPts val="0"/>
              </a:spcBef>
              <a:spcAft>
                <a:spcPts val="0"/>
              </a:spcAft>
              <a:buFont typeface="Arial" panose="020B0604020202020204" pitchFamily="34" charset="0"/>
              <a:buChar char="•"/>
            </a:pPr>
            <a:r>
              <a:rPr lang="ar-JO" sz="1400" b="0" i="0" dirty="0">
                <a:effectLst/>
              </a:rPr>
              <a:t>وسائل التواصل الاجتماعي مثل </a:t>
            </a:r>
            <a:r>
              <a:rPr lang="en-US" sz="1400" b="0" i="0" dirty="0">
                <a:effectLst/>
              </a:rPr>
              <a:t>Facebook </a:t>
            </a:r>
            <a:r>
              <a:rPr lang="ar-JO" sz="1400" b="0" i="0" dirty="0">
                <a:effectLst/>
              </a:rPr>
              <a:t>و</a:t>
            </a:r>
            <a:r>
              <a:rPr lang="en-US" sz="1400" b="0" i="0" dirty="0">
                <a:effectLst/>
              </a:rPr>
              <a:t>Instagram.</a:t>
            </a:r>
          </a:p>
          <a:p>
            <a:pPr marL="285750" indent="-285750" algn="r" rtl="1">
              <a:lnSpc>
                <a:spcPct val="114000"/>
              </a:lnSpc>
              <a:spcBef>
                <a:spcPts val="0"/>
              </a:spcBef>
              <a:spcAft>
                <a:spcPts val="0"/>
              </a:spcAft>
              <a:buFont typeface="Arial" panose="020B0604020202020204" pitchFamily="34" charset="0"/>
              <a:buChar char="•"/>
            </a:pPr>
            <a:endParaRPr lang="en-US" sz="1400" b="0" i="0" dirty="0">
              <a:effectLst/>
            </a:endParaRPr>
          </a:p>
          <a:p>
            <a:pPr marL="285750" indent="-285750" algn="r" rtl="1">
              <a:lnSpc>
                <a:spcPct val="114000"/>
              </a:lnSpc>
              <a:spcBef>
                <a:spcPts val="0"/>
              </a:spcBef>
              <a:spcAft>
                <a:spcPts val="0"/>
              </a:spcAft>
              <a:buFont typeface="Arial" panose="020B0604020202020204" pitchFamily="34" charset="0"/>
              <a:buChar char="•"/>
            </a:pPr>
            <a:r>
              <a:rPr lang="ar-JO" sz="1400" b="0" i="0" dirty="0">
                <a:effectLst/>
              </a:rPr>
              <a:t>يساعدك امتلاك عنوان بريد إلكتروني على الوصول إلى هذه الخدمات والبقاء على اتصال.</a:t>
            </a:r>
            <a:endParaRPr lang="en-AU" sz="1400" dirty="0"/>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4963"/>
            <a:ext cx="5486400" cy="3086100"/>
          </a:xfrm>
        </p:spPr>
      </p:sp>
      <p:sp>
        <p:nvSpPr>
          <p:cNvPr id="3" name="Notes Placeholder 2"/>
          <p:cNvSpPr>
            <a:spLocks noGrp="1"/>
          </p:cNvSpPr>
          <p:nvPr>
            <p:ph type="body" idx="1"/>
          </p:nvPr>
        </p:nvSpPr>
        <p:spPr>
          <a:xfrm>
            <a:off x="685800" y="3616778"/>
            <a:ext cx="5486400" cy="5313466"/>
          </a:xfrm>
        </p:spPr>
        <p:txBody>
          <a:bodyPr/>
          <a:lstStyle/>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من بين موفري خدمات البريد الإلكتروني المختلفة: </a:t>
            </a:r>
            <a:r>
              <a:rPr lang="en-US" b="0" i="0" dirty="0">
                <a:solidFill>
                  <a:srgbClr val="242424"/>
                </a:solidFill>
                <a:effectLst/>
              </a:rPr>
              <a:t>Gmail </a:t>
            </a:r>
            <a:r>
              <a:rPr lang="ar-JO" b="0" i="0" dirty="0">
                <a:solidFill>
                  <a:srgbClr val="242424"/>
                </a:solidFill>
                <a:effectLst/>
              </a:rPr>
              <a:t> و</a:t>
            </a:r>
            <a:r>
              <a:rPr lang="en-US" b="0" i="0" dirty="0">
                <a:solidFill>
                  <a:srgbClr val="242424"/>
                </a:solidFill>
                <a:effectLst/>
              </a:rPr>
              <a:t>Outlook </a:t>
            </a:r>
            <a:r>
              <a:rPr lang="ar-JO" b="0" i="0" dirty="0">
                <a:solidFill>
                  <a:srgbClr val="242424"/>
                </a:solidFill>
                <a:effectLst/>
              </a:rPr>
              <a:t> و</a:t>
            </a:r>
            <a:r>
              <a:rPr lang="en-US" b="0" i="0" dirty="0">
                <a:solidFill>
                  <a:srgbClr val="242424"/>
                </a:solidFill>
                <a:effectLst/>
              </a:rPr>
              <a:t>Yahoo. </a:t>
            </a:r>
            <a:r>
              <a:rPr lang="ar-JO" b="0" i="0" dirty="0">
                <a:solidFill>
                  <a:srgbClr val="242424"/>
                </a:solidFill>
                <a:effectLst/>
              </a:rPr>
              <a:t> لكلٍّ منهم ميزاته وفوائده الخاصة.</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Gmail </a:t>
            </a:r>
            <a:r>
              <a:rPr lang="ar-JO" b="0" i="0" dirty="0">
                <a:solidFill>
                  <a:srgbClr val="242424"/>
                </a:solidFill>
                <a:effectLst/>
              </a:rPr>
              <a:t> من جوجل.</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يحظى بشعبية كبيرة.</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يوفر مساحة تخزين كبيرة.</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يتوافق بشكل جيد مع خدمات جوجل الأخرى، مثل </a:t>
            </a:r>
            <a:r>
              <a:rPr lang="en-US" b="0" i="0" dirty="0">
                <a:solidFill>
                  <a:srgbClr val="242424"/>
                </a:solidFill>
                <a:effectLst/>
              </a:rPr>
              <a:t>Google Drive </a:t>
            </a:r>
            <a:r>
              <a:rPr lang="ar-JO" b="0" i="0" dirty="0">
                <a:solidFill>
                  <a:srgbClr val="242424"/>
                </a:solidFill>
                <a:effectLst/>
              </a:rPr>
              <a:t>و</a:t>
            </a:r>
            <a:r>
              <a:rPr lang="en-US" b="0" i="0" dirty="0">
                <a:solidFill>
                  <a:srgbClr val="242424"/>
                </a:solidFill>
                <a:effectLst/>
              </a:rPr>
              <a:t>Google Calendar.</a:t>
            </a:r>
          </a:p>
          <a:p>
            <a:pPr marL="628650" lvl="1" indent="-171450" algn="r" rtl="1">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كما يتميز بإمكانيات بحث فعّالة وتصفية ممتازة للرسائل غير المرغوب فيها.</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Outlook </a:t>
            </a:r>
            <a:r>
              <a:rPr lang="ar-JO" b="0" i="0" dirty="0">
                <a:solidFill>
                  <a:srgbClr val="242424"/>
                </a:solidFill>
                <a:effectLst/>
              </a:rPr>
              <a:t> من مايكروسوفت.</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يشتهر بسهولة استخدامه.</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يتوافق بشكل جيد مع </a:t>
            </a:r>
            <a:r>
              <a:rPr lang="en-US" b="0" i="0" dirty="0">
                <a:solidFill>
                  <a:srgbClr val="242424"/>
                </a:solidFill>
                <a:effectLst/>
              </a:rPr>
              <a:t>Office 365 </a:t>
            </a:r>
            <a:r>
              <a:rPr lang="ar-JO" b="0" i="0" dirty="0">
                <a:solidFill>
                  <a:srgbClr val="242424"/>
                </a:solidFill>
                <a:effectLst/>
              </a:rPr>
              <a:t> و</a:t>
            </a:r>
            <a:r>
              <a:rPr lang="en-US" b="0" i="0" dirty="0">
                <a:solidFill>
                  <a:srgbClr val="242424"/>
                </a:solidFill>
                <a:effectLst/>
              </a:rPr>
              <a:t>OneDrive.</a:t>
            </a:r>
          </a:p>
          <a:p>
            <a:pPr marL="628650" lvl="1" indent="-171450" algn="r" rtl="1">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كما يتميز بميزات تقويم رائعة وأمان قوي.</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يتميز </a:t>
            </a:r>
            <a:r>
              <a:rPr lang="en-US" b="0" i="0" dirty="0">
                <a:solidFill>
                  <a:srgbClr val="242424"/>
                </a:solidFill>
                <a:effectLst/>
              </a:rPr>
              <a:t>Yahoo Mail </a:t>
            </a:r>
            <a:r>
              <a:rPr lang="ar-JO" b="0" i="0" dirty="0">
                <a:solidFill>
                  <a:srgbClr val="242424"/>
                </a:solidFill>
                <a:effectLst/>
              </a:rPr>
              <a:t> منذ فترة طويلة ببساطته. يوفر:</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سمات قابلة للتخصيص،</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مساحة تخزين كبيرة،</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وتحديثات مدمجة للأخبار والطقس.</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عند إنشاء حساب بريد إلكتروني جديد، من المهم الحفاظ على أمان حسابك من خلال:</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اختيار اسم مستخدم فريد،</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وكلمة مرور قوية.</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إليك بعض النصائح لإنشاء كلمة مرور قوية:</a:t>
            </a:r>
          </a:p>
          <a:p>
            <a:pPr marL="171450"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اجعلها طويلة.</a:t>
            </a:r>
          </a:p>
          <a:p>
            <a:pPr marL="628650" lvl="1" indent="-171450" algn="r" rtl="1">
              <a:lnSpc>
                <a:spcPct val="114000"/>
              </a:lnSpc>
              <a:spcBef>
                <a:spcPts val="0"/>
              </a:spcBef>
              <a:spcAft>
                <a:spcPts val="0"/>
              </a:spcAft>
              <a:buFont typeface="Arial" panose="020B0604020202020204" pitchFamily="34" charset="0"/>
              <a:buChar char="•"/>
            </a:pPr>
            <a:endParaRPr lang="ar-JO" b="0" i="0" dirty="0">
              <a:solidFill>
                <a:srgbClr val="242424"/>
              </a:solidFill>
              <a:effectLst/>
            </a:endParaRP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استهدف 12 حرفًا على الأقل. كلمات المرور الطويلة أصعب في الاختراق.</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استخدم مزيجًا من الأحرف. أدرج أحرفًا (كبيرة وصغيرة) وأرقامًا ورموزًا خاصة.</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تجنب الكلمات والعبارات الشائعة. لا تستخدم معلومات يسهل تخمينها مثل "</a:t>
            </a:r>
            <a:r>
              <a:rPr lang="en-US" b="0" i="0" dirty="0">
                <a:solidFill>
                  <a:srgbClr val="242424"/>
                </a:solidFill>
                <a:effectLst/>
              </a:rPr>
              <a:t>password" </a:t>
            </a:r>
            <a:r>
              <a:rPr lang="ar-JO" b="0" i="0" dirty="0">
                <a:solidFill>
                  <a:srgbClr val="242424"/>
                </a:solidFill>
                <a:effectLst/>
              </a:rPr>
              <a:t> أو "123456".</a:t>
            </a:r>
          </a:p>
          <a:p>
            <a:pPr marL="628650" lvl="1"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فكّر في عبارة مرور. استخدم سلسلة من الكلمات العشوائية المترابطة، مثل "</a:t>
            </a:r>
            <a:r>
              <a:rPr lang="en-US" b="0" i="0" dirty="0" err="1">
                <a:solidFill>
                  <a:srgbClr val="242424"/>
                </a:solidFill>
                <a:effectLst/>
              </a:rPr>
              <a:t>BlueSkyElephantTree</a:t>
            </a:r>
            <a:r>
              <a:rPr lang="en-US" b="0" i="0" dirty="0">
                <a:solidFill>
                  <a:srgbClr val="242424"/>
                </a:solidFill>
                <a:effectLst/>
              </a:rPr>
              <a:t>".</a:t>
            </a:r>
          </a:p>
          <a:p>
            <a:pPr marL="171450" indent="-171450" algn="r" rtl="1">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للتسجيل في خدمات البريد الإلكتروني هذه، يمكنك زيارة:</a:t>
            </a:r>
          </a:p>
          <a:p>
            <a:pPr marL="171450"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Gmail: mail.google.com</a:t>
            </a:r>
          </a:p>
          <a:p>
            <a:pPr marL="171450"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Outlook: outlook.com</a:t>
            </a:r>
          </a:p>
          <a:p>
            <a:pPr marL="171450" indent="-171450" algn="r" rtl="1">
              <a:lnSpc>
                <a:spcPct val="114000"/>
              </a:lnSpc>
              <a:spcBef>
                <a:spcPts val="0"/>
              </a:spcBef>
              <a:spcAft>
                <a:spcPts val="0"/>
              </a:spcAft>
              <a:buFont typeface="Arial" panose="020B0604020202020204" pitchFamily="34" charset="0"/>
              <a:buChar char="•"/>
            </a:pPr>
            <a:r>
              <a:rPr lang="en-US" b="0" i="0" dirty="0">
                <a:solidFill>
                  <a:srgbClr val="242424"/>
                </a:solidFill>
                <a:effectLst/>
              </a:rPr>
              <a:t>Yahoo: mail.yahoo.com</a:t>
            </a:r>
          </a:p>
          <a:p>
            <a:pPr marL="171450" indent="-171450" algn="r" rtl="1">
              <a:lnSpc>
                <a:spcPct val="114000"/>
              </a:lnSpc>
              <a:spcBef>
                <a:spcPts val="0"/>
              </a:spcBef>
              <a:spcAft>
                <a:spcPts val="0"/>
              </a:spcAft>
              <a:buFont typeface="Arial" panose="020B0604020202020204" pitchFamily="34" charset="0"/>
              <a:buChar char="•"/>
            </a:pPr>
            <a:endParaRPr lang="en-US" b="0" i="0" dirty="0">
              <a:solidFill>
                <a:srgbClr val="242424"/>
              </a:solidFill>
              <a:effectLst/>
            </a:endParaRPr>
          </a:p>
          <a:p>
            <a:pPr marL="171450" indent="-171450" algn="r" rtl="1">
              <a:lnSpc>
                <a:spcPct val="114000"/>
              </a:lnSpc>
              <a:spcBef>
                <a:spcPts val="0"/>
              </a:spcBef>
              <a:spcAft>
                <a:spcPts val="0"/>
              </a:spcAft>
              <a:buFont typeface="Arial" panose="020B0604020202020204" pitchFamily="34" charset="0"/>
              <a:buChar char="•"/>
            </a:pPr>
            <a:r>
              <a:rPr lang="ar-JO" b="0" i="0" dirty="0">
                <a:solidFill>
                  <a:srgbClr val="242424"/>
                </a:solidFill>
                <a:effectLst/>
              </a:rPr>
              <a:t>للتسجيل، أدخل اسمك وأنشئ عنوان بريد إلكتروني. سيرى الجميع الاسم الذي أدخلته عند مراسلتهم!</a:t>
            </a:r>
            <a:endParaRPr lang="en-US" b="0" i="0" dirty="0">
              <a:solidFill>
                <a:srgbClr val="242424"/>
              </a:solidFill>
              <a:effectLst/>
            </a:endParaRPr>
          </a:p>
        </p:txBody>
      </p:sp>
    </p:spTree>
    <p:extLst>
      <p:ext uri="{BB962C8B-B14F-4D97-AF65-F5344CB8AC3E}">
        <p14:creationId xmlns:p14="http://schemas.microsoft.com/office/powerpoint/2010/main" val="4138423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33849"/>
            <a:ext cx="5486400" cy="4367151"/>
          </a:xfrm>
        </p:spPr>
        <p:txBody>
          <a:bodyPr/>
          <a:lstStyle/>
          <a:p>
            <a:pPr algn="r" rtl="1">
              <a:lnSpc>
                <a:spcPct val="114000"/>
              </a:lnSpc>
              <a:spcBef>
                <a:spcPts val="0"/>
              </a:spcBef>
              <a:spcAft>
                <a:spcPts val="0"/>
              </a:spcAft>
              <a:buFont typeface="+mj-lt"/>
              <a:buNone/>
            </a:pPr>
            <a:r>
              <a:rPr lang="ar-JO" b="1" i="0" dirty="0">
                <a:solidFill>
                  <a:srgbClr val="242424"/>
                </a:solidFill>
                <a:effectLst/>
              </a:rPr>
              <a:t>تصفح الأجزاء التالية من رسالة البريد الإلكتروني.</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زر الإنشاء:</a:t>
            </a:r>
          </a:p>
          <a:p>
            <a:pPr marL="457200" lvl="1" indent="0" algn="r" rtl="1">
              <a:lnSpc>
                <a:spcPct val="114000"/>
              </a:lnSpc>
              <a:spcBef>
                <a:spcPts val="0"/>
              </a:spcBef>
              <a:spcAft>
                <a:spcPts val="0"/>
              </a:spcAft>
              <a:buFontTx/>
              <a:buNone/>
            </a:pPr>
            <a:r>
              <a:rPr lang="ar-JO" b="1" i="0" dirty="0">
                <a:solidFill>
                  <a:srgbClr val="242424"/>
                </a:solidFill>
                <a:effectLst/>
              </a:rPr>
              <a:t>يُستخدم هذا الزر لبدء كتابة رسالة بريد إلكتروني جديدة. انقر عليه لفتح نافذة بريد إلكتروني جديدة.</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من:</a:t>
            </a:r>
          </a:p>
          <a:p>
            <a:pPr marL="457200" lvl="1" indent="0" algn="r" rtl="1">
              <a:lnSpc>
                <a:spcPct val="114000"/>
              </a:lnSpc>
              <a:spcBef>
                <a:spcPts val="0"/>
              </a:spcBef>
              <a:spcAft>
                <a:spcPts val="0"/>
              </a:spcAft>
              <a:buFontTx/>
              <a:buNone/>
            </a:pPr>
            <a:r>
              <a:rPr lang="ar-JO" b="1" i="0" dirty="0">
                <a:solidFill>
                  <a:srgbClr val="242424"/>
                </a:solidFill>
                <a:effectLst/>
              </a:rPr>
              <a:t>يُظهر هذا الزر مُرسِل الرسالة. سيكون عنوان بريدك الإلكتروني.</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إلى:</a:t>
            </a:r>
          </a:p>
          <a:p>
            <a:pPr marL="457200" lvl="1" indent="0" algn="r" rtl="1">
              <a:lnSpc>
                <a:spcPct val="114000"/>
              </a:lnSpc>
              <a:spcBef>
                <a:spcPts val="0"/>
              </a:spcBef>
              <a:spcAft>
                <a:spcPts val="0"/>
              </a:spcAft>
              <a:buFontTx/>
              <a:buNone/>
            </a:pPr>
            <a:r>
              <a:rPr lang="ar-JO" b="1" i="0" dirty="0">
                <a:solidFill>
                  <a:srgbClr val="242424"/>
                </a:solidFill>
                <a:effectLst/>
              </a:rPr>
              <a:t>هنا تكتب عنوان البريد الإلكتروني للشخص الذي تُريد إرسال الرسالة إليه.</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نسخة كربونية/نسخة مخفية:</a:t>
            </a:r>
          </a:p>
          <a:p>
            <a:pPr marL="628650" lvl="1" indent="-171450" algn="r" rtl="1">
              <a:lnSpc>
                <a:spcPct val="114000"/>
              </a:lnSpc>
              <a:spcBef>
                <a:spcPts val="0"/>
              </a:spcBef>
              <a:spcAft>
                <a:spcPts val="0"/>
              </a:spcAft>
              <a:buFont typeface="Arial" panose="020B0604020202020204" pitchFamily="34" charset="0"/>
              <a:buChar char="•"/>
            </a:pPr>
            <a:r>
              <a:rPr lang="ar-JO" b="1" i="0" dirty="0">
                <a:solidFill>
                  <a:srgbClr val="242424"/>
                </a:solidFill>
                <a:effectLst/>
              </a:rPr>
              <a:t>يُشير اختصار </a:t>
            </a:r>
            <a:r>
              <a:rPr lang="en-US" b="1" i="0" dirty="0">
                <a:solidFill>
                  <a:srgbClr val="242424"/>
                </a:solidFill>
                <a:effectLst/>
              </a:rPr>
              <a:t>CC </a:t>
            </a:r>
            <a:r>
              <a:rPr lang="ar-JO" b="1" i="0" dirty="0">
                <a:solidFill>
                  <a:srgbClr val="242424"/>
                </a:solidFill>
                <a:effectLst/>
              </a:rPr>
              <a:t>إلى "نسخة كربونية". استخدم هذا الزر لإرسال الرسالة إلى أشخاص آخرين يُفترض أن يطلعوا عليها، ولكن ليسوا المستلم الرئيسي.</a:t>
            </a:r>
          </a:p>
          <a:p>
            <a:pPr marL="628650" lvl="1" indent="-171450" algn="r" rtl="1">
              <a:lnSpc>
                <a:spcPct val="114000"/>
              </a:lnSpc>
              <a:spcBef>
                <a:spcPts val="0"/>
              </a:spcBef>
              <a:spcAft>
                <a:spcPts val="0"/>
              </a:spcAft>
              <a:buFont typeface="Arial" panose="020B0604020202020204" pitchFamily="34" charset="0"/>
              <a:buChar char="•"/>
            </a:pPr>
            <a:r>
              <a:rPr lang="ar-JO" b="1" i="0" dirty="0">
                <a:solidFill>
                  <a:srgbClr val="242424"/>
                </a:solidFill>
                <a:effectLst/>
              </a:rPr>
              <a:t>نسخة مخفية:يُشير اختصار </a:t>
            </a:r>
            <a:r>
              <a:rPr lang="en-US" b="1" i="0" dirty="0">
                <a:solidFill>
                  <a:srgbClr val="242424"/>
                </a:solidFill>
                <a:effectLst/>
              </a:rPr>
              <a:t>BCC </a:t>
            </a:r>
            <a:r>
              <a:rPr lang="ar-JO" b="1" i="0" dirty="0">
                <a:solidFill>
                  <a:srgbClr val="242424"/>
                </a:solidFill>
                <a:effectLst/>
              </a:rPr>
              <a:t> إلى "نسخة كربونية عمياء". استخدم هذا الزر لإرسال الرسالة إلى أشخاص آخرين دون علم المستلم الرئيسي.</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الموضوع:</a:t>
            </a:r>
          </a:p>
          <a:p>
            <a:pPr marL="457200" lvl="1" indent="0" algn="r" rtl="1">
              <a:lnSpc>
                <a:spcPct val="114000"/>
              </a:lnSpc>
              <a:spcBef>
                <a:spcPts val="0"/>
              </a:spcBef>
              <a:spcAft>
                <a:spcPts val="0"/>
              </a:spcAft>
              <a:buFontTx/>
              <a:buNone/>
            </a:pPr>
            <a:r>
              <a:rPr lang="ar-JO" b="1" i="0" dirty="0">
                <a:solidFill>
                  <a:srgbClr val="242424"/>
                </a:solidFill>
                <a:effectLst/>
              </a:rPr>
              <a:t>سطر قصير يُخبر المستلم بموضوع الرسالة. اجعله واضحًا ومُختصرًا.</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النص:</a:t>
            </a:r>
          </a:p>
          <a:p>
            <a:pPr marL="457200" lvl="1" indent="0" algn="r" rtl="1">
              <a:lnSpc>
                <a:spcPct val="114000"/>
              </a:lnSpc>
              <a:spcBef>
                <a:spcPts val="0"/>
              </a:spcBef>
              <a:spcAft>
                <a:spcPts val="0"/>
              </a:spcAft>
              <a:buFontTx/>
              <a:buNone/>
            </a:pPr>
            <a:r>
              <a:rPr lang="ar-JO" b="1" i="0" dirty="0">
                <a:solidFill>
                  <a:srgbClr val="242424"/>
                </a:solidFill>
                <a:effectLst/>
              </a:rPr>
              <a:t>هنا تكتب رسالتك. ابدأ بتحية، واكتب رسالتك الرئيسية، واختتم بخاتمة.</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زر الإرسال:</a:t>
            </a:r>
          </a:p>
          <a:p>
            <a:pPr marL="457200" lvl="1" indent="0" algn="r" rtl="1">
              <a:lnSpc>
                <a:spcPct val="114000"/>
              </a:lnSpc>
              <a:spcBef>
                <a:spcPts val="0"/>
              </a:spcBef>
              <a:spcAft>
                <a:spcPts val="0"/>
              </a:spcAft>
              <a:buFontTx/>
              <a:buNone/>
            </a:pPr>
            <a:r>
              <a:rPr lang="ar-JO" b="1" i="0" dirty="0">
                <a:solidFill>
                  <a:srgbClr val="242424"/>
                </a:solidFill>
                <a:effectLst/>
              </a:rPr>
              <a:t>انقر على هذا الزر لإرسال رسالتك إلى المستلم.</a:t>
            </a:r>
          </a:p>
          <a:p>
            <a:pPr marL="228600" indent="-228600" algn="r" rtl="1">
              <a:lnSpc>
                <a:spcPct val="114000"/>
              </a:lnSpc>
              <a:spcBef>
                <a:spcPts val="0"/>
              </a:spcBef>
              <a:spcAft>
                <a:spcPts val="0"/>
              </a:spcAft>
              <a:buFont typeface="+mj-lt"/>
              <a:buAutoNum type="arabicPeriod"/>
            </a:pPr>
            <a:r>
              <a:rPr lang="ar-JO" b="1" i="0" dirty="0">
                <a:solidFill>
                  <a:srgbClr val="242424"/>
                </a:solidFill>
                <a:effectLst/>
              </a:rPr>
              <a:t>زر الحذف: </a:t>
            </a:r>
          </a:p>
          <a:p>
            <a:pPr marL="457200" lvl="1" indent="0" algn="r" rtl="1">
              <a:lnSpc>
                <a:spcPct val="114000"/>
              </a:lnSpc>
              <a:spcBef>
                <a:spcPts val="0"/>
              </a:spcBef>
              <a:spcAft>
                <a:spcPts val="0"/>
              </a:spcAft>
              <a:buFontTx/>
              <a:buNone/>
            </a:pPr>
            <a:r>
              <a:rPr lang="ar-JO" b="1" i="0" dirty="0">
                <a:solidFill>
                  <a:srgbClr val="242424"/>
                </a:solidFill>
                <a:effectLst/>
              </a:rPr>
              <a:t>انقر على هذا الزر إذا كنت ترغب في حذف مسودة البريد الإلكتروني والبدء من جديد.</a:t>
            </a:r>
            <a:endParaRPr lang="en-US" b="0" i="0" dirty="0">
              <a:solidFill>
                <a:srgbClr val="242424"/>
              </a:solidFill>
              <a:effectLst/>
            </a:endParaRPr>
          </a:p>
        </p:txBody>
      </p:sp>
    </p:spTree>
    <p:extLst>
      <p:ext uri="{BB962C8B-B14F-4D97-AF65-F5344CB8AC3E}">
        <p14:creationId xmlns:p14="http://schemas.microsoft.com/office/powerpoint/2010/main" val="262557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 </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a:t>
            </a:r>
            <a:r>
              <a:rPr lang="en-AU" altLang="en-US" dirty="0">
                <a:solidFill>
                  <a:schemeClr val="tx1"/>
                </a:solidFill>
                <a:cs typeface="Arial" panose="020B0604020202020204" pitchFamily="34" charset="0"/>
              </a:rPr>
              <a:t>Community Champions Program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a:t>
            </a:r>
            <a:r>
              <a:rPr lang="en-AU" altLang="en-US" dirty="0">
                <a:cs typeface="Arial" panose="020B0604020202020204" pitchFamily="34" charset="0"/>
              </a:rPr>
              <a:t>Community Champions Program </a:t>
            </a:r>
            <a:endParaRPr lang="en-US" altLang="en-US" dirty="0">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 </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 </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 </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5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image" Target="../media/image23.png"/><Relationship Id="rId11" Type="http://schemas.openxmlformats.org/officeDocument/2006/relationships/image" Target="../media/image21.jpeg"/><Relationship Id="rId5" Type="http://schemas.openxmlformats.org/officeDocument/2006/relationships/image" Target="../media/image13.png"/><Relationship Id="rId10" Type="http://schemas.openxmlformats.org/officeDocument/2006/relationships/image" Target="../media/image20.jpeg"/><Relationship Id="rId4" Type="http://schemas.openxmlformats.org/officeDocument/2006/relationships/image" Target="../media/image12.png"/><Relationship Id="rId9"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goodthingsaustralia.org/wp-content/uploads/2024/05/smithfamily_sending_email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Elliot@wacoss.org.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mailto:digitalinclusion@wacoss.org.au&#1571;"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36520" y="3758911"/>
            <a:ext cx="9204960" cy="1361354"/>
          </a:xfrm>
        </p:spPr>
        <p:txBody>
          <a:bodyPr/>
          <a:lstStyle/>
          <a:p>
            <a:pPr algn="r" rtl="1" eaLnBrk="1" hangingPunct="1"/>
            <a:r>
              <a:rPr lang="ar-JO" sz="4400" dirty="0">
                <a:solidFill>
                  <a:schemeClr val="bg1"/>
                </a:solidFill>
                <a:cs typeface="Arial" panose="020B0604020202020204" pitchFamily="34" charset="0"/>
              </a:rPr>
              <a:t>تدريب المهارات الرقمية - البريد الإلكتروني</a:t>
            </a:r>
            <a:br>
              <a:rPr lang="en-AU" sz="4400" dirty="0">
                <a:solidFill>
                  <a:schemeClr val="bg1"/>
                </a:solidFill>
                <a:cs typeface="Arial" panose="020B0604020202020204" pitchFamily="34" charset="0"/>
              </a:rPr>
            </a:br>
            <a:r>
              <a:rPr lang="ar-JO" sz="4400" dirty="0">
                <a:cs typeface="Arial" panose="020B0604020202020204" pitchFamily="34" charset="0"/>
              </a:rPr>
              <a:t>برنامج رُوّاد المجتمع</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51760" y="5096322"/>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6"/>
            <a:ext cx="5419498" cy="242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BBF6F-F687-EB51-1D00-401B97C7E8DA}"/>
              </a:ext>
            </a:extLst>
          </p:cNvPr>
          <p:cNvSpPr>
            <a:spLocks noGrp="1"/>
          </p:cNvSpPr>
          <p:nvPr>
            <p:ph type="title"/>
          </p:nvPr>
        </p:nvSpPr>
        <p:spPr/>
        <p:txBody>
          <a:bodyPr/>
          <a:lstStyle/>
          <a:p>
            <a:pPr algn="r" rtl="1"/>
            <a:r>
              <a:rPr lang="ar-JO" dirty="0"/>
              <a:t>استخدام عنوان بريدك الإلكتروني</a:t>
            </a:r>
            <a:endParaRPr lang="en-AU" dirty="0"/>
          </a:p>
        </p:txBody>
      </p:sp>
      <p:sp>
        <p:nvSpPr>
          <p:cNvPr id="3" name="Content Placeholder 2">
            <a:extLst>
              <a:ext uri="{FF2B5EF4-FFF2-40B4-BE49-F238E27FC236}">
                <a16:creationId xmlns:a16="http://schemas.microsoft.com/office/drawing/2014/main" id="{C438579F-0410-CB07-C3DB-96718F33590E}"/>
              </a:ext>
            </a:extLst>
          </p:cNvPr>
          <p:cNvSpPr>
            <a:spLocks noGrp="1"/>
          </p:cNvSpPr>
          <p:nvPr>
            <p:ph sz="half" idx="1"/>
          </p:nvPr>
        </p:nvSpPr>
        <p:spPr/>
        <p:txBody>
          <a:bodyPr/>
          <a:lstStyle/>
          <a:p>
            <a:pPr algn="r" rtl="1">
              <a:spcBef>
                <a:spcPts val="750"/>
              </a:spcBef>
              <a:spcAft>
                <a:spcPts val="750"/>
              </a:spcAft>
              <a:buFont typeface="Arial" panose="020B0604020202020204" pitchFamily="34" charset="0"/>
              <a:buChar char="•"/>
            </a:pPr>
            <a:r>
              <a:rPr lang="ar-JO" b="0" i="0" dirty="0">
                <a:solidFill>
                  <a:schemeClr val="tx1"/>
                </a:solidFill>
                <a:effectLst/>
              </a:rPr>
              <a:t>تسجيل الدخول إلى خدمات متنوعة</a:t>
            </a:r>
          </a:p>
          <a:p>
            <a:pPr lvl="1" algn="r" rtl="1">
              <a:spcBef>
                <a:spcPts val="750"/>
              </a:spcBef>
              <a:spcAft>
                <a:spcPts val="750"/>
              </a:spcAft>
            </a:pPr>
            <a:r>
              <a:rPr lang="ar-JO" b="0" i="0" dirty="0">
                <a:solidFill>
                  <a:schemeClr val="tx1"/>
                </a:solidFill>
                <a:effectLst/>
              </a:rPr>
              <a:t>الخدمات الحكومية </a:t>
            </a:r>
            <a:r>
              <a:rPr lang="en-US" b="0" i="0" dirty="0">
                <a:solidFill>
                  <a:schemeClr val="tx1"/>
                </a:solidFill>
                <a:effectLst/>
              </a:rPr>
              <a:t>MyGov)</a:t>
            </a:r>
            <a:r>
              <a:rPr lang="ar-JO" b="0" i="0" dirty="0">
                <a:solidFill>
                  <a:schemeClr val="tx1"/>
                </a:solidFill>
                <a:effectLst/>
              </a:rPr>
              <a:t>)</a:t>
            </a:r>
          </a:p>
          <a:p>
            <a:pPr lvl="1" algn="r" rtl="1">
              <a:spcBef>
                <a:spcPts val="750"/>
              </a:spcBef>
              <a:spcAft>
                <a:spcPts val="750"/>
              </a:spcAft>
            </a:pPr>
            <a:r>
              <a:rPr lang="ar-JO" b="0" i="0" dirty="0">
                <a:solidFill>
                  <a:schemeClr val="tx1"/>
                </a:solidFill>
                <a:effectLst/>
              </a:rPr>
              <a:t>الخدمات المصرفية الإلكترونية</a:t>
            </a:r>
          </a:p>
          <a:p>
            <a:pPr lvl="1" algn="r" rtl="1">
              <a:spcBef>
                <a:spcPts val="750"/>
              </a:spcBef>
              <a:spcAft>
                <a:spcPts val="750"/>
              </a:spcAft>
            </a:pPr>
            <a:r>
              <a:rPr lang="ar-JO" b="0" i="0" dirty="0">
                <a:solidFill>
                  <a:schemeClr val="tx1"/>
                </a:solidFill>
                <a:effectLst/>
              </a:rPr>
              <a:t>مواقع التسوق</a:t>
            </a:r>
          </a:p>
          <a:p>
            <a:pPr lvl="1" algn="r" rtl="1">
              <a:spcBef>
                <a:spcPts val="750"/>
              </a:spcBef>
              <a:spcAft>
                <a:spcPts val="750"/>
              </a:spcAft>
            </a:pPr>
            <a:r>
              <a:rPr lang="ar-JO" b="0" i="0" dirty="0">
                <a:solidFill>
                  <a:schemeClr val="tx1"/>
                </a:solidFill>
                <a:effectLst/>
              </a:rPr>
              <a:t>وسائل التواصل الاجتماعي</a:t>
            </a:r>
          </a:p>
          <a:p>
            <a:pPr algn="r" rtl="1">
              <a:spcBef>
                <a:spcPts val="750"/>
              </a:spcBef>
              <a:spcAft>
                <a:spcPts val="750"/>
              </a:spcAft>
              <a:buFont typeface="Arial" panose="020B0604020202020204" pitchFamily="34" charset="0"/>
              <a:buChar char="•"/>
            </a:pPr>
            <a:r>
              <a:rPr lang="ar-JO" b="0" i="0" dirty="0">
                <a:solidFill>
                  <a:schemeClr val="tx1"/>
                </a:solidFill>
                <a:effectLst/>
              </a:rPr>
              <a:t>استخدم كلمات مرور مختلفة لكل خدمة</a:t>
            </a:r>
          </a:p>
          <a:p>
            <a:pPr algn="r" rtl="1">
              <a:spcBef>
                <a:spcPts val="750"/>
              </a:spcBef>
              <a:spcAft>
                <a:spcPts val="750"/>
              </a:spcAft>
              <a:buFont typeface="Arial" panose="020B0604020202020204" pitchFamily="34" charset="0"/>
              <a:buChar char="•"/>
            </a:pPr>
            <a:r>
              <a:rPr lang="ar-JO" b="0" i="0" dirty="0">
                <a:solidFill>
                  <a:schemeClr val="tx1"/>
                </a:solidFill>
                <a:effectLst/>
              </a:rPr>
              <a:t>احرص على استخدام كلمات مرور طويلة وقوية</a:t>
            </a:r>
            <a:endParaRPr lang="en-AU" dirty="0">
              <a:solidFill>
                <a:schemeClr val="tx1"/>
              </a:solidFill>
            </a:endParaRPr>
          </a:p>
        </p:txBody>
      </p:sp>
      <p:sp>
        <p:nvSpPr>
          <p:cNvPr id="5" name="Footer Placeholder 4">
            <a:extLst>
              <a:ext uri="{FF2B5EF4-FFF2-40B4-BE49-F238E27FC236}">
                <a16:creationId xmlns:a16="http://schemas.microsoft.com/office/drawing/2014/main" id="{69295484-50A8-2D84-F80E-0CAF939E07E2}"/>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6B506DC-724C-CF87-C633-4561286AA620}"/>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pic>
        <p:nvPicPr>
          <p:cNvPr id="2050" name="Picture 2" descr="myGov Home | myGov">
            <a:extLst>
              <a:ext uri="{FF2B5EF4-FFF2-40B4-BE49-F238E27FC236}">
                <a16:creationId xmlns:a16="http://schemas.microsoft.com/office/drawing/2014/main" id="{6E8A30CB-B237-4AEE-4F9F-37A4542D947E}"/>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88450" y="1632474"/>
            <a:ext cx="2520725" cy="86876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edicare-australia-logo - Physiotherapy Centre Ivanhoe">
            <a:extLst>
              <a:ext uri="{FF2B5EF4-FFF2-40B4-BE49-F238E27FC236}">
                <a16:creationId xmlns:a16="http://schemas.microsoft.com/office/drawing/2014/main" id="{07F9CB1E-9AF7-36BA-2BB0-0906F78DFA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5171" y="2254628"/>
            <a:ext cx="2340429" cy="132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ustralian Taxation Office - Apps on Google Play">
            <a:extLst>
              <a:ext uri="{FF2B5EF4-FFF2-40B4-BE49-F238E27FC236}">
                <a16:creationId xmlns:a16="http://schemas.microsoft.com/office/drawing/2014/main" id="{9494A81F-4B44-3D17-C565-B1D5822A4D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9761" y="1479827"/>
            <a:ext cx="913153" cy="913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Online Bank Logo Vector Art, Icons, and Graphics for Free ...">
            <a:extLst>
              <a:ext uri="{FF2B5EF4-FFF2-40B4-BE49-F238E27FC236}">
                <a16:creationId xmlns:a16="http://schemas.microsoft.com/office/drawing/2014/main" id="{BB6AE285-C8FF-0867-B182-CE0A833908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6684736" y="2740595"/>
            <a:ext cx="1260363" cy="109300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46DD410B-177D-4D98-CB9D-03F63ACCCDF6}"/>
              </a:ext>
            </a:extLst>
          </p:cNvPr>
          <p:cNvGrpSpPr/>
          <p:nvPr/>
        </p:nvGrpSpPr>
        <p:grpSpPr>
          <a:xfrm>
            <a:off x="8326268" y="3248856"/>
            <a:ext cx="2196646" cy="2205830"/>
            <a:chOff x="9667875" y="3861141"/>
            <a:chExt cx="1905000" cy="1893707"/>
          </a:xfrm>
        </p:grpSpPr>
        <p:pic>
          <p:nvPicPr>
            <p:cNvPr id="2060" name="Picture 12" descr="Social Media Icons Vector Art, Icons, and Graphics for Free Download">
              <a:extLst>
                <a:ext uri="{FF2B5EF4-FFF2-40B4-BE49-F238E27FC236}">
                  <a16:creationId xmlns:a16="http://schemas.microsoft.com/office/drawing/2014/main" id="{A3D15672-14CF-6073-E846-7FD6AABEE37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Social Media Icons Vector Art, Icons, and Graphics for Free Download">
              <a:extLst>
                <a:ext uri="{FF2B5EF4-FFF2-40B4-BE49-F238E27FC236}">
                  <a16:creationId xmlns:a16="http://schemas.microsoft.com/office/drawing/2014/main" id="{910CD55D-E04D-8A88-2E5E-C717C3D7EEB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155,500+ Online Cart Stock Photos, Pictures &amp; Royalty-Free Images - iStock  | Online cart icon, Shopping online cart, Shop online cart">
            <a:extLst>
              <a:ext uri="{FF2B5EF4-FFF2-40B4-BE49-F238E27FC236}">
                <a16:creationId xmlns:a16="http://schemas.microsoft.com/office/drawing/2014/main" id="{20CF54A1-88D8-CB2C-FC67-9B82DF019A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1470" y="3887469"/>
            <a:ext cx="1322342" cy="1322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8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2F64F-8704-EE3A-F23B-86DBC4F45AE2}"/>
              </a:ext>
            </a:extLst>
          </p:cNvPr>
          <p:cNvSpPr>
            <a:spLocks noGrp="1"/>
          </p:cNvSpPr>
          <p:nvPr>
            <p:ph type="title"/>
          </p:nvPr>
        </p:nvSpPr>
        <p:spPr>
          <a:xfrm>
            <a:off x="838200" y="365125"/>
            <a:ext cx="9228138" cy="1325563"/>
          </a:xfrm>
        </p:spPr>
        <p:txBody>
          <a:bodyPr wrap="square" anchor="ctr">
            <a:normAutofit/>
          </a:bodyPr>
          <a:lstStyle/>
          <a:p>
            <a:pPr algn="r" rtl="1"/>
            <a:r>
              <a:rPr lang="ar-JO" dirty="0"/>
              <a:t>كن حذرا مع البريد الإلكتروني</a:t>
            </a:r>
            <a:endParaRPr lang="en-AU" dirty="0"/>
          </a:p>
        </p:txBody>
      </p:sp>
      <p:sp>
        <p:nvSpPr>
          <p:cNvPr id="4" name="Text Placeholder 3">
            <a:extLst>
              <a:ext uri="{FF2B5EF4-FFF2-40B4-BE49-F238E27FC236}">
                <a16:creationId xmlns:a16="http://schemas.microsoft.com/office/drawing/2014/main" id="{BB857C72-8A94-6F24-9D95-D38A990445EE}"/>
              </a:ext>
            </a:extLst>
          </p:cNvPr>
          <p:cNvSpPr>
            <a:spLocks noGrp="1"/>
          </p:cNvSpPr>
          <p:nvPr>
            <p:ph sz="half" idx="1"/>
          </p:nvPr>
        </p:nvSpPr>
        <p:spPr>
          <a:xfrm>
            <a:off x="838200" y="1825625"/>
            <a:ext cx="5181600" cy="3929223"/>
          </a:xfrm>
        </p:spPr>
        <p:txBody>
          <a:bodyPr wrap="square" anchor="t">
            <a:normAutofit/>
          </a:bodyPr>
          <a:lstStyle/>
          <a:p>
            <a:pPr marL="0" indent="0" algn="r" rtl="1">
              <a:spcBef>
                <a:spcPts val="750"/>
              </a:spcBef>
              <a:spcAft>
                <a:spcPts val="750"/>
              </a:spcAft>
              <a:buNone/>
            </a:pPr>
            <a:r>
              <a:rPr lang="ar-JO" b="0" i="0" dirty="0">
                <a:solidFill>
                  <a:schemeClr val="tx1"/>
                </a:solidFill>
                <a:effectLst/>
                <a:latin typeface="+mj-lt"/>
              </a:rPr>
              <a:t>رسائل التصيد الاحتيالي</a:t>
            </a:r>
          </a:p>
          <a:p>
            <a:pPr algn="r" rtl="1">
              <a:spcBef>
                <a:spcPts val="750"/>
              </a:spcBef>
              <a:spcAft>
                <a:spcPts val="750"/>
              </a:spcAft>
            </a:pPr>
            <a:r>
              <a:rPr lang="ar-JO" b="0" i="0" dirty="0">
                <a:solidFill>
                  <a:schemeClr val="tx1"/>
                </a:solidFill>
                <a:effectLst/>
                <a:latin typeface="+mj-lt"/>
              </a:rPr>
              <a:t>رسائل مزيفة لسرقة المعلومات</a:t>
            </a:r>
          </a:p>
          <a:p>
            <a:pPr algn="r" rtl="1">
              <a:spcBef>
                <a:spcPts val="750"/>
              </a:spcBef>
              <a:spcAft>
                <a:spcPts val="750"/>
              </a:spcAft>
            </a:pPr>
            <a:r>
              <a:rPr lang="ar-JO" b="0" i="0" dirty="0">
                <a:solidFill>
                  <a:schemeClr val="tx1"/>
                </a:solidFill>
                <a:effectLst/>
                <a:latin typeface="+mj-lt"/>
              </a:rPr>
              <a:t>تبدو حقيقية ولكنها احتيالية</a:t>
            </a:r>
          </a:p>
          <a:p>
            <a:pPr algn="r" rtl="1">
              <a:spcBef>
                <a:spcPts val="750"/>
              </a:spcBef>
              <a:spcAft>
                <a:spcPts val="750"/>
              </a:spcAft>
            </a:pPr>
            <a:r>
              <a:rPr lang="ar-JO" b="0" i="0" dirty="0">
                <a:solidFill>
                  <a:schemeClr val="tx1"/>
                </a:solidFill>
                <a:effectLst/>
                <a:latin typeface="+mj-lt"/>
              </a:rPr>
              <a:t>لا تنقر على روابط مشبوهة</a:t>
            </a:r>
          </a:p>
          <a:p>
            <a:pPr algn="r" rtl="1">
              <a:spcBef>
                <a:spcPts val="750"/>
              </a:spcBef>
              <a:spcAft>
                <a:spcPts val="750"/>
              </a:spcAft>
            </a:pPr>
            <a:r>
              <a:rPr lang="ar-JO" b="0" i="0" dirty="0">
                <a:solidFill>
                  <a:schemeClr val="tx1"/>
                </a:solidFill>
                <a:effectLst/>
                <a:latin typeface="+mj-lt"/>
              </a:rPr>
              <a:t>لا تشارك معلوماتك الشخصية</a:t>
            </a:r>
          </a:p>
          <a:p>
            <a:pPr algn="r" rtl="1">
              <a:spcBef>
                <a:spcPts val="750"/>
              </a:spcBef>
              <a:spcAft>
                <a:spcPts val="750"/>
              </a:spcAft>
            </a:pPr>
            <a:r>
              <a:rPr lang="ar-JO" b="0" i="0" dirty="0">
                <a:solidFill>
                  <a:schemeClr val="tx1"/>
                </a:solidFill>
                <a:effectLst/>
                <a:latin typeface="+mj-lt"/>
              </a:rPr>
              <a:t>أبلغ عن رسائل التصيد الاحتيالي</a:t>
            </a:r>
            <a:endParaRPr lang="en-AU" dirty="0">
              <a:solidFill>
                <a:schemeClr val="tx1"/>
              </a:solidFill>
              <a:latin typeface="+mj-lt"/>
            </a:endParaRPr>
          </a:p>
        </p:txBody>
      </p:sp>
      <p:pic>
        <p:nvPicPr>
          <p:cNvPr id="7" name="Content Placeholder 6" descr="Icon&#10;&#10;Description automatically generated">
            <a:extLst>
              <a:ext uri="{FF2B5EF4-FFF2-40B4-BE49-F238E27FC236}">
                <a16:creationId xmlns:a16="http://schemas.microsoft.com/office/drawing/2014/main" id="{0E2D1A05-B443-C8B1-CC5E-E1A721A1EDE1}"/>
              </a:ext>
            </a:extLst>
          </p:cNvPr>
          <p:cNvPicPr>
            <a:picLocks noGrp="1" noChangeAspect="1"/>
          </p:cNvPicPr>
          <p:nvPr>
            <p:ph sz="half" idx="2"/>
          </p:nvPr>
        </p:nvPicPr>
        <p:blipFill>
          <a:blip r:embed="rId3"/>
          <a:stretch>
            <a:fillRect/>
          </a:stretch>
        </p:blipFill>
        <p:spPr>
          <a:xfrm>
            <a:off x="6798388" y="1825625"/>
            <a:ext cx="3929223" cy="3929223"/>
          </a:xfrm>
          <a:prstGeom prst="rect">
            <a:avLst/>
          </a:prstGeom>
          <a:noFill/>
        </p:spPr>
      </p:pic>
      <p:sp>
        <p:nvSpPr>
          <p:cNvPr id="5" name="Footer Placeholder 4">
            <a:extLst>
              <a:ext uri="{FF2B5EF4-FFF2-40B4-BE49-F238E27FC236}">
                <a16:creationId xmlns:a16="http://schemas.microsoft.com/office/drawing/2014/main" id="{F2C8BC7A-CE4A-86AE-3EBE-DAFB741AC87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A0233310-3EFD-2FCA-753C-339FC872E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spTree>
    <p:extLst>
      <p:ext uri="{BB962C8B-B14F-4D97-AF65-F5344CB8AC3E}">
        <p14:creationId xmlns:p14="http://schemas.microsoft.com/office/powerpoint/2010/main" val="1932829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pPr algn="r" rtl="1"/>
            <a:r>
              <a:rPr lang="ar-JO" dirty="0">
                <a:latin typeface="+mn-lt"/>
                <a:cs typeface="Arial" panose="020B0604020202020204" pitchFamily="34" charset="0"/>
              </a:rPr>
              <a:t>عمليات الاحتيال عبر التصيد الاحتيالي</a:t>
            </a:r>
            <a:endParaRPr lang="en-AU" dirty="0">
              <a:latin typeface="+mn-lt"/>
            </a:endParaRPr>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3004457"/>
            <a:ext cx="3473599" cy="943429"/>
          </a:xfrm>
        </p:spPr>
        <p:txBody>
          <a:bodyPr/>
          <a:lstStyle/>
          <a:p>
            <a:pPr marL="0" lvl="0" indent="0" algn="r" rtl="1">
              <a:lnSpc>
                <a:spcPct val="107000"/>
              </a:lnSpc>
              <a:spcAft>
                <a:spcPts val="800"/>
              </a:spcAft>
              <a:buNone/>
              <a:tabLst>
                <a:tab pos="457200" algn="l"/>
              </a:tabLst>
            </a:pPr>
            <a:r>
              <a:rPr lang="ar-JO" b="1" kern="100" dirty="0">
                <a:solidFill>
                  <a:schemeClr val="tx1"/>
                </a:solidFill>
                <a:effectLst/>
                <a:latin typeface="+mj-lt"/>
                <a:ea typeface="Aptos" panose="020B0004020202020204" pitchFamily="34" charset="0"/>
                <a:cs typeface="Arial" panose="020B0604020202020204" pitchFamily="34" charset="0"/>
              </a:rPr>
              <a:t>ما هي العلامات التي تشير إلى أن هذا البريد الإلكتروني مزيف؟</a:t>
            </a:r>
            <a:endParaRPr lang="en-US" b="1" kern="100" dirty="0">
              <a:solidFill>
                <a:schemeClr val="tx1"/>
              </a:solidFill>
              <a:effectLst/>
              <a:latin typeface="+mj-lt"/>
              <a:ea typeface="Aptos" panose="020B00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24028"/>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7" name="Picture 5" descr="Text, letter&#10;&#10;Description automatically generated">
            <a:extLst>
              <a:ext uri="{FF2B5EF4-FFF2-40B4-BE49-F238E27FC236}">
                <a16:creationId xmlns:a16="http://schemas.microsoft.com/office/drawing/2014/main" id="{8A0BAB50-9EE6-B1ED-D685-F01CCD4BF4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58018" y="501137"/>
            <a:ext cx="5332017" cy="8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Text, letter&#10;&#10;Description automatically generated">
            <a:extLst>
              <a:ext uri="{FF2B5EF4-FFF2-40B4-BE49-F238E27FC236}">
                <a16:creationId xmlns:a16="http://schemas.microsoft.com/office/drawing/2014/main" id="{AE7CE0A8-6D82-7742-B70B-7E3C315D9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58018" y="1452710"/>
            <a:ext cx="5332017" cy="65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Text, letter&#10;&#10;Description automatically generated">
            <a:extLst>
              <a:ext uri="{FF2B5EF4-FFF2-40B4-BE49-F238E27FC236}">
                <a16:creationId xmlns:a16="http://schemas.microsoft.com/office/drawing/2014/main" id="{4BADF0B1-6992-18C4-30AB-429D17C38CB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442245" y="2116865"/>
            <a:ext cx="5332017" cy="226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ext, letter&#10;&#10;Description automatically generated">
            <a:extLst>
              <a:ext uri="{FF2B5EF4-FFF2-40B4-BE49-F238E27FC236}">
                <a16:creationId xmlns:a16="http://schemas.microsoft.com/office/drawing/2014/main" id="{0B8BEB58-0450-849F-ED5D-3BB2C0200C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4442245" y="4384086"/>
            <a:ext cx="5332017" cy="89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ext, letter&#10;&#10;Description automatically generated">
            <a:extLst>
              <a:ext uri="{FF2B5EF4-FFF2-40B4-BE49-F238E27FC236}">
                <a16:creationId xmlns:a16="http://schemas.microsoft.com/office/drawing/2014/main" id="{399D2C4D-0A58-B325-01B1-560BB81D9B3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
          <a:stretch/>
        </p:blipFill>
        <p:spPr bwMode="auto">
          <a:xfrm>
            <a:off x="4442244" y="5387798"/>
            <a:ext cx="5332017" cy="11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737592F-77A4-1171-3AC3-1710207EFBD1}"/>
              </a:ext>
            </a:extLst>
          </p:cNvPr>
          <p:cNvSpPr txBox="1"/>
          <p:nvPr/>
        </p:nvSpPr>
        <p:spPr>
          <a:xfrm>
            <a:off x="4531113" y="501137"/>
            <a:ext cx="6751507" cy="461665"/>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Not a government email address</a:t>
            </a:r>
            <a:endParaRPr lang="en-AU" sz="2400" dirty="0">
              <a:solidFill>
                <a:srgbClr val="FF0000"/>
              </a:solidFill>
              <a:latin typeface="+mj-lt"/>
              <a:cs typeface="Arial" panose="020B0604020202020204" pitchFamily="34" charset="0"/>
            </a:endParaRPr>
          </a:p>
        </p:txBody>
      </p:sp>
      <p:sp>
        <p:nvSpPr>
          <p:cNvPr id="4" name="TextBox 3">
            <a:extLst>
              <a:ext uri="{FF2B5EF4-FFF2-40B4-BE49-F238E27FC236}">
                <a16:creationId xmlns:a16="http://schemas.microsoft.com/office/drawing/2014/main" id="{2D425D8B-6D30-284E-1837-667160975ADE}"/>
              </a:ext>
            </a:extLst>
          </p:cNvPr>
          <p:cNvSpPr txBox="1"/>
          <p:nvPr/>
        </p:nvSpPr>
        <p:spPr>
          <a:xfrm>
            <a:off x="9539202" y="1538867"/>
            <a:ext cx="2635823" cy="2308324"/>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This sounds too good to be true. Contact the ATO or check MyGov to see if they owe you money.</a:t>
            </a:r>
            <a:endParaRPr lang="en-AU" sz="2400" dirty="0">
              <a:solidFill>
                <a:srgbClr val="FF0000"/>
              </a:solidFill>
              <a:latin typeface="+mj-lt"/>
              <a:cs typeface="Arial" panose="020B0604020202020204" pitchFamily="34" charset="0"/>
            </a:endParaRPr>
          </a:p>
        </p:txBody>
      </p:sp>
      <p:sp>
        <p:nvSpPr>
          <p:cNvPr id="6" name="TextBox 5">
            <a:extLst>
              <a:ext uri="{FF2B5EF4-FFF2-40B4-BE49-F238E27FC236}">
                <a16:creationId xmlns:a16="http://schemas.microsoft.com/office/drawing/2014/main" id="{0606F271-127A-26D5-BB6E-FA1BB6F850AB}"/>
              </a:ext>
            </a:extLst>
          </p:cNvPr>
          <p:cNvSpPr txBox="1"/>
          <p:nvPr/>
        </p:nvSpPr>
        <p:spPr>
          <a:xfrm>
            <a:off x="9573889" y="4539822"/>
            <a:ext cx="2566447" cy="830997"/>
          </a:xfrm>
          <a:prstGeom prst="rect">
            <a:avLst/>
          </a:prstGeom>
          <a:noFill/>
        </p:spPr>
        <p:txBody>
          <a:bodyPr wrap="square" rtlCol="0">
            <a:spAutoFit/>
          </a:bodyPr>
          <a:lstStyle/>
          <a:p>
            <a:r>
              <a:rPr lang="en-US" sz="2400" dirty="0">
                <a:solidFill>
                  <a:srgbClr val="FF0000"/>
                </a:solidFill>
                <a:latin typeface="+mn-lt"/>
                <a:cs typeface="Arial" panose="020B0604020202020204" pitchFamily="34" charset="0"/>
              </a:rPr>
              <a:t>Creating a sense of urgency</a:t>
            </a:r>
            <a:endParaRPr lang="en-AU" sz="2400" dirty="0">
              <a:solidFill>
                <a:srgbClr val="FF0000"/>
              </a:solidFill>
              <a:latin typeface="+mn-lt"/>
              <a:cs typeface="Arial" panose="020B0604020202020204" pitchFamily="34" charset="0"/>
            </a:endParaRPr>
          </a:p>
        </p:txBody>
      </p:sp>
      <p:sp>
        <p:nvSpPr>
          <p:cNvPr id="7" name="TextBox 6">
            <a:extLst>
              <a:ext uri="{FF2B5EF4-FFF2-40B4-BE49-F238E27FC236}">
                <a16:creationId xmlns:a16="http://schemas.microsoft.com/office/drawing/2014/main" id="{29D910CE-6B62-7485-394D-AFE1AA218CC1}"/>
              </a:ext>
            </a:extLst>
          </p:cNvPr>
          <p:cNvSpPr txBox="1"/>
          <p:nvPr/>
        </p:nvSpPr>
        <p:spPr>
          <a:xfrm>
            <a:off x="504612" y="4556188"/>
            <a:ext cx="3826251" cy="1938992"/>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Asking for you to send 100 points of ID. The government would never ask for this information by email!</a:t>
            </a:r>
            <a:endParaRPr lang="en-AU" sz="2400" dirty="0">
              <a:solidFill>
                <a:srgbClr val="FF0000"/>
              </a:solidFill>
              <a:latin typeface="+mj-lt"/>
              <a:cs typeface="Arial" panose="020B0604020202020204" pitchFamily="34" charset="0"/>
            </a:endParaRPr>
          </a:p>
        </p:txBody>
      </p:sp>
      <p:sp>
        <p:nvSpPr>
          <p:cNvPr id="13" name="Rectangle 12">
            <a:extLst>
              <a:ext uri="{FF2B5EF4-FFF2-40B4-BE49-F238E27FC236}">
                <a16:creationId xmlns:a16="http://schemas.microsoft.com/office/drawing/2014/main" id="{3E7A8C94-7459-330F-F5A6-A501C2A3C4E4}"/>
              </a:ext>
            </a:extLst>
          </p:cNvPr>
          <p:cNvSpPr/>
          <p:nvPr/>
        </p:nvSpPr>
        <p:spPr>
          <a:xfrm>
            <a:off x="558018" y="541263"/>
            <a:ext cx="3973095"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7DF57220-087B-B0ED-D035-9E70D1FC08DD}"/>
              </a:ext>
            </a:extLst>
          </p:cNvPr>
          <p:cNvSpPr/>
          <p:nvPr/>
        </p:nvSpPr>
        <p:spPr>
          <a:xfrm>
            <a:off x="4442243" y="3691847"/>
            <a:ext cx="4987530" cy="59389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8A1C541B-2105-117B-E4C6-51C397911DE7}"/>
              </a:ext>
            </a:extLst>
          </p:cNvPr>
          <p:cNvSpPr/>
          <p:nvPr/>
        </p:nvSpPr>
        <p:spPr>
          <a:xfrm>
            <a:off x="6936008" y="4393070"/>
            <a:ext cx="1884435" cy="293505"/>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DC03B3DF-CF19-DF6A-2930-FDF20F0E50D2}"/>
              </a:ext>
            </a:extLst>
          </p:cNvPr>
          <p:cNvSpPr/>
          <p:nvPr/>
        </p:nvSpPr>
        <p:spPr>
          <a:xfrm>
            <a:off x="4442243" y="5942910"/>
            <a:ext cx="4969043" cy="552270"/>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F0D90BCA-6760-3A24-D225-AEFD6B78648E}"/>
              </a:ext>
            </a:extLst>
          </p:cNvPr>
          <p:cNvSpPr/>
          <p:nvPr/>
        </p:nvSpPr>
        <p:spPr>
          <a:xfrm>
            <a:off x="4442243" y="4962084"/>
            <a:ext cx="4096846" cy="321433"/>
          </a:xfrm>
          <a:prstGeom prst="rect">
            <a:avLst/>
          </a:prstGeom>
          <a:solidFill>
            <a:srgbClr val="FBFF63">
              <a:alpha val="3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Picture 17">
            <a:extLst>
              <a:ext uri="{FF2B5EF4-FFF2-40B4-BE49-F238E27FC236}">
                <a16:creationId xmlns:a16="http://schemas.microsoft.com/office/drawing/2014/main" id="{A5F75349-9359-6D21-C10D-D97451B3A5A5}"/>
              </a:ext>
            </a:extLst>
          </p:cNvPr>
          <p:cNvPicPr>
            <a:picLocks noChangeAspect="1"/>
          </p:cNvPicPr>
          <p:nvPr/>
        </p:nvPicPr>
        <p:blipFill>
          <a:blip r:embed="rId8"/>
          <a:srcRect t="16448" r="37575" b="61694"/>
          <a:stretch/>
        </p:blipFill>
        <p:spPr>
          <a:xfrm>
            <a:off x="506564" y="2167191"/>
            <a:ext cx="3826251" cy="1055558"/>
          </a:xfrm>
          <a:prstGeom prst="rect">
            <a:avLst/>
          </a:prstGeom>
        </p:spPr>
      </p:pic>
      <p:sp>
        <p:nvSpPr>
          <p:cNvPr id="21" name="TextBox 20">
            <a:extLst>
              <a:ext uri="{FF2B5EF4-FFF2-40B4-BE49-F238E27FC236}">
                <a16:creationId xmlns:a16="http://schemas.microsoft.com/office/drawing/2014/main" id="{D46E508B-5D1D-EF82-3756-EDA39084DCDC}"/>
              </a:ext>
            </a:extLst>
          </p:cNvPr>
          <p:cNvSpPr txBox="1"/>
          <p:nvPr/>
        </p:nvSpPr>
        <p:spPr>
          <a:xfrm>
            <a:off x="506564" y="3246247"/>
            <a:ext cx="3296179" cy="830997"/>
          </a:xfrm>
          <a:prstGeom prst="rect">
            <a:avLst/>
          </a:prstGeom>
          <a:noFill/>
        </p:spPr>
        <p:txBody>
          <a:bodyPr wrap="square" rtlCol="0">
            <a:spAutoFit/>
          </a:bodyPr>
          <a:lstStyle/>
          <a:p>
            <a:r>
              <a:rPr lang="en-US" sz="2400" dirty="0">
                <a:solidFill>
                  <a:srgbClr val="FF0000"/>
                </a:solidFill>
                <a:latin typeface="+mj-lt"/>
                <a:cs typeface="Arial" panose="020B0604020202020204" pitchFamily="34" charset="0"/>
              </a:rPr>
              <a:t>Logo copied from ATO website</a:t>
            </a:r>
            <a:endParaRPr lang="en-AU" sz="2400" dirty="0">
              <a:solidFill>
                <a:srgbClr val="FF0000"/>
              </a:solidFill>
              <a:latin typeface="+mj-lt"/>
              <a:cs typeface="Arial" panose="020B0604020202020204" pitchFamily="34" charset="0"/>
            </a:endParaRPr>
          </a:p>
        </p:txBody>
      </p:sp>
      <p:pic>
        <p:nvPicPr>
          <p:cNvPr id="22" name="Picture 21" descr="Icon&#10;&#10;Description automatically generated">
            <a:extLst>
              <a:ext uri="{FF2B5EF4-FFF2-40B4-BE49-F238E27FC236}">
                <a16:creationId xmlns:a16="http://schemas.microsoft.com/office/drawing/2014/main" id="{35ACFC59-B243-09D3-DB6C-8ED40C561D4F}"/>
              </a:ext>
            </a:extLst>
          </p:cNvPr>
          <p:cNvPicPr>
            <a:picLocks noChangeAspect="1"/>
          </p:cNvPicPr>
          <p:nvPr/>
        </p:nvPicPr>
        <p:blipFill>
          <a:blip r:embed="rId9"/>
          <a:stretch>
            <a:fillRect/>
          </a:stretch>
        </p:blipFill>
        <p:spPr>
          <a:xfrm>
            <a:off x="9441520" y="147250"/>
            <a:ext cx="1059104" cy="1059104"/>
          </a:xfrm>
          <a:prstGeom prst="rect">
            <a:avLst/>
          </a:prstGeom>
        </p:spPr>
      </p:pic>
    </p:spTree>
    <p:extLst>
      <p:ext uri="{BB962C8B-B14F-4D97-AF65-F5344CB8AC3E}">
        <p14:creationId xmlns:p14="http://schemas.microsoft.com/office/powerpoint/2010/main" val="3994872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A7366-2CD4-A37E-0DE6-2A78D86C8954}"/>
              </a:ext>
            </a:extLst>
          </p:cNvPr>
          <p:cNvSpPr>
            <a:spLocks noGrp="1"/>
          </p:cNvSpPr>
          <p:nvPr>
            <p:ph type="title"/>
          </p:nvPr>
        </p:nvSpPr>
        <p:spPr/>
        <p:txBody>
          <a:bodyPr/>
          <a:lstStyle/>
          <a:p>
            <a:pPr algn="r" rtl="1"/>
            <a:r>
              <a:rPr lang="ar-JO" sz="4000" b="0" dirty="0"/>
              <a:t>خلاصة</a:t>
            </a:r>
            <a:endParaRPr lang="en-AU" sz="4000" dirty="0"/>
          </a:p>
        </p:txBody>
      </p:sp>
      <p:sp>
        <p:nvSpPr>
          <p:cNvPr id="3" name="Content Placeholder 2">
            <a:extLst>
              <a:ext uri="{FF2B5EF4-FFF2-40B4-BE49-F238E27FC236}">
                <a16:creationId xmlns:a16="http://schemas.microsoft.com/office/drawing/2014/main" id="{F177F4EA-0708-E693-8880-24B2318ACBC2}"/>
              </a:ext>
            </a:extLst>
          </p:cNvPr>
          <p:cNvSpPr>
            <a:spLocks noGrp="1"/>
          </p:cNvSpPr>
          <p:nvPr>
            <p:ph sz="half" idx="1"/>
          </p:nvPr>
        </p:nvSpPr>
        <p:spPr>
          <a:xfrm>
            <a:off x="838200" y="1825626"/>
            <a:ext cx="5181600" cy="2601232"/>
          </a:xfrm>
        </p:spPr>
        <p:txBody>
          <a:bodyPr/>
          <a:lstStyle/>
          <a:p>
            <a:pPr algn="r" rtl="1">
              <a:spcBef>
                <a:spcPts val="750"/>
              </a:spcBef>
              <a:spcAft>
                <a:spcPts val="750"/>
              </a:spcAft>
              <a:buFont typeface="Arial" panose="020B0604020202020204" pitchFamily="34" charset="0"/>
              <a:buChar char="•"/>
            </a:pPr>
            <a:r>
              <a:rPr lang="ar-JO" b="0" i="0" dirty="0">
                <a:solidFill>
                  <a:srgbClr val="242424"/>
                </a:solidFill>
                <a:effectLst/>
              </a:rPr>
              <a:t>ما هو البريد الإلكتروني وما هي استخداماته؟</a:t>
            </a:r>
          </a:p>
          <a:p>
            <a:pPr algn="r" rtl="1">
              <a:spcBef>
                <a:spcPts val="750"/>
              </a:spcBef>
              <a:spcAft>
                <a:spcPts val="750"/>
              </a:spcAft>
              <a:buFont typeface="Arial" panose="020B0604020202020204" pitchFamily="34" charset="0"/>
              <a:buChar char="•"/>
            </a:pPr>
            <a:r>
              <a:rPr lang="ar-JO" b="0" i="0" dirty="0">
                <a:solidFill>
                  <a:srgbClr val="242424"/>
                </a:solidFill>
                <a:effectLst/>
              </a:rPr>
              <a:t>إنشاء حساب بريد إلكتروني</a:t>
            </a:r>
          </a:p>
          <a:p>
            <a:pPr algn="r" rtl="1">
              <a:spcBef>
                <a:spcPts val="750"/>
              </a:spcBef>
              <a:spcAft>
                <a:spcPts val="750"/>
              </a:spcAft>
              <a:buFont typeface="Arial" panose="020B0604020202020204" pitchFamily="34" charset="0"/>
              <a:buChar char="•"/>
            </a:pPr>
            <a:r>
              <a:rPr lang="ar-JO" b="0" i="0" dirty="0">
                <a:solidFill>
                  <a:srgbClr val="242424"/>
                </a:solidFill>
                <a:effectLst/>
              </a:rPr>
              <a:t>استخدام البريد الإلكتروني</a:t>
            </a:r>
          </a:p>
          <a:p>
            <a:pPr algn="r" rtl="1">
              <a:spcBef>
                <a:spcPts val="750"/>
              </a:spcBef>
              <a:spcAft>
                <a:spcPts val="750"/>
              </a:spcAft>
              <a:buFont typeface="Arial" panose="020B0604020202020204" pitchFamily="34" charset="0"/>
              <a:buChar char="•"/>
            </a:pPr>
            <a:r>
              <a:rPr lang="ar-JO" b="0" i="0" dirty="0">
                <a:solidFill>
                  <a:srgbClr val="242424"/>
                </a:solidFill>
                <a:effectLst/>
              </a:rPr>
              <a:t>التعامل الآمن مع البريد الإلكتروني (التصيد الاحتيالي!)</a:t>
            </a:r>
            <a:endParaRPr lang="en-AU" dirty="0"/>
          </a:p>
        </p:txBody>
      </p:sp>
      <p:sp>
        <p:nvSpPr>
          <p:cNvPr id="5" name="Footer Placeholder 4">
            <a:extLst>
              <a:ext uri="{FF2B5EF4-FFF2-40B4-BE49-F238E27FC236}">
                <a16:creationId xmlns:a16="http://schemas.microsoft.com/office/drawing/2014/main" id="{AE494C11-55AF-1D2D-6A1E-BEAEDE0691B4}"/>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B7E30D2B-5762-459F-3152-679BB3E1B1A4}"/>
              </a:ext>
            </a:extLst>
          </p:cNvPr>
          <p:cNvSpPr>
            <a:spLocks noGrp="1"/>
          </p:cNvSpPr>
          <p:nvPr>
            <p:ph type="sldNum" sz="quarter" idx="11"/>
          </p:nvPr>
        </p:nvSpPr>
        <p:spPr/>
        <p:txBody>
          <a:bodyPr/>
          <a:lstStyle/>
          <a:p>
            <a:pPr>
              <a:defRPr/>
            </a:pPr>
            <a:fld id="{D38658D8-01DA-4081-BFE8-329E6740CCE9}" type="slidenum">
              <a:rPr lang="en-AU" altLang="en-US" smtClean="0"/>
              <a:pPr>
                <a:defRPr/>
              </a:pPr>
              <a:t>14</a:t>
            </a:fld>
            <a:endParaRPr lang="en-AU" altLang="en-US"/>
          </a:p>
        </p:txBody>
      </p:sp>
      <p:pic>
        <p:nvPicPr>
          <p:cNvPr id="7" name="Picture 2" descr="Outlook logo">
            <a:extLst>
              <a:ext uri="{FF2B5EF4-FFF2-40B4-BE49-F238E27FC236}">
                <a16:creationId xmlns:a16="http://schemas.microsoft.com/office/drawing/2014/main" id="{F006B9B5-5AA2-571D-0D4F-9096A03E4C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717" y="1758082"/>
            <a:ext cx="804735" cy="73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CEFD5DF3-F6E0-A283-7F8F-AB602A930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9611" y="1798146"/>
            <a:ext cx="804735" cy="588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267B7382-F0E6-1D0D-72FD-56AC284156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6882" y="1868786"/>
            <a:ext cx="1828286" cy="537759"/>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6" descr="Icon&#10;&#10;Description automatically generated">
            <a:extLst>
              <a:ext uri="{FF2B5EF4-FFF2-40B4-BE49-F238E27FC236}">
                <a16:creationId xmlns:a16="http://schemas.microsoft.com/office/drawing/2014/main" id="{D9AE6163-E1C9-174B-59FD-DBB54A385FEA}"/>
              </a:ext>
            </a:extLst>
          </p:cNvPr>
          <p:cNvPicPr>
            <a:picLocks noGrp="1" noChangeAspect="1"/>
          </p:cNvPicPr>
          <p:nvPr>
            <p:ph sz="half" idx="2"/>
          </p:nvPr>
        </p:nvPicPr>
        <p:blipFill>
          <a:blip r:embed="rId6"/>
          <a:stretch>
            <a:fillRect/>
          </a:stretch>
        </p:blipFill>
        <p:spPr>
          <a:xfrm>
            <a:off x="7976911" y="4554354"/>
            <a:ext cx="1258811" cy="1234192"/>
          </a:xfrm>
          <a:prstGeom prst="rect">
            <a:avLst/>
          </a:prstGeom>
          <a:noFill/>
        </p:spPr>
      </p:pic>
      <p:pic>
        <p:nvPicPr>
          <p:cNvPr id="11" name="Picture 2" descr="myGov Home | myGov">
            <a:extLst>
              <a:ext uri="{FF2B5EF4-FFF2-40B4-BE49-F238E27FC236}">
                <a16:creationId xmlns:a16="http://schemas.microsoft.com/office/drawing/2014/main" id="{709FC66B-EFD6-A8C2-2D21-54A8568772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2373" y="2857710"/>
            <a:ext cx="2281337" cy="77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Online Bank Logo Vector Art, Icons, and Graphics for Free ...">
            <a:extLst>
              <a:ext uri="{FF2B5EF4-FFF2-40B4-BE49-F238E27FC236}">
                <a16:creationId xmlns:a16="http://schemas.microsoft.com/office/drawing/2014/main" id="{A12FF2CB-7BD4-D8CB-4D27-F46F7F44429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494306" y="3925100"/>
            <a:ext cx="1451558" cy="1234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155,500+ Online Cart Stock Photos, Pictures &amp; Royalty-Free Images - iStock  | Online cart icon, Shopping online cart, Shop online cart">
            <a:extLst>
              <a:ext uri="{FF2B5EF4-FFF2-40B4-BE49-F238E27FC236}">
                <a16:creationId xmlns:a16="http://schemas.microsoft.com/office/drawing/2014/main" id="{C41868E1-DCF5-F742-48EB-54040C7F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751" y="2560538"/>
            <a:ext cx="1165870" cy="114306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59DB6AAB-66E0-E909-B07E-3D88184454F4}"/>
              </a:ext>
            </a:extLst>
          </p:cNvPr>
          <p:cNvGrpSpPr/>
          <p:nvPr/>
        </p:nvGrpSpPr>
        <p:grpSpPr>
          <a:xfrm>
            <a:off x="8911772" y="3600469"/>
            <a:ext cx="2176855" cy="2069527"/>
            <a:chOff x="9667875" y="3861141"/>
            <a:chExt cx="1905000" cy="1893707"/>
          </a:xfrm>
        </p:grpSpPr>
        <p:pic>
          <p:nvPicPr>
            <p:cNvPr id="17" name="Picture 12" descr="Social Media Icons Vector Art, Icons, and Graphics for Free Download">
              <a:extLst>
                <a:ext uri="{FF2B5EF4-FFF2-40B4-BE49-F238E27FC236}">
                  <a16:creationId xmlns:a16="http://schemas.microsoft.com/office/drawing/2014/main" id="{9F714F68-8587-DEDE-547F-031A96D41B3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a:stretch/>
          </p:blipFill>
          <p:spPr bwMode="auto">
            <a:xfrm>
              <a:off x="9667875" y="3861141"/>
              <a:ext cx="1905000" cy="9813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Social Media Icons Vector Art, Icons, and Graphics for Free Download">
              <a:extLst>
                <a:ext uri="{FF2B5EF4-FFF2-40B4-BE49-F238E27FC236}">
                  <a16:creationId xmlns:a16="http://schemas.microsoft.com/office/drawing/2014/main" id="{F167AACF-325C-51C8-671F-A9423D0B1427}"/>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a:stretch/>
          </p:blipFill>
          <p:spPr bwMode="auto">
            <a:xfrm>
              <a:off x="10369095" y="4773523"/>
              <a:ext cx="984705" cy="9813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0097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pPr algn="r" rtl="1"/>
            <a:r>
              <a:rPr lang="ar-JO" dirty="0"/>
              <a:t>شكراً لكم!</a:t>
            </a:r>
            <a:endParaRPr lang="en-AU" dirty="0"/>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pPr algn="r" rtl="1"/>
            <a:r>
              <a:rPr lang="ar-JO" dirty="0"/>
              <a:t>موعد الجلسة القادمة:</a:t>
            </a:r>
            <a:endParaRPr lang="en-AU"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151689"/>
            <a:ext cx="8389938" cy="1361354"/>
          </a:xfrm>
        </p:spPr>
        <p:txBody>
          <a:bodyPr/>
          <a:lstStyle/>
          <a:p>
            <a:pPr algn="ctr" rtl="1" eaLnBrk="1" hangingPunct="1"/>
            <a:r>
              <a:rPr lang="ar-JO" sz="4400" dirty="0">
                <a:solidFill>
                  <a:schemeClr val="bg1"/>
                </a:solidFill>
                <a:cs typeface="Arial" panose="020B0604020202020204" pitchFamily="34" charset="0"/>
              </a:rPr>
              <a:t>شكراً لكم</a:t>
            </a:r>
            <a:br>
              <a:rPr lang="en-AU" sz="4400" noProof="0">
                <a:solidFill>
                  <a:schemeClr val="bg1"/>
                </a:solidFill>
                <a:cs typeface="Arial" panose="020B0604020202020204" pitchFamily="34" charset="0"/>
              </a:rPr>
            </a:br>
            <a:r>
              <a:rPr lang="ar-JO" sz="4400" noProof="0">
                <a:cs typeface="Arial" panose="020B0604020202020204" pitchFamily="34" charset="0"/>
              </a:rPr>
              <a:t>برنامج </a:t>
            </a:r>
            <a:r>
              <a:rPr lang="ar-JO" sz="4400" noProof="0" dirty="0">
                <a:cs typeface="Arial" panose="020B0604020202020204" pitchFamily="34" charset="0"/>
              </a:rPr>
              <a:t>رواد المجتمع</a:t>
            </a:r>
            <a:r>
              <a:rPr lang="en-AU" sz="4400" noProof="0" dirty="0">
                <a:cs typeface="Arial" panose="020B0604020202020204" pitchFamily="34" charset="0"/>
              </a:rPr>
              <a:t> </a:t>
            </a: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3278981" y="5657850"/>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543854"/>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p:txBody>
          <a:bodyPr/>
          <a:lstStyle/>
          <a:p>
            <a:pPr algn="r" rtl="1"/>
            <a:r>
              <a:rPr lang="ar-JO" dirty="0"/>
              <a:t>ملاحظات المدرب: كيفية إرسال البريد الإلكتروني</a:t>
            </a:r>
            <a:endParaRPr lang="en-AU" dirty="0"/>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200" y="1471062"/>
            <a:ext cx="10515600" cy="4802738"/>
          </a:xfrm>
        </p:spPr>
        <p:txBody>
          <a:bodyPr/>
          <a:lstStyle/>
          <a:p>
            <a:pPr marL="342900" lvl="0" indent="-342900" algn="r" rtl="1">
              <a:lnSpc>
                <a:spcPct val="107000"/>
              </a:lnSpc>
              <a:spcAft>
                <a:spcPts val="300"/>
              </a:spcAft>
              <a:buFont typeface="Arial" panose="020B0604020202020204" pitchFamily="34" charset="0"/>
              <a:buChar char="•"/>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اطبع</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هذه</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النشرة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للمشاركين</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gn="r" rtl="1">
              <a:lnSpc>
                <a:spcPct val="107000"/>
              </a:lnSpc>
              <a:spcAft>
                <a:spcPts val="300"/>
              </a:spcAft>
              <a:tabLst>
                <a:tab pos="457200" algn="l"/>
              </a:tabLst>
            </a:pP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إرسال</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 </a:t>
            </a: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رسائل</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 </a:t>
            </a: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البريد</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 </a:t>
            </a: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الإلكتروني</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r" rtl="1">
              <a:lnSpc>
                <a:spcPct val="107000"/>
              </a:lnSpc>
              <a:spcAft>
                <a:spcPts val="300"/>
              </a:spcAft>
              <a:buFont typeface="Arial" panose="020B0604020202020204" pitchFamily="34" charset="0"/>
              <a:buChar char="•"/>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اطبع</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نسخة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واحدة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من</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هذه</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الشرائح</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مع</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قسم</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الملاحظات</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لاستخدامها</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عند</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العرض</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التقديمي</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r" rtl="1">
              <a:lnSpc>
                <a:spcPct val="107000"/>
              </a:lnSpc>
              <a:spcAft>
                <a:spcPts val="300"/>
              </a:spcAft>
              <a:buFont typeface="Arial" panose="020B0604020202020204" pitchFamily="34" charset="0"/>
              <a:buChar char="•"/>
              <a:tabLst>
                <a:tab pos="457200" algn="l"/>
              </a:tabLst>
            </a:pPr>
            <a:r>
              <a:rPr lang="ar-JO" sz="1800" b="1" kern="100" dirty="0">
                <a:latin typeface="Aptos" panose="020B0004020202020204" pitchFamily="34" charset="0"/>
                <a:ea typeface="Aptos" panose="020B0004020202020204" pitchFamily="34" charset="0"/>
                <a:cs typeface="Times New Roman" panose="02020603050405020304" pitchFamily="18" charset="0"/>
              </a:rPr>
              <a:t>ا</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قرأ</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gn="r" rtl="1">
              <a:lnSpc>
                <a:spcPct val="107000"/>
              </a:lnSpc>
              <a:spcAft>
                <a:spcPts val="300"/>
              </a:spcAft>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من</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خلال</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الشرائح</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وتأكد</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من</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أنك</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على</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دراية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بالمحتوى</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gn="r" rtl="1">
              <a:lnSpc>
                <a:spcPct val="107000"/>
              </a:lnSpc>
              <a:spcAft>
                <a:spcPts val="300"/>
              </a:spcAft>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النشرة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المخصصة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للمشاركين</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r" rtl="1">
              <a:lnSpc>
                <a:spcPct val="107000"/>
              </a:lnSpc>
              <a:spcAft>
                <a:spcPts val="300"/>
              </a:spcAft>
              <a:buFont typeface="Arial" panose="020B0604020202020204" pitchFamily="34" charset="0"/>
              <a:buChar char="•"/>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تواصل</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مع</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إليوت</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Elliot@wacoss.org.au </a:t>
            </a:r>
            <a:r>
              <a:rPr lang="ar-JO"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قبل</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الجلسة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إذا</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كان</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لديك</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أي</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u="sng" kern="100" dirty="0" err="1">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أسئلة</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r" rtl="1">
              <a:lnSpc>
                <a:spcPct val="107000"/>
              </a:lnSpc>
              <a:spcAft>
                <a:spcPts val="300"/>
              </a:spcAft>
              <a:buFont typeface="Arial" panose="020B0604020202020204" pitchFamily="34" charset="0"/>
              <a:buChar char="•"/>
              <a:tabLst>
                <a:tab pos="457200" algn="l"/>
              </a:tabLst>
            </a:pP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قم</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بإزالة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إخفاء</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هذه</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الشريحة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قبل</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العرض</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وتحديث</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وقت</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تاريخ</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الجلسة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التالية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على</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الشريحة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b="1" kern="100" dirty="0" err="1">
                <a:effectLst/>
                <a:latin typeface="Aptos" panose="020B0004020202020204" pitchFamily="34" charset="0"/>
                <a:ea typeface="Aptos" panose="020B0004020202020204" pitchFamily="34" charset="0"/>
                <a:cs typeface="Times New Roman" panose="02020603050405020304" pitchFamily="18" charset="0"/>
              </a:rPr>
              <a:t>النهائية</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algn="r" rtl="1" eaLnBrk="1" hangingPunct="1"/>
            <a:r>
              <a:rPr lang="ar-JO" sz="4200" noProof="0" dirty="0">
                <a:solidFill>
                  <a:schemeClr val="tx1"/>
                </a:solidFill>
              </a:rPr>
              <a:t>إقرار بالبلد</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14F22D56-9588-0B2C-034B-670C38C59821}"/>
              </a:ext>
            </a:extLst>
          </p:cNvPr>
          <p:cNvSpPr txBox="1">
            <a:spLocks noChangeArrowheads="1"/>
          </p:cNvSpPr>
          <p:nvPr/>
        </p:nvSpPr>
        <p:spPr bwMode="auto">
          <a:xfrm>
            <a:off x="640079" y="2910066"/>
            <a:ext cx="11406777" cy="326277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92500" lnSpcReduction="10000"/>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gn="r" rtl="1" eaLnBrk="1" hangingPunct="1">
              <a:lnSpc>
                <a:spcPct val="150000"/>
              </a:lnSpc>
              <a:spcBef>
                <a:spcPct val="0"/>
              </a:spcBef>
              <a:spcAft>
                <a:spcPts val="600"/>
              </a:spcAft>
              <a:buNone/>
            </a:pPr>
            <a:r>
              <a:rPr lang="ar-JO" sz="2800" noProof="0" dirty="0">
                <a:solidFill>
                  <a:schemeClr val="tx1"/>
                </a:solidFill>
                <a:latin typeface="+mn-lt"/>
              </a:rPr>
              <a:t>نعلم أننا على أرض السكان الأصليين. نحترم السكان الأصليين من هذه الأرض.</a:t>
            </a:r>
          </a:p>
          <a:p>
            <a:pPr algn="r" rtl="1" eaLnBrk="1" hangingPunct="1">
              <a:lnSpc>
                <a:spcPct val="150000"/>
              </a:lnSpc>
              <a:spcBef>
                <a:spcPct val="0"/>
              </a:spcBef>
              <a:spcAft>
                <a:spcPts val="600"/>
              </a:spcAft>
              <a:buNone/>
            </a:pPr>
            <a:r>
              <a:rPr lang="ar-JO" sz="2800" noProof="0" dirty="0">
                <a:solidFill>
                  <a:schemeClr val="tx1"/>
                </a:solidFill>
                <a:latin typeface="+mn-lt"/>
              </a:rPr>
              <a:t>لقد عاش السكان الأصليون على هذه الأرض لسنوات طويلة.</a:t>
            </a:r>
          </a:p>
          <a:p>
            <a:pPr algn="r" rtl="1" eaLnBrk="1" hangingPunct="1">
              <a:lnSpc>
                <a:spcPct val="150000"/>
              </a:lnSpc>
              <a:spcBef>
                <a:spcPct val="0"/>
              </a:spcBef>
              <a:spcAft>
                <a:spcPts val="600"/>
              </a:spcAft>
              <a:buNone/>
            </a:pPr>
            <a:r>
              <a:rPr lang="ar-JO" sz="2800" noProof="0" dirty="0">
                <a:solidFill>
                  <a:schemeClr val="tx1"/>
                </a:solidFill>
                <a:latin typeface="+mn-lt"/>
              </a:rPr>
              <a:t>نحترم جميع السكان الأصليين وشيوخهم.</a:t>
            </a:r>
          </a:p>
          <a:p>
            <a:pPr algn="r" rtl="1" eaLnBrk="1" hangingPunct="1">
              <a:lnSpc>
                <a:spcPct val="150000"/>
              </a:lnSpc>
              <a:spcBef>
                <a:spcPct val="0"/>
              </a:spcBef>
              <a:spcAft>
                <a:spcPts val="600"/>
              </a:spcAft>
              <a:buNone/>
            </a:pPr>
            <a:r>
              <a:rPr lang="ar-JO" sz="2800" noProof="0" dirty="0">
                <a:solidFill>
                  <a:schemeClr val="tx1"/>
                </a:solidFill>
                <a:latin typeface="+mn-lt"/>
              </a:rPr>
              <a:t>يمكننا أن نتعلم الكثير من قصصهم.</a:t>
            </a:r>
          </a:p>
          <a:p>
            <a:pPr algn="r" rtl="1" eaLnBrk="1" hangingPunct="1">
              <a:lnSpc>
                <a:spcPct val="150000"/>
              </a:lnSpc>
              <a:spcBef>
                <a:spcPct val="0"/>
              </a:spcBef>
              <a:spcAft>
                <a:spcPts val="600"/>
              </a:spcAft>
              <a:buNone/>
            </a:pPr>
            <a:r>
              <a:rPr lang="ar-JO" sz="2800" noProof="0" dirty="0">
                <a:solidFill>
                  <a:schemeClr val="tx1"/>
                </a:solidFill>
                <a:latin typeface="+mn-lt"/>
              </a:rPr>
              <a:t>هذه الأرض كانت وستظل دائمًا أرضًا للسكان الأصليين.</a:t>
            </a:r>
            <a:endParaRPr lang="en-US" sz="2800" noProof="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pPr algn="r" rtl="1"/>
            <a:r>
              <a:rPr lang="ar-JO" dirty="0">
                <a:solidFill>
                  <a:srgbClr val="1962B2"/>
                </a:solidFill>
              </a:rPr>
              <a:t>البريد الإلكتروني</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pPr algn="r" rtl="1"/>
            <a:r>
              <a:rPr lang="ar-JO" b="1" dirty="0"/>
              <a:t>مشروع الإدماج الرقمي في غرب أستراليا</a:t>
            </a:r>
            <a:endParaRPr lang="en-AU" b="1"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white"/>
                </a:solidFill>
                <a:effectLst/>
                <a:uLnTx/>
                <a:uFillTx/>
                <a:latin typeface="Kanit"/>
                <a:ea typeface="+mn-ea"/>
                <a:cs typeface="+mn-cs"/>
              </a:rPr>
              <a:t>WA Digital Inclusion Project | Community Champions Program </a:t>
            </a: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p:txBody>
          <a:bodyPr/>
          <a:lstStyle/>
          <a:p>
            <a:pPr algn="r" rtl="1"/>
            <a:r>
              <a:rPr lang="ar-JO" dirty="0"/>
              <a:t>نظرة عامة على الجلسة</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idx="1"/>
          </p:nvPr>
        </p:nvSpPr>
        <p:spPr/>
        <p:txBody>
          <a:bodyPr/>
          <a:lstStyle/>
          <a:p>
            <a:pPr marL="0" indent="0" algn="r" rtl="1">
              <a:spcBef>
                <a:spcPts val="750"/>
              </a:spcBef>
              <a:spcAft>
                <a:spcPts val="750"/>
              </a:spcAft>
              <a:buNone/>
            </a:pPr>
            <a:r>
              <a:rPr lang="ar-JO" sz="3200" b="0" i="0" dirty="0">
                <a:solidFill>
                  <a:schemeClr val="tx1"/>
                </a:solidFill>
                <a:effectLst/>
              </a:rPr>
              <a:t>ستغطي هذه الجلسة:</a:t>
            </a:r>
          </a:p>
          <a:p>
            <a:pPr algn="r" rtl="1">
              <a:spcBef>
                <a:spcPts val="750"/>
              </a:spcBef>
              <a:spcAft>
                <a:spcPts val="750"/>
              </a:spcAft>
            </a:pPr>
            <a:r>
              <a:rPr lang="ar-JO" sz="3200" b="0" i="0" dirty="0">
                <a:solidFill>
                  <a:schemeClr val="tx1"/>
                </a:solidFill>
                <a:effectLst/>
              </a:rPr>
              <a:t>ما هو البريد الإلكتروني واستخداماته</a:t>
            </a:r>
          </a:p>
          <a:p>
            <a:pPr algn="r" rtl="1">
              <a:spcBef>
                <a:spcPts val="750"/>
              </a:spcBef>
              <a:spcAft>
                <a:spcPts val="750"/>
              </a:spcAft>
            </a:pPr>
            <a:r>
              <a:rPr lang="ar-JO" sz="3200" b="0" i="0" dirty="0">
                <a:solidFill>
                  <a:schemeClr val="tx1"/>
                </a:solidFill>
                <a:effectLst/>
              </a:rPr>
              <a:t>إنشاء حساب بريد إلكتروني</a:t>
            </a:r>
          </a:p>
          <a:p>
            <a:pPr algn="r" rtl="1">
              <a:spcBef>
                <a:spcPts val="750"/>
              </a:spcBef>
              <a:spcAft>
                <a:spcPts val="750"/>
              </a:spcAft>
            </a:pPr>
            <a:r>
              <a:rPr lang="ar-JO" sz="3200" b="0" i="0" dirty="0">
                <a:solidFill>
                  <a:schemeClr val="tx1"/>
                </a:solidFill>
                <a:effectLst/>
              </a:rPr>
              <a:t>استخدام البريد الإلكتروني</a:t>
            </a:r>
          </a:p>
          <a:p>
            <a:pPr algn="r" rtl="1">
              <a:spcBef>
                <a:spcPts val="750"/>
              </a:spcBef>
              <a:spcAft>
                <a:spcPts val="750"/>
              </a:spcAft>
            </a:pPr>
            <a:r>
              <a:rPr lang="ar-JO" sz="3200" b="0" i="0" dirty="0">
                <a:solidFill>
                  <a:schemeClr val="tx1"/>
                </a:solidFill>
                <a:effectLst/>
              </a:rPr>
              <a:t>التعامل الآمن مع البريد الإلكتروني</a:t>
            </a:r>
            <a:endParaRPr lang="en-US" sz="3200" b="0" i="0" dirty="0">
              <a:solidFill>
                <a:srgbClr val="242424"/>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1045496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pPr algn="r" rtl="1"/>
            <a:r>
              <a:rPr lang="ar-JO" sz="5400" noProof="0" dirty="0"/>
              <a:t>التعارف</a:t>
            </a: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821" y="549718"/>
            <a:ext cx="3929223" cy="3328945"/>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rPr>
              <a:t>WA Digital Inclusion Project | Community Champions Program </a:t>
            </a: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6</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2007977"/>
          </a:xfrm>
        </p:spPr>
        <p:txBody>
          <a:bodyPr/>
          <a:lstStyle/>
          <a:p>
            <a:pPr algn="r" rtl="1"/>
            <a:r>
              <a:rPr lang="ar-JO" sz="3200" dirty="0">
                <a:solidFill>
                  <a:schemeClr val="tx1"/>
                </a:solidFill>
              </a:rPr>
              <a:t>عرّف بنفسك للمجموعة</a:t>
            </a:r>
          </a:p>
          <a:p>
            <a:pPr algn="r" rtl="1"/>
            <a:r>
              <a:rPr lang="ar-JO" sz="3200" dirty="0">
                <a:solidFill>
                  <a:schemeClr val="tx1"/>
                </a:solidFill>
              </a:rPr>
              <a:t>شارك تجربتك مع البريد الإلكتروني - هل لديك بريد إلكتروني، وما الغرض من استخدامه؟</a:t>
            </a:r>
            <a:endParaRPr lang="en-AU" sz="3200" dirty="0">
              <a:solidFill>
                <a:schemeClr val="tx1"/>
              </a:solidFill>
            </a:endParaRPr>
          </a:p>
        </p:txBody>
      </p:sp>
    </p:spTree>
    <p:extLst>
      <p:ext uri="{BB962C8B-B14F-4D97-AF65-F5344CB8AC3E}">
        <p14:creationId xmlns:p14="http://schemas.microsoft.com/office/powerpoint/2010/main" val="27548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6342743" y="457200"/>
            <a:ext cx="4847771" cy="1600200"/>
          </a:xfrm>
        </p:spPr>
        <p:txBody>
          <a:bodyPr/>
          <a:lstStyle/>
          <a:p>
            <a:pPr algn="r" rtl="1"/>
            <a:r>
              <a:rPr lang="ar-JO" sz="4400" dirty="0"/>
              <a:t>ما هو البريد الإلكتروني؟</a:t>
            </a:r>
            <a:endParaRPr lang="en-AU" sz="4400" dirty="0"/>
          </a:p>
        </p:txBody>
      </p:sp>
      <p:sp>
        <p:nvSpPr>
          <p:cNvPr id="4" name="Text Placeholder 3">
            <a:extLst>
              <a:ext uri="{FF2B5EF4-FFF2-40B4-BE49-F238E27FC236}">
                <a16:creationId xmlns:a16="http://schemas.microsoft.com/office/drawing/2014/main" id="{99570630-12BD-CE5C-DD75-09118882D218}"/>
              </a:ext>
            </a:extLst>
          </p:cNvPr>
          <p:cNvSpPr>
            <a:spLocks noGrp="1"/>
          </p:cNvSpPr>
          <p:nvPr>
            <p:ph type="body" sz="half" idx="2"/>
          </p:nvPr>
        </p:nvSpPr>
        <p:spPr>
          <a:xfrm>
            <a:off x="6342743" y="2361406"/>
            <a:ext cx="5355771" cy="3811588"/>
          </a:xfrm>
        </p:spPr>
        <p:txBody>
          <a:bodyPr/>
          <a:lstStyle/>
          <a:p>
            <a:pPr algn="r" rtl="1">
              <a:spcBef>
                <a:spcPts val="750"/>
              </a:spcBef>
              <a:spcAft>
                <a:spcPts val="750"/>
              </a:spcAft>
              <a:buFont typeface="Arial" panose="020B0604020202020204" pitchFamily="34" charset="0"/>
              <a:buChar char="•"/>
            </a:pPr>
            <a:r>
              <a:rPr lang="ar-JO" sz="3200" b="0" i="0" dirty="0">
                <a:solidFill>
                  <a:srgbClr val="242424"/>
                </a:solidFill>
                <a:effectLst/>
                <a:latin typeface="+mj-lt"/>
              </a:rPr>
              <a:t>إرسال واستقبال الرسائل</a:t>
            </a:r>
          </a:p>
          <a:p>
            <a:pPr algn="r" rtl="1">
              <a:spcBef>
                <a:spcPts val="750"/>
              </a:spcBef>
              <a:spcAft>
                <a:spcPts val="750"/>
              </a:spcAft>
              <a:buFont typeface="Arial" panose="020B0604020202020204" pitchFamily="34" charset="0"/>
              <a:buChar char="•"/>
            </a:pPr>
            <a:r>
              <a:rPr lang="ar-JO" sz="3200" b="0" i="0" dirty="0">
                <a:solidFill>
                  <a:srgbClr val="242424"/>
                </a:solidFill>
                <a:effectLst/>
                <a:latin typeface="+mj-lt"/>
              </a:rPr>
              <a:t>إرفاق الملفات</a:t>
            </a:r>
          </a:p>
          <a:p>
            <a:pPr algn="r" rtl="1">
              <a:spcBef>
                <a:spcPts val="750"/>
              </a:spcBef>
              <a:spcAft>
                <a:spcPts val="750"/>
              </a:spcAft>
              <a:buFont typeface="Arial" panose="020B0604020202020204" pitchFamily="34" charset="0"/>
              <a:buChar char="•"/>
            </a:pPr>
            <a:r>
              <a:rPr lang="ar-JO" sz="3200" b="0" i="0" dirty="0">
                <a:solidFill>
                  <a:srgbClr val="242424"/>
                </a:solidFill>
                <a:effectLst/>
                <a:latin typeface="+mj-lt"/>
              </a:rPr>
              <a:t>للاستخدام الشخصي والعمل</a:t>
            </a:r>
          </a:p>
          <a:p>
            <a:pPr algn="r" rtl="1">
              <a:spcBef>
                <a:spcPts val="750"/>
              </a:spcBef>
              <a:spcAft>
                <a:spcPts val="750"/>
              </a:spcAft>
              <a:buFont typeface="Arial" panose="020B0604020202020204" pitchFamily="34" charset="0"/>
              <a:buChar char="•"/>
            </a:pPr>
            <a:r>
              <a:rPr lang="ar-JO" sz="3200" b="0" i="0" dirty="0">
                <a:solidFill>
                  <a:srgbClr val="242424"/>
                </a:solidFill>
                <a:effectLst/>
                <a:latin typeface="+mj-lt"/>
              </a:rPr>
              <a:t>تسجيل الدخول إلى الخدمات</a:t>
            </a:r>
            <a:endParaRPr lang="en-AU" sz="2400" dirty="0"/>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p:txBody>
          <a:bodyPr/>
          <a:lstStyle/>
          <a:p>
            <a:pPr>
              <a:defRPr/>
            </a:pPr>
            <a:fld id="{8B8016BD-11DC-40B9-AC11-BFEBA31540E1}" type="slidenum">
              <a:rPr lang="en-AU" altLang="en-US" smtClean="0"/>
              <a:pPr>
                <a:defRPr/>
              </a:pPr>
              <a:t>7</a:t>
            </a:fld>
            <a:endParaRPr lang="en-AU" altLang="en-US"/>
          </a:p>
        </p:txBody>
      </p:sp>
      <p:pic>
        <p:nvPicPr>
          <p:cNvPr id="7" name="Picture 2" descr="Outlook logo">
            <a:extLst>
              <a:ext uri="{FF2B5EF4-FFF2-40B4-BE49-F238E27FC236}">
                <a16:creationId xmlns:a16="http://schemas.microsoft.com/office/drawing/2014/main" id="{E3638BFC-A28D-2854-0128-05419B36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7" y="1387682"/>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A15096FD-930E-160E-01A2-F93077F65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193" y="2422920"/>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3F9C9CE5-C91E-EA01-5CB4-1C424656A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4235" y="4267200"/>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7403-5D6B-4E50-BE84-7C4A2318EB27}"/>
              </a:ext>
            </a:extLst>
          </p:cNvPr>
          <p:cNvSpPr>
            <a:spLocks noGrp="1"/>
          </p:cNvSpPr>
          <p:nvPr>
            <p:ph type="title"/>
          </p:nvPr>
        </p:nvSpPr>
        <p:spPr/>
        <p:txBody>
          <a:bodyPr/>
          <a:lstStyle/>
          <a:p>
            <a:pPr algn="r" rtl="1"/>
            <a:r>
              <a:rPr lang="ar-JO" dirty="0"/>
              <a:t>مزودي خدمات البريد الإلكتروني</a:t>
            </a:r>
            <a:endParaRPr lang="en-AU" dirty="0"/>
          </a:p>
        </p:txBody>
      </p:sp>
      <p:sp>
        <p:nvSpPr>
          <p:cNvPr id="3" name="Content Placeholder 2">
            <a:extLst>
              <a:ext uri="{FF2B5EF4-FFF2-40B4-BE49-F238E27FC236}">
                <a16:creationId xmlns:a16="http://schemas.microsoft.com/office/drawing/2014/main" id="{14F02D38-8CCD-838B-545F-299720BD1E2E}"/>
              </a:ext>
            </a:extLst>
          </p:cNvPr>
          <p:cNvSpPr>
            <a:spLocks noGrp="1"/>
          </p:cNvSpPr>
          <p:nvPr>
            <p:ph sz="half" idx="1"/>
          </p:nvPr>
        </p:nvSpPr>
        <p:spPr>
          <a:xfrm>
            <a:off x="838200" y="2336800"/>
            <a:ext cx="5181600" cy="3418048"/>
          </a:xfrm>
        </p:spPr>
        <p:txBody>
          <a:bodyPr/>
          <a:lstStyle/>
          <a:p>
            <a:pPr algn="r" rtl="1">
              <a:spcBef>
                <a:spcPts val="750"/>
              </a:spcBef>
              <a:spcAft>
                <a:spcPts val="750"/>
              </a:spcAft>
            </a:pPr>
            <a:r>
              <a:rPr lang="ar-JO" sz="2800" b="1" dirty="0">
                <a:solidFill>
                  <a:srgbClr val="242424"/>
                </a:solidFill>
                <a:latin typeface="+mj-lt"/>
              </a:rPr>
              <a:t>اختيار مزود خدمة البريد الإلكتروني: تشمل الخيارات </a:t>
            </a:r>
            <a:r>
              <a:rPr lang="en-US" sz="2800" b="1" dirty="0">
                <a:solidFill>
                  <a:srgbClr val="242424"/>
                </a:solidFill>
                <a:latin typeface="+mj-lt"/>
              </a:rPr>
              <a:t>Gmail </a:t>
            </a:r>
            <a:r>
              <a:rPr lang="ar-JO" sz="2800" b="1" dirty="0">
                <a:solidFill>
                  <a:srgbClr val="242424"/>
                </a:solidFill>
                <a:latin typeface="+mj-lt"/>
              </a:rPr>
              <a:t> و</a:t>
            </a:r>
            <a:r>
              <a:rPr lang="en-US" sz="2800" b="1" dirty="0">
                <a:solidFill>
                  <a:srgbClr val="242424"/>
                </a:solidFill>
                <a:latin typeface="+mj-lt"/>
              </a:rPr>
              <a:t>Outlook </a:t>
            </a:r>
            <a:r>
              <a:rPr lang="ar-JO" sz="2800" b="1" dirty="0">
                <a:solidFill>
                  <a:srgbClr val="242424"/>
                </a:solidFill>
                <a:latin typeface="+mj-lt"/>
              </a:rPr>
              <a:t>و</a:t>
            </a:r>
            <a:r>
              <a:rPr lang="en-US" sz="2800" b="1" dirty="0">
                <a:solidFill>
                  <a:srgbClr val="242424"/>
                </a:solidFill>
                <a:latin typeface="+mj-lt"/>
              </a:rPr>
              <a:t>Yahoo.</a:t>
            </a:r>
            <a:endParaRPr lang="ar-JO" sz="2800" b="1" dirty="0">
              <a:solidFill>
                <a:srgbClr val="242424"/>
              </a:solidFill>
              <a:latin typeface="+mj-lt"/>
            </a:endParaRPr>
          </a:p>
          <a:p>
            <a:pPr algn="r" rtl="1">
              <a:spcBef>
                <a:spcPts val="750"/>
              </a:spcBef>
              <a:spcAft>
                <a:spcPts val="750"/>
              </a:spcAft>
            </a:pPr>
            <a:r>
              <a:rPr lang="ar-JO" sz="2800" b="1" dirty="0">
                <a:solidFill>
                  <a:srgbClr val="242424"/>
                </a:solidFill>
                <a:latin typeface="+mj-lt"/>
              </a:rPr>
              <a:t>إنشاء حساب بريد إلكتروني جديد: </a:t>
            </a:r>
          </a:p>
          <a:p>
            <a:pPr marL="0" indent="0" algn="r" rtl="1">
              <a:spcBef>
                <a:spcPts val="750"/>
              </a:spcBef>
              <a:spcAft>
                <a:spcPts val="750"/>
              </a:spcAft>
              <a:buNone/>
            </a:pPr>
            <a:r>
              <a:rPr lang="ar-JO" sz="2800" b="1" dirty="0">
                <a:solidFill>
                  <a:srgbClr val="242424"/>
                </a:solidFill>
                <a:latin typeface="+mj-lt"/>
              </a:rPr>
              <a:t>اختر اسم مستخدم فريدًا وكلمة مرور قوية.</a:t>
            </a:r>
            <a:endParaRPr lang="en-AU" sz="2800" dirty="0">
              <a:latin typeface="+mj-lt"/>
            </a:endParaRPr>
          </a:p>
        </p:txBody>
      </p:sp>
      <p:sp>
        <p:nvSpPr>
          <p:cNvPr id="5" name="Footer Placeholder 4">
            <a:extLst>
              <a:ext uri="{FF2B5EF4-FFF2-40B4-BE49-F238E27FC236}">
                <a16:creationId xmlns:a16="http://schemas.microsoft.com/office/drawing/2014/main" id="{43FBA072-D3AA-02D9-9EAE-8AEA62C0D49F}"/>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DD14CA19-B815-1DA2-6298-1EA6BCE40CDF}"/>
              </a:ext>
            </a:extLst>
          </p:cNvPr>
          <p:cNvSpPr>
            <a:spLocks noGrp="1"/>
          </p:cNvSpPr>
          <p:nvPr>
            <p:ph type="sldNum" sz="quarter" idx="11"/>
          </p:nvPr>
        </p:nvSpPr>
        <p:spPr/>
        <p:txBody>
          <a:bodyPr/>
          <a:lstStyle/>
          <a:p>
            <a:pPr>
              <a:defRPr/>
            </a:pPr>
            <a:fld id="{5D834F31-63CD-4BB0-9F9E-B240BA518BE4}" type="slidenum">
              <a:rPr lang="en-AU" altLang="en-US" smtClean="0"/>
              <a:pPr>
                <a:defRPr/>
              </a:pPr>
              <a:t>8</a:t>
            </a:fld>
            <a:endParaRPr lang="en-AU" altLang="en-US"/>
          </a:p>
        </p:txBody>
      </p:sp>
      <p:pic>
        <p:nvPicPr>
          <p:cNvPr id="7" name="Picture 2" descr="Outlook logo">
            <a:extLst>
              <a:ext uri="{FF2B5EF4-FFF2-40B4-BE49-F238E27FC236}">
                <a16:creationId xmlns:a16="http://schemas.microsoft.com/office/drawing/2014/main" id="{BCCD57C8-762F-F22C-6828-BF6B8FE54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0" y="1690688"/>
            <a:ext cx="1411514" cy="131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Gmail logo">
            <a:extLst>
              <a:ext uri="{FF2B5EF4-FFF2-40B4-BE49-F238E27FC236}">
                <a16:creationId xmlns:a16="http://schemas.microsoft.com/office/drawing/2014/main" id="{5D85972C-DCEC-8B26-470D-0842F127A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4196" y="2725926"/>
            <a:ext cx="1644283" cy="12272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Yahoo">
            <a:extLst>
              <a:ext uri="{FF2B5EF4-FFF2-40B4-BE49-F238E27FC236}">
                <a16:creationId xmlns:a16="http://schemas.microsoft.com/office/drawing/2014/main" id="{AC406856-C16D-B75A-F6AF-4F9C22CB9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238" y="4570206"/>
            <a:ext cx="2648747" cy="79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069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C25A-9C1A-48F9-4740-B25CE6EDC894}"/>
              </a:ext>
            </a:extLst>
          </p:cNvPr>
          <p:cNvSpPr>
            <a:spLocks noGrp="1"/>
          </p:cNvSpPr>
          <p:nvPr>
            <p:ph type="title"/>
          </p:nvPr>
        </p:nvSpPr>
        <p:spPr/>
        <p:txBody>
          <a:bodyPr/>
          <a:lstStyle/>
          <a:p>
            <a:r>
              <a:rPr lang="ar-JO" dirty="0"/>
              <a:t>كتابة رسائل البريد الإلكتروني</a:t>
            </a:r>
            <a:endParaRPr lang="en-AU" dirty="0"/>
          </a:p>
        </p:txBody>
      </p:sp>
      <p:pic>
        <p:nvPicPr>
          <p:cNvPr id="8" name="Content Placeholder 7">
            <a:extLst>
              <a:ext uri="{FF2B5EF4-FFF2-40B4-BE49-F238E27FC236}">
                <a16:creationId xmlns:a16="http://schemas.microsoft.com/office/drawing/2014/main" id="{FDFAEF97-994F-AA08-1B44-5028AF5A53CA}"/>
              </a:ext>
            </a:extLst>
          </p:cNvPr>
          <p:cNvPicPr>
            <a:picLocks noGrp="1" noChangeAspect="1"/>
          </p:cNvPicPr>
          <p:nvPr>
            <p:ph sz="half" idx="2"/>
          </p:nvPr>
        </p:nvPicPr>
        <p:blipFill>
          <a:blip r:embed="rId3"/>
          <a:stretch>
            <a:fillRect/>
          </a:stretch>
        </p:blipFill>
        <p:spPr>
          <a:xfrm>
            <a:off x="1471756" y="2766218"/>
            <a:ext cx="2848551" cy="1325563"/>
          </a:xfrm>
        </p:spPr>
      </p:pic>
      <p:sp>
        <p:nvSpPr>
          <p:cNvPr id="5" name="Footer Placeholder 4">
            <a:extLst>
              <a:ext uri="{FF2B5EF4-FFF2-40B4-BE49-F238E27FC236}">
                <a16:creationId xmlns:a16="http://schemas.microsoft.com/office/drawing/2014/main" id="{575BD2BC-2870-4C27-181D-7A395C05DEA6}"/>
              </a:ext>
            </a:extLst>
          </p:cNvPr>
          <p:cNvSpPr>
            <a:spLocks noGrp="1"/>
          </p:cNvSpPr>
          <p:nvPr>
            <p:ph type="ftr" sz="quarter" idx="10"/>
          </p:nvPr>
        </p:nvSpPr>
        <p:spPr/>
        <p:txBody>
          <a:bodyPr/>
          <a:lstStyle/>
          <a:p>
            <a:pPr>
              <a:defRPr/>
            </a:pPr>
            <a:r>
              <a:rPr lang="en-AU" dirty="0"/>
              <a:t>WA Digital Inclusion Project | Community Champions Program </a:t>
            </a:r>
          </a:p>
        </p:txBody>
      </p:sp>
      <p:sp>
        <p:nvSpPr>
          <p:cNvPr id="6" name="Slide Number Placeholder 5">
            <a:extLst>
              <a:ext uri="{FF2B5EF4-FFF2-40B4-BE49-F238E27FC236}">
                <a16:creationId xmlns:a16="http://schemas.microsoft.com/office/drawing/2014/main" id="{691965DF-A4F9-A9D4-41F8-BD77255DA21A}"/>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sp>
        <p:nvSpPr>
          <p:cNvPr id="12" name="Rectangle 11">
            <a:extLst>
              <a:ext uri="{FF2B5EF4-FFF2-40B4-BE49-F238E27FC236}">
                <a16:creationId xmlns:a16="http://schemas.microsoft.com/office/drawing/2014/main" id="{ED67F094-E52D-0117-8F99-F64ECE1103CB}"/>
              </a:ext>
            </a:extLst>
          </p:cNvPr>
          <p:cNvSpPr/>
          <p:nvPr/>
        </p:nvSpPr>
        <p:spPr>
          <a:xfrm>
            <a:off x="5651500" y="1346200"/>
            <a:ext cx="2713038" cy="215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8ED08415-1E87-D5C2-7A4F-973B6E97D0DE}"/>
              </a:ext>
            </a:extLst>
          </p:cNvPr>
          <p:cNvPicPr>
            <a:picLocks noChangeAspect="1"/>
          </p:cNvPicPr>
          <p:nvPr/>
        </p:nvPicPr>
        <p:blipFill>
          <a:blip r:embed="rId4"/>
          <a:stretch>
            <a:fillRect/>
          </a:stretch>
        </p:blipFill>
        <p:spPr>
          <a:xfrm>
            <a:off x="5520027" y="0"/>
            <a:ext cx="6671973" cy="6057817"/>
          </a:xfrm>
          <a:prstGeom prst="rect">
            <a:avLst/>
          </a:prstGeom>
        </p:spPr>
      </p:pic>
      <p:sp>
        <p:nvSpPr>
          <p:cNvPr id="15" name="TextBox 14">
            <a:extLst>
              <a:ext uri="{FF2B5EF4-FFF2-40B4-BE49-F238E27FC236}">
                <a16:creationId xmlns:a16="http://schemas.microsoft.com/office/drawing/2014/main" id="{F9140B37-E759-19EE-53A8-49A3FA8AD1E5}"/>
              </a:ext>
            </a:extLst>
          </p:cNvPr>
          <p:cNvSpPr txBox="1"/>
          <p:nvPr/>
        </p:nvSpPr>
        <p:spPr>
          <a:xfrm>
            <a:off x="5627134" y="12584"/>
            <a:ext cx="2667807" cy="368076"/>
          </a:xfrm>
          <a:prstGeom prst="rect">
            <a:avLst/>
          </a:prstGeom>
          <a:solidFill>
            <a:srgbClr val="F2F6FC"/>
          </a:solidFill>
        </p:spPr>
        <p:txBody>
          <a:bodyPr wrap="square" rtlCol="0">
            <a:spAutoFit/>
          </a:bodyPr>
          <a:lstStyle/>
          <a:p>
            <a:r>
              <a:rPr lang="en-AU" sz="1600" dirty="0"/>
              <a:t>New Message</a:t>
            </a:r>
          </a:p>
        </p:txBody>
      </p:sp>
      <p:sp>
        <p:nvSpPr>
          <p:cNvPr id="16" name="TextBox 15">
            <a:extLst>
              <a:ext uri="{FF2B5EF4-FFF2-40B4-BE49-F238E27FC236}">
                <a16:creationId xmlns:a16="http://schemas.microsoft.com/office/drawing/2014/main" id="{EC3D1B2C-6EF3-71B6-7D32-248C3ACC7E43}"/>
              </a:ext>
            </a:extLst>
          </p:cNvPr>
          <p:cNvSpPr txBox="1"/>
          <p:nvPr/>
        </p:nvSpPr>
        <p:spPr>
          <a:xfrm>
            <a:off x="6258720" y="449029"/>
            <a:ext cx="4211636" cy="334615"/>
          </a:xfrm>
          <a:prstGeom prst="rect">
            <a:avLst/>
          </a:prstGeom>
          <a:noFill/>
        </p:spPr>
        <p:txBody>
          <a:bodyPr wrap="square" rtlCol="0">
            <a:spAutoFit/>
          </a:bodyPr>
          <a:lstStyle/>
          <a:p>
            <a:r>
              <a:rPr lang="en-AU" sz="1400" dirty="0"/>
              <a:t>digitalinclusion@wacoss.org.au</a:t>
            </a:r>
          </a:p>
        </p:txBody>
      </p:sp>
      <p:sp>
        <p:nvSpPr>
          <p:cNvPr id="17" name="TextBox 16">
            <a:extLst>
              <a:ext uri="{FF2B5EF4-FFF2-40B4-BE49-F238E27FC236}">
                <a16:creationId xmlns:a16="http://schemas.microsoft.com/office/drawing/2014/main" id="{20519D1F-EFC2-8165-D1ED-E2EE6514A748}"/>
              </a:ext>
            </a:extLst>
          </p:cNvPr>
          <p:cNvSpPr txBox="1"/>
          <p:nvPr/>
        </p:nvSpPr>
        <p:spPr>
          <a:xfrm>
            <a:off x="6258720" y="859139"/>
            <a:ext cx="4211636" cy="334615"/>
          </a:xfrm>
          <a:prstGeom prst="rect">
            <a:avLst/>
          </a:prstGeom>
          <a:noFill/>
        </p:spPr>
        <p:txBody>
          <a:bodyPr wrap="square" rtlCol="0">
            <a:spAutoFit/>
          </a:bodyPr>
          <a:lstStyle/>
          <a:p>
            <a:r>
              <a:rPr lang="en-AU" sz="1400" dirty="0"/>
              <a:t>you@youremail.com</a:t>
            </a:r>
          </a:p>
        </p:txBody>
      </p:sp>
      <p:sp>
        <p:nvSpPr>
          <p:cNvPr id="18" name="TextBox 17">
            <a:extLst>
              <a:ext uri="{FF2B5EF4-FFF2-40B4-BE49-F238E27FC236}">
                <a16:creationId xmlns:a16="http://schemas.microsoft.com/office/drawing/2014/main" id="{5FE07AAE-AB44-CFC6-1756-8BE5EFDA7C60}"/>
              </a:ext>
            </a:extLst>
          </p:cNvPr>
          <p:cNvSpPr txBox="1"/>
          <p:nvPr/>
        </p:nvSpPr>
        <p:spPr>
          <a:xfrm>
            <a:off x="6258720" y="1325178"/>
            <a:ext cx="4211636" cy="307777"/>
          </a:xfrm>
          <a:prstGeom prst="rect">
            <a:avLst/>
          </a:prstGeom>
          <a:noFill/>
        </p:spPr>
        <p:txBody>
          <a:bodyPr wrap="square" rtlCol="0">
            <a:spAutoFit/>
          </a:bodyPr>
          <a:lstStyle/>
          <a:p>
            <a:r>
              <a:rPr lang="ar-JO" sz="1400" dirty="0"/>
              <a:t>تذكير: ورشة عمل المهارات الرقمية - البريد الإلكتروني</a:t>
            </a:r>
            <a:endParaRPr lang="en-AU" sz="1400" dirty="0"/>
          </a:p>
        </p:txBody>
      </p:sp>
      <p:sp>
        <p:nvSpPr>
          <p:cNvPr id="19" name="TextBox 18">
            <a:extLst>
              <a:ext uri="{FF2B5EF4-FFF2-40B4-BE49-F238E27FC236}">
                <a16:creationId xmlns:a16="http://schemas.microsoft.com/office/drawing/2014/main" id="{AC2B8878-FCA6-C99B-1DF7-C0DF20644F2E}"/>
              </a:ext>
            </a:extLst>
          </p:cNvPr>
          <p:cNvSpPr txBox="1"/>
          <p:nvPr/>
        </p:nvSpPr>
        <p:spPr>
          <a:xfrm>
            <a:off x="5652756" y="1771188"/>
            <a:ext cx="6251579" cy="3323987"/>
          </a:xfrm>
          <a:prstGeom prst="rect">
            <a:avLst/>
          </a:prstGeom>
          <a:noFill/>
        </p:spPr>
        <p:txBody>
          <a:bodyPr wrap="square" rtlCol="0">
            <a:spAutoFit/>
          </a:bodyPr>
          <a:lstStyle/>
          <a:p>
            <a:pPr algn="r" rtl="1"/>
            <a:r>
              <a:rPr lang="ar-JO" sz="1400" dirty="0"/>
              <a:t>عزيزي [صديقي]</a:t>
            </a:r>
          </a:p>
          <a:p>
            <a:pPr algn="r" rtl="1"/>
            <a:endParaRPr lang="ar-JO" sz="1400" dirty="0"/>
          </a:p>
          <a:p>
            <a:pPr algn="r" rtl="1"/>
            <a:r>
              <a:rPr lang="ar-JO" sz="1400" dirty="0"/>
              <a:t>أتمنى أن تجدك هذه الرسالة بخير.</a:t>
            </a:r>
          </a:p>
          <a:p>
            <a:pPr algn="r" rtl="1"/>
            <a:endParaRPr lang="ar-JO" sz="1400" dirty="0"/>
          </a:p>
          <a:p>
            <a:pPr algn="r" rtl="1"/>
            <a:r>
              <a:rPr lang="ar-JO" sz="1400" dirty="0"/>
              <a:t>هذا تذكير ودي بأن لدينا ورشة عمل قادمة حول المهارات الرقمية حول البريد الإلكتروني. سنتناول في هذه الورشة كيفية إنشاء حساب بريد إلكتروني، وكيفية كتابة رسائل البريد الإلكتروني والرد عليها، وكيفية الحفاظ على أمانك على الإنترنت.إذا كانت لديك أي أسئلة، </a:t>
            </a:r>
          </a:p>
          <a:p>
            <a:pPr algn="r" rtl="1"/>
            <a:endParaRPr lang="ar-JO" sz="1400" dirty="0"/>
          </a:p>
          <a:p>
            <a:pPr algn="r" rtl="1"/>
            <a:r>
              <a:rPr lang="ar-JO" sz="1400" dirty="0"/>
              <a:t>يُرجى التواصل معي عبر البريد الإلكتروني</a:t>
            </a:r>
          </a:p>
          <a:p>
            <a:pPr algn="r" rtl="1"/>
            <a:r>
              <a:rPr lang="ar-JO" sz="1400" dirty="0"/>
              <a:t> </a:t>
            </a:r>
            <a:r>
              <a:rPr lang="en-AU" sz="1400" dirty="0">
                <a:hlinkClick r:id="rId5"/>
              </a:rPr>
              <a:t>digitalinclusion@wacoss.org.au</a:t>
            </a:r>
            <a:r>
              <a:rPr lang="ar-JO" sz="1400" dirty="0">
                <a:hlinkClick r:id="rId5"/>
              </a:rPr>
              <a:t>أ</a:t>
            </a:r>
            <a:endParaRPr lang="ar-JO" sz="1400" dirty="0"/>
          </a:p>
          <a:p>
            <a:pPr algn="r" rtl="1"/>
            <a:endParaRPr lang="ar-JO" sz="1400" dirty="0"/>
          </a:p>
          <a:p>
            <a:pPr algn="r" rtl="1"/>
            <a:r>
              <a:rPr lang="ar-JO" sz="1400" dirty="0"/>
              <a:t>تمنى أن نراك هناك.</a:t>
            </a:r>
          </a:p>
          <a:p>
            <a:pPr algn="r" rtl="1"/>
            <a:r>
              <a:rPr lang="ar-JO" sz="1400" dirty="0"/>
              <a:t>إليوت</a:t>
            </a:r>
          </a:p>
          <a:p>
            <a:pPr algn="r" rtl="1"/>
            <a:r>
              <a:rPr lang="ar-JO" sz="1400" dirty="0"/>
              <a:t>مسؤول أول عن التدريب والمشاريع</a:t>
            </a:r>
          </a:p>
          <a:p>
            <a:pPr algn="r" rtl="1"/>
            <a:r>
              <a:rPr lang="ar-JO" sz="1400" dirty="0"/>
              <a:t>مشروع الشمول الرقمي في غرب أستراليا</a:t>
            </a:r>
            <a:endParaRPr lang="en-AU" sz="1400" dirty="0"/>
          </a:p>
        </p:txBody>
      </p:sp>
    </p:spTree>
    <p:extLst>
      <p:ext uri="{BB962C8B-B14F-4D97-AF65-F5344CB8AC3E}">
        <p14:creationId xmlns:p14="http://schemas.microsoft.com/office/powerpoint/2010/main" val="3866123494"/>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73078-E123-4D74-8E23-0CE337DB38C0}">
  <ds:schemaRefs>
    <ds:schemaRef ds:uri="http://schemas.microsoft.com/sharepoint/v3/contenttype/forms"/>
  </ds:schemaRefs>
</ds:datastoreItem>
</file>

<file path=customXml/itemProps2.xml><?xml version="1.0" encoding="utf-8"?>
<ds:datastoreItem xmlns:ds="http://schemas.openxmlformats.org/officeDocument/2006/customXml" ds:itemID="{F715B5E0-0E72-4946-AB1B-DA6EAFD6F5C6}">
  <ds:schemaRefs>
    <ds:schemaRef ds:uri="5e5d6256-5200-4c34-82a9-8b0b259790ba"/>
    <ds:schemaRef ds:uri="http://purl.org/dc/elements/1.1/"/>
    <ds:schemaRef ds:uri="http://purl.org/dc/terms/"/>
    <ds:schemaRef ds:uri="http://schemas.microsoft.com/office/infopath/2007/PartnerControls"/>
    <ds:schemaRef ds:uri="2cc45243-29f6-4a1c-995b-35ed14ae441a"/>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C6D1FC6-2B24-467B-8DED-0F47FE0CD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1809</Words>
  <Application>Microsoft Office PowerPoint</Application>
  <PresentationFormat>Widescreen</PresentationFormat>
  <Paragraphs>252</Paragraphs>
  <Slides>16</Slides>
  <Notes>16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16</vt:i4>
      </vt:variant>
    </vt:vector>
  </HeadingPairs>
  <TitlesOfParts>
    <vt:vector size="28" baseType="lpstr">
      <vt:lpstr>Aptos</vt:lpstr>
      <vt:lpstr>Calibri</vt:lpstr>
      <vt:lpstr>Arial</vt:lpstr>
      <vt:lpstr>Kanit</vt:lpstr>
      <vt:lpstr>DIP_white</vt:lpstr>
      <vt:lpstr>1_DIP_blue</vt:lpstr>
      <vt:lpstr>3_DIP_gradient</vt:lpstr>
      <vt:lpstr>2_DIP_blue_noacknowledgment</vt:lpstr>
      <vt:lpstr>1_DIP_white_noacknowledgement</vt:lpstr>
      <vt:lpstr>2_DIP_gradient_noacknowledgement</vt:lpstr>
      <vt:lpstr>DIP_white</vt:lpstr>
      <vt:lpstr>1_DIP_white</vt:lpstr>
      <vt:lpstr>تدريب المهارات الرقمية - البريد الإلكتروني برنامج رُوّاد المجتمع</vt:lpstr>
      <vt:lpstr>ملاحظات المدرب: كيفية إرسال البريد الإلكتروني</vt:lpstr>
      <vt:lpstr>إقرار بالبلد</vt:lpstr>
      <vt:lpstr>البريد الإلكتروني</vt:lpstr>
      <vt:lpstr>نظرة عامة على الجلسة</vt:lpstr>
      <vt:lpstr>التعارف</vt:lpstr>
      <vt:lpstr>ما هو البريد الإلكتروني؟</vt:lpstr>
      <vt:lpstr>مزودي خدمات البريد الإلكتروني</vt:lpstr>
      <vt:lpstr>كتابة رسائل البريد الإلكتروني</vt:lpstr>
      <vt:lpstr>استخدام عنوان بريدك الإلكتروني</vt:lpstr>
      <vt:lpstr>كن حذرا مع البريد الإلكتروني</vt:lpstr>
      <vt:lpstr>عمليات الاحتيال عبر التصيد الاحتيالي</vt:lpstr>
      <vt:lpstr>PowerPoint Presentation</vt:lpstr>
      <vt:lpstr>خلاصة</vt:lpstr>
      <vt:lpstr>شكراً لكم!</vt:lpstr>
      <vt:lpstr>شكراً لكم برنامج رواد المجتمع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2025-04-28T04:52:20Z</dcterms:created>
  <dcterms:modified xsi:type="dcterms:W3CDTF">2025-09-18T12:37:38Z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