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BE38D-0C03-4D23-87C7-F7638FB1ABEF}" v="46" dt="2025-09-16T00:33:50.04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5" autoAdjust="0"/>
    <p:restoredTop sz="63317" autoAdjust="0"/>
  </p:normalViewPr>
  <p:slideViewPr>
    <p:cSldViewPr snapToGrid="0">
      <p:cViewPr>
        <p:scale>
          <a:sx n="40" d="100"/>
          <a:sy n="40" d="100"/>
        </p:scale>
        <p:origin x="-376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شغِّل هذا الفيديو.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استعرض قائمة الأنشطة التي يمكن للناس القيام بها باستخدام هواتفهم. اطلب من الناس أن يُظهروا لبعضهم البعض ما يمكنهم فعله.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اطرح الأسئلة واطلب من المشاركين مشاركة إجاباتهم. قد تختلف الإجابات باختلاف الأشخاص. يمكنك أن تطلب منهم تبرير اختيارهم لخيار دون آخر.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/>
              <a:t>راجع أهداف الجلسة.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/>
              <a:t>ساعد المشاركين في العثور على مورد "كن على تواصل".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/>
              <a:t>رحّب بالجميع، </a:t>
            </a:r>
            <a:endParaRPr lang="en-AU" sz="1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/>
              <a:t>عرّف بنفسك.اشرح هدف الورشة - تقديم لمحة عامة عن كيفية استخدام الهواتف الذكية.</a:t>
            </a:r>
            <a:endParaRPr lang="en-AU" sz="1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/>
              <a:t>سلّط الضوء على أهمية استخدام الهاتف في التعليم والحياة والعمل.</a:t>
            </a:r>
            <a:endParaRPr lang="en-AU" sz="1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/>
              <a:t>أكّد أنك ستتحدث عن كيفية استخدام الهواتف الذكية بأمان.</a:t>
            </a:r>
            <a:endParaRPr lang="en-AU" sz="1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/>
              <a:t>ذكّرهم بحضور دورات تدريبية مستقبلية لمعرفة المزيد عن سلامة استخدام الهواتف.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b="1" i="0" dirty="0">
                <a:solidFill>
                  <a:srgbClr val="242424"/>
                </a:solidFill>
                <a:effectLst/>
              </a:rPr>
              <a:t>تعريفات سريعة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1" i="0" dirty="0">
                <a:solidFill>
                  <a:srgbClr val="242424"/>
                </a:solidFill>
                <a:effectLst/>
              </a:rPr>
              <a:t>الهدف: التعارف السريع وخلق جو ودي.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1" i="0" dirty="0">
                <a:solidFill>
                  <a:srgbClr val="242424"/>
                </a:solidFill>
                <a:effectLst/>
              </a:rPr>
              <a:t>اطلب من كل مشارك أن يُعرّف بنفسه. يجب أن يُضيف اسمه ومعلومات شيقة عنه.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1" i="0" dirty="0">
                <a:solidFill>
                  <a:srgbClr val="242424"/>
                </a:solidFill>
                <a:effectLst/>
              </a:rPr>
              <a:t>اختصر كل تعريف بـ 30 ثانية ليكون موجزًا ​​وجذابًا.بعد أن يُعرّف الجميع بأنفسهم، علّق على أي شيء لفت انتباههم.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فيما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يلي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بعض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الأسئلة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التي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يمكنك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طرحها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بعد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الفيديو</a:t>
            </a: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فهم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الهواتف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الذكية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رأيك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الفيديو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؟"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هل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ساعدك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ذلك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فهم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الذكي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؟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فرصة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للمشاركة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دعونا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نأخذ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بضع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دقائق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لأي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شخص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يريد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مشاركة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تجاربه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مع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الهواتف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الذكية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."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هل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سبق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لك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استخدام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واحدة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قبل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؟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كيف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الأمر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؟"</a:t>
            </a:r>
            <a:endParaRPr lang="en-A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شحن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هاتفك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الذكي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ابدأ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الذكي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يأتي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ذكي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شاحن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لشحن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بتوصيل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بمأخذ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بتوصيل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الطرف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الآخر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رمز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البطارية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يشير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يتم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شحنها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يستغرق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الأمر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بضع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ساعات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لشحن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البطارية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بالكامل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وذلك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مستوى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البطارية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تقوم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أثناء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الليل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عندما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تستخدمه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لفترة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الوقت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بالنسبة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لأي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شخص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ذكي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ابحث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مؤشر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البطارية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الجزء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العلوي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تشغيل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هاتفك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الذكي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بعد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ذلك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تحدث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تشغيل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الذكي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لتشغيله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اضغط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الاستمرار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حتى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تضيء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يوجد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الجانب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الجزء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العلوي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يتم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تشغيل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يحتاج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الشحن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أولاً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بمجرد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تشغيل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ستظهر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الرئيسية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الترحيب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الأولى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تستخدمه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إعداد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هاتفك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تشغيل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لأول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ستحتاج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إعداده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يتضمن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يلي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اختيار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اللغة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بشبكة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Wi-Fi، 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تسجيل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الدخول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Google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Apple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اتبع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التعليمات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تظهر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لإكمال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يكن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Google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Apple،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إنشاء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أثناء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إعداد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هاتفك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الذكي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(Android):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بالنسبة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لهواتف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Android،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سترشدك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خلال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بشبكة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Wi-Fi،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تسجيل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الدخول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Google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ميزات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الأمان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مثل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التعريف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الشخصي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(PIN)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بصمة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الإصبع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سيكون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أيضًا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خيار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استعادة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البيانات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سابق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نسخة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احتياطية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بمجرد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اكتمال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الرئيسية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المختلفة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إعداد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هاتفك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الذكي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(iPhone):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بالنسبة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لأجهزة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iPhone،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سترشدك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خلال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بشبكة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Wi-Fi،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تسجيل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الدخول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معرف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Apple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ميزات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الأمان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مثل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Face ID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Touch ID.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سيكون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أيضًا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خيار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استعادة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البيانات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جهاز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iPhone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السابق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نسخة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احتياطية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بمجرد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اكتمال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الرئيسية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المختلفة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النشاط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التفاعلي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خصص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بضع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دقائق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لمراجعة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النشرات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قمت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بطباعتها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تأكد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الأشخاص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لديهم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نسخة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الأقل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تشبه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هواتفهم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الشاشة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الرئيسية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والتطبيقات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فهم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تخطيط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الشاشة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الرئيسية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لنبدأ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الرئيسية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الرئيسية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تراها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تشغيل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الجزء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العلوي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الوقت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ومستوى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البطارية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الإشارة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المنتصف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مختلفة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اختصارات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لفتح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الأسفل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صفًا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الأيقونات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تبقى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ثابتة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الأيقونات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مهمة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مثل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والرسائل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ومتصفح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الإنترنت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كيفية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فتح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التطبيقات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وإغلاقها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لفتح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تطبيق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أيقونته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سبيل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المثال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لفتح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الكاميرا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الكاميرا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لإغلاق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الضغط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الصفحة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الرئيسية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يحتوي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التمرير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لأعلى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أسفل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تريد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رؤية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جميع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المفتوحة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اسحب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لأعلى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الأسفل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واستمر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الضغط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اضغط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الأخيرة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يحتوي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بعد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ذلك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التمرير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اليسار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اليمين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لإغلاق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إجراء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المكالمات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وإرسال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الرسائل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كيفية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إجراء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مكالمة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هاتفية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لإجراء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مكالمة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هاتفية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سيؤدي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فتح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لوحة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كتابة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لوحة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المفاتيح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تحديد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جهة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القائمة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بمجرد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إدخال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تحديد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جهة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اضغط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لبدء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المكالمة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يبدو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مثل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رمز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الأخضر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لإنهاء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المكالمة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اضغط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الحمراء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إرسال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الرسائل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النصية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لإرسال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رسالة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نصية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الرسائل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سيؤدي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فتح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تطبيق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المراسلة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لبدء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رسالة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جديدة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أيقونة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الرسالة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الجديدة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رصاص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علامة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زائد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جهة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اتصال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القائمة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اكتب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رسالتك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مربع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النص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الموجود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أسفل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عندما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مستعدًا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لإرسال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الرسالة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فوق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الإرسال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طائرة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ورقية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رمز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سهم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6484" y="2859624"/>
            <a:ext cx="9204960" cy="2079790"/>
          </a:xfrm>
        </p:spPr>
        <p:txBody>
          <a:bodyPr/>
          <a:lstStyle/>
          <a:p>
            <a:pPr algn="r" rtl="1" eaLnBrk="1" hangingPunct="1"/>
            <a:r>
              <a:rPr lang="ar-JO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تدريب المهارات الرقمية –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r-JO" sz="4400" dirty="0">
                <a:solidFill>
                  <a:schemeClr val="bg1"/>
                </a:solidFill>
                <a:cs typeface="Arial" panose="020B0604020202020204" pitchFamily="34" charset="0"/>
              </a:rPr>
              <a:t>الهواتف الذكية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r-JO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برنامج رُوّاد المجتمع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كن آمنًا على الإنترنت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قبل أن أذهب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969" y="1717676"/>
            <a:ext cx="8356600" cy="4092854"/>
          </a:xfrm>
        </p:spPr>
        <p:txBody>
          <a:bodyPr/>
          <a:lstStyle/>
          <a:p>
            <a:pPr algn="r" rt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تحقق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مما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إذا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كان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بإمكانك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القيام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بما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يلي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الطاقة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والشحن</a:t>
            </a:r>
            <a:endParaRPr lang="en-AU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قم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بتشغيل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endParaRPr lang="en-AU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اشحنه</a:t>
            </a:r>
            <a:endParaRPr lang="en-AU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J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تواصل</a:t>
            </a:r>
            <a:endParaRPr lang="en-AU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إجراء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المكالمات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والرد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عليها</a:t>
            </a:r>
            <a:endParaRPr lang="en-AU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إرسال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وقراءة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الرسائل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النصية</a:t>
            </a:r>
            <a:endParaRPr lang="en-AU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J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تص</a:t>
            </a:r>
            <a:r>
              <a:rPr lang="ar-J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</a:t>
            </a:r>
          </a:p>
          <a:p>
            <a:pPr marL="742950" lvl="1" indent="-28575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تشغيل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إيقاف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بيانات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الهاتف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المحمول</a:t>
            </a:r>
            <a:endParaRPr lang="en-AU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الاتصال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بشبكة</a:t>
            </a:r>
            <a:r>
              <a:rPr lang="en-AU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Wi-Fi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2561431" y="2413337"/>
            <a:ext cx="77396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b="1" dirty="0" err="1"/>
              <a:t>التطبيقات</a:t>
            </a:r>
            <a:endParaRPr lang="en-AU" dirty="0"/>
          </a:p>
          <a:p>
            <a:pPr lvl="1"/>
            <a:r>
              <a:rPr lang="en-AU" b="1" dirty="0" err="1"/>
              <a:t>البحث</a:t>
            </a:r>
            <a:r>
              <a:rPr lang="en-AU" b="1" dirty="0"/>
              <a:t> </a:t>
            </a:r>
            <a:r>
              <a:rPr lang="en-AU" b="1" dirty="0" err="1"/>
              <a:t>عن</a:t>
            </a:r>
            <a:r>
              <a:rPr lang="en-AU" b="1" dirty="0"/>
              <a:t> </a:t>
            </a:r>
            <a:r>
              <a:rPr lang="en-AU" b="1" dirty="0" err="1"/>
              <a:t>التطبيقات</a:t>
            </a:r>
            <a:endParaRPr lang="en-AU" dirty="0"/>
          </a:p>
          <a:p>
            <a:pPr lvl="1"/>
            <a:r>
              <a:rPr lang="en-AU" b="1" dirty="0" err="1"/>
              <a:t>تنزيل</a:t>
            </a:r>
            <a:r>
              <a:rPr lang="en-AU" b="1" dirty="0"/>
              <a:t> </a:t>
            </a:r>
            <a:r>
              <a:rPr lang="en-AU" b="1" dirty="0" err="1"/>
              <a:t>التطبيقات</a:t>
            </a:r>
            <a:r>
              <a:rPr lang="en-AU" b="1" dirty="0"/>
              <a:t> (</a:t>
            </a:r>
            <a:r>
              <a:rPr lang="en-AU" b="1" dirty="0" err="1"/>
              <a:t>الخدمات</a:t>
            </a:r>
            <a:r>
              <a:rPr lang="en-AU" b="1" dirty="0"/>
              <a:t> </a:t>
            </a:r>
            <a:r>
              <a:rPr lang="en-AU" b="1" dirty="0" err="1"/>
              <a:t>المصرفية</a:t>
            </a:r>
            <a:r>
              <a:rPr lang="en-AU" b="1" dirty="0"/>
              <a:t> </a:t>
            </a:r>
            <a:r>
              <a:rPr lang="en-AU" b="1" dirty="0" err="1"/>
              <a:t>والخرائط</a:t>
            </a:r>
            <a:r>
              <a:rPr lang="en-AU" b="1" dirty="0"/>
              <a:t>)</a:t>
            </a:r>
            <a:endParaRPr lang="en-AU" dirty="0"/>
          </a:p>
          <a:p>
            <a:pPr lvl="0"/>
            <a:r>
              <a:rPr lang="en-AU" b="1" dirty="0" err="1"/>
              <a:t>التقط</a:t>
            </a:r>
            <a:r>
              <a:rPr lang="en-AU" b="1" dirty="0"/>
              <a:t> </a:t>
            </a:r>
            <a:r>
              <a:rPr lang="en-AU" b="1" dirty="0" err="1"/>
              <a:t>صورة</a:t>
            </a:r>
            <a:endParaRPr lang="en-AU" dirty="0"/>
          </a:p>
          <a:p>
            <a:pPr lvl="0"/>
            <a:r>
              <a:rPr lang="en-AU" b="1" dirty="0" err="1"/>
              <a:t>ابحث</a:t>
            </a:r>
            <a:r>
              <a:rPr lang="en-AU" b="1" dirty="0"/>
              <a:t> </a:t>
            </a:r>
            <a:r>
              <a:rPr lang="en-AU" b="1" dirty="0" err="1"/>
              <a:t>عن</a:t>
            </a:r>
            <a:r>
              <a:rPr lang="en-AU" b="1" dirty="0"/>
              <a:t> </a:t>
            </a:r>
            <a:r>
              <a:rPr lang="en-AU" b="1" dirty="0" err="1"/>
              <a:t>متصفح</a:t>
            </a:r>
            <a:r>
              <a:rPr lang="en-AU" b="1" dirty="0"/>
              <a:t> </a:t>
            </a:r>
            <a:r>
              <a:rPr lang="en-AU" b="1" dirty="0" err="1"/>
              <a:t>الإنترنت</a:t>
            </a:r>
            <a:endParaRPr lang="en-AU" dirty="0"/>
          </a:p>
          <a:p>
            <a:pPr lvl="0"/>
            <a:r>
              <a:rPr lang="en-AU" b="1" dirty="0" err="1"/>
              <a:t>ضبط</a:t>
            </a:r>
            <a:r>
              <a:rPr lang="en-AU" b="1" dirty="0"/>
              <a:t> </a:t>
            </a:r>
            <a:r>
              <a:rPr lang="en-AU" b="1" dirty="0" err="1"/>
              <a:t>المنبه</a:t>
            </a:r>
            <a:r>
              <a:rPr lang="en-AU" b="1" dirty="0"/>
              <a:t> </a:t>
            </a:r>
            <a:r>
              <a:rPr lang="en-AU" b="1" dirty="0" err="1"/>
              <a:t>أو</a:t>
            </a:r>
            <a:r>
              <a:rPr lang="en-AU" b="1" dirty="0"/>
              <a:t> </a:t>
            </a:r>
            <a:r>
              <a:rPr lang="en-AU" b="1" dirty="0" err="1"/>
              <a:t>التذكير</a:t>
            </a:r>
            <a:endParaRPr lang="en-AU" dirty="0"/>
          </a:p>
          <a:p>
            <a:r>
              <a:rPr lang="en-A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20" y="132860"/>
            <a:ext cx="9228138" cy="1325563"/>
          </a:xfrm>
        </p:spPr>
        <p:txBody>
          <a:bodyPr/>
          <a:lstStyle/>
          <a:p>
            <a:pPr algn="r" rtl="1"/>
            <a:r>
              <a:rPr lang="ar-JO" dirty="0"/>
              <a:t>دعونا نناقش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2" y="1549400"/>
            <a:ext cx="4646495" cy="3682999"/>
          </a:xfrm>
        </p:spPr>
        <p:txBody>
          <a:bodyPr/>
          <a:lstStyle/>
          <a:p>
            <a:pPr marL="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b="1" i="0" dirty="0">
                <a:solidFill>
                  <a:srgbClr val="242424"/>
                </a:solidFill>
                <a:effectLst/>
                <a:latin typeface="+mj-lt"/>
              </a:rPr>
              <a:t>ما هو أول ما يجب فعله عند إعداد هاتف ذكي جديد؟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أ) تنزيل التطبيقات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ب) شحن الهاتف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ج) تشغيل الهاتف واتباع تعليمات الإعداد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د) إجراء مكالمة</a:t>
            </a: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i="0" dirty="0">
                <a:solidFill>
                  <a:srgbClr val="242424"/>
                </a:solidFill>
                <a:effectLst/>
                <a:latin typeface="+mj-lt"/>
              </a:rPr>
              <a:t>لماذا من المهم استخدام الشاحن المناسب لهاتفك الذكي؟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أ) لتجنب تلف البطارية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ب) لشحن الهاتف بشكل أسرع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ج) لتحسين مظهر الهاتف</a:t>
            </a:r>
          </a:p>
          <a:p>
            <a:pPr marL="457200" lvl="1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د) لتوفير المال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647408" y="1458423"/>
            <a:ext cx="49476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٣. ماذا تفعل إذا تلقيت رسالة أو بريدًا إلكترونيًا مشبوهًا؟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أ) تجاهلها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ب) انقر على أي رابط للاطلاع عليها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ج) أبلغ عنها واحذفها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د) أعد توجيهها إلى أصدقائك</a:t>
            </a:r>
          </a:p>
          <a:p>
            <a:pPr marL="0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٤. كيف تحافظ على أمان معلوماتك الشخصية على هاتفك الذكي؟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أ) شاركها مع أصدقائك الموثوق بهم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ب) حافظ على خصوصيتها واستخدم كلمات مرور قوية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ج) انشرها على مواقع التواصل الاجتماعي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r>
              <a:rPr lang="ar-JO" sz="2000" b="1" dirty="0">
                <a:solidFill>
                  <a:srgbClr val="242424"/>
                </a:solidFill>
                <a:latin typeface="+mn-lt"/>
              </a:rPr>
              <a:t>د) دوّنها واحتفظ بها في محفظتك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pPr algn="r" rtl="1"/>
            <a:r>
              <a:rPr lang="ar-JO" dirty="0"/>
              <a:t>ملخص نظرة عامة على الجلسة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6"/>
            <a:ext cx="10515600" cy="5199743"/>
          </a:xfrm>
        </p:spPr>
        <p:txBody>
          <a:bodyPr/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2200" b="1" i="0" dirty="0">
                <a:solidFill>
                  <a:srgbClr val="242424"/>
                </a:solidFill>
                <a:effectLst/>
                <a:latin typeface="+mj-lt"/>
              </a:rPr>
              <a:t>افهم الوظائف الأساسية للهاتف الذكي.</a:t>
            </a:r>
          </a:p>
          <a:p>
            <a:pPr lvl="1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1800" i="0" dirty="0">
                <a:solidFill>
                  <a:srgbClr val="242424"/>
                </a:solidFill>
                <a:effectLst/>
                <a:latin typeface="+mj-lt"/>
              </a:rPr>
              <a:t>تعرّف على ماهية الهاتف الذكي واستخداماته الرئيسية.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2200" b="1" i="0" dirty="0">
                <a:solidFill>
                  <a:srgbClr val="242424"/>
                </a:solidFill>
                <a:effectLst/>
                <a:latin typeface="+mj-lt"/>
              </a:rPr>
              <a:t>ابدأ باستخدام هاتفك الذكي.</a:t>
            </a:r>
          </a:p>
          <a:p>
            <a:pPr lvl="1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1800" i="0" dirty="0">
                <a:solidFill>
                  <a:srgbClr val="242424"/>
                </a:solidFill>
                <a:effectLst/>
                <a:latin typeface="+mj-lt"/>
              </a:rPr>
              <a:t>تعلّم كيفية شحن جهازك وتشغيله وإعداده.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2200" b="1" i="0" dirty="0">
                <a:solidFill>
                  <a:srgbClr val="242424"/>
                </a:solidFill>
                <a:effectLst/>
                <a:latin typeface="+mj-lt"/>
              </a:rPr>
              <a:t>تصفّح هاتفك الذكي واستخدمه بأمان.</a:t>
            </a:r>
          </a:p>
          <a:p>
            <a:pPr lvl="1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1800" i="0" dirty="0">
                <a:solidFill>
                  <a:srgbClr val="242424"/>
                </a:solidFill>
                <a:effectLst/>
                <a:latin typeface="+mj-lt"/>
              </a:rPr>
              <a:t>تعلّم كيفية استخدام الميزات الأساسية والحفاظ على أمانك على الإنترنت.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2200" b="1" i="0" dirty="0">
                <a:solidFill>
                  <a:srgbClr val="242424"/>
                </a:solidFill>
                <a:effectLst/>
                <a:latin typeface="+mj-lt"/>
              </a:rPr>
              <a:t>هل تريد المزيد من المعلومات؟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2200" b="1" i="0" dirty="0">
                <a:solidFill>
                  <a:srgbClr val="242424"/>
                </a:solidFill>
                <a:effectLst/>
                <a:latin typeface="+mj-lt"/>
              </a:rPr>
              <a:t>اقرأ النشرة، أوتفضل بزيارة: </a:t>
            </a:r>
            <a:r>
              <a:rPr lang="en-US" sz="2200" i="0" u="sng" dirty="0">
                <a:solidFill>
                  <a:schemeClr val="tx2"/>
                </a:solidFill>
                <a:effectLst/>
                <a:latin typeface="+mj-lt"/>
              </a:rPr>
              <a:t>https://beconnected.esafety.gov.au/topic-library/computer-basics-for-beginners/what-is-a-smartphone</a:t>
            </a:r>
            <a:r>
              <a:rPr lang="en-US" sz="2200" b="1" i="0" dirty="0">
                <a:solidFill>
                  <a:srgbClr val="242424"/>
                </a:solidFill>
                <a:effectLst/>
                <a:latin typeface="+mj-lt"/>
              </a:rPr>
              <a:t>، </a:t>
            </a:r>
            <a:endParaRPr lang="ar-JO" sz="2200" b="1" i="0" dirty="0">
              <a:solidFill>
                <a:srgbClr val="242424"/>
              </a:solidFill>
              <a:effectLst/>
              <a:latin typeface="+mj-lt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2200" b="1" i="0" dirty="0">
                <a:solidFill>
                  <a:srgbClr val="242424"/>
                </a:solidFill>
                <a:effectLst/>
                <a:latin typeface="+mj-lt"/>
              </a:rPr>
              <a:t>أوابحث في جوجل عن "كن متصلاً، تعرّف على هاتفك الذكي".</a:t>
            </a:r>
            <a:endParaRPr lang="en-AU" sz="220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شكراً لكم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2800" dirty="0"/>
              <a:t>موعد الجلسة القادمة:</a:t>
            </a:r>
            <a:endParaRPr lang="en-AU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pPr algn="r" rtl="1"/>
            <a:r>
              <a:rPr lang="ar-JO" dirty="0"/>
              <a:t>ملاحظات المدرب: مقدمة عن الهاتف الذكي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اطبع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هذه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النشرات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للمشاركين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b="1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إعداد</a:t>
            </a:r>
            <a:r>
              <a:rPr lang="en-AU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AU" b="1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هاتفك</a:t>
            </a:r>
            <a:r>
              <a:rPr lang="en-AU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AU" b="1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الذكي</a:t>
            </a:r>
            <a:r>
              <a:rPr lang="en-AU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(Android)</a:t>
            </a:r>
            <a:endParaRPr lang="en-AU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U" b="1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إعداد</a:t>
            </a:r>
            <a:r>
              <a:rPr lang="en-AU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AU" b="1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هاتفك</a:t>
            </a:r>
            <a:r>
              <a:rPr lang="en-AU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AU" b="1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الذكي</a:t>
            </a:r>
            <a:r>
              <a:rPr lang="en-AU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(iPhone)</a:t>
            </a:r>
            <a:endParaRPr lang="en-AU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اطبع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نسخة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هذه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الشرائح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قسم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الملاحظات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لاستخدامها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عند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العرض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التقديمي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JO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قرأ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خلال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الشرائح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وتأكد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أنك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دراية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بالمحتوى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النشرة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المخصصة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للمشاركين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تواصل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Elliot </a:t>
            </a:r>
            <a:r>
              <a:rPr lang="en-US" sz="20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Elliot@wacoss.org.au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قبل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الجلسة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أسئلة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.</a:t>
            </a:r>
            <a:endParaRPr lang="en-AU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قم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بإزالة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إخفاء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هذه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الشريحة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قبل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العرض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وتحديث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وقت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تاريخ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الجلسة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التالية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الشريحة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النهائية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 eaLnBrk="1" hangingPunct="1"/>
            <a:r>
              <a:rPr lang="ar-JO" sz="4200" noProof="0" dirty="0">
                <a:solidFill>
                  <a:schemeClr val="tx1"/>
                </a:solidFill>
              </a:rPr>
              <a:t>إقرار بالبلد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b="1" noProof="0" dirty="0">
                <a:solidFill>
                  <a:schemeClr val="tx1"/>
                </a:solidFill>
                <a:latin typeface="+mn-lt"/>
              </a:rPr>
              <a:t>نعلم أننا على أرض السكان الأصليين. نحترم السكان الأصليين من هذه الأرض.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b="1" noProof="0" dirty="0">
                <a:solidFill>
                  <a:schemeClr val="tx1"/>
                </a:solidFill>
                <a:latin typeface="+mn-lt"/>
              </a:rPr>
              <a:t>لقد عاش السكان الأصليون على هذه الأرض لسنوات طويلة.</a:t>
            </a:r>
            <a:endParaRPr lang="en-AU" b="1" noProof="0" dirty="0">
              <a:solidFill>
                <a:schemeClr val="tx1"/>
              </a:solidFill>
              <a:latin typeface="+mn-lt"/>
            </a:endParaRP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b="1" noProof="0" dirty="0">
                <a:solidFill>
                  <a:schemeClr val="tx1"/>
                </a:solidFill>
                <a:latin typeface="+mn-lt"/>
              </a:rPr>
              <a:t>نحترم جميع السكان الأصليين وشيوخهم.</a:t>
            </a:r>
            <a:endParaRPr lang="en-AU" b="1" noProof="0" dirty="0">
              <a:solidFill>
                <a:schemeClr val="tx1"/>
              </a:solidFill>
              <a:latin typeface="+mn-lt"/>
            </a:endParaRP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b="1" noProof="0" dirty="0">
                <a:solidFill>
                  <a:schemeClr val="tx1"/>
                </a:solidFill>
                <a:latin typeface="+mn-lt"/>
              </a:rPr>
              <a:t>يمكننا أن نتعلم الكثير من قصصهم.</a:t>
            </a:r>
            <a:endParaRPr lang="en-AU" b="1" noProof="0" dirty="0">
              <a:solidFill>
                <a:schemeClr val="tx1"/>
              </a:solidFill>
              <a:latin typeface="+mn-lt"/>
            </a:endParaRP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b="1" noProof="0" dirty="0">
                <a:solidFill>
                  <a:schemeClr val="tx1"/>
                </a:solidFill>
                <a:latin typeface="+mn-lt"/>
              </a:rPr>
              <a:t>هذه الأرض كانت وستظل دائمًا أرضًا للسكان الأصليين.</a:t>
            </a:r>
            <a:endParaRPr lang="en-US" b="1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r" rtl="1"/>
            <a:r>
              <a:rPr lang="ar-JO" dirty="0">
                <a:solidFill>
                  <a:srgbClr val="1962B2"/>
                </a:solidFill>
              </a:rPr>
              <a:t>مقدمة عن الهاتف الذكي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ar-JO" sz="3200" b="1" dirty="0"/>
              <a:t>مشروع الإدماج الرقمي في غرب أستراليا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نظرة عامة على الجلسة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642"/>
            <a:ext cx="10515600" cy="3853933"/>
          </a:xfrm>
        </p:spPr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ستغطي هذه الجلسة:</a:t>
            </a:r>
            <a:endParaRPr lang="en-AU" b="1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فهم الوظائف الأساسية للهاتف الذكي.</a:t>
            </a:r>
            <a:endParaRPr lang="en-AU" b="1" i="0" dirty="0">
              <a:solidFill>
                <a:srgbClr val="242424"/>
              </a:solidFill>
              <a:effectLst/>
              <a:latin typeface="+mj-lt"/>
            </a:endParaRPr>
          </a:p>
          <a:p>
            <a:pPr marL="457200" lvl="1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i="0" dirty="0">
                <a:solidFill>
                  <a:srgbClr val="242424"/>
                </a:solidFill>
                <a:effectLst/>
                <a:latin typeface="+mj-lt"/>
              </a:rPr>
              <a:t>التعرف على ماهية الهاتف الذكي واستخداماته الرئيسية.</a:t>
            </a:r>
            <a:endParaRPr lang="en-AU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ابدأ باستخدام هاتفك الذكي.</a:t>
            </a:r>
            <a:endParaRPr lang="en-AU" b="1" i="0" dirty="0">
              <a:solidFill>
                <a:srgbClr val="242424"/>
              </a:solidFill>
              <a:effectLst/>
              <a:latin typeface="+mj-lt"/>
            </a:endParaRPr>
          </a:p>
          <a:p>
            <a:pPr marL="457200" lvl="1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i="0" dirty="0">
                <a:solidFill>
                  <a:srgbClr val="242424"/>
                </a:solidFill>
                <a:effectLst/>
                <a:latin typeface="+mj-lt"/>
              </a:rPr>
              <a:t>تعلم كيفية شحن هاتفك الذكي وتشغيله وإعداده.</a:t>
            </a:r>
            <a:endParaRPr lang="en-AU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b="1" i="0" dirty="0">
                <a:solidFill>
                  <a:srgbClr val="242424"/>
                </a:solidFill>
                <a:effectLst/>
                <a:latin typeface="+mj-lt"/>
              </a:rPr>
              <a:t>تصفح هاتفك الذكي واستخدامه بأمان.</a:t>
            </a:r>
            <a:endParaRPr lang="en-AU" b="1" i="0" dirty="0">
              <a:solidFill>
                <a:srgbClr val="242424"/>
              </a:solidFill>
              <a:effectLst/>
              <a:latin typeface="+mj-lt"/>
            </a:endParaRPr>
          </a:p>
          <a:p>
            <a:pPr marL="457200" lvl="1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i="0" dirty="0">
                <a:solidFill>
                  <a:srgbClr val="242424"/>
                </a:solidFill>
                <a:effectLst/>
                <a:latin typeface="+mj-lt"/>
              </a:rPr>
              <a:t>تعلم كيفية استخدام الميزات الأساسية والحفاظ على أمانك على الإنترنت.</a:t>
            </a:r>
            <a:endParaRPr lang="en-US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942" y="1440654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rtl="1"/>
            <a:r>
              <a:rPr lang="ar-JO" sz="5400" noProof="0" dirty="0"/>
              <a:t>التعارف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146" y="162558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2" y="3429000"/>
            <a:ext cx="7136091" cy="1325564"/>
          </a:xfrm>
        </p:spPr>
        <p:txBody>
          <a:bodyPr/>
          <a:lstStyle/>
          <a:p>
            <a:pPr algn="r" rtl="1"/>
            <a:r>
              <a:rPr lang="ar-JO" sz="3200" dirty="0">
                <a:solidFill>
                  <a:schemeClr val="tx1"/>
                </a:solidFill>
              </a:rPr>
              <a:t>عرّف بنفسك للمجموعة.</a:t>
            </a:r>
          </a:p>
          <a:p>
            <a:pPr algn="r" rtl="1"/>
            <a:r>
              <a:rPr lang="ar-JO" sz="3200" dirty="0">
                <a:solidFill>
                  <a:schemeClr val="tx1"/>
                </a:solidFill>
              </a:rPr>
              <a:t> أخبرهم بمعلومة شيّقة قد لا يعرفونها عنك!</a:t>
            </a: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فهم الهواتف الذكية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sz="3200" dirty="0">
                <a:solidFill>
                  <a:schemeClr val="tx1"/>
                </a:solidFill>
              </a:rPr>
              <a:t>شاهد هذا الفيديو:</a:t>
            </a:r>
          </a:p>
          <a:p>
            <a:pPr algn="r" rtl="1"/>
            <a:r>
              <a:rPr lang="en-AU" sz="3200" dirty="0">
                <a:solidFill>
                  <a:schemeClr val="tx1"/>
                </a:solidFill>
                <a:hlinkClick r:id="rId3"/>
              </a:rPr>
              <a:t>https://vimeo.com/879269983</a:t>
            </a:r>
            <a:endParaRPr lang="ar-JO" sz="3200" dirty="0">
              <a:solidFill>
                <a:schemeClr val="tx1"/>
              </a:solidFill>
            </a:endParaRPr>
          </a:p>
          <a:p>
            <a:pPr algn="r" rtl="1"/>
            <a:r>
              <a:rPr lang="ar-JO" sz="3200" dirty="0">
                <a:solidFill>
                  <a:schemeClr val="tx1"/>
                </a:solidFill>
              </a:rPr>
              <a:t>ما هو الهاتف الذكي، وما هي استخداماته؟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البدء باستخدام الهاتف الذكي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pPr algn="r" rtl="1"/>
            <a:r>
              <a:rPr lang="ar-JO" dirty="0">
                <a:solidFill>
                  <a:schemeClr val="tx1"/>
                </a:solidFill>
              </a:rPr>
              <a:t>شحن هاتفك الذكي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تشغيل هاتفك الذكي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إعداد هاتفك</a:t>
            </a:r>
          </a:p>
          <a:p>
            <a:pPr algn="r" rtl="1"/>
            <a:r>
              <a:rPr lang="ar-JO" u="sng" dirty="0">
                <a:solidFill>
                  <a:schemeClr val="tx2"/>
                </a:solidFill>
              </a:rPr>
              <a:t>إعداد هاتفك الذكي (أندرويد)</a:t>
            </a:r>
          </a:p>
          <a:p>
            <a:pPr algn="r" rtl="1"/>
            <a:r>
              <a:rPr lang="ar-JO" u="sng" dirty="0">
                <a:solidFill>
                  <a:schemeClr val="tx2"/>
                </a:solidFill>
              </a:rPr>
              <a:t>إعداد هاتفك الذكي (آيفون)</a:t>
            </a:r>
            <a:endParaRPr lang="en-AU" u="sng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التنقل عبر هاتفك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pPr algn="r" rtl="1"/>
            <a:endParaRPr lang="en-AU" dirty="0">
              <a:solidFill>
                <a:schemeClr val="tx1"/>
              </a:solidFill>
            </a:endParaRP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الشاشة الرئيسية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التطبيقات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الرسائل النصية والرسائل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إجراء واستقبال المكالمات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2cc45243-29f6-4a1c-995b-35ed14ae441a"/>
    <ds:schemaRef ds:uri="http://schemas.microsoft.com/office/2006/documentManagement/types"/>
    <ds:schemaRef ds:uri="5e5d6256-5200-4c34-82a9-8b0b259790b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Widescreen</PresentationFormat>
  <Paragraphs>211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تدريب المهارات الرقمية – الهواتف الذكية  برنامج رُوّاد المجتمع</vt:lpstr>
      <vt:lpstr>ملاحظات المدرب: مقدمة عن الهاتف الذكي</vt:lpstr>
      <vt:lpstr>إقرار بالبلد</vt:lpstr>
      <vt:lpstr>مقدمة عن الهاتف الذكي</vt:lpstr>
      <vt:lpstr>نظرة عامة على الجلسة </vt:lpstr>
      <vt:lpstr>التعارف</vt:lpstr>
      <vt:lpstr>فهم الهواتف الذكية</vt:lpstr>
      <vt:lpstr>البدء باستخدام الهاتف الذكي</vt:lpstr>
      <vt:lpstr>التنقل عبر هاتفك</vt:lpstr>
      <vt:lpstr>كن آمنًا على الإنترنت</vt:lpstr>
      <vt:lpstr>قبل أن أذهب</vt:lpstr>
      <vt:lpstr>دعونا نناقش</vt:lpstr>
      <vt:lpstr>ملخص نظرة عامة على الجلسة</vt:lpstr>
      <vt:lpstr>شكراً لكم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2025-04-28T03:13:32Z</dcterms:created>
  <dcterms:modified xsi:type="dcterms:W3CDTF">2025-09-18T12:27:29Z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