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39"/>
  </p:notesMasterIdLst>
  <p:handoutMasterIdLst>
    <p:handoutMasterId r:id="rId40"/>
  </p:handoutMasterIdLst>
  <p:sldIdLst>
    <p:sldId id="256" r:id="rId12"/>
    <p:sldId id="570" r:id="rId13"/>
    <p:sldId id="307" r:id="rId14"/>
    <p:sldId id="569" r:id="rId15"/>
    <p:sldId id="572" r:id="rId16"/>
    <p:sldId id="571" r:id="rId17"/>
    <p:sldId id="577" r:id="rId18"/>
    <p:sldId id="593" r:id="rId19"/>
    <p:sldId id="579" r:id="rId20"/>
    <p:sldId id="581" r:id="rId21"/>
    <p:sldId id="591" r:id="rId22"/>
    <p:sldId id="589" r:id="rId23"/>
    <p:sldId id="592" r:id="rId24"/>
    <p:sldId id="590" r:id="rId25"/>
    <p:sldId id="594" r:id="rId26"/>
    <p:sldId id="595" r:id="rId27"/>
    <p:sldId id="596" r:id="rId28"/>
    <p:sldId id="597" r:id="rId29"/>
    <p:sldId id="599" r:id="rId30"/>
    <p:sldId id="600" r:id="rId31"/>
    <p:sldId id="601" r:id="rId32"/>
    <p:sldId id="602" r:id="rId33"/>
    <p:sldId id="603" r:id="rId34"/>
    <p:sldId id="580" r:id="rId35"/>
    <p:sldId id="586" r:id="rId36"/>
    <p:sldId id="573" r:id="rId37"/>
    <p:sldId id="522" r:id="rId38"/>
  </p:sldIdLst>
  <p:sldSz cx="12192000" cy="6858000"/>
  <p:notesSz cx="6858000" cy="9144000"/>
  <p:embeddedFontLst>
    <p:embeddedFont>
      <p:font typeface="Kanit" panose="020B0604020202020204" charset="-34"/>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9" autoAdjust="0"/>
    <p:restoredTop sz="63317" autoAdjust="0"/>
  </p:normalViewPr>
  <p:slideViewPr>
    <p:cSldViewPr snapToGrid="0">
      <p:cViewPr>
        <p:scale>
          <a:sx n="70" d="100"/>
          <a:sy n="70" d="100"/>
        </p:scale>
        <p:origin x="1323" y="-655"/>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6.fntdata"/><Relationship Id="rId20" Type="http://schemas.openxmlformats.org/officeDocument/2006/relationships/slide" Target="slides/slide9.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Consejo de Participación Juvenil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Editar estilos de texto maestros</a:t>
            </a:r>
          </a:p>
          <a:p>
            <a:pPr lvl="1"/>
            <a:r>
              <a:rPr lang="en-US" noProof="0"/>
              <a:t>Segundo nivel</a:t>
            </a:r>
          </a:p>
          <a:p>
            <a:pPr lvl="2"/>
            <a:r>
              <a:rPr lang="en-US" noProof="0"/>
              <a:t>Tercer nivel</a:t>
            </a:r>
          </a:p>
          <a:p>
            <a:pPr lvl="3"/>
            <a:r>
              <a:rPr lang="en-US" noProof="0"/>
              <a:t>Cuarto nivel</a:t>
            </a:r>
          </a:p>
          <a:p>
            <a:pPr lvl="4"/>
            <a:r>
              <a:rPr lang="en-US" noProof="0"/>
              <a:t>Quinto nivel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Proyecto de inclusión digital de WA – Proyecto CRC Champion - Piloto - Formación</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my.gov.au/en/about/help/digital-id" TargetMode="External"/><Relationship Id="rId3" Type="http://schemas.openxmlformats.org/officeDocument/2006/relationships/hyperlink" Target="https://my.gov.au/en/about/help/mygov-website/link-services-to-your-account/use-a-linking-code" TargetMode="External"/><Relationship Id="rId7" Type="http://schemas.openxmlformats.org/officeDocument/2006/relationships/hyperlink" Target="https://www.servicesaustralia.gov.au/centrelink-customer-reference-number-crn?context=6410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ervicesaustralia.gov.au/mygov-help-link-centrelink-to-mygov-using-linking-code" TargetMode="External"/><Relationship Id="rId5" Type="http://schemas.openxmlformats.org/officeDocument/2006/relationships/hyperlink" Target="https://www.servicesaustralia.gov.au/mygov-help-link-centrelink-to-mygov-if-you-have-customer-reference-number" TargetMode="External"/><Relationship Id="rId4" Type="http://schemas.openxmlformats.org/officeDocument/2006/relationships/hyperlink" Target="https://my.gov.au/en/myaccount/dashboard" TargetMode="External"/><Relationship Id="rId9" Type="http://schemas.openxmlformats.org/officeDocument/2006/relationships/hyperlink" Target="https://www.servicesaustralia.gov.au/mygov-help-link-centrelink-to-mygov-using-centrelink-identity-verific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gov.au/en/myaccount/dashboard"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to.gov.au/myGov_linktotheat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myid.gov.au/help/verifying-your-id#i-cant-achieve-a-standard-identity-strength" TargetMode="External"/><Relationship Id="rId3" Type="http://schemas.openxmlformats.org/officeDocument/2006/relationships/hyperlink" Target="https://www.myid.gov.au/existinguser" TargetMode="External"/><Relationship Id="rId7" Type="http://schemas.openxmlformats.org/officeDocument/2006/relationships/hyperlink" Target="https://www.myid.gov.au/verifying-your-id-myid"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myid.gov.au/verifying-a-change-in-name-marriage-certificate" TargetMode="External"/><Relationship Id="rId5" Type="http://schemas.openxmlformats.org/officeDocument/2006/relationships/hyperlink" Target="https://www.myid.gov.au/how-use-myid" TargetMode="External"/><Relationship Id="rId4" Type="http://schemas.openxmlformats.org/officeDocument/2006/relationships/hyperlink" Target="https://www.myid.gov.au/online-services" TargetMode="External"/><Relationship Id="rId9" Type="http://schemas.openxmlformats.org/officeDocument/2006/relationships/hyperlink" Target="https://www.myid.gov.au/help/verifying-your-id#i-cant-achieve-a-strong-identity-strength"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None/>
            </a:pPr>
            <a:r>
              <a:rPr lang="en-US" b="1" i="0" dirty="0">
                <a:effectLst/>
              </a:rPr>
              <a:t>Uso de su CRN de Centrelink con </a:t>
            </a:r>
            <a:r>
              <a:rPr lang="en-US" b="1" i="0" dirty="0" err="1">
                <a:effectLst/>
              </a:rPr>
              <a:t>myGov</a:t>
            </a:r>
            <a:r>
              <a:rPr lang="en-US" b="1" dirty="0"/>
              <a:t>:</a:t>
            </a:r>
            <a:endParaRPr lang="en-US" b="1" i="0" dirty="0">
              <a:effectLst/>
            </a:endParaRPr>
          </a:p>
          <a:p>
            <a:pPr marL="171450" indent="-171450" algn="l">
              <a:spcBef>
                <a:spcPts val="0"/>
              </a:spcBef>
              <a:spcAft>
                <a:spcPts val="0"/>
              </a:spcAft>
              <a:buFont typeface="Arial" panose="020B0604020202020204" pitchFamily="34" charset="0"/>
              <a:buChar char="•"/>
            </a:pPr>
            <a:r>
              <a:rPr lang="en-US" b="0" i="0" dirty="0">
                <a:effectLst/>
              </a:rPr>
              <a:t>Para utilizar Centrelink con myGov, necesita lo que se denomina un </a:t>
            </a:r>
            <a:r>
              <a:rPr lang="en-US" b="1" i="0" dirty="0">
                <a:effectLst/>
              </a:rPr>
              <a:t>número de referencia de </a:t>
            </a:r>
            <a:r>
              <a:rPr lang="en-US" b="1" i="0" dirty="0" err="1">
                <a:effectLst/>
              </a:rPr>
              <a:t>cliente</a:t>
            </a:r>
            <a:r>
              <a:rPr lang="en-US" b="0" i="0" dirty="0">
                <a:effectLst/>
              </a:rPr>
              <a:t> o </a:t>
            </a:r>
            <a:r>
              <a:rPr lang="en-US" b="1" i="0" dirty="0">
                <a:effectLst/>
              </a:rPr>
              <a:t>CRN </a:t>
            </a:r>
            <a:r>
              <a:rPr lang="en-US" b="0" i="0" dirty="0">
                <a:effectLst/>
              </a:rPr>
              <a:t>por sus siglas en inglés. </a:t>
            </a:r>
          </a:p>
          <a:p>
            <a:pPr marL="171450" indent="-171450" algn="l">
              <a:spcBef>
                <a:spcPts val="0"/>
              </a:spcBef>
              <a:spcAft>
                <a:spcPts val="0"/>
              </a:spcAft>
              <a:buFont typeface="Arial" panose="020B0604020202020204" pitchFamily="34" charset="0"/>
              <a:buChar char="•"/>
            </a:pPr>
            <a:r>
              <a:rPr lang="en-US" b="0" i="0" dirty="0">
                <a:effectLst/>
              </a:rPr>
              <a:t>Si ya recibe algún pago de Centrelink, lo más probable es que ya tenga un CRN. </a:t>
            </a:r>
          </a:p>
          <a:p>
            <a:pPr marL="171450" indent="-171450" algn="l">
              <a:spcBef>
                <a:spcPts val="0"/>
              </a:spcBef>
              <a:spcAft>
                <a:spcPts val="0"/>
              </a:spcAft>
              <a:buFont typeface="Arial" panose="020B0604020202020204" pitchFamily="34" charset="0"/>
              <a:buChar char="•"/>
            </a:pPr>
            <a:r>
              <a:rPr lang="en-US" b="0" i="0" dirty="0">
                <a:effectLst/>
              </a:rPr>
              <a:t>Para verificarlo, puede buscarlo en una carta o notificación reciente que haya recibido. </a:t>
            </a:r>
            <a:r>
              <a:rPr lang="en-US" b="0" i="0" dirty="0" err="1">
                <a:effectLst/>
              </a:rPr>
              <a:t>Normalmente</a:t>
            </a:r>
            <a:r>
              <a:rPr lang="en-US" b="0" i="0" dirty="0">
                <a:effectLst/>
              </a:rPr>
              <a:t> </a:t>
            </a:r>
            <a:r>
              <a:rPr lang="en-US" b="0" i="0" dirty="0" err="1">
                <a:effectLst/>
              </a:rPr>
              <a:t>el</a:t>
            </a:r>
            <a:r>
              <a:rPr lang="en-US" b="0" i="0" dirty="0">
                <a:effectLst/>
              </a:rPr>
              <a:t> CRN </a:t>
            </a:r>
            <a:r>
              <a:rPr lang="en-US" b="0" i="0" dirty="0" err="1">
                <a:effectLst/>
              </a:rPr>
              <a:t>aparece</a:t>
            </a:r>
            <a:r>
              <a:rPr lang="en-US" b="0" i="0" dirty="0">
                <a:effectLst/>
              </a:rPr>
              <a:t> en un lugar fácil de ver.</a:t>
            </a:r>
          </a:p>
          <a:p>
            <a:pPr marL="171450" indent="-171450" algn="l">
              <a:spcBef>
                <a:spcPts val="0"/>
              </a:spcBef>
              <a:spcAft>
                <a:spcPts val="0"/>
              </a:spcAft>
              <a:buFont typeface="Arial" panose="020B0604020202020204" pitchFamily="34" charset="0"/>
              <a:buChar char="•"/>
            </a:pPr>
            <a:r>
              <a:rPr lang="en-US" b="0" i="0" dirty="0">
                <a:effectLst/>
              </a:rPr>
              <a:t>Si aún no tiene un CRN, es posible que tenga que acudir a una oficina de Services Australia para solicitarlo o para que le ayuden a encontrarlo.</a:t>
            </a:r>
          </a:p>
          <a:p>
            <a:pPr algn="l">
              <a:spcBef>
                <a:spcPts val="0"/>
              </a:spcBef>
              <a:spcAft>
                <a:spcPts val="0"/>
              </a:spcAft>
              <a:buNone/>
            </a:pPr>
            <a:endParaRPr lang="en-US" b="1" i="0" dirty="0">
              <a:effectLst/>
            </a:endParaRPr>
          </a:p>
          <a:p>
            <a:pPr algn="l">
              <a:spcBef>
                <a:spcPts val="0"/>
              </a:spcBef>
              <a:spcAft>
                <a:spcPts val="0"/>
              </a:spcAft>
              <a:buNone/>
            </a:pPr>
            <a:r>
              <a:rPr lang="en-US" b="1" i="0" dirty="0">
                <a:effectLst/>
              </a:rPr>
              <a:t>Si tiene un número de referencia de cliente:</a:t>
            </a:r>
          </a:p>
          <a:p>
            <a:pPr marL="171450" indent="-171450" algn="l">
              <a:spcBef>
                <a:spcPts val="0"/>
              </a:spcBef>
              <a:spcAft>
                <a:spcPts val="0"/>
              </a:spcAft>
              <a:buFont typeface="Arial" panose="020B0604020202020204" pitchFamily="34" charset="0"/>
              <a:buChar char="•"/>
            </a:pPr>
            <a:r>
              <a:rPr lang="en-US" b="0" i="0" dirty="0">
                <a:effectLst/>
              </a:rPr>
              <a:t>Si tiene un CRN de Centrelink, puede vincular Centrelink de dos maneras:</a:t>
            </a:r>
          </a:p>
          <a:p>
            <a:pPr marL="449263" indent="-171450" algn="l">
              <a:spcBef>
                <a:spcPts val="0"/>
              </a:spcBef>
              <a:spcAft>
                <a:spcPts val="0"/>
              </a:spcAft>
              <a:buFont typeface="Arial" panose="020B0604020202020204" pitchFamily="34" charset="0"/>
              <a:buChar char="•"/>
            </a:pPr>
            <a:r>
              <a:rPr lang="en-US" b="0" i="0" dirty="0">
                <a:effectLst/>
              </a:rPr>
              <a:t>respondiendo a algunas preguntas específicas </a:t>
            </a:r>
            <a:r>
              <a:rPr lang="en-US" b="0" i="0" dirty="0" err="1">
                <a:effectLst/>
              </a:rPr>
              <a:t>sobre</a:t>
            </a:r>
            <a:r>
              <a:rPr lang="en-US" b="0" i="0" dirty="0">
                <a:effectLst/>
              </a:rPr>
              <a:t> </a:t>
            </a:r>
            <a:r>
              <a:rPr lang="en-US" b="0" i="0" dirty="0" err="1">
                <a:effectLst/>
              </a:rPr>
              <a:t>usted</a:t>
            </a:r>
            <a:r>
              <a:rPr lang="en-US" b="0" i="0" dirty="0">
                <a:effectLst/>
              </a:rPr>
              <a:t> o</a:t>
            </a:r>
          </a:p>
          <a:p>
            <a:pPr marL="449263" indent="-171450" algn="l">
              <a:spcBef>
                <a:spcPts val="0"/>
              </a:spcBef>
              <a:spcAft>
                <a:spcPts val="0"/>
              </a:spcAft>
              <a:buFont typeface="Arial" panose="020B0604020202020204" pitchFamily="34" charset="0"/>
              <a:buChar char="•"/>
            </a:pPr>
            <a:r>
              <a:rPr lang="en-US" b="0" i="0" dirty="0">
                <a:effectLst/>
                <a:hlinkClick r:id="rId3">
                  <a:extLst>
                    <a:ext uri="{A12FA001-AC4F-418D-AE19-62706E023703}">
                      <ahyp:hlinkClr xmlns:ahyp="http://schemas.microsoft.com/office/drawing/2018/hyperlinkcolor" val="tx"/>
                    </a:ext>
                  </a:extLst>
                </a:hlinkClick>
              </a:rPr>
              <a:t>utilizando un código de vinculación </a:t>
            </a:r>
            <a:r>
              <a:rPr lang="en-US" b="0" i="0" dirty="0">
                <a:effectLst/>
              </a:rPr>
              <a:t>que se le haya asignado.</a:t>
            </a:r>
            <a:endParaRPr lang="en-US" dirty="0"/>
          </a:p>
          <a:p>
            <a:pPr marL="449263" indent="-171450" algn="l">
              <a:spcBef>
                <a:spcPts val="0"/>
              </a:spcBef>
              <a:spcAft>
                <a:spcPts val="0"/>
              </a:spcAft>
              <a:buFont typeface="Arial" panose="020B0604020202020204" pitchFamily="34" charset="0"/>
              <a:buChar char="•"/>
            </a:pPr>
            <a:endParaRPr lang="en-US" b="0" i="0" dirty="0">
              <a:effectLst/>
            </a:endParaRPr>
          </a:p>
          <a:p>
            <a:pPr marL="171450" indent="-171450" algn="l">
              <a:spcBef>
                <a:spcPts val="0"/>
              </a:spcBef>
              <a:spcAft>
                <a:spcPts val="0"/>
              </a:spcAft>
              <a:buFont typeface="Arial" panose="020B0604020202020204" pitchFamily="34" charset="0"/>
              <a:buChar char="•"/>
            </a:pPr>
            <a:r>
              <a:rPr lang="en-US" b="0" i="0" dirty="0">
                <a:effectLst/>
              </a:rPr>
              <a:t>Si ha solicitado un pago anteriormente, tendrá un CRN. Puede encontrar su CRN en las cartas de Centrelink, en su tarjeta de </a:t>
            </a:r>
            <a:r>
              <a:rPr lang="en-US" b="0" i="0" dirty="0" err="1">
                <a:effectLst/>
              </a:rPr>
              <a:t>concesiones</a:t>
            </a:r>
            <a:r>
              <a:rPr lang="en-US" b="0" i="0" dirty="0">
                <a:effectLst/>
              </a:rPr>
              <a:t> o en su </a:t>
            </a:r>
            <a:r>
              <a:rPr lang="en-US" b="0" i="0" dirty="0" err="1">
                <a:effectLst/>
              </a:rPr>
              <a:t>cuenta</a:t>
            </a:r>
            <a:r>
              <a:rPr lang="en-US" b="0" i="0" dirty="0">
                <a:effectLst/>
              </a:rPr>
              <a:t> de Centrelink </a:t>
            </a:r>
            <a:r>
              <a:rPr lang="en-US" b="0" i="0" dirty="0" err="1">
                <a:effectLst/>
              </a:rPr>
              <a:t>en</a:t>
            </a:r>
            <a:r>
              <a:rPr lang="en-US" b="0" i="0" dirty="0">
                <a:effectLst/>
              </a:rPr>
              <a:t> </a:t>
            </a:r>
            <a:r>
              <a:rPr lang="en-US" b="0" i="0" dirty="0" err="1">
                <a:effectLst/>
              </a:rPr>
              <a:t>línea</a:t>
            </a:r>
            <a:r>
              <a:rPr lang="en-US" b="0" i="0" dirty="0">
                <a:effectLst/>
              </a:rPr>
              <a:t>.</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en-US" b="1" i="0" dirty="0">
                <a:effectLst/>
              </a:rPr>
              <a:t>Siga estos pasos para vincular Centrelink a </a:t>
            </a:r>
            <a:r>
              <a:rPr lang="en-US" b="1" i="0" dirty="0" err="1">
                <a:effectLst/>
              </a:rPr>
              <a:t>myGov</a:t>
            </a:r>
            <a:r>
              <a:rPr lang="en-US" b="1" i="0" dirty="0">
                <a:effectLst/>
              </a:rPr>
              <a:t>:</a:t>
            </a:r>
          </a:p>
          <a:p>
            <a:pPr marL="228600" indent="-228600" algn="l">
              <a:spcBef>
                <a:spcPts val="0"/>
              </a:spcBef>
              <a:spcAft>
                <a:spcPts val="0"/>
              </a:spcAft>
              <a:buFont typeface="+mj-lt"/>
              <a:buAutoNum type="arabicPeriod"/>
            </a:pPr>
            <a:r>
              <a:rPr lang="en-US" b="0" i="0" dirty="0">
                <a:effectLst/>
                <a:hlinkClick r:id="rId4">
                  <a:extLst>
                    <a:ext uri="{A12FA001-AC4F-418D-AE19-62706E023703}">
                      <ahyp:hlinkClr xmlns:ahyp="http://schemas.microsoft.com/office/drawing/2018/hyperlinkcolor" val="tx"/>
                    </a:ext>
                  </a:extLst>
                </a:hlinkClick>
              </a:rPr>
              <a:t>Inicie sesión </a:t>
            </a:r>
            <a:r>
              <a:rPr lang="en-US" b="0" i="0" dirty="0">
                <a:effectLst/>
              </a:rPr>
              <a:t>en myGov.</a:t>
            </a:r>
          </a:p>
          <a:p>
            <a:pPr marL="228600" indent="-228600" algn="l">
              <a:spcBef>
                <a:spcPts val="0"/>
              </a:spcBef>
              <a:spcAft>
                <a:spcPts val="0"/>
              </a:spcAft>
              <a:buFont typeface="+mj-lt"/>
              <a:buAutoNum type="arabicPeriod"/>
            </a:pPr>
            <a:r>
              <a:rPr lang="en-US" b="0" i="0" dirty="0">
                <a:effectLst/>
              </a:rPr>
              <a:t>Seleccione </a:t>
            </a:r>
            <a:r>
              <a:rPr lang="en-US" b="1" i="0" dirty="0">
                <a:effectLst/>
              </a:rPr>
              <a:t>Ver y vincular servicios</a:t>
            </a:r>
            <a:r>
              <a:rPr lang="en-US" b="0" i="0" dirty="0">
                <a:effectLst/>
              </a:rPr>
              <a:t>.</a:t>
            </a:r>
          </a:p>
          <a:p>
            <a:pPr marL="228600" indent="-228600" algn="l">
              <a:spcBef>
                <a:spcPts val="0"/>
              </a:spcBef>
              <a:spcAft>
                <a:spcPts val="0"/>
              </a:spcAft>
              <a:buFont typeface="+mj-lt"/>
              <a:buAutoNum type="arabicPeriod"/>
            </a:pPr>
            <a:r>
              <a:rPr lang="en-US" b="0" i="0" dirty="0">
                <a:effectLst/>
              </a:rPr>
              <a:t>Seleccione </a:t>
            </a:r>
            <a:r>
              <a:rPr lang="en-US" b="1" i="0" dirty="0">
                <a:effectLst/>
              </a:rPr>
              <a:t>Vincular </a:t>
            </a:r>
            <a:r>
              <a:rPr lang="en-US" b="0" i="0" dirty="0" err="1">
                <a:effectLst/>
              </a:rPr>
              <a:t>en</a:t>
            </a:r>
            <a:r>
              <a:rPr lang="en-US" b="0" i="0" dirty="0">
                <a:effectLst/>
              </a:rPr>
              <a:t> la </a:t>
            </a:r>
            <a:r>
              <a:rPr lang="en-US" b="0" i="0" dirty="0" err="1">
                <a:effectLst/>
              </a:rPr>
              <a:t>casilla</a:t>
            </a:r>
            <a:r>
              <a:rPr lang="en-US" b="0" i="0" dirty="0">
                <a:effectLst/>
              </a:rPr>
              <a:t> de Centrelink.</a:t>
            </a:r>
          </a:p>
          <a:p>
            <a:pPr marL="228600" indent="-228600" algn="l">
              <a:spcBef>
                <a:spcPts val="0"/>
              </a:spcBef>
              <a:spcAft>
                <a:spcPts val="0"/>
              </a:spcAft>
              <a:buFont typeface="+mj-lt"/>
              <a:buAutoNum type="arabicPeriod"/>
            </a:pPr>
            <a:r>
              <a:rPr lang="en-US" b="0" i="0" dirty="0">
                <a:effectLst/>
              </a:rPr>
              <a:t>Seleccione </a:t>
            </a:r>
            <a:r>
              <a:rPr lang="en-US" b="1" i="0" dirty="0">
                <a:effectLst/>
              </a:rPr>
              <a:t>«Sí» </a:t>
            </a:r>
            <a:r>
              <a:rPr lang="en-US" b="0" i="0" dirty="0">
                <a:effectLst/>
              </a:rPr>
              <a:t>en «¿Tiene o conoce su número de referencia de cliente de Centrelink?». Seleccione si tiene un código de vinculación. Seleccione </a:t>
            </a:r>
            <a:r>
              <a:rPr lang="en-US" b="1" i="0" dirty="0">
                <a:effectLst/>
              </a:rPr>
              <a:t>«Siguiente</a:t>
            </a:r>
            <a:r>
              <a:rPr lang="en-US" b="0" i="0" dirty="0">
                <a:effectLst/>
              </a:rPr>
              <a:t>».</a:t>
            </a:r>
          </a:p>
          <a:p>
            <a:pPr marL="228600" indent="-228600" algn="l">
              <a:spcBef>
                <a:spcPts val="0"/>
              </a:spcBef>
              <a:spcAft>
                <a:spcPts val="0"/>
              </a:spcAft>
              <a:buFont typeface="+mj-lt"/>
              <a:buAutoNum type="arabicPeriod"/>
            </a:pPr>
            <a:r>
              <a:rPr lang="en-US" b="0" i="0" dirty="0">
                <a:effectLst/>
              </a:rPr>
              <a:t>Introduzca su CRN y sus datos personales. Seleccione </a:t>
            </a:r>
            <a:r>
              <a:rPr lang="en-US" b="1" i="0" dirty="0">
                <a:effectLst/>
              </a:rPr>
              <a:t>«Siguiente</a:t>
            </a:r>
            <a:r>
              <a:rPr lang="en-US" b="0" i="0" dirty="0">
                <a:effectLst/>
              </a:rPr>
              <a:t>».</a:t>
            </a:r>
          </a:p>
          <a:p>
            <a:pPr marL="228600" indent="-228600" algn="l">
              <a:spcBef>
                <a:spcPts val="0"/>
              </a:spcBef>
              <a:spcAft>
                <a:spcPts val="0"/>
              </a:spcAft>
              <a:buFont typeface="+mj-lt"/>
              <a:buAutoNum type="arabicPeriod"/>
            </a:pPr>
            <a:r>
              <a:rPr lang="en-US" b="0" i="0" dirty="0">
                <a:effectLst/>
              </a:rPr>
              <a:t>Introduzca sus datos de pago y sus interacciones con Centrelink. Seleccione </a:t>
            </a:r>
            <a:r>
              <a:rPr lang="en-US" b="1" i="0" dirty="0">
                <a:effectLst/>
              </a:rPr>
              <a:t>«Continuar</a:t>
            </a:r>
            <a:r>
              <a:rPr lang="en-US" b="0" i="0" dirty="0">
                <a:effectLst/>
              </a:rPr>
              <a:t>».</a:t>
            </a:r>
          </a:p>
          <a:p>
            <a:pPr marL="228600" indent="-228600" algn="l">
              <a:spcBef>
                <a:spcPts val="0"/>
              </a:spcBef>
              <a:spcAft>
                <a:spcPts val="0"/>
              </a:spcAft>
              <a:buFont typeface="+mj-lt"/>
              <a:buAutoNum type="arabicPeriod"/>
            </a:pPr>
            <a:endParaRPr lang="en-US" b="0" i="0" dirty="0">
              <a:effectLst/>
            </a:endParaRPr>
          </a:p>
          <a:p>
            <a:pPr algn="l">
              <a:spcBef>
                <a:spcPts val="0"/>
              </a:spcBef>
              <a:spcAft>
                <a:spcPts val="0"/>
              </a:spcAft>
              <a:buNone/>
            </a:pPr>
            <a:r>
              <a:rPr lang="en-US" b="0" i="0" dirty="0">
                <a:effectLst/>
              </a:rPr>
              <a:t>Si necesita más ayuda, vaya a:</a:t>
            </a:r>
          </a:p>
          <a:p>
            <a:pPr marL="171450" indent="-171450" algn="l">
              <a:spcBef>
                <a:spcPts val="0"/>
              </a:spcBef>
              <a:spcAft>
                <a:spcPts val="0"/>
              </a:spcAft>
              <a:buFont typeface="Arial" panose="020B0604020202020204" pitchFamily="34" charset="0"/>
              <a:buChar char="•"/>
            </a:pPr>
            <a:r>
              <a:rPr lang="en-US" b="0" i="0" dirty="0" err="1">
                <a:effectLst/>
                <a:hlinkClick r:id="rId5">
                  <a:extLst>
                    <a:ext uri="{A12FA001-AC4F-418D-AE19-62706E023703}">
                      <ahyp:hlinkClr xmlns:ahyp="http://schemas.microsoft.com/office/drawing/2018/hyperlinkcolor" val="tx"/>
                    </a:ext>
                  </a:extLst>
                </a:hlinkClick>
              </a:rPr>
              <a:t>vincular</a:t>
            </a:r>
            <a:r>
              <a:rPr lang="en-US" b="0" i="0" dirty="0">
                <a:effectLst/>
                <a:hlinkClick r:id="rId5">
                  <a:extLst>
                    <a:ext uri="{A12FA001-AC4F-418D-AE19-62706E023703}">
                      <ahyp:hlinkClr xmlns:ahyp="http://schemas.microsoft.com/office/drawing/2018/hyperlinkcolor" val="tx"/>
                    </a:ext>
                  </a:extLst>
                </a:hlinkClick>
              </a:rPr>
              <a:t> Centrelink si tiene un CRN</a:t>
            </a:r>
            <a:r>
              <a:rPr lang="en-US" b="0" i="0" dirty="0">
                <a:effectLst/>
              </a:rPr>
              <a:t>, o</a:t>
            </a:r>
          </a:p>
          <a:p>
            <a:pPr marL="171450" indent="-171450" algn="l">
              <a:spcBef>
                <a:spcPts val="0"/>
              </a:spcBef>
              <a:spcAft>
                <a:spcPts val="0"/>
              </a:spcAft>
              <a:buFont typeface="Arial" panose="020B0604020202020204" pitchFamily="34" charset="0"/>
              <a:buChar char="•"/>
            </a:pPr>
            <a:r>
              <a:rPr lang="en-US" b="0" i="0" dirty="0">
                <a:effectLst/>
                <a:hlinkClick r:id="rId6">
                  <a:extLst>
                    <a:ext uri="{A12FA001-AC4F-418D-AE19-62706E023703}">
                      <ahyp:hlinkClr xmlns:ahyp="http://schemas.microsoft.com/office/drawing/2018/hyperlinkcolor" val="tx"/>
                    </a:ext>
                  </a:extLst>
                </a:hlinkClick>
              </a:rPr>
              <a:t> </a:t>
            </a:r>
            <a:r>
              <a:rPr lang="en-US" b="0" i="0" dirty="0" err="1">
                <a:effectLst/>
                <a:hlinkClick r:id="rId6">
                  <a:extLst>
                    <a:ext uri="{A12FA001-AC4F-418D-AE19-62706E023703}">
                      <ahyp:hlinkClr xmlns:ahyp="http://schemas.microsoft.com/office/drawing/2018/hyperlinkcolor" val="tx"/>
                    </a:ext>
                  </a:extLst>
                </a:hlinkClick>
              </a:rPr>
              <a:t>vincular</a:t>
            </a:r>
            <a:r>
              <a:rPr lang="en-US" b="0" i="0" dirty="0">
                <a:effectLst/>
                <a:hlinkClick r:id="rId6">
                  <a:extLst>
                    <a:ext uri="{A12FA001-AC4F-418D-AE19-62706E023703}">
                      <ahyp:hlinkClr xmlns:ahyp="http://schemas.microsoft.com/office/drawing/2018/hyperlinkcolor" val="tx"/>
                    </a:ext>
                  </a:extLst>
                </a:hlinkClick>
              </a:rPr>
              <a:t> Centrelink utilizando un código de vinculación </a:t>
            </a:r>
          </a:p>
          <a:p>
            <a:pPr algn="l">
              <a:spcBef>
                <a:spcPts val="0"/>
              </a:spcBef>
              <a:spcAft>
                <a:spcPts val="0"/>
              </a:spcAft>
            </a:pPr>
            <a:r>
              <a:rPr lang="en-US" b="0" i="0" dirty="0">
                <a:effectLst/>
              </a:rPr>
              <a:t>en el sitio web de Services Australia.</a:t>
            </a:r>
          </a:p>
          <a:p>
            <a:pPr algn="l">
              <a:spcBef>
                <a:spcPts val="0"/>
              </a:spcBef>
              <a:spcAft>
                <a:spcPts val="0"/>
              </a:spcAft>
            </a:pPr>
            <a:endParaRPr lang="en-US" b="0" i="0" dirty="0">
              <a:effectLst/>
            </a:endParaRPr>
          </a:p>
          <a:p>
            <a:pPr algn="l">
              <a:spcBef>
                <a:spcPts val="0"/>
              </a:spcBef>
              <a:spcAft>
                <a:spcPts val="0"/>
              </a:spcAft>
              <a:buNone/>
            </a:pPr>
            <a:r>
              <a:rPr lang="en-US" b="1" i="0" dirty="0">
                <a:effectLst/>
              </a:rPr>
              <a:t>Si no tiene un número de referencia de cliente.</a:t>
            </a:r>
          </a:p>
          <a:p>
            <a:pPr marL="171450" indent="-171450" algn="l">
              <a:spcBef>
                <a:spcPts val="0"/>
              </a:spcBef>
              <a:spcAft>
                <a:spcPts val="0"/>
              </a:spcAft>
              <a:buFont typeface="Arial" panose="020B0604020202020204" pitchFamily="34" charset="0"/>
              <a:buChar char="•"/>
            </a:pPr>
            <a:r>
              <a:rPr lang="en-US" b="0" i="0" dirty="0">
                <a:effectLst/>
              </a:rPr>
              <a:t>Si desea solicitar un pago o una concesión, necesita un </a:t>
            </a:r>
            <a:r>
              <a:rPr lang="en-US" b="0" i="0" dirty="0">
                <a:effectLst/>
                <a:hlinkClick r:id="rId7">
                  <a:extLst>
                    <a:ext uri="{A12FA001-AC4F-418D-AE19-62706E023703}">
                      <ahyp:hlinkClr xmlns:ahyp="http://schemas.microsoft.com/office/drawing/2018/hyperlinkcolor" val="tx"/>
                    </a:ext>
                  </a:extLst>
                </a:hlinkClick>
              </a:rPr>
              <a:t>número de referencia de cliente (CRN) </a:t>
            </a:r>
            <a:r>
              <a:rPr lang="en-US" b="0" i="0" dirty="0">
                <a:effectLst/>
              </a:rPr>
              <a:t>de Centrelink</a:t>
            </a:r>
            <a:r>
              <a:rPr lang="en-US" dirty="0"/>
              <a:t>. </a:t>
            </a:r>
          </a:p>
          <a:p>
            <a:pPr marL="171450" indent="-171450" algn="l">
              <a:spcBef>
                <a:spcPts val="0"/>
              </a:spcBef>
              <a:spcAft>
                <a:spcPts val="0"/>
              </a:spcAft>
              <a:buFont typeface="Arial" panose="020B0604020202020204" pitchFamily="34" charset="0"/>
              <a:buChar char="•"/>
            </a:pPr>
            <a:r>
              <a:rPr lang="en-US" dirty="0"/>
              <a:t>Necesita este número </a:t>
            </a:r>
            <a:r>
              <a:rPr lang="en-US" b="0" i="0" dirty="0">
                <a:effectLst/>
              </a:rPr>
              <a:t>antes de poder vincular Centrelink. </a:t>
            </a:r>
          </a:p>
          <a:p>
            <a:pPr marL="171450" indent="-171450" algn="l">
              <a:spcBef>
                <a:spcPts val="0"/>
              </a:spcBef>
              <a:spcAft>
                <a:spcPts val="0"/>
              </a:spcAft>
              <a:buFont typeface="Arial" panose="020B0604020202020204" pitchFamily="34" charset="0"/>
              <a:buChar char="•"/>
            </a:pPr>
            <a:r>
              <a:rPr lang="en-US" b="0" i="0" dirty="0">
                <a:effectLst/>
              </a:rPr>
              <a:t>Para obtener un CRN </a:t>
            </a:r>
            <a:r>
              <a:rPr lang="en-US" b="0" i="0" dirty="0" err="1">
                <a:effectLst/>
              </a:rPr>
              <a:t>deberá</a:t>
            </a:r>
            <a:r>
              <a:rPr lang="en-US" b="0" i="0" dirty="0">
                <a:effectLst/>
              </a:rPr>
              <a:t> </a:t>
            </a:r>
            <a:r>
              <a:rPr lang="en-US" b="0" i="0" dirty="0" err="1">
                <a:effectLst/>
              </a:rPr>
              <a:t>acreditar</a:t>
            </a:r>
            <a:r>
              <a:rPr lang="en-US" b="0" i="0" dirty="0">
                <a:effectLst/>
              </a:rPr>
              <a:t> su identidad ante Centrelink.</a:t>
            </a:r>
          </a:p>
          <a:p>
            <a:pPr marL="171450" indent="-171450" algn="l">
              <a:spcBef>
                <a:spcPts val="0"/>
              </a:spcBef>
              <a:spcAft>
                <a:spcPts val="0"/>
              </a:spcAft>
              <a:buFont typeface="Arial" panose="020B0604020202020204" pitchFamily="34" charset="0"/>
              <a:buChar char="•"/>
            </a:pPr>
            <a:r>
              <a:rPr lang="en-US" b="0" i="0" dirty="0">
                <a:effectLst/>
              </a:rPr>
              <a:t>Para acreditar su identidad en línea ante Centrelink, deberá:</a:t>
            </a:r>
          </a:p>
          <a:p>
            <a:pPr marL="628650" lvl="1" indent="-171450">
              <a:spcBef>
                <a:spcPts val="0"/>
              </a:spcBef>
              <a:spcAft>
                <a:spcPts val="0"/>
              </a:spcAft>
              <a:buFont typeface="Arial" panose="020B0604020202020204" pitchFamily="34" charset="0"/>
              <a:buChar char="•"/>
            </a:pPr>
            <a:r>
              <a:rPr lang="en-US" b="0" i="0" dirty="0">
                <a:effectLst/>
              </a:rPr>
              <a:t>introducir los datos de sus documentos de </a:t>
            </a:r>
            <a:r>
              <a:rPr lang="en-US" b="0" i="0" dirty="0" err="1">
                <a:effectLst/>
              </a:rPr>
              <a:t>identidad</a:t>
            </a:r>
            <a:r>
              <a:rPr lang="en-US" b="0" i="0" dirty="0">
                <a:effectLst/>
              </a:rPr>
              <a:t> o</a:t>
            </a:r>
          </a:p>
          <a:p>
            <a:pPr marL="628650" lvl="1" indent="-171450">
              <a:spcBef>
                <a:spcPts val="0"/>
              </a:spcBef>
              <a:spcAft>
                <a:spcPts val="0"/>
              </a:spcAft>
              <a:buFont typeface="Arial" panose="020B0604020202020204" pitchFamily="34" charset="0"/>
              <a:buChar char="•"/>
            </a:pPr>
            <a:r>
              <a:rPr lang="en-US" b="0" i="0" dirty="0">
                <a:effectLst/>
              </a:rPr>
              <a:t>tener un nivel alto de </a:t>
            </a:r>
            <a:r>
              <a:rPr lang="en-US" b="0" i="0" dirty="0">
                <a:effectLst/>
                <a:hlinkClick r:id="rId8">
                  <a:extLst>
                    <a:ext uri="{A12FA001-AC4F-418D-AE19-62706E023703}">
                      <ahyp:hlinkClr xmlns:ahyp="http://schemas.microsoft.com/office/drawing/2018/hyperlinkcolor" val="tx"/>
                    </a:ext>
                  </a:extLst>
                </a:hlinkClick>
              </a:rPr>
              <a:t>identificación digital</a:t>
            </a:r>
            <a:r>
              <a:rPr lang="en-US" b="0" i="0" dirty="0">
                <a:effectLst/>
              </a:rPr>
              <a:t>.</a:t>
            </a:r>
          </a:p>
          <a:p>
            <a:pPr marL="171450" indent="-171450" algn="l">
              <a:spcBef>
                <a:spcPts val="0"/>
              </a:spcBef>
              <a:spcAft>
                <a:spcPts val="0"/>
              </a:spcAft>
              <a:buFont typeface="Arial" panose="020B0604020202020204" pitchFamily="34" charset="0"/>
              <a:buChar char="•"/>
            </a:pPr>
            <a:r>
              <a:rPr lang="en-US" b="0" i="0" dirty="0">
                <a:effectLst/>
              </a:rPr>
              <a:t>Para introducir los datos de sus documentos de identidad, necesitará una tarjeta Medicare y dos documentos de </a:t>
            </a:r>
            <a:r>
              <a:rPr lang="en-US" b="0" i="0" dirty="0" err="1">
                <a:effectLst/>
              </a:rPr>
              <a:t>identidad</a:t>
            </a:r>
            <a:r>
              <a:rPr lang="en-US" b="0" i="0" dirty="0">
                <a:effectLst/>
              </a:rPr>
              <a:t> </a:t>
            </a:r>
            <a:r>
              <a:rPr lang="en-US" b="0" i="0" dirty="0" err="1">
                <a:effectLst/>
              </a:rPr>
              <a:t>aceptables</a:t>
            </a:r>
            <a:r>
              <a:rPr lang="en-US" b="0" i="0" dirty="0">
                <a:effectLst/>
              </a:rPr>
              <a:t>.</a:t>
            </a:r>
          </a:p>
          <a:p>
            <a:pPr marL="628650" lvl="1" indent="-171450">
              <a:spcBef>
                <a:spcPts val="0"/>
              </a:spcBef>
              <a:spcAft>
                <a:spcPts val="0"/>
              </a:spcAft>
              <a:buFont typeface="Arial" panose="020B0604020202020204" pitchFamily="34" charset="0"/>
              <a:buChar char="•"/>
            </a:pPr>
            <a:r>
              <a:rPr lang="en-US" b="0" i="0" dirty="0">
                <a:effectLst/>
              </a:rPr>
              <a:t>Estos documentos de identidad incluyen:</a:t>
            </a:r>
          </a:p>
          <a:p>
            <a:pPr marL="1085850" lvl="2" indent="-171450">
              <a:spcBef>
                <a:spcPts val="0"/>
              </a:spcBef>
              <a:spcAft>
                <a:spcPts val="0"/>
              </a:spcAft>
              <a:buFont typeface="Arial" panose="020B0604020202020204" pitchFamily="34" charset="0"/>
              <a:buChar char="•"/>
            </a:pPr>
            <a:r>
              <a:rPr lang="en-US" b="0" i="0" dirty="0">
                <a:effectLst/>
              </a:rPr>
              <a:t>Pasaporte australiano</a:t>
            </a:r>
          </a:p>
          <a:p>
            <a:pPr marL="1085850" lvl="2" indent="-171450">
              <a:spcBef>
                <a:spcPts val="0"/>
              </a:spcBef>
              <a:spcAft>
                <a:spcPts val="0"/>
              </a:spcAft>
              <a:buFont typeface="Arial" panose="020B0604020202020204" pitchFamily="34" charset="0"/>
              <a:buChar char="•"/>
            </a:pPr>
            <a:r>
              <a:rPr lang="en-US" b="0" i="0" dirty="0">
                <a:effectLst/>
              </a:rPr>
              <a:t>Certificado de nacimiento australiano</a:t>
            </a:r>
          </a:p>
          <a:p>
            <a:pPr marL="1085850" lvl="2" indent="-171450">
              <a:spcBef>
                <a:spcPts val="0"/>
              </a:spcBef>
              <a:spcAft>
                <a:spcPts val="0"/>
              </a:spcAft>
              <a:buFont typeface="Arial" panose="020B0604020202020204" pitchFamily="34" charset="0"/>
              <a:buChar char="•"/>
            </a:pPr>
            <a:r>
              <a:rPr lang="en-US" b="0" i="0" dirty="0">
                <a:effectLst/>
              </a:rPr>
              <a:t>Certificado de ciudadanía australiana</a:t>
            </a:r>
          </a:p>
          <a:p>
            <a:pPr marL="1085850" lvl="2" indent="-171450">
              <a:spcBef>
                <a:spcPts val="0"/>
              </a:spcBef>
              <a:spcAft>
                <a:spcPts val="0"/>
              </a:spcAft>
              <a:buFont typeface="Arial" panose="020B0604020202020204" pitchFamily="34" charset="0"/>
              <a:buChar char="•"/>
            </a:pPr>
            <a:r>
              <a:rPr lang="en-US" b="0" i="0" dirty="0">
                <a:effectLst/>
              </a:rPr>
              <a:t>Visa </a:t>
            </a:r>
            <a:r>
              <a:rPr lang="en-US" b="0" i="0" dirty="0" err="1">
                <a:effectLst/>
              </a:rPr>
              <a:t>australiana</a:t>
            </a:r>
            <a:r>
              <a:rPr lang="en-US" b="0" i="0" dirty="0">
                <a:effectLst/>
              </a:rPr>
              <a:t> vigente</a:t>
            </a:r>
          </a:p>
          <a:p>
            <a:pPr marL="1085850" lvl="2" indent="-171450">
              <a:spcBef>
                <a:spcPts val="0"/>
              </a:spcBef>
              <a:spcAft>
                <a:spcPts val="0"/>
              </a:spcAft>
              <a:buFont typeface="Arial" panose="020B0604020202020204" pitchFamily="34" charset="0"/>
              <a:buChar char="•"/>
            </a:pPr>
            <a:r>
              <a:rPr lang="en-US" b="0" i="0" dirty="0" err="1">
                <a:effectLst/>
              </a:rPr>
              <a:t>Permiso</a:t>
            </a:r>
            <a:r>
              <a:rPr lang="en-US" b="0" i="0" dirty="0">
                <a:effectLst/>
              </a:rPr>
              <a:t> de conducir australiano</a:t>
            </a:r>
          </a:p>
          <a:p>
            <a:pPr marL="1085850" lvl="2" indent="-171450">
              <a:spcBef>
                <a:spcPts val="0"/>
              </a:spcBef>
              <a:spcAft>
                <a:spcPts val="0"/>
              </a:spcAft>
              <a:buFont typeface="Arial" panose="020B0604020202020204" pitchFamily="34" charset="0"/>
              <a:buChar char="•"/>
            </a:pPr>
            <a:r>
              <a:rPr lang="en-US" b="0" i="0" dirty="0" err="1">
                <a:effectLst/>
              </a:rPr>
              <a:t>ImmiCard </a:t>
            </a:r>
            <a:r>
              <a:rPr lang="en-US" b="0" i="0" dirty="0">
                <a:effectLst/>
              </a:rPr>
              <a:t>expedida por el Departamento del Interior.</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en-US" b="1" i="0" dirty="0">
                <a:effectLst/>
              </a:rPr>
              <a:t>Siga estos pasos para vincular Centrelink si no tiene un CRN:</a:t>
            </a:r>
          </a:p>
          <a:p>
            <a:pPr marL="228600" indent="-228600" algn="l">
              <a:spcBef>
                <a:spcPts val="0"/>
              </a:spcBef>
              <a:spcAft>
                <a:spcPts val="0"/>
              </a:spcAft>
              <a:buFont typeface="+mj-lt"/>
              <a:buAutoNum type="arabicPeriod"/>
            </a:pPr>
            <a:r>
              <a:rPr lang="en-US" b="0" i="0" dirty="0">
                <a:effectLst/>
                <a:hlinkClick r:id="rId4">
                  <a:extLst>
                    <a:ext uri="{A12FA001-AC4F-418D-AE19-62706E023703}">
                      <ahyp:hlinkClr xmlns:ahyp="http://schemas.microsoft.com/office/drawing/2018/hyperlinkcolor" val="tx"/>
                    </a:ext>
                  </a:extLst>
                </a:hlinkClick>
              </a:rPr>
              <a:t>Inicie sesión </a:t>
            </a:r>
            <a:r>
              <a:rPr lang="en-US" b="0" i="0" dirty="0">
                <a:effectLst/>
              </a:rPr>
              <a:t>en myGov.</a:t>
            </a:r>
          </a:p>
          <a:p>
            <a:pPr marL="228600" indent="-228600" algn="l">
              <a:spcBef>
                <a:spcPts val="0"/>
              </a:spcBef>
              <a:spcAft>
                <a:spcPts val="0"/>
              </a:spcAft>
              <a:buFont typeface="+mj-lt"/>
              <a:buAutoNum type="arabicPeriod"/>
            </a:pPr>
            <a:r>
              <a:rPr lang="en-US" b="0" i="0" dirty="0">
                <a:effectLst/>
              </a:rPr>
              <a:t>Seleccione </a:t>
            </a:r>
            <a:r>
              <a:rPr lang="en-US" b="1" i="0" dirty="0">
                <a:effectLst/>
              </a:rPr>
              <a:t>Ver y vincular servicios</a:t>
            </a:r>
            <a:r>
              <a:rPr lang="en-US" b="0" i="0" dirty="0">
                <a:effectLst/>
              </a:rPr>
              <a:t>.</a:t>
            </a:r>
          </a:p>
          <a:p>
            <a:pPr marL="228600" indent="-228600" algn="l">
              <a:spcBef>
                <a:spcPts val="0"/>
              </a:spcBef>
              <a:spcAft>
                <a:spcPts val="0"/>
              </a:spcAft>
              <a:buFont typeface="+mj-lt"/>
              <a:buAutoNum type="arabicPeriod"/>
            </a:pPr>
            <a:r>
              <a:rPr lang="en-US" b="0" i="0" dirty="0">
                <a:effectLst/>
              </a:rPr>
              <a:t>Seleccione </a:t>
            </a:r>
            <a:r>
              <a:rPr lang="en-US" b="1" i="0" dirty="0">
                <a:effectLst/>
              </a:rPr>
              <a:t>Vincular </a:t>
            </a:r>
            <a:r>
              <a:rPr lang="en-US" b="0" i="0" dirty="0" err="1">
                <a:effectLst/>
              </a:rPr>
              <a:t>en</a:t>
            </a:r>
            <a:r>
              <a:rPr lang="en-US" b="0" i="0" dirty="0">
                <a:effectLst/>
              </a:rPr>
              <a:t> la </a:t>
            </a:r>
            <a:r>
              <a:rPr lang="en-US" b="0" i="0" dirty="0" err="1">
                <a:effectLst/>
              </a:rPr>
              <a:t>casilla</a:t>
            </a:r>
            <a:r>
              <a:rPr lang="en-US" b="0" i="0" dirty="0">
                <a:effectLst/>
              </a:rPr>
              <a:t> de Centrelink.</a:t>
            </a:r>
          </a:p>
          <a:p>
            <a:pPr marL="228600" indent="-228600" algn="l">
              <a:spcBef>
                <a:spcPts val="0"/>
              </a:spcBef>
              <a:spcAft>
                <a:spcPts val="0"/>
              </a:spcAft>
              <a:buFont typeface="+mj-lt"/>
              <a:buAutoNum type="arabicPeriod"/>
            </a:pPr>
            <a:r>
              <a:rPr lang="en-US" b="0" i="0" dirty="0">
                <a:effectLst/>
              </a:rPr>
              <a:t>Seleccione </a:t>
            </a:r>
            <a:r>
              <a:rPr lang="en-US" b="1" i="0" dirty="0">
                <a:effectLst/>
              </a:rPr>
              <a:t>No </a:t>
            </a:r>
            <a:r>
              <a:rPr lang="en-US" b="0" i="0" dirty="0">
                <a:effectLst/>
              </a:rPr>
              <a:t>en «¿Tiene o conoce su número de referencia de cliente de Centrelink?».</a:t>
            </a:r>
          </a:p>
          <a:p>
            <a:pPr marL="228600" indent="-228600" algn="l">
              <a:spcBef>
                <a:spcPts val="0"/>
              </a:spcBef>
              <a:spcAft>
                <a:spcPts val="0"/>
              </a:spcAft>
              <a:buFont typeface="+mj-lt"/>
              <a:buAutoNum type="arabicPeriod"/>
            </a:pPr>
            <a:r>
              <a:rPr lang="en-US" b="0" i="0" dirty="0">
                <a:effectLst/>
              </a:rPr>
              <a:t>Seleccione </a:t>
            </a:r>
            <a:r>
              <a:rPr lang="en-US" b="1" i="0" dirty="0">
                <a:effectLst/>
              </a:rPr>
              <a:t>«Comenzar» </a:t>
            </a:r>
            <a:r>
              <a:rPr lang="en-US" b="0" i="0" dirty="0">
                <a:effectLst/>
              </a:rPr>
              <a:t>en «Prueba de identidad de Centrelink». Examine la lista de documentos de identidad aceptados y seleccione </a:t>
            </a:r>
            <a:r>
              <a:rPr lang="en-US" b="1" i="0" dirty="0">
                <a:effectLst/>
              </a:rPr>
              <a:t>«Siguiente</a:t>
            </a:r>
            <a:r>
              <a:rPr lang="en-US" b="0" i="0" dirty="0">
                <a:effectLst/>
              </a:rPr>
              <a:t>».</a:t>
            </a:r>
          </a:p>
          <a:p>
            <a:pPr marL="228600" indent="-228600" algn="l">
              <a:spcBef>
                <a:spcPts val="0"/>
              </a:spcBef>
              <a:spcAft>
                <a:spcPts val="0"/>
              </a:spcAft>
              <a:buFont typeface="+mj-lt"/>
              <a:buAutoNum type="arabicPeriod"/>
            </a:pPr>
            <a:r>
              <a:rPr lang="en-US" b="0" i="0" dirty="0">
                <a:effectLst/>
              </a:rPr>
              <a:t>Lea Compartir datos personales. Seleccione </a:t>
            </a:r>
            <a:r>
              <a:rPr lang="en-US" b="1" i="0" dirty="0">
                <a:effectLst/>
              </a:rPr>
              <a:t>Entiendo y acepto los términos anteriores </a:t>
            </a:r>
            <a:r>
              <a:rPr lang="en-US" b="0" i="0" dirty="0">
                <a:effectLst/>
              </a:rPr>
              <a:t>y, a continuación, </a:t>
            </a:r>
            <a:r>
              <a:rPr lang="en-US" b="0" i="0" dirty="0" err="1">
                <a:effectLst/>
              </a:rPr>
              <a:t>seleccione</a:t>
            </a:r>
            <a:r>
              <a:rPr lang="en-US" b="0" i="0" dirty="0">
                <a:effectLst/>
              </a:rPr>
              <a:t> </a:t>
            </a:r>
            <a:r>
              <a:rPr lang="en-US" b="1" i="0" dirty="0">
                <a:effectLst/>
              </a:rPr>
              <a:t>«</a:t>
            </a:r>
            <a:r>
              <a:rPr lang="en-US" b="1" i="0" dirty="0" err="1">
                <a:effectLst/>
              </a:rPr>
              <a:t>Siguiente</a:t>
            </a:r>
            <a:r>
              <a:rPr lang="en-US" b="0" i="0" dirty="0">
                <a:effectLst/>
              </a:rPr>
              <a:t>».</a:t>
            </a:r>
          </a:p>
          <a:p>
            <a:pPr marL="228600" indent="-228600" algn="l">
              <a:spcBef>
                <a:spcPts val="0"/>
              </a:spcBef>
              <a:spcAft>
                <a:spcPts val="0"/>
              </a:spcAft>
              <a:buFont typeface="+mj-lt"/>
              <a:buAutoNum type="arabicPeriod"/>
            </a:pPr>
            <a:r>
              <a:rPr lang="en-US" b="0" i="0" dirty="0">
                <a:effectLst/>
              </a:rPr>
              <a:t>Introduzca los datos de sus documentos de identidad aceptables y </a:t>
            </a:r>
            <a:r>
              <a:rPr lang="en-US" b="0" i="0" dirty="0" err="1">
                <a:effectLst/>
              </a:rPr>
              <a:t>seleccione</a:t>
            </a:r>
            <a:r>
              <a:rPr lang="en-US" b="0" i="0" dirty="0">
                <a:effectLst/>
              </a:rPr>
              <a:t> </a:t>
            </a:r>
            <a:r>
              <a:rPr lang="en-US" b="1" i="0" dirty="0">
                <a:effectLst/>
              </a:rPr>
              <a:t>«</a:t>
            </a:r>
            <a:r>
              <a:rPr lang="en-US" b="1" i="0" dirty="0" err="1">
                <a:effectLst/>
              </a:rPr>
              <a:t>Verificar</a:t>
            </a:r>
            <a:r>
              <a:rPr lang="en-US" b="0" i="0" dirty="0">
                <a:effectLst/>
              </a:rPr>
              <a:t>». Cuando haya verificado su identidad, </a:t>
            </a:r>
            <a:r>
              <a:rPr lang="en-US" b="0" i="0" dirty="0" err="1">
                <a:effectLst/>
              </a:rPr>
              <a:t>seleccione</a:t>
            </a:r>
            <a:r>
              <a:rPr lang="en-US" b="0" i="0" dirty="0">
                <a:effectLst/>
              </a:rPr>
              <a:t> </a:t>
            </a:r>
            <a:r>
              <a:rPr lang="en-US" b="1" i="0" dirty="0">
                <a:effectLst/>
              </a:rPr>
              <a:t>«</a:t>
            </a:r>
            <a:r>
              <a:rPr lang="en-US" b="1" i="0" dirty="0" err="1">
                <a:effectLst/>
              </a:rPr>
              <a:t>Siguiente</a:t>
            </a:r>
            <a:r>
              <a:rPr lang="en-US" b="0" i="0" dirty="0">
                <a:effectLst/>
              </a:rPr>
              <a:t>».</a:t>
            </a:r>
          </a:p>
          <a:p>
            <a:pPr marL="228600" indent="-228600" algn="l">
              <a:spcBef>
                <a:spcPts val="0"/>
              </a:spcBef>
              <a:spcAft>
                <a:spcPts val="0"/>
              </a:spcAft>
              <a:buFont typeface="+mj-lt"/>
              <a:buAutoNum type="arabicPeriod"/>
            </a:pPr>
            <a:r>
              <a:rPr lang="en-US" b="0" i="0" dirty="0">
                <a:effectLst/>
              </a:rPr>
              <a:t>Introduzca los datos de su tarjeta Medicare y sus datos personales. Seleccione </a:t>
            </a:r>
            <a:r>
              <a:rPr lang="en-US" b="1" i="0" dirty="0">
                <a:effectLst/>
              </a:rPr>
              <a:t>«Continuar</a:t>
            </a:r>
            <a:r>
              <a:rPr lang="en-US" b="0" i="0" dirty="0">
                <a:effectLst/>
              </a:rPr>
              <a:t>».</a:t>
            </a:r>
          </a:p>
          <a:p>
            <a:pPr marL="228600" indent="-228600" algn="l">
              <a:spcBef>
                <a:spcPts val="0"/>
              </a:spcBef>
              <a:spcAft>
                <a:spcPts val="0"/>
              </a:spcAft>
              <a:buFont typeface="+mj-lt"/>
              <a:buAutoNum type="arabicPeriod"/>
            </a:pPr>
            <a:r>
              <a:rPr lang="en-US" b="0" i="0" dirty="0">
                <a:effectLst/>
              </a:rPr>
              <a:t>Si necesita más ayuda, vaya a </a:t>
            </a:r>
            <a:r>
              <a:rPr lang="en-US" b="0" i="0" dirty="0">
                <a:effectLst/>
                <a:hlinkClick r:id="rId9">
                  <a:extLst>
                    <a:ext uri="{A12FA001-AC4F-418D-AE19-62706E023703}">
                      <ahyp:hlinkClr xmlns:ahyp="http://schemas.microsoft.com/office/drawing/2018/hyperlinkcolor" val="tx"/>
                    </a:ext>
                  </a:extLst>
                </a:hlinkClick>
              </a:rPr>
              <a:t>Vincular Centrelink mediante la verificación de identidad </a:t>
            </a:r>
            <a:r>
              <a:rPr lang="en-US" b="0" i="0" dirty="0">
                <a:effectLst/>
              </a:rPr>
              <a:t>en el sitio web de Services Australia.</a:t>
            </a:r>
          </a:p>
          <a:p>
            <a:pPr>
              <a:spcBef>
                <a:spcPts val="0"/>
              </a:spcBef>
              <a:spcAft>
                <a:spcPts val="0"/>
              </a:spcAft>
            </a:pPr>
            <a:endParaRPr lang="en-AU" dirty="0"/>
          </a:p>
        </p:txBody>
      </p:sp>
    </p:spTree>
    <p:extLst>
      <p:ext uri="{BB962C8B-B14F-4D97-AF65-F5344CB8AC3E}">
        <p14:creationId xmlns:p14="http://schemas.microsoft.com/office/powerpoint/2010/main" val="27144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330E-3FBE-8AF0-6448-A060FE07E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D3984-E0E9-F2DD-3E48-AACBF14B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7D9D3-D150-0DC3-7310-1DA8172E3052}"/>
              </a:ext>
            </a:extLst>
          </p:cNvPr>
          <p:cNvSpPr>
            <a:spLocks noGrp="1"/>
          </p:cNvSpPr>
          <p:nvPr>
            <p:ph type="body" idx="1"/>
          </p:nvPr>
        </p:nvSpPr>
        <p:spPr/>
        <p:txBody>
          <a:bodyPr/>
          <a:lstStyle/>
          <a:p>
            <a:r>
              <a:rPr lang="en-AU" sz="1400" dirty="0"/>
              <a:t>Pida a las personas que compartan cualquier otra cosa que puedan hacer o hayan hecho en Centrelink.</a:t>
            </a:r>
          </a:p>
        </p:txBody>
      </p:sp>
    </p:spTree>
    <p:extLst>
      <p:ext uri="{BB962C8B-B14F-4D97-AF65-F5344CB8AC3E}">
        <p14:creationId xmlns:p14="http://schemas.microsoft.com/office/powerpoint/2010/main" val="52738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6815-9C06-CA26-4B87-36E5DCA5D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EB0B-DFB5-9756-10A7-60132F4F2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E5CD-FFB9-1B30-310F-A7AB72BF60F1}"/>
              </a:ext>
            </a:extLst>
          </p:cNvPr>
          <p:cNvSpPr>
            <a:spLocks noGrp="1"/>
          </p:cNvSpPr>
          <p:nvPr>
            <p:ph type="body" idx="1"/>
          </p:nvPr>
        </p:nvSpPr>
        <p:spPr/>
        <p:txBody>
          <a:bodyPr/>
          <a:lstStyle/>
          <a:p>
            <a:pPr algn="l">
              <a:spcBef>
                <a:spcPts val="0"/>
              </a:spcBef>
              <a:buNone/>
            </a:pPr>
            <a:r>
              <a:rPr lang="en-US" sz="1400" b="1" i="0" dirty="0">
                <a:solidFill>
                  <a:srgbClr val="000000"/>
                </a:solidFill>
                <a:effectLst/>
              </a:rPr>
              <a:t>Cómo vincular la </a:t>
            </a:r>
            <a:r>
              <a:rPr lang="en-US" sz="1400" b="1" i="0" dirty="0" err="1">
                <a:solidFill>
                  <a:srgbClr val="000000"/>
                </a:solidFill>
                <a:effectLst/>
              </a:rPr>
              <a:t>Oficina</a:t>
            </a:r>
            <a:r>
              <a:rPr lang="en-US" sz="1400" b="1" i="0" dirty="0">
                <a:solidFill>
                  <a:srgbClr val="000000"/>
                </a:solidFill>
                <a:effectLst/>
              </a:rPr>
              <a:t> Australiana de </a:t>
            </a:r>
            <a:r>
              <a:rPr lang="en-US" sz="1400" b="1" i="0" dirty="0" err="1">
                <a:solidFill>
                  <a:srgbClr val="000000"/>
                </a:solidFill>
                <a:effectLst/>
              </a:rPr>
              <a:t>Impuestos</a:t>
            </a:r>
            <a:r>
              <a:rPr lang="en-US" sz="1400" b="1" i="0" dirty="0">
                <a:solidFill>
                  <a:srgbClr val="000000"/>
                </a:solidFill>
                <a:effectLst/>
              </a:rPr>
              <a:t> (ATO) a </a:t>
            </a:r>
            <a:r>
              <a:rPr lang="en-US" sz="1400" b="1" i="0" dirty="0" err="1">
                <a:solidFill>
                  <a:srgbClr val="000000"/>
                </a:solidFill>
                <a:effectLst/>
              </a:rPr>
              <a:t>su</a:t>
            </a:r>
            <a:r>
              <a:rPr lang="en-US" sz="1400" b="1" i="0" dirty="0">
                <a:solidFill>
                  <a:srgbClr val="000000"/>
                </a:solidFill>
                <a:effectLst/>
              </a:rPr>
              <a:t> cuenta </a:t>
            </a:r>
            <a:r>
              <a:rPr lang="en-US" sz="1400" b="1" i="0" dirty="0" err="1">
                <a:solidFill>
                  <a:srgbClr val="000000"/>
                </a:solidFill>
                <a:effectLst/>
              </a:rPr>
              <a:t>myGov</a:t>
            </a:r>
            <a:endParaRPr lang="en-US" sz="1400" b="1" i="0" dirty="0">
              <a:solidFill>
                <a:srgbClr val="000000"/>
              </a:solidFill>
              <a:effectLst/>
            </a:endParaRPr>
          </a:p>
          <a:p>
            <a:pPr algn="l">
              <a:spcBef>
                <a:spcPts val="0"/>
              </a:spcBef>
              <a:buNone/>
            </a:pPr>
            <a:endParaRPr lang="en-US" sz="1400" b="1" i="0" dirty="0">
              <a:solidFill>
                <a:srgbClr val="000000"/>
              </a:solidFill>
              <a:effectLst/>
            </a:endParaRPr>
          </a:p>
          <a:p>
            <a:pPr algn="l">
              <a:spcBef>
                <a:spcPts val="0"/>
              </a:spcBef>
              <a:buNone/>
            </a:pPr>
            <a:r>
              <a:rPr lang="en-US" sz="1400" b="0" i="0" dirty="0">
                <a:solidFill>
                  <a:srgbClr val="000000"/>
                </a:solidFill>
                <a:effectLst/>
              </a:rPr>
              <a:t>Siga estos pasos para vincular la ATO a su cuenta myGov:</a:t>
            </a:r>
            <a:br>
              <a:rPr lang="en-US" sz="1400" b="0" i="0" dirty="0">
                <a:solidFill>
                  <a:srgbClr val="000000"/>
                </a:solidFill>
                <a:effectLst/>
              </a:rPr>
            </a:br>
            <a:endParaRPr lang="en-US" sz="1400" b="0" i="0" dirty="0">
              <a:solidFill>
                <a:srgbClr val="000000"/>
              </a:solidFill>
              <a:effectLst/>
            </a:endParaRPr>
          </a:p>
          <a:p>
            <a:pPr marL="342900" indent="-342900" algn="l">
              <a:spcBef>
                <a:spcPts val="0"/>
              </a:spcBef>
              <a:buFont typeface="+mj-lt"/>
              <a:buAutoNum type="arabicPeriod"/>
            </a:pPr>
            <a:r>
              <a:rPr lang="en-US" sz="1400" b="0" i="0" dirty="0">
                <a:solidFill>
                  <a:srgbClr val="1B365D"/>
                </a:solidFill>
                <a:effectLst/>
                <a:hlinkClick r:id="rId3"/>
              </a:rPr>
              <a:t>Inicie sesión </a:t>
            </a:r>
            <a:r>
              <a:rPr lang="en-US" sz="1400" b="0" i="0" dirty="0">
                <a:solidFill>
                  <a:srgbClr val="000000"/>
                </a:solidFill>
                <a:effectLst/>
              </a:rPr>
              <a:t>en myGov.</a:t>
            </a:r>
          </a:p>
          <a:p>
            <a:pPr marL="342900" indent="-342900" algn="l">
              <a:spcBef>
                <a:spcPts val="0"/>
              </a:spcBef>
              <a:buFont typeface="+mj-lt"/>
              <a:buAutoNum type="arabicPeriod"/>
            </a:pPr>
            <a:r>
              <a:rPr lang="en-US" sz="1400" b="0" i="0" dirty="0">
                <a:solidFill>
                  <a:srgbClr val="000000"/>
                </a:solidFill>
                <a:effectLst/>
              </a:rPr>
              <a:t>Una vez que haya iniciado sesión, vaya a </a:t>
            </a:r>
            <a:r>
              <a:rPr lang="en-US" sz="1400" b="1" i="0" dirty="0">
                <a:solidFill>
                  <a:srgbClr val="000000"/>
                </a:solidFill>
                <a:effectLst/>
              </a:rPr>
              <a:t>Ver y vincular servicios</a:t>
            </a:r>
            <a:r>
              <a:rPr lang="en-US" sz="1400" b="0" i="0" dirty="0">
                <a:solidFill>
                  <a:srgbClr val="000000"/>
                </a:solidFill>
                <a:effectLst/>
              </a:rPr>
              <a:t>.</a:t>
            </a:r>
          </a:p>
          <a:p>
            <a:pPr marL="342900" indent="-342900" algn="l">
              <a:spcBef>
                <a:spcPts val="0"/>
              </a:spcBef>
              <a:buFont typeface="+mj-lt"/>
              <a:buAutoNum type="arabicPeriod"/>
            </a:pPr>
            <a:r>
              <a:rPr lang="en-US" sz="1400" b="0" i="0" dirty="0">
                <a:solidFill>
                  <a:srgbClr val="000000"/>
                </a:solidFill>
                <a:effectLst/>
              </a:rPr>
              <a:t>Seleccione </a:t>
            </a:r>
            <a:r>
              <a:rPr lang="en-US" sz="1400" b="1" i="0" dirty="0">
                <a:solidFill>
                  <a:srgbClr val="000000"/>
                </a:solidFill>
                <a:effectLst/>
              </a:rPr>
              <a:t>Vincular </a:t>
            </a:r>
            <a:r>
              <a:rPr lang="en-US" sz="1400" b="0" i="0" dirty="0">
                <a:solidFill>
                  <a:srgbClr val="000000"/>
                </a:solidFill>
                <a:effectLst/>
              </a:rPr>
              <a:t>junto a la ATO.</a:t>
            </a:r>
          </a:p>
          <a:p>
            <a:pPr marL="342900" indent="-342900" algn="l">
              <a:spcBef>
                <a:spcPts val="0"/>
              </a:spcBef>
              <a:buFont typeface="+mj-lt"/>
              <a:buAutoNum type="arabicPeriod"/>
            </a:pPr>
            <a:r>
              <a:rPr lang="en-US" sz="1400" b="0" i="0" dirty="0">
                <a:solidFill>
                  <a:srgbClr val="000000"/>
                </a:solidFill>
                <a:effectLst/>
              </a:rPr>
              <a:t>Introduzca o confirme sus datos personales.</a:t>
            </a:r>
          </a:p>
          <a:p>
            <a:pPr marL="342900" indent="-342900" algn="l">
              <a:spcBef>
                <a:spcPts val="0"/>
              </a:spcBef>
              <a:buFont typeface="+mj-lt"/>
              <a:buAutoNum type="arabicPeriod"/>
            </a:pPr>
            <a:r>
              <a:rPr lang="en-US" sz="1400" b="0" i="0" dirty="0">
                <a:solidFill>
                  <a:srgbClr val="000000"/>
                </a:solidFill>
                <a:effectLst/>
              </a:rPr>
              <a:t>Responda a dos preguntas para verificar su historial fiscal.</a:t>
            </a:r>
          </a:p>
          <a:p>
            <a:pPr algn="l">
              <a:spcBef>
                <a:spcPts val="0"/>
              </a:spcBef>
            </a:pPr>
            <a:endParaRPr lang="en-US" sz="1400" b="0" i="0" dirty="0">
              <a:solidFill>
                <a:srgbClr val="000000"/>
              </a:solidFill>
              <a:effectLst/>
            </a:endParaRPr>
          </a:p>
          <a:p>
            <a:pPr algn="l">
              <a:spcBef>
                <a:spcPts val="0"/>
              </a:spcBef>
            </a:pPr>
            <a:r>
              <a:rPr lang="en-US" sz="1400" b="0" i="0" dirty="0">
                <a:solidFill>
                  <a:srgbClr val="000000"/>
                </a:solidFill>
                <a:effectLst/>
              </a:rPr>
              <a:t>Encuentre más información sobre </a:t>
            </a:r>
            <a:r>
              <a:rPr lang="en-US" sz="1400" b="0" i="0" dirty="0">
                <a:solidFill>
                  <a:srgbClr val="1B365D"/>
                </a:solidFill>
                <a:effectLst/>
                <a:hlinkClick r:id="rId4"/>
              </a:rPr>
              <a:t>cómo vincular la ATO a su cuenta myGov </a:t>
            </a:r>
            <a:r>
              <a:rPr lang="en-US" sz="1400" b="0" i="0" dirty="0">
                <a:solidFill>
                  <a:srgbClr val="000000"/>
                </a:solidFill>
                <a:effectLst/>
              </a:rPr>
              <a:t>en el sitio web de la ATO.</a:t>
            </a:r>
          </a:p>
        </p:txBody>
      </p:sp>
    </p:spTree>
    <p:extLst>
      <p:ext uri="{BB962C8B-B14F-4D97-AF65-F5344CB8AC3E}">
        <p14:creationId xmlns:p14="http://schemas.microsoft.com/office/powerpoint/2010/main" val="221122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4D49-6F1A-F087-8D49-01C0E485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1BA8-4535-C5A8-8E6C-430E1E3AC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3B9F-6624-8374-4454-35B3576575BD}"/>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6221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5A47-773F-CAD7-4AB4-FBCE7F77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B9D38-66AF-35D7-B6F8-9933BB5CC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75E7-0C1D-912F-12E7-7BB26C3FE72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70242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7B33-4488-060E-711E-F29CF5F0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C790C-5C5F-EF12-7F87-2E1D00BDA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96379-C1EB-1849-7CB4-AC191F25FE5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500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000F-29F9-4930-819B-50F6E77FD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2283B-4774-DF00-FF50-67438E018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D-4F53-EFDC-A0ED-32618D6539B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1540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485A-24A1-A0D3-6639-1C1CFCDB7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D5A44-40D0-424D-317D-0CCD1FB7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1C809-3786-EAD2-B5FB-0C3C9BD924D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6769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A47A-D967-8A4A-43D7-AA535C35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D1A4-5A20-3801-7D5C-14AFD90F3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77B17-C120-F71C-B349-E508120E7543}"/>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7910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C621-E3E4-5F6B-AA4A-5590C1295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C3EE8-A061-F6DC-B912-5C6B08486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F543-7135-88AD-351B-8FB19B1B6A8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5050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1999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7157-5C3C-E75E-7592-29A9E7F91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E7FCC-EEB9-4B11-EB93-F4CC3CC76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04900-F435-8CF7-29AD-B8074B986B4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163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Explique que para tener </a:t>
            </a:r>
            <a:r>
              <a:rPr lang="en-AU" sz="1400" dirty="0" err="1"/>
              <a:t>myID</a:t>
            </a:r>
            <a:r>
              <a:rPr lang="en-AU" sz="1400" dirty="0"/>
              <a:t>, es necesario disponer de un dispositivo inteligente propio y que no se debe compartir. Si comparte un teléfono, tal vez le convenga pensar en otra forma de iniciar sesión en </a:t>
            </a:r>
            <a:r>
              <a:rPr lang="en-AU" sz="1400" dirty="0" err="1"/>
              <a:t>mygov</a:t>
            </a:r>
            <a:r>
              <a:rPr lang="en-AU" sz="1400" dirty="0"/>
              <a:t>.</a:t>
            </a:r>
          </a:p>
        </p:txBody>
      </p:sp>
    </p:spTree>
    <p:extLst>
      <p:ext uri="{BB962C8B-B14F-4D97-AF65-F5344CB8AC3E}">
        <p14:creationId xmlns:p14="http://schemas.microsoft.com/office/powerpoint/2010/main" val="1439655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3525"/>
            <a:ext cx="5486400" cy="3086100"/>
          </a:xfrm>
        </p:spPr>
      </p:sp>
      <p:sp>
        <p:nvSpPr>
          <p:cNvPr id="3" name="Notes Placeholder 2"/>
          <p:cNvSpPr>
            <a:spLocks noGrp="1"/>
          </p:cNvSpPr>
          <p:nvPr>
            <p:ph type="body" idx="1"/>
          </p:nvPr>
        </p:nvSpPr>
        <p:spPr>
          <a:xfrm>
            <a:off x="685800" y="3455719"/>
            <a:ext cx="5486400" cy="5688281"/>
          </a:xfrm>
        </p:spPr>
        <p:txBody>
          <a:bodyPr/>
          <a:lstStyle/>
          <a:p>
            <a:pPr algn="l">
              <a:spcBef>
                <a:spcPts val="0"/>
              </a:spcBef>
              <a:buNone/>
            </a:pPr>
            <a:r>
              <a:rPr lang="en-US" b="1" i="0" dirty="0">
                <a:solidFill>
                  <a:srgbClr val="000000"/>
                </a:solidFill>
                <a:effectLst/>
              </a:rPr>
              <a:t>Tres pasos para configurar </a:t>
            </a:r>
            <a:r>
              <a:rPr lang="en-US" b="1" i="0" dirty="0" err="1">
                <a:solidFill>
                  <a:srgbClr val="000000"/>
                </a:solidFill>
                <a:effectLst/>
              </a:rPr>
              <a:t>myID</a:t>
            </a:r>
            <a:endParaRPr lang="en-US" b="1" i="0" dirty="0">
              <a:solidFill>
                <a:srgbClr val="000000"/>
              </a:solidFill>
              <a:effectLst/>
            </a:endParaRPr>
          </a:p>
          <a:p>
            <a:pPr algn="l">
              <a:spcBef>
                <a:spcPts val="0"/>
              </a:spcBef>
              <a:buNone/>
            </a:pPr>
            <a:endParaRPr lang="en-US" b="1" i="0" dirty="0">
              <a:solidFill>
                <a:srgbClr val="000000"/>
              </a:solidFill>
              <a:effectLst/>
            </a:endParaRPr>
          </a:p>
          <a:p>
            <a:pPr algn="l">
              <a:spcBef>
                <a:spcPts val="0"/>
              </a:spcBef>
              <a:buNone/>
            </a:pPr>
            <a:r>
              <a:rPr lang="en-US" b="1" i="0" dirty="0">
                <a:solidFill>
                  <a:srgbClr val="000000"/>
                </a:solidFill>
                <a:effectLst/>
              </a:rPr>
              <a:t>1. </a:t>
            </a:r>
            <a:r>
              <a:rPr lang="en-US" b="1" i="0" dirty="0" err="1">
                <a:solidFill>
                  <a:srgbClr val="000000"/>
                </a:solidFill>
                <a:effectLst/>
              </a:rPr>
              <a:t>Descargue</a:t>
            </a:r>
            <a:r>
              <a:rPr lang="en-US" b="1" i="0" dirty="0">
                <a:solidFill>
                  <a:srgbClr val="000000"/>
                </a:solidFill>
                <a:effectLst/>
              </a:rPr>
              <a:t> la aplicación </a:t>
            </a:r>
            <a:r>
              <a:rPr lang="en-US" b="1" i="0" dirty="0" err="1">
                <a:solidFill>
                  <a:srgbClr val="000000"/>
                </a:solidFill>
                <a:effectLst/>
              </a:rPr>
              <a:t>myID</a:t>
            </a:r>
            <a:r>
              <a:rPr lang="en-US" b="1" i="0" dirty="0">
                <a:solidFill>
                  <a:srgbClr val="000000"/>
                </a:solidFill>
                <a:effectLst/>
              </a:rPr>
              <a:t> </a:t>
            </a:r>
            <a:r>
              <a:rPr lang="en-US" b="1" i="0" dirty="0" err="1">
                <a:solidFill>
                  <a:srgbClr val="000000"/>
                </a:solidFill>
                <a:effectLst/>
              </a:rPr>
              <a:t>en</a:t>
            </a:r>
            <a:r>
              <a:rPr lang="en-US" b="1" i="0" dirty="0">
                <a:solidFill>
                  <a:srgbClr val="000000"/>
                </a:solidFill>
                <a:effectLst/>
              </a:rPr>
              <a:t> </a:t>
            </a:r>
            <a:r>
              <a:rPr lang="en-US" b="1" i="0" dirty="0" err="1">
                <a:solidFill>
                  <a:srgbClr val="000000"/>
                </a:solidFill>
                <a:effectLst/>
              </a:rPr>
              <a:t>su</a:t>
            </a:r>
            <a:r>
              <a:rPr lang="en-US" b="1" i="0" dirty="0">
                <a:solidFill>
                  <a:srgbClr val="000000"/>
                </a:solidFill>
                <a:effectLst/>
              </a:rPr>
              <a:t> dispositivo inteligente</a:t>
            </a:r>
          </a:p>
          <a:p>
            <a:pPr marL="355600" indent="-177800" algn="l">
              <a:spcBef>
                <a:spcPts val="0"/>
              </a:spcBef>
              <a:buFont typeface="Arial" panose="020B0604020202020204" pitchFamily="34" charset="0"/>
              <a:buChar char="•"/>
            </a:pPr>
            <a:r>
              <a:rPr lang="en-US" b="0" i="0" dirty="0" err="1">
                <a:solidFill>
                  <a:srgbClr val="141414"/>
                </a:solidFill>
                <a:effectLst/>
              </a:rPr>
              <a:t>Descargue</a:t>
            </a:r>
            <a:r>
              <a:rPr lang="en-US" b="0" i="0" dirty="0">
                <a:solidFill>
                  <a:srgbClr val="141414"/>
                </a:solidFill>
                <a:effectLst/>
              </a:rPr>
              <a:t> la aplicación </a:t>
            </a:r>
            <a:r>
              <a:rPr lang="en-US" b="0" i="0" dirty="0" err="1">
                <a:solidFill>
                  <a:srgbClr val="141414"/>
                </a:solidFill>
                <a:effectLst/>
              </a:rPr>
              <a:t>myID</a:t>
            </a:r>
            <a:r>
              <a:rPr lang="en-US" b="0" i="0" dirty="0">
                <a:solidFill>
                  <a:srgbClr val="141414"/>
                </a:solidFill>
                <a:effectLst/>
              </a:rPr>
              <a:t> únicamente desde las tiendas de aplicaciones oficiales </a:t>
            </a:r>
            <a:r>
              <a:rPr lang="en-US" b="0" i="0" dirty="0" err="1">
                <a:solidFill>
                  <a:srgbClr val="141414"/>
                </a:solidFill>
                <a:effectLst/>
              </a:rPr>
              <a:t>indicadas</a:t>
            </a:r>
            <a:r>
              <a:rPr lang="en-US" b="0" i="0" dirty="0">
                <a:solidFill>
                  <a:srgbClr val="141414"/>
                </a:solidFill>
                <a:effectLst/>
              </a:rPr>
              <a:t> </a:t>
            </a:r>
            <a:r>
              <a:rPr lang="en-US" b="0" i="0" dirty="0" err="1">
                <a:solidFill>
                  <a:srgbClr val="141414"/>
                </a:solidFill>
                <a:effectLst/>
              </a:rPr>
              <a:t>arriba</a:t>
            </a:r>
            <a:r>
              <a:rPr lang="en-US" b="0" i="0" dirty="0">
                <a:solidFill>
                  <a:srgbClr val="141414"/>
                </a:solidFill>
                <a:effectLst/>
              </a:rPr>
              <a:t>.</a:t>
            </a:r>
          </a:p>
          <a:p>
            <a:pPr marL="355600" indent="-177800" algn="l">
              <a:spcBef>
                <a:spcPts val="0"/>
              </a:spcBef>
              <a:buFont typeface="Arial" panose="020B0604020202020204" pitchFamily="34" charset="0"/>
              <a:buChar char="•"/>
            </a:pPr>
            <a:r>
              <a:rPr lang="en-US" b="0" i="0" dirty="0">
                <a:solidFill>
                  <a:srgbClr val="141414"/>
                </a:solidFill>
                <a:effectLst/>
              </a:rPr>
              <a:t>Si:</a:t>
            </a:r>
          </a:p>
          <a:p>
            <a:pPr marL="812800" lvl="1" indent="-177800">
              <a:spcBef>
                <a:spcPts val="0"/>
              </a:spcBef>
              <a:buFont typeface="Arial" panose="020B0604020202020204" pitchFamily="34" charset="0"/>
              <a:buChar char="•"/>
            </a:pPr>
            <a:r>
              <a:rPr lang="en-US" b="0" i="0" dirty="0" err="1">
                <a:solidFill>
                  <a:srgbClr val="141414"/>
                </a:solidFill>
                <a:effectLst/>
              </a:rPr>
              <a:t>configura</a:t>
            </a:r>
            <a:r>
              <a:rPr lang="en-US" b="0" i="0" dirty="0">
                <a:solidFill>
                  <a:srgbClr val="141414"/>
                </a:solidFill>
                <a:effectLst/>
              </a:rPr>
              <a:t> </a:t>
            </a:r>
            <a:r>
              <a:rPr lang="en-US" b="0" i="0" dirty="0" err="1">
                <a:solidFill>
                  <a:srgbClr val="141414"/>
                </a:solidFill>
                <a:effectLst/>
              </a:rPr>
              <a:t>su</a:t>
            </a:r>
            <a:r>
              <a:rPr lang="en-US" b="0" i="0" dirty="0">
                <a:solidFill>
                  <a:srgbClr val="141414"/>
                </a:solidFill>
                <a:effectLst/>
              </a:rPr>
              <a:t> </a:t>
            </a:r>
            <a:r>
              <a:rPr lang="en-US" b="0" i="0" dirty="0" err="1">
                <a:solidFill>
                  <a:srgbClr val="141414"/>
                </a:solidFill>
                <a:effectLst/>
              </a:rPr>
              <a:t>myID</a:t>
            </a:r>
            <a:r>
              <a:rPr lang="en-US" b="0" i="0" dirty="0">
                <a:solidFill>
                  <a:srgbClr val="141414"/>
                </a:solidFill>
                <a:effectLst/>
              </a:rPr>
              <a:t> por primera vez, </a:t>
            </a:r>
            <a:r>
              <a:rPr lang="en-US" b="0" i="0" dirty="0" err="1">
                <a:solidFill>
                  <a:srgbClr val="141414"/>
                </a:solidFill>
                <a:effectLst/>
              </a:rPr>
              <a:t>vaya</a:t>
            </a:r>
            <a:r>
              <a:rPr lang="en-US" b="0" i="0" dirty="0">
                <a:solidFill>
                  <a:srgbClr val="141414"/>
                </a:solidFill>
                <a:effectLst/>
              </a:rPr>
              <a:t> al paso 2</a:t>
            </a:r>
          </a:p>
          <a:p>
            <a:pPr marL="812800" lvl="1" indent="-177800">
              <a:spcBef>
                <a:spcPts val="0"/>
              </a:spcBef>
              <a:buFont typeface="Arial" panose="020B0604020202020204" pitchFamily="34" charset="0"/>
              <a:buChar char="•"/>
            </a:pPr>
            <a:r>
              <a:rPr lang="en-US" b="0" i="0" dirty="0">
                <a:solidFill>
                  <a:srgbClr val="141414"/>
                </a:solidFill>
                <a:effectLst/>
              </a:rPr>
              <a:t>ha configurado su </a:t>
            </a:r>
            <a:r>
              <a:rPr lang="en-US" b="0" i="0" dirty="0" err="1">
                <a:solidFill>
                  <a:srgbClr val="141414"/>
                </a:solidFill>
                <a:effectLst/>
              </a:rPr>
              <a:t>myID </a:t>
            </a:r>
            <a:r>
              <a:rPr lang="en-US" b="0" i="0" dirty="0">
                <a:solidFill>
                  <a:srgbClr val="141414"/>
                </a:solidFill>
                <a:effectLst/>
              </a:rPr>
              <a:t>anteriormente, seleccione «Soy un usuario existente» y siga las instrucciones. Consulte </a:t>
            </a:r>
            <a:r>
              <a:rPr lang="en-US" b="0" i="0" u="sng" dirty="0">
                <a:solidFill>
                  <a:srgbClr val="00698F"/>
                </a:solidFill>
                <a:effectLst/>
                <a:hlinkClick r:id="rId3"/>
              </a:rPr>
              <a:t>Configurar su </a:t>
            </a:r>
            <a:r>
              <a:rPr lang="en-US" b="0" i="0" u="sng" dirty="0" err="1">
                <a:solidFill>
                  <a:srgbClr val="00698F"/>
                </a:solidFill>
                <a:effectLst/>
                <a:hlinkClick r:id="rId3"/>
              </a:rPr>
              <a:t>myID </a:t>
            </a:r>
            <a:r>
              <a:rPr lang="en-US" b="0" i="0" u="sng" dirty="0">
                <a:solidFill>
                  <a:srgbClr val="00698F"/>
                </a:solidFill>
                <a:effectLst/>
                <a:hlinkClick r:id="rId3"/>
              </a:rPr>
              <a:t>de nuevo</a:t>
            </a:r>
            <a:r>
              <a:rPr lang="en-US" b="0" i="0" dirty="0">
                <a:solidFill>
                  <a:srgbClr val="141414"/>
                </a:solidFill>
                <a:effectLst/>
              </a:rPr>
              <a:t>.</a:t>
            </a: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2. </a:t>
            </a:r>
            <a:r>
              <a:rPr lang="en-US" b="1" i="0" dirty="0" err="1">
                <a:solidFill>
                  <a:srgbClr val="000000"/>
                </a:solidFill>
                <a:effectLst/>
              </a:rPr>
              <a:t>Introduzca</a:t>
            </a:r>
            <a:r>
              <a:rPr lang="en-US" b="1" i="0" dirty="0">
                <a:solidFill>
                  <a:srgbClr val="000000"/>
                </a:solidFill>
                <a:effectLst/>
              </a:rPr>
              <a:t> sus datos</a:t>
            </a:r>
          </a:p>
          <a:p>
            <a:pPr marL="355600" indent="-177800" algn="l">
              <a:spcBef>
                <a:spcPts val="0"/>
              </a:spcBef>
              <a:buFont typeface="Arial" panose="020B0604020202020204" pitchFamily="34" charset="0"/>
              <a:buChar char="•"/>
            </a:pPr>
            <a:r>
              <a:rPr lang="en-US" b="0" i="0" dirty="0">
                <a:solidFill>
                  <a:srgbClr val="141414"/>
                </a:solidFill>
                <a:effectLst/>
              </a:rPr>
              <a:t>Abra la aplicación </a:t>
            </a:r>
            <a:r>
              <a:rPr lang="en-US" b="0" i="0" dirty="0" err="1">
                <a:solidFill>
                  <a:srgbClr val="141414"/>
                </a:solidFill>
                <a:effectLst/>
              </a:rPr>
              <a:t>myID </a:t>
            </a:r>
            <a:r>
              <a:rPr lang="en-US" b="0" i="0" dirty="0">
                <a:solidFill>
                  <a:srgbClr val="141414"/>
                </a:solidFill>
                <a:effectLst/>
              </a:rPr>
              <a:t>en su dispositivo inteligente y siga las instrucciones para:</a:t>
            </a:r>
          </a:p>
          <a:p>
            <a:pPr marL="812800" lvl="1" indent="-177800">
              <a:spcBef>
                <a:spcPts val="0"/>
              </a:spcBef>
              <a:buFont typeface="Arial" panose="020B0604020202020204" pitchFamily="34" charset="0"/>
              <a:buChar char="•"/>
            </a:pPr>
            <a:r>
              <a:rPr lang="en-US" b="0" i="0" dirty="0">
                <a:solidFill>
                  <a:srgbClr val="141414"/>
                </a:solidFill>
                <a:effectLst/>
              </a:rPr>
              <a:t>introducir su dirección de correo electrónico (elija una dirección personal a la que tenga acceso continuo),</a:t>
            </a:r>
          </a:p>
          <a:p>
            <a:pPr marL="812800" lvl="1" indent="-177800">
              <a:spcBef>
                <a:spcPts val="0"/>
              </a:spcBef>
              <a:buFont typeface="Arial" panose="020B0604020202020204" pitchFamily="34" charset="0"/>
              <a:buChar char="•"/>
            </a:pPr>
            <a:r>
              <a:rPr lang="en-US" b="0" i="0" dirty="0">
                <a:solidFill>
                  <a:srgbClr val="141414"/>
                </a:solidFill>
                <a:effectLst/>
              </a:rPr>
              <a:t>crear una </a:t>
            </a:r>
            <a:r>
              <a:rPr lang="en-US" b="0" i="0" dirty="0" err="1">
                <a:solidFill>
                  <a:srgbClr val="141414"/>
                </a:solidFill>
                <a:effectLst/>
              </a:rPr>
              <a:t>contraseña</a:t>
            </a:r>
            <a:r>
              <a:rPr lang="en-US" b="0" i="0" dirty="0">
                <a:solidFill>
                  <a:srgbClr val="141414"/>
                </a:solidFill>
                <a:effectLst/>
              </a:rPr>
              <a:t> e</a:t>
            </a:r>
          </a:p>
          <a:p>
            <a:pPr marL="812800" lvl="1" indent="-177800">
              <a:spcBef>
                <a:spcPts val="0"/>
              </a:spcBef>
              <a:buFont typeface="Arial" panose="020B0604020202020204" pitchFamily="34" charset="0"/>
              <a:buChar char="•"/>
            </a:pPr>
            <a:r>
              <a:rPr lang="en-US" b="0" i="0" dirty="0">
                <a:solidFill>
                  <a:srgbClr val="141414"/>
                </a:solidFill>
                <a:effectLst/>
              </a:rPr>
              <a:t>introducir su nombre completo y fecha de nacimiento.</a:t>
            </a: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3. Elija el nivel de seguridad de su identidad</a:t>
            </a:r>
          </a:p>
          <a:p>
            <a:pPr marL="355600" indent="-177800" algn="l">
              <a:spcBef>
                <a:spcPts val="0"/>
              </a:spcBef>
              <a:buFont typeface="Arial" panose="020B0604020202020204" pitchFamily="34" charset="0"/>
              <a:buChar char="•"/>
            </a:pPr>
            <a:r>
              <a:rPr lang="en-US" b="0" i="0" dirty="0">
                <a:solidFill>
                  <a:srgbClr val="141414"/>
                </a:solidFill>
                <a:effectLst/>
              </a:rPr>
              <a:t>Puede configurar una </a:t>
            </a:r>
            <a:r>
              <a:rPr lang="en-US" b="0" i="0" dirty="0" err="1">
                <a:solidFill>
                  <a:srgbClr val="141414"/>
                </a:solidFill>
                <a:effectLst/>
              </a:rPr>
              <a:t>myID</a:t>
            </a:r>
            <a:r>
              <a:rPr lang="en-US" b="0" i="0" dirty="0">
                <a:solidFill>
                  <a:srgbClr val="141414"/>
                </a:solidFill>
                <a:effectLst/>
              </a:rPr>
              <a:t> básica, estándar o fuerte. </a:t>
            </a:r>
          </a:p>
          <a:p>
            <a:pPr marL="355600" indent="-177800" algn="l">
              <a:spcBef>
                <a:spcPts val="0"/>
              </a:spcBef>
              <a:buFont typeface="Arial" panose="020B0604020202020204" pitchFamily="34" charset="0"/>
              <a:buChar char="•"/>
            </a:pPr>
            <a:r>
              <a:rPr lang="en-US" b="0" i="0" dirty="0">
                <a:solidFill>
                  <a:srgbClr val="141414"/>
                </a:solidFill>
                <a:effectLst/>
              </a:rPr>
              <a:t>Después de </a:t>
            </a:r>
            <a:r>
              <a:rPr lang="en-US" b="0" i="0" dirty="0" err="1">
                <a:solidFill>
                  <a:srgbClr val="141414"/>
                </a:solidFill>
                <a:effectLst/>
              </a:rPr>
              <a:t>introducir</a:t>
            </a:r>
            <a:r>
              <a:rPr lang="en-US" b="0" i="0" dirty="0">
                <a:solidFill>
                  <a:srgbClr val="141414"/>
                </a:solidFill>
                <a:effectLst/>
              </a:rPr>
              <a:t> sus datos, </a:t>
            </a:r>
            <a:r>
              <a:rPr lang="en-US" b="0" i="0" dirty="0" err="1">
                <a:solidFill>
                  <a:srgbClr val="141414"/>
                </a:solidFill>
                <a:effectLst/>
              </a:rPr>
              <a:t>tendrá</a:t>
            </a:r>
            <a:r>
              <a:rPr lang="en-US" b="0" i="0" dirty="0">
                <a:solidFill>
                  <a:srgbClr val="141414"/>
                </a:solidFill>
                <a:effectLst/>
              </a:rPr>
              <a:t> un nivel de identidad básico.</a:t>
            </a:r>
          </a:p>
          <a:p>
            <a:pPr marL="355600" indent="-177800" algn="l">
              <a:spcBef>
                <a:spcPts val="0"/>
              </a:spcBef>
              <a:buFont typeface="Arial" panose="020B0604020202020204" pitchFamily="34" charset="0"/>
              <a:buChar char="•"/>
            </a:pPr>
            <a:r>
              <a:rPr lang="en-US" b="0" i="0" dirty="0" err="1">
                <a:solidFill>
                  <a:srgbClr val="141414"/>
                </a:solidFill>
                <a:effectLst/>
              </a:rPr>
              <a:t>Aumente</a:t>
            </a:r>
            <a:r>
              <a:rPr lang="en-US" b="0" i="0" dirty="0">
                <a:solidFill>
                  <a:srgbClr val="141414"/>
                </a:solidFill>
                <a:effectLst/>
              </a:rPr>
              <a:t> su nivel de seguridad de </a:t>
            </a:r>
            <a:r>
              <a:rPr lang="en-US" b="0" i="0" dirty="0" err="1">
                <a:solidFill>
                  <a:srgbClr val="141414"/>
                </a:solidFill>
                <a:effectLst/>
              </a:rPr>
              <a:t>identidad</a:t>
            </a:r>
            <a:r>
              <a:rPr lang="en-US" b="0" i="0" dirty="0">
                <a:solidFill>
                  <a:srgbClr val="141414"/>
                </a:solidFill>
                <a:effectLst/>
              </a:rPr>
              <a:t> para </a:t>
            </a:r>
            <a:r>
              <a:rPr lang="en-US" b="0" i="0" dirty="0" err="1">
                <a:solidFill>
                  <a:srgbClr val="141414"/>
                </a:solidFill>
                <a:effectLst/>
              </a:rPr>
              <a:t>proteger</a:t>
            </a:r>
            <a:r>
              <a:rPr lang="en-US" b="0" i="0" dirty="0">
                <a:solidFill>
                  <a:srgbClr val="141414"/>
                </a:solidFill>
                <a:effectLst/>
              </a:rPr>
              <a:t> mejor su identificación digital y acceder a más servicios.</a:t>
            </a:r>
          </a:p>
          <a:p>
            <a:pPr marL="355600" indent="-177800" algn="l">
              <a:spcBef>
                <a:spcPts val="0"/>
              </a:spcBef>
              <a:buFont typeface="Arial" panose="020B0604020202020204" pitchFamily="34" charset="0"/>
              <a:buChar char="•"/>
            </a:pPr>
            <a:r>
              <a:rPr lang="en-US" b="0" i="0" dirty="0">
                <a:solidFill>
                  <a:srgbClr val="141414"/>
                </a:solidFill>
                <a:effectLst/>
              </a:rPr>
              <a:t>Cada servicio en línea tiene un nivel mínimo de seguridad de identidad para </a:t>
            </a:r>
            <a:r>
              <a:rPr lang="en-US" b="0" i="0" dirty="0" err="1">
                <a:solidFill>
                  <a:srgbClr val="141414"/>
                </a:solidFill>
                <a:effectLst/>
              </a:rPr>
              <a:t>otorgar</a:t>
            </a:r>
            <a:r>
              <a:rPr lang="en-US" b="0" i="0" dirty="0">
                <a:solidFill>
                  <a:srgbClr val="141414"/>
                </a:solidFill>
                <a:effectLst/>
              </a:rPr>
              <a:t> </a:t>
            </a:r>
            <a:r>
              <a:rPr lang="en-US" b="0" i="0" dirty="0" err="1">
                <a:solidFill>
                  <a:srgbClr val="141414"/>
                </a:solidFill>
                <a:effectLst/>
              </a:rPr>
              <a:t>el</a:t>
            </a:r>
            <a:r>
              <a:rPr lang="en-US" b="0" i="0" dirty="0">
                <a:solidFill>
                  <a:srgbClr val="141414"/>
                </a:solidFill>
                <a:effectLst/>
              </a:rPr>
              <a:t> </a:t>
            </a:r>
            <a:r>
              <a:rPr lang="en-US" b="0" i="0" dirty="0" err="1">
                <a:solidFill>
                  <a:srgbClr val="141414"/>
                </a:solidFill>
                <a:effectLst/>
              </a:rPr>
              <a:t>acceso</a:t>
            </a:r>
            <a:r>
              <a:rPr lang="en-US" b="0" i="0" dirty="0">
                <a:solidFill>
                  <a:srgbClr val="141414"/>
                </a:solidFill>
                <a:effectLst/>
              </a:rPr>
              <a:t>. </a:t>
            </a:r>
            <a:r>
              <a:rPr lang="en-US" b="0" i="0" u="sng" dirty="0" err="1">
                <a:solidFill>
                  <a:srgbClr val="00698F"/>
                </a:solidFill>
                <a:effectLst/>
                <a:hlinkClick r:id="rId4" tooltip="Online services"/>
              </a:rPr>
              <a:t>Compruebe</a:t>
            </a:r>
            <a:r>
              <a:rPr lang="en-US" b="0" i="0" u="sng" dirty="0">
                <a:solidFill>
                  <a:srgbClr val="00698F"/>
                </a:solidFill>
                <a:effectLst/>
                <a:hlinkClick r:id="rId4" tooltip="Online services"/>
              </a:rPr>
              <a:t> el nivel mínimo de seguridad de identidad necesario para el servicio en línea que desea utilizar</a:t>
            </a:r>
            <a:r>
              <a:rPr lang="en-US" b="0" i="0" dirty="0">
                <a:solidFill>
                  <a:srgbClr val="141414"/>
                </a:solidFill>
                <a:effectLst/>
              </a:rPr>
              <a:t>.</a:t>
            </a:r>
          </a:p>
          <a:p>
            <a:pPr marL="355600" indent="-177800" algn="l">
              <a:spcBef>
                <a:spcPts val="0"/>
              </a:spcBef>
              <a:buFont typeface="Arial" panose="020B0604020202020204" pitchFamily="34" charset="0"/>
              <a:buChar char="•"/>
            </a:pPr>
            <a:r>
              <a:rPr lang="en-US" b="0" i="0" dirty="0">
                <a:solidFill>
                  <a:srgbClr val="141414"/>
                </a:solidFill>
                <a:effectLst/>
              </a:rPr>
              <a:t>Es posible que la aplicación le pida que verifique un pasaporte australiano u otros documentos para </a:t>
            </a:r>
            <a:r>
              <a:rPr lang="en-US" b="0" i="0" dirty="0" err="1">
                <a:solidFill>
                  <a:srgbClr val="141414"/>
                </a:solidFill>
                <a:effectLst/>
              </a:rPr>
              <a:t>aumentar</a:t>
            </a:r>
            <a:r>
              <a:rPr lang="en-US" b="0" i="0" dirty="0">
                <a:solidFill>
                  <a:srgbClr val="141414"/>
                </a:solidFill>
                <a:effectLst/>
              </a:rPr>
              <a:t> </a:t>
            </a:r>
            <a:r>
              <a:rPr lang="en-US" b="0" i="0" dirty="0" err="1">
                <a:solidFill>
                  <a:srgbClr val="141414"/>
                </a:solidFill>
                <a:effectLst/>
              </a:rPr>
              <a:t>el</a:t>
            </a:r>
            <a:r>
              <a:rPr lang="en-US" b="0" i="0" dirty="0">
                <a:solidFill>
                  <a:srgbClr val="141414"/>
                </a:solidFill>
                <a:effectLst/>
              </a:rPr>
              <a:t> </a:t>
            </a:r>
            <a:r>
              <a:rPr lang="en-US" b="0" i="0" dirty="0" err="1">
                <a:solidFill>
                  <a:srgbClr val="141414"/>
                </a:solidFill>
                <a:effectLst/>
              </a:rPr>
              <a:t>nivel</a:t>
            </a:r>
            <a:r>
              <a:rPr lang="en-US" b="0" i="0" dirty="0">
                <a:solidFill>
                  <a:srgbClr val="141414"/>
                </a:solidFill>
                <a:effectLst/>
              </a:rPr>
              <a:t> de </a:t>
            </a:r>
            <a:r>
              <a:rPr lang="en-US" b="0" i="0" dirty="0" err="1">
                <a:solidFill>
                  <a:srgbClr val="141414"/>
                </a:solidFill>
                <a:effectLst/>
              </a:rPr>
              <a:t>seguridad</a:t>
            </a:r>
            <a:r>
              <a:rPr lang="en-US" b="0" i="0" dirty="0">
                <a:solidFill>
                  <a:srgbClr val="141414"/>
                </a:solidFill>
                <a:effectLst/>
              </a:rPr>
              <a:t> de </a:t>
            </a:r>
            <a:r>
              <a:rPr lang="en-US" b="0" i="0" dirty="0" err="1">
                <a:solidFill>
                  <a:srgbClr val="141414"/>
                </a:solidFill>
                <a:effectLst/>
              </a:rPr>
              <a:t>su</a:t>
            </a:r>
            <a:r>
              <a:rPr lang="en-US" b="0" i="0" dirty="0">
                <a:solidFill>
                  <a:srgbClr val="141414"/>
                </a:solidFill>
                <a:effectLst/>
              </a:rPr>
              <a:t> </a:t>
            </a:r>
            <a:r>
              <a:rPr lang="en-US" b="0" i="0" dirty="0" err="1">
                <a:solidFill>
                  <a:srgbClr val="141414"/>
                </a:solidFill>
                <a:effectLst/>
              </a:rPr>
              <a:t>identidad</a:t>
            </a:r>
            <a:r>
              <a:rPr lang="en-US" b="0" i="0" dirty="0">
                <a:solidFill>
                  <a:srgbClr val="141414"/>
                </a:solidFill>
                <a:effectLst/>
              </a:rPr>
              <a:t>. No es necesario que lo haga si ha alcanzado el nivel mínimo de identidad para el servicio en línea al que desea acceder.</a:t>
            </a:r>
          </a:p>
          <a:p>
            <a:pPr marL="355600" indent="-177800" algn="l">
              <a:spcBef>
                <a:spcPts val="0"/>
              </a:spcBef>
              <a:buFont typeface="Arial" panose="020B0604020202020204" pitchFamily="34" charset="0"/>
              <a:buChar char="•"/>
            </a:pPr>
            <a:r>
              <a:rPr lang="en-US" b="0" i="0" dirty="0">
                <a:solidFill>
                  <a:srgbClr val="141414"/>
                </a:solidFill>
                <a:effectLst/>
              </a:rPr>
              <a:t>Una vez configurada, puede </a:t>
            </a:r>
            <a:r>
              <a:rPr lang="en-US" b="0" i="0" u="sng" dirty="0">
                <a:solidFill>
                  <a:srgbClr val="00698F"/>
                </a:solidFill>
                <a:effectLst/>
                <a:hlinkClick r:id="rId5" tooltip="How to use myID"/>
              </a:rPr>
              <a:t>utilizar </a:t>
            </a:r>
            <a:r>
              <a:rPr lang="en-US" b="0" i="0" u="sng" dirty="0" err="1">
                <a:solidFill>
                  <a:srgbClr val="00698F"/>
                </a:solidFill>
                <a:effectLst/>
                <a:hlinkClick r:id="rId5" tooltip="How to use myID"/>
              </a:rPr>
              <a:t>myID </a:t>
            </a:r>
            <a:r>
              <a:rPr lang="en-US" b="0" i="0" dirty="0">
                <a:solidFill>
                  <a:srgbClr val="141414"/>
                </a:solidFill>
                <a:effectLst/>
              </a:rPr>
              <a:t>como su identificación digital para demostrar quién es cuando acceda a los servicios en línea del gobierno.</a:t>
            </a:r>
          </a:p>
          <a:p>
            <a:pPr marL="177800" algn="l">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Nivel de </a:t>
            </a:r>
            <a:r>
              <a:rPr lang="en-US" b="1" i="0" dirty="0" err="1">
                <a:solidFill>
                  <a:srgbClr val="000000"/>
                </a:solidFill>
                <a:effectLst/>
              </a:rPr>
              <a:t>seguridad</a:t>
            </a:r>
            <a:r>
              <a:rPr lang="en-US" b="1" i="0" dirty="0">
                <a:solidFill>
                  <a:srgbClr val="000000"/>
                </a:solidFill>
                <a:effectLst/>
              </a:rPr>
              <a:t> de la </a:t>
            </a:r>
            <a:r>
              <a:rPr lang="en-US" b="1" i="0" dirty="0" err="1">
                <a:solidFill>
                  <a:srgbClr val="000000"/>
                </a:solidFill>
                <a:effectLst/>
              </a:rPr>
              <a:t>identidad</a:t>
            </a:r>
            <a:endParaRPr lang="en-US" b="1" i="0" dirty="0">
              <a:solidFill>
                <a:srgbClr val="000000"/>
              </a:solidFill>
              <a:effectLst/>
            </a:endParaRPr>
          </a:p>
          <a:p>
            <a:pPr marL="171450" indent="-171450" algn="l">
              <a:spcBef>
                <a:spcPts val="0"/>
              </a:spcBef>
              <a:buFont typeface="Arial" panose="020B0604020202020204" pitchFamily="34" charset="0"/>
              <a:buChar char="•"/>
            </a:pPr>
            <a:r>
              <a:rPr lang="en-US" b="1" i="0" dirty="0">
                <a:solidFill>
                  <a:srgbClr val="000000"/>
                </a:solidFill>
                <a:effectLst/>
              </a:rPr>
              <a:t>Nivel </a:t>
            </a:r>
            <a:r>
              <a:rPr lang="en-US" b="1" i="0" dirty="0" err="1">
                <a:solidFill>
                  <a:srgbClr val="000000"/>
                </a:solidFill>
                <a:effectLst/>
              </a:rPr>
              <a:t>básico</a:t>
            </a:r>
            <a:r>
              <a:rPr lang="en-US" b="1" i="0" dirty="0">
                <a:solidFill>
                  <a:srgbClr val="000000"/>
                </a:solidFill>
                <a:effectLst/>
              </a:rPr>
              <a:t> de </a:t>
            </a:r>
            <a:r>
              <a:rPr lang="en-US" b="1" i="0" dirty="0" err="1">
                <a:solidFill>
                  <a:srgbClr val="000000"/>
                </a:solidFill>
                <a:effectLst/>
              </a:rPr>
              <a:t>seguridad</a:t>
            </a:r>
            <a:r>
              <a:rPr lang="en-US" b="1" i="0" dirty="0">
                <a:solidFill>
                  <a:srgbClr val="000000"/>
                </a:solidFill>
                <a:effectLst/>
              </a:rPr>
              <a:t> de la </a:t>
            </a:r>
            <a:r>
              <a:rPr lang="en-US" b="1" i="0" dirty="0" err="1">
                <a:solidFill>
                  <a:srgbClr val="000000"/>
                </a:solidFill>
                <a:effectLst/>
              </a:rPr>
              <a:t>identidad</a:t>
            </a:r>
            <a:endParaRPr lang="en-US" b="1" i="0" dirty="0">
              <a:solidFill>
                <a:srgbClr val="000000"/>
              </a:solidFill>
              <a:effectLst/>
            </a:endParaRPr>
          </a:p>
          <a:p>
            <a:pPr marL="628650" lvl="1" indent="-171450">
              <a:spcBef>
                <a:spcPts val="0"/>
              </a:spcBef>
              <a:buFont typeface="Arial" panose="020B0604020202020204" pitchFamily="34" charset="0"/>
              <a:buChar char="•"/>
            </a:pPr>
            <a:r>
              <a:rPr lang="en-US" b="0" i="0" dirty="0">
                <a:solidFill>
                  <a:srgbClr val="141414"/>
                </a:solidFill>
                <a:effectLst/>
              </a:rPr>
              <a:t>Una </a:t>
            </a:r>
            <a:r>
              <a:rPr lang="en-US" b="0" i="0" dirty="0" err="1">
                <a:solidFill>
                  <a:srgbClr val="141414"/>
                </a:solidFill>
                <a:effectLst/>
              </a:rPr>
              <a:t>myID</a:t>
            </a:r>
            <a:r>
              <a:rPr lang="en-US" b="0" i="0" dirty="0">
                <a:solidFill>
                  <a:srgbClr val="141414"/>
                </a:solidFill>
                <a:effectLst/>
              </a:rPr>
              <a:t> básica permite el acceso a servicios gubernamentales en línea participantes </a:t>
            </a:r>
            <a:r>
              <a:rPr lang="en-US" b="1" i="0" dirty="0">
                <a:solidFill>
                  <a:srgbClr val="141414"/>
                </a:solidFill>
                <a:effectLst/>
              </a:rPr>
              <a:t>limitados</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Para obtener un nivel básico de identidad, solo tiene que introducir sus datos personales. </a:t>
            </a:r>
          </a:p>
          <a:p>
            <a:pPr marL="628650" lvl="1" indent="-171450">
              <a:spcBef>
                <a:spcPts val="0"/>
              </a:spcBef>
              <a:buFont typeface="Arial" panose="020B0604020202020204" pitchFamily="34" charset="0"/>
              <a:buChar char="•"/>
            </a:pPr>
            <a:r>
              <a:rPr lang="en-US" b="0" i="0" dirty="0">
                <a:solidFill>
                  <a:srgbClr val="141414"/>
                </a:solidFill>
                <a:effectLst/>
              </a:rPr>
              <a:t>Se le pedirá que verifique sus documentos de identidad. Si decide no verificar sus documentos de identidad, o si solo verifica un documento, la </a:t>
            </a:r>
            <a:r>
              <a:rPr lang="en-US" b="0" i="0" dirty="0" err="1">
                <a:solidFill>
                  <a:srgbClr val="141414"/>
                </a:solidFill>
                <a:effectLst/>
              </a:rPr>
              <a:t>seguridad</a:t>
            </a:r>
            <a:r>
              <a:rPr lang="en-US" b="0" i="0" dirty="0">
                <a:solidFill>
                  <a:srgbClr val="141414"/>
                </a:solidFill>
                <a:effectLst/>
              </a:rPr>
              <a:t> de </a:t>
            </a:r>
            <a:r>
              <a:rPr lang="en-US" b="0" i="0" dirty="0" err="1">
                <a:solidFill>
                  <a:srgbClr val="141414"/>
                </a:solidFill>
                <a:effectLst/>
              </a:rPr>
              <a:t>su</a:t>
            </a:r>
            <a:r>
              <a:rPr lang="en-US" b="0" i="0" dirty="0">
                <a:solidFill>
                  <a:srgbClr val="141414"/>
                </a:solidFill>
                <a:effectLst/>
              </a:rPr>
              <a:t> </a:t>
            </a:r>
            <a:r>
              <a:rPr lang="en-US" b="0" i="0" dirty="0" err="1">
                <a:solidFill>
                  <a:srgbClr val="141414"/>
                </a:solidFill>
                <a:effectLst/>
              </a:rPr>
              <a:t>identidad</a:t>
            </a:r>
            <a:r>
              <a:rPr lang="en-US" b="0" i="0" dirty="0">
                <a:solidFill>
                  <a:srgbClr val="141414"/>
                </a:solidFill>
                <a:effectLst/>
              </a:rPr>
              <a:t> seguirá siendo básica.</a:t>
            </a:r>
          </a:p>
          <a:p>
            <a:pPr marL="171450" indent="-171450" algn="l">
              <a:spcBef>
                <a:spcPts val="0"/>
              </a:spcBef>
              <a:buFont typeface="Arial" panose="020B0604020202020204" pitchFamily="34" charset="0"/>
              <a:buChar char="•"/>
            </a:pPr>
            <a:r>
              <a:rPr lang="en-US" b="1" i="0" dirty="0">
                <a:solidFill>
                  <a:srgbClr val="000000"/>
                </a:solidFill>
                <a:effectLst/>
              </a:rPr>
              <a:t>Nivel </a:t>
            </a:r>
            <a:r>
              <a:rPr lang="en-US" b="1" i="0" dirty="0" err="1">
                <a:solidFill>
                  <a:srgbClr val="000000"/>
                </a:solidFill>
                <a:effectLst/>
              </a:rPr>
              <a:t>estándar</a:t>
            </a:r>
            <a:r>
              <a:rPr lang="en-US" b="1" i="0" dirty="0">
                <a:solidFill>
                  <a:srgbClr val="000000"/>
                </a:solidFill>
                <a:effectLst/>
              </a:rPr>
              <a:t> de </a:t>
            </a:r>
            <a:r>
              <a:rPr lang="en-US" b="1" i="0" dirty="0" err="1">
                <a:solidFill>
                  <a:srgbClr val="000000"/>
                </a:solidFill>
                <a:effectLst/>
              </a:rPr>
              <a:t>seguridad</a:t>
            </a:r>
            <a:r>
              <a:rPr lang="en-US" b="1" i="0" dirty="0">
                <a:solidFill>
                  <a:srgbClr val="000000"/>
                </a:solidFill>
                <a:effectLst/>
              </a:rPr>
              <a:t> de la </a:t>
            </a:r>
            <a:r>
              <a:rPr lang="en-US" b="1" i="0" dirty="0" err="1">
                <a:solidFill>
                  <a:srgbClr val="000000"/>
                </a:solidFill>
                <a:effectLst/>
              </a:rPr>
              <a:t>identidad</a:t>
            </a:r>
            <a:endParaRPr lang="en-US" b="1" i="0" dirty="0">
              <a:solidFill>
                <a:srgbClr val="000000"/>
              </a:solidFill>
              <a:effectLst/>
            </a:endParaRPr>
          </a:p>
          <a:p>
            <a:pPr marL="628650" lvl="1" indent="-171450">
              <a:spcBef>
                <a:spcPts val="0"/>
              </a:spcBef>
              <a:buFont typeface="Arial" panose="020B0604020202020204" pitchFamily="34" charset="0"/>
              <a:buChar char="•"/>
            </a:pPr>
            <a:r>
              <a:rPr lang="en-US" b="0" i="0" dirty="0">
                <a:solidFill>
                  <a:srgbClr val="141414"/>
                </a:solidFill>
                <a:effectLst/>
              </a:rPr>
              <a:t>Una </a:t>
            </a:r>
            <a:r>
              <a:rPr lang="en-US" b="0" i="0" dirty="0" err="1">
                <a:solidFill>
                  <a:srgbClr val="141414"/>
                </a:solidFill>
                <a:effectLst/>
              </a:rPr>
              <a:t>myID</a:t>
            </a:r>
            <a:r>
              <a:rPr lang="en-US" b="0" i="0" dirty="0">
                <a:solidFill>
                  <a:srgbClr val="141414"/>
                </a:solidFill>
                <a:effectLst/>
              </a:rPr>
              <a:t> estándar permite acceder a </a:t>
            </a:r>
            <a:r>
              <a:rPr lang="en-US" b="1" i="0" dirty="0">
                <a:solidFill>
                  <a:srgbClr val="141414"/>
                </a:solidFill>
                <a:effectLst/>
              </a:rPr>
              <a:t>la mayoría de </a:t>
            </a:r>
            <a:r>
              <a:rPr lang="en-US" b="0" i="0" dirty="0">
                <a:solidFill>
                  <a:srgbClr val="141414"/>
                </a:solidFill>
                <a:effectLst/>
              </a:rPr>
              <a:t>los servicios gubernamentales en línea participantes.</a:t>
            </a:r>
          </a:p>
          <a:p>
            <a:pPr marL="628650" lvl="1" indent="-171450">
              <a:spcBef>
                <a:spcPts val="0"/>
              </a:spcBef>
              <a:buFont typeface="Arial" panose="020B0604020202020204" pitchFamily="34" charset="0"/>
              <a:buChar char="•"/>
            </a:pPr>
            <a:r>
              <a:rPr lang="en-US" b="0" i="0" dirty="0">
                <a:solidFill>
                  <a:srgbClr val="141414"/>
                </a:solidFill>
                <a:effectLst/>
              </a:rPr>
              <a:t>Para obtener un nivel de identidad estándar, debe verificar su identidad con </a:t>
            </a:r>
            <a:r>
              <a:rPr lang="en-US" b="1" i="0" dirty="0">
                <a:solidFill>
                  <a:srgbClr val="141414"/>
                </a:solidFill>
                <a:effectLst/>
              </a:rPr>
              <a:t>dos </a:t>
            </a:r>
            <a:r>
              <a:rPr lang="en-US" b="0" i="0" dirty="0">
                <a:solidFill>
                  <a:srgbClr val="141414"/>
                </a:solidFill>
                <a:effectLst/>
              </a:rPr>
              <a:t>de los siguientes documentos </a:t>
            </a:r>
            <a:r>
              <a:rPr lang="en-US" b="1" i="0" dirty="0">
                <a:solidFill>
                  <a:srgbClr val="141414"/>
                </a:solidFill>
                <a:effectLst/>
              </a:rPr>
              <a:t>australianos</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a:solidFill>
                  <a:srgbClr val="141414"/>
                </a:solidFill>
                <a:effectLst/>
              </a:rPr>
              <a:t>pasaporte (un pasaporte australiano, vigente o </a:t>
            </a:r>
            <a:r>
              <a:rPr lang="en-US" b="0" i="0" dirty="0" err="1">
                <a:solidFill>
                  <a:srgbClr val="141414"/>
                </a:solidFill>
                <a:effectLst/>
              </a:rPr>
              <a:t>vencido</a:t>
            </a:r>
            <a:r>
              <a:rPr lang="en-US" b="0" i="0" dirty="0">
                <a:solidFill>
                  <a:srgbClr val="141414"/>
                </a:solidFill>
                <a:effectLst/>
              </a:rPr>
              <a:t> </a:t>
            </a:r>
            <a:r>
              <a:rPr lang="en-US" b="0" i="0" dirty="0" err="1">
                <a:solidFill>
                  <a:srgbClr val="141414"/>
                </a:solidFill>
                <a:effectLst/>
              </a:rPr>
              <a:t>desde</a:t>
            </a:r>
            <a:r>
              <a:rPr lang="en-US" b="0" i="0" dirty="0">
                <a:solidFill>
                  <a:srgbClr val="141414"/>
                </a:solidFill>
                <a:effectLst/>
              </a:rPr>
              <a:t> </a:t>
            </a:r>
            <a:r>
              <a:rPr lang="en-US" b="0" i="0" dirty="0" err="1">
                <a:solidFill>
                  <a:srgbClr val="141414"/>
                </a:solidFill>
                <a:effectLst/>
              </a:rPr>
              <a:t>hace</a:t>
            </a:r>
            <a:r>
              <a:rPr lang="en-US" b="0" i="0" dirty="0">
                <a:solidFill>
                  <a:srgbClr val="141414"/>
                </a:solidFill>
                <a:effectLst/>
              </a:rPr>
              <a:t> un </a:t>
            </a:r>
            <a:r>
              <a:rPr lang="en-US" b="0" i="0" dirty="0" err="1">
                <a:solidFill>
                  <a:srgbClr val="141414"/>
                </a:solidFill>
                <a:effectLst/>
              </a:rPr>
              <a:t>máximo</a:t>
            </a:r>
            <a:r>
              <a:rPr lang="en-US" b="0" i="0" dirty="0">
                <a:solidFill>
                  <a:srgbClr val="141414"/>
                </a:solidFill>
                <a:effectLst/>
              </a:rPr>
              <a:t> de 3 </a:t>
            </a:r>
            <a:r>
              <a:rPr lang="en-US" b="0" i="0" dirty="0" err="1">
                <a:solidFill>
                  <a:srgbClr val="141414"/>
                </a:solidFill>
                <a:effectLst/>
              </a:rPr>
              <a:t>años</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err="1">
                <a:solidFill>
                  <a:srgbClr val="141414"/>
                </a:solidFill>
                <a:effectLst/>
              </a:rPr>
              <a:t>permiso</a:t>
            </a:r>
            <a:r>
              <a:rPr lang="en-US" b="0" i="0" dirty="0">
                <a:solidFill>
                  <a:srgbClr val="141414"/>
                </a:solidFill>
                <a:effectLst/>
              </a:rPr>
              <a:t> de conducir o </a:t>
            </a:r>
            <a:r>
              <a:rPr lang="en-US" b="0" i="0" dirty="0" err="1">
                <a:solidFill>
                  <a:srgbClr val="141414"/>
                </a:solidFill>
                <a:effectLst/>
              </a:rPr>
              <a:t>permiso</a:t>
            </a:r>
            <a:r>
              <a:rPr lang="en-US" b="0" i="0" dirty="0">
                <a:solidFill>
                  <a:srgbClr val="141414"/>
                </a:solidFill>
                <a:effectLst/>
              </a:rPr>
              <a:t> de </a:t>
            </a:r>
            <a:r>
              <a:rPr lang="en-US" b="0" i="0" dirty="0" err="1">
                <a:solidFill>
                  <a:srgbClr val="141414"/>
                </a:solidFill>
                <a:effectLst/>
              </a:rPr>
              <a:t>conducción</a:t>
            </a:r>
            <a:r>
              <a:rPr lang="en-US" b="0" i="0" dirty="0">
                <a:solidFill>
                  <a:srgbClr val="141414"/>
                </a:solidFill>
                <a:effectLst/>
              </a:rPr>
              <a:t> de </a:t>
            </a:r>
            <a:r>
              <a:rPr lang="en-US" b="0" i="0" dirty="0" err="1">
                <a:solidFill>
                  <a:srgbClr val="141414"/>
                </a:solidFill>
                <a:effectLst/>
              </a:rPr>
              <a:t>aprendiz</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a:solidFill>
                  <a:srgbClr val="141414"/>
                </a:solidFill>
                <a:effectLst/>
              </a:rPr>
              <a:t>certificado de nacimiento,</a:t>
            </a:r>
          </a:p>
          <a:p>
            <a:pPr marL="1085850" lvl="2" indent="-171450">
              <a:spcBef>
                <a:spcPts val="0"/>
              </a:spcBef>
              <a:buFont typeface="Arial" panose="020B0604020202020204" pitchFamily="34" charset="0"/>
              <a:buChar char="•"/>
            </a:pPr>
            <a:r>
              <a:rPr lang="en-US" b="0" i="0" dirty="0">
                <a:solidFill>
                  <a:srgbClr val="141414"/>
                </a:solidFill>
                <a:effectLst/>
              </a:rPr>
              <a:t>visa (utilizando su pasaporte extranjero),</a:t>
            </a:r>
          </a:p>
          <a:p>
            <a:pPr marL="1085850" lvl="2" indent="-171450">
              <a:spcBef>
                <a:spcPts val="0"/>
              </a:spcBef>
              <a:buFont typeface="Arial" panose="020B0604020202020204" pitchFamily="34" charset="0"/>
              <a:buChar char="•"/>
            </a:pPr>
            <a:r>
              <a:rPr lang="en-US" b="0" i="0" dirty="0" err="1">
                <a:solidFill>
                  <a:srgbClr val="141414"/>
                </a:solidFill>
                <a:effectLst/>
              </a:rPr>
              <a:t>ImmiCard</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a:solidFill>
                  <a:srgbClr val="141414"/>
                </a:solidFill>
                <a:effectLst/>
              </a:rPr>
              <a:t>certificado de ciudadanía,</a:t>
            </a:r>
          </a:p>
          <a:p>
            <a:pPr marL="1085850" lvl="2" indent="-171450">
              <a:spcBef>
                <a:spcPts val="0"/>
              </a:spcBef>
              <a:buFont typeface="Arial" panose="020B0604020202020204" pitchFamily="34" charset="0"/>
              <a:buChar char="•"/>
            </a:pPr>
            <a:r>
              <a:rPr lang="en-US" b="0" i="0" dirty="0">
                <a:solidFill>
                  <a:srgbClr val="141414"/>
                </a:solidFill>
                <a:effectLst/>
              </a:rPr>
              <a:t>tarjeta de Medicare (esta opción aparece después de verificar uno de los documentos anteriores). </a:t>
            </a:r>
          </a:p>
          <a:p>
            <a:pPr marL="628650" lvl="1" indent="-171450">
              <a:spcBef>
                <a:spcPts val="0"/>
              </a:spcBef>
              <a:buFont typeface="Arial" panose="020B0604020202020204" pitchFamily="34" charset="0"/>
              <a:buChar char="•"/>
            </a:pPr>
            <a:r>
              <a:rPr lang="en-US" b="0" i="0" dirty="0">
                <a:solidFill>
                  <a:srgbClr val="141414"/>
                </a:solidFill>
                <a:effectLst/>
              </a:rPr>
              <a:t>Por lo general, su nombre debe coincidir en ambos documentos. Si ha cambiado de nombre, puede verificarlo con un </a:t>
            </a:r>
            <a:r>
              <a:rPr lang="en-US" b="0" i="0" u="sng" dirty="0">
                <a:solidFill>
                  <a:srgbClr val="00698F"/>
                </a:solidFill>
                <a:effectLst/>
                <a:hlinkClick r:id="rId6" tooltip="Verifying a change in name – marriage certificate"/>
              </a:rPr>
              <a:t>certificado de matrimonio</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Puede encontrar ayuda:</a:t>
            </a:r>
          </a:p>
          <a:p>
            <a:pPr marL="1085850" lvl="2" indent="-171450">
              <a:spcBef>
                <a:spcPts val="0"/>
              </a:spcBef>
              <a:buFont typeface="Arial" panose="020B0604020202020204" pitchFamily="34" charset="0"/>
              <a:buChar char="•"/>
            </a:pPr>
            <a:r>
              <a:rPr lang="en-US" b="0" i="0" dirty="0">
                <a:solidFill>
                  <a:srgbClr val="141414"/>
                </a:solidFill>
                <a:effectLst/>
              </a:rPr>
              <a:t>para ayudarle a </a:t>
            </a:r>
            <a:r>
              <a:rPr lang="en-US" b="0" i="0" u="sng" dirty="0">
                <a:solidFill>
                  <a:srgbClr val="00698F"/>
                </a:solidFill>
                <a:effectLst/>
                <a:hlinkClick r:id="rId7" tooltip="Verifying your ID in myID"/>
              </a:rPr>
              <a:t>verificar su identidad</a:t>
            </a:r>
            <a:endParaRPr lang="en-US" b="0" i="0" dirty="0">
              <a:solidFill>
                <a:srgbClr val="141414"/>
              </a:solidFill>
              <a:effectLst/>
            </a:endParaRPr>
          </a:p>
          <a:p>
            <a:pPr marL="1085850" lvl="2" indent="-171450">
              <a:spcBef>
                <a:spcPts val="0"/>
              </a:spcBef>
              <a:buFont typeface="Arial" panose="020B0604020202020204" pitchFamily="34" charset="0"/>
              <a:buChar char="•"/>
            </a:pPr>
            <a:r>
              <a:rPr lang="en-US" b="0" i="0" dirty="0">
                <a:solidFill>
                  <a:srgbClr val="141414"/>
                </a:solidFill>
                <a:effectLst/>
              </a:rPr>
              <a:t>si </a:t>
            </a:r>
            <a:r>
              <a:rPr lang="en-US" b="0" i="0" u="sng" dirty="0">
                <a:solidFill>
                  <a:srgbClr val="00698F"/>
                </a:solidFill>
                <a:effectLst/>
                <a:hlinkClick r:id="rId8" tooltip="Verifying your ID"/>
              </a:rPr>
              <a:t>no</a:t>
            </a:r>
            <a:r>
              <a:rPr lang="en-US" b="0" i="0" dirty="0">
                <a:solidFill>
                  <a:srgbClr val="141414"/>
                </a:solidFill>
                <a:effectLst/>
              </a:rPr>
              <a:t> puede </a:t>
            </a:r>
            <a:r>
              <a:rPr lang="en-US" b="0" i="0" u="sng" dirty="0">
                <a:solidFill>
                  <a:srgbClr val="00698F"/>
                </a:solidFill>
                <a:effectLst/>
                <a:hlinkClick r:id="rId8" tooltip="Verifying your ID"/>
              </a:rPr>
              <a:t>obtener un </a:t>
            </a:r>
            <a:r>
              <a:rPr lang="en-US" b="0" i="0" u="sng" dirty="0" err="1">
                <a:solidFill>
                  <a:srgbClr val="00698F"/>
                </a:solidFill>
                <a:effectLst/>
                <a:hlinkClick r:id="rId8" tooltip="Verifying your ID"/>
              </a:rPr>
              <a:t>nivel</a:t>
            </a:r>
            <a:r>
              <a:rPr lang="en-US" b="0" i="0" u="sng" dirty="0">
                <a:solidFill>
                  <a:srgbClr val="00698F"/>
                </a:solidFill>
                <a:effectLst/>
                <a:hlinkClick r:id="rId8" tooltip="Verifying your ID"/>
              </a:rPr>
              <a:t> </a:t>
            </a:r>
            <a:r>
              <a:rPr lang="en-US" b="0" i="0" u="sng" dirty="0" err="1">
                <a:solidFill>
                  <a:srgbClr val="00698F"/>
                </a:solidFill>
                <a:effectLst/>
                <a:hlinkClick r:id="rId8" tooltip="Verifying your ID"/>
              </a:rPr>
              <a:t>estándar</a:t>
            </a:r>
            <a:r>
              <a:rPr lang="en-US" b="0" i="0" u="sng" dirty="0">
                <a:solidFill>
                  <a:srgbClr val="00698F"/>
                </a:solidFill>
                <a:effectLst/>
                <a:hlinkClick r:id="rId8" tooltip="Verifying your ID"/>
              </a:rPr>
              <a:t> de </a:t>
            </a:r>
            <a:r>
              <a:rPr lang="en-US" b="0" i="0" u="sng" dirty="0" err="1">
                <a:solidFill>
                  <a:srgbClr val="00698F"/>
                </a:solidFill>
                <a:effectLst/>
                <a:hlinkClick r:id="rId8" tooltip="Verifying your ID"/>
              </a:rPr>
              <a:t>seguridad</a:t>
            </a:r>
            <a:r>
              <a:rPr lang="en-US" b="0" i="0" u="sng" dirty="0">
                <a:solidFill>
                  <a:srgbClr val="00698F"/>
                </a:solidFill>
                <a:effectLst/>
                <a:hlinkClick r:id="rId8" tooltip="Verifying your ID"/>
              </a:rPr>
              <a:t> de </a:t>
            </a:r>
            <a:r>
              <a:rPr lang="en-US" b="0" i="0" u="sng" dirty="0" err="1">
                <a:solidFill>
                  <a:srgbClr val="00698F"/>
                </a:solidFill>
                <a:effectLst/>
                <a:hlinkClick r:id="rId8" tooltip="Verifying your ID"/>
              </a:rPr>
              <a:t>myID</a:t>
            </a:r>
            <a:r>
              <a:rPr lang="en-US" b="0" i="0" dirty="0">
                <a:solidFill>
                  <a:srgbClr val="141414"/>
                </a:solidFill>
                <a:effectLst/>
              </a:rPr>
              <a:t>.</a:t>
            </a:r>
          </a:p>
          <a:p>
            <a:pPr marL="171450" indent="-171450" algn="l">
              <a:spcBef>
                <a:spcPts val="0"/>
              </a:spcBef>
              <a:buFont typeface="Arial" panose="020B0604020202020204" pitchFamily="34" charset="0"/>
              <a:buChar char="•"/>
            </a:pPr>
            <a:r>
              <a:rPr lang="en-US" b="1" i="0" dirty="0">
                <a:solidFill>
                  <a:srgbClr val="000000"/>
                </a:solidFill>
                <a:effectLst/>
              </a:rPr>
              <a:t>Nivel alto de </a:t>
            </a:r>
            <a:r>
              <a:rPr lang="en-US" b="1" i="0" dirty="0" err="1">
                <a:solidFill>
                  <a:srgbClr val="000000"/>
                </a:solidFill>
                <a:effectLst/>
              </a:rPr>
              <a:t>seguridad</a:t>
            </a:r>
            <a:r>
              <a:rPr lang="en-US" b="1" i="0" dirty="0">
                <a:solidFill>
                  <a:srgbClr val="000000"/>
                </a:solidFill>
                <a:effectLst/>
              </a:rPr>
              <a:t> de la </a:t>
            </a:r>
            <a:r>
              <a:rPr lang="en-US" b="1" i="0" dirty="0" err="1">
                <a:solidFill>
                  <a:srgbClr val="000000"/>
                </a:solidFill>
                <a:effectLst/>
              </a:rPr>
              <a:t>identidad</a:t>
            </a:r>
            <a:endParaRPr lang="en-US" b="1" i="0" dirty="0">
              <a:solidFill>
                <a:srgbClr val="000000"/>
              </a:solidFill>
              <a:effectLst/>
            </a:endParaRPr>
          </a:p>
          <a:p>
            <a:pPr marL="628650" lvl="1" indent="-171450">
              <a:spcBef>
                <a:spcPts val="0"/>
              </a:spcBef>
              <a:buFont typeface="Arial" panose="020B0604020202020204" pitchFamily="34" charset="0"/>
              <a:buChar char="•"/>
            </a:pPr>
            <a:r>
              <a:rPr lang="en-US" b="0" i="0" dirty="0">
                <a:solidFill>
                  <a:srgbClr val="141414"/>
                </a:solidFill>
                <a:effectLst/>
              </a:rPr>
              <a:t>Una </a:t>
            </a:r>
            <a:r>
              <a:rPr lang="en-US" b="0" i="0" dirty="0" err="1">
                <a:solidFill>
                  <a:srgbClr val="141414"/>
                </a:solidFill>
                <a:effectLst/>
              </a:rPr>
              <a:t>myID</a:t>
            </a:r>
            <a:r>
              <a:rPr lang="en-US" b="0" i="0" dirty="0">
                <a:solidFill>
                  <a:srgbClr val="141414"/>
                </a:solidFill>
                <a:effectLst/>
              </a:rPr>
              <a:t> sólida permite acceder a </a:t>
            </a:r>
            <a:r>
              <a:rPr lang="en-US" b="1" i="0" dirty="0">
                <a:solidFill>
                  <a:srgbClr val="141414"/>
                </a:solidFill>
                <a:effectLst/>
              </a:rPr>
              <a:t>todos </a:t>
            </a:r>
            <a:r>
              <a:rPr lang="en-US" b="0" i="0" dirty="0">
                <a:solidFill>
                  <a:srgbClr val="141414"/>
                </a:solidFill>
                <a:effectLst/>
              </a:rPr>
              <a:t>los </a:t>
            </a:r>
            <a:r>
              <a:rPr lang="en-US" b="0" i="0" dirty="0" err="1">
                <a:solidFill>
                  <a:srgbClr val="141414"/>
                </a:solidFill>
                <a:effectLst/>
              </a:rPr>
              <a:t>servicios</a:t>
            </a:r>
            <a:r>
              <a:rPr lang="en-US" b="0" i="0" dirty="0">
                <a:solidFill>
                  <a:srgbClr val="141414"/>
                </a:solidFill>
                <a:effectLst/>
              </a:rPr>
              <a:t> </a:t>
            </a:r>
            <a:r>
              <a:rPr lang="en-US" b="0" i="0" dirty="0" err="1">
                <a:solidFill>
                  <a:srgbClr val="141414"/>
                </a:solidFill>
                <a:effectLst/>
              </a:rPr>
              <a:t>en</a:t>
            </a:r>
            <a:r>
              <a:rPr lang="en-US" b="0" i="0" dirty="0">
                <a:solidFill>
                  <a:srgbClr val="141414"/>
                </a:solidFill>
                <a:effectLst/>
              </a:rPr>
              <a:t> </a:t>
            </a:r>
            <a:r>
              <a:rPr lang="en-US" b="0" i="0" dirty="0" err="1">
                <a:solidFill>
                  <a:srgbClr val="141414"/>
                </a:solidFill>
                <a:effectLst/>
              </a:rPr>
              <a:t>línea</a:t>
            </a:r>
            <a:r>
              <a:rPr lang="en-US" b="0" i="0" dirty="0">
                <a:solidFill>
                  <a:srgbClr val="141414"/>
                </a:solidFill>
                <a:effectLst/>
              </a:rPr>
              <a:t> del gobierno participantes.</a:t>
            </a:r>
          </a:p>
          <a:p>
            <a:pPr marL="628650" lvl="1" indent="-171450">
              <a:spcBef>
                <a:spcPts val="0"/>
              </a:spcBef>
              <a:buFont typeface="Arial" panose="020B0604020202020204" pitchFamily="34" charset="0"/>
              <a:buChar char="•"/>
            </a:pPr>
            <a:r>
              <a:rPr lang="en-US" b="0" i="0" dirty="0">
                <a:solidFill>
                  <a:srgbClr val="141414"/>
                </a:solidFill>
                <a:effectLst/>
              </a:rPr>
              <a:t>Para </a:t>
            </a:r>
            <a:r>
              <a:rPr lang="en-US" b="0" i="0" dirty="0" err="1">
                <a:solidFill>
                  <a:srgbClr val="141414"/>
                </a:solidFill>
                <a:effectLst/>
              </a:rPr>
              <a:t>obtener</a:t>
            </a:r>
            <a:r>
              <a:rPr lang="en-US" b="0" i="0" dirty="0">
                <a:solidFill>
                  <a:srgbClr val="141414"/>
                </a:solidFill>
                <a:effectLst/>
              </a:rPr>
              <a:t> un alto </a:t>
            </a:r>
            <a:r>
              <a:rPr lang="en-US" b="0" i="0" dirty="0" err="1">
                <a:solidFill>
                  <a:srgbClr val="141414"/>
                </a:solidFill>
                <a:effectLst/>
              </a:rPr>
              <a:t>nivel</a:t>
            </a:r>
            <a:r>
              <a:rPr lang="en-US" b="0" i="0" dirty="0">
                <a:solidFill>
                  <a:srgbClr val="141414"/>
                </a:solidFill>
                <a:effectLst/>
              </a:rPr>
              <a:t> de </a:t>
            </a:r>
            <a:r>
              <a:rPr lang="en-US" b="0" i="0" dirty="0" err="1">
                <a:solidFill>
                  <a:srgbClr val="141414"/>
                </a:solidFill>
                <a:effectLst/>
              </a:rPr>
              <a:t>seguridad</a:t>
            </a:r>
            <a:r>
              <a:rPr lang="en-US" b="0" i="0" dirty="0">
                <a:solidFill>
                  <a:srgbClr val="141414"/>
                </a:solidFill>
                <a:effectLst/>
              </a:rPr>
              <a:t> de la </a:t>
            </a:r>
            <a:r>
              <a:rPr lang="en-US" b="0" i="0" dirty="0" err="1">
                <a:solidFill>
                  <a:srgbClr val="141414"/>
                </a:solidFill>
                <a:effectLst/>
              </a:rPr>
              <a:t>identidad</a:t>
            </a:r>
            <a:r>
              <a:rPr lang="en-US" b="0" i="0" dirty="0">
                <a:solidFill>
                  <a:srgbClr val="141414"/>
                </a:solidFill>
                <a:effectLst/>
              </a:rPr>
              <a:t>, debe:</a:t>
            </a:r>
          </a:p>
          <a:p>
            <a:pPr marL="1085850" lvl="2" indent="-171450">
              <a:spcBef>
                <a:spcPts val="0"/>
              </a:spcBef>
              <a:buFont typeface="Arial" panose="020B0604020202020204" pitchFamily="34" charset="0"/>
              <a:buChar char="•"/>
            </a:pPr>
            <a:r>
              <a:rPr lang="en-US" b="0" i="0" dirty="0">
                <a:solidFill>
                  <a:srgbClr val="141414"/>
                </a:solidFill>
                <a:effectLst/>
              </a:rPr>
              <a:t>verificar su pasaporte australiano (vigente o </a:t>
            </a:r>
            <a:r>
              <a:rPr lang="en-US" b="0" i="0" dirty="0" err="1">
                <a:solidFill>
                  <a:srgbClr val="141414"/>
                </a:solidFill>
                <a:effectLst/>
              </a:rPr>
              <a:t>vencido</a:t>
            </a:r>
            <a:r>
              <a:rPr lang="en-US" b="0" i="0" dirty="0">
                <a:solidFill>
                  <a:srgbClr val="141414"/>
                </a:solidFill>
                <a:effectLst/>
              </a:rPr>
              <a:t> </a:t>
            </a:r>
            <a:r>
              <a:rPr lang="en-US" b="0" i="0" dirty="0" err="1">
                <a:solidFill>
                  <a:srgbClr val="141414"/>
                </a:solidFill>
                <a:effectLst/>
              </a:rPr>
              <a:t>desde</a:t>
            </a:r>
            <a:r>
              <a:rPr lang="en-US" b="0" i="0" dirty="0">
                <a:solidFill>
                  <a:srgbClr val="141414"/>
                </a:solidFill>
                <a:effectLst/>
              </a:rPr>
              <a:t> </a:t>
            </a:r>
            <a:r>
              <a:rPr lang="en-US" b="0" i="0" dirty="0" err="1">
                <a:solidFill>
                  <a:srgbClr val="141414"/>
                </a:solidFill>
                <a:effectLst/>
              </a:rPr>
              <a:t>hace</a:t>
            </a:r>
            <a:r>
              <a:rPr lang="en-US" b="0" i="0" dirty="0">
                <a:solidFill>
                  <a:srgbClr val="141414"/>
                </a:solidFill>
                <a:effectLst/>
              </a:rPr>
              <a:t> un </a:t>
            </a:r>
            <a:r>
              <a:rPr lang="en-US" b="0" i="0" dirty="0" err="1">
                <a:solidFill>
                  <a:srgbClr val="141414"/>
                </a:solidFill>
                <a:effectLst/>
              </a:rPr>
              <a:t>máximo</a:t>
            </a:r>
            <a:r>
              <a:rPr lang="en-US" b="0" i="0" dirty="0">
                <a:solidFill>
                  <a:srgbClr val="141414"/>
                </a:solidFill>
                <a:effectLst/>
              </a:rPr>
              <a:t> de 3 años),</a:t>
            </a:r>
          </a:p>
          <a:p>
            <a:pPr marL="1085850" lvl="2" indent="-171450">
              <a:spcBef>
                <a:spcPts val="0"/>
              </a:spcBef>
              <a:buFont typeface="Arial" panose="020B0604020202020204" pitchFamily="34" charset="0"/>
              <a:buChar char="•"/>
            </a:pPr>
            <a:r>
              <a:rPr lang="en-US" b="0" i="0" dirty="0">
                <a:solidFill>
                  <a:srgbClr val="141414"/>
                </a:solidFill>
                <a:effectLst/>
              </a:rPr>
              <a:t>verificar </a:t>
            </a:r>
            <a:r>
              <a:rPr lang="en-US" b="1" i="0" dirty="0">
                <a:solidFill>
                  <a:srgbClr val="141414"/>
                </a:solidFill>
                <a:effectLst/>
              </a:rPr>
              <a:t>uno </a:t>
            </a:r>
            <a:r>
              <a:rPr lang="en-US" b="0" i="0" dirty="0">
                <a:solidFill>
                  <a:srgbClr val="141414"/>
                </a:solidFill>
                <a:effectLst/>
              </a:rPr>
              <a:t>de los siguientes documentos australianos:</a:t>
            </a:r>
          </a:p>
          <a:p>
            <a:pPr marL="1543050" lvl="3" indent="-171450">
              <a:spcBef>
                <a:spcPts val="0"/>
              </a:spcBef>
              <a:buFont typeface="Arial" panose="020B0604020202020204" pitchFamily="34" charset="0"/>
              <a:buChar char="•"/>
            </a:pPr>
            <a:r>
              <a:rPr lang="en-US" b="0" i="0" dirty="0">
                <a:solidFill>
                  <a:srgbClr val="141414"/>
                </a:solidFill>
                <a:effectLst/>
              </a:rPr>
              <a:t>certificado de ciudadanía,</a:t>
            </a:r>
          </a:p>
          <a:p>
            <a:pPr marL="1543050" lvl="3" indent="-171450">
              <a:spcBef>
                <a:spcPts val="0"/>
              </a:spcBef>
              <a:buFont typeface="Arial" panose="020B0604020202020204" pitchFamily="34" charset="0"/>
              <a:buChar char="•"/>
            </a:pPr>
            <a:r>
              <a:rPr lang="en-US" b="0" i="0" dirty="0" err="1">
                <a:solidFill>
                  <a:srgbClr val="141414"/>
                </a:solidFill>
                <a:effectLst/>
              </a:rPr>
              <a:t>permiso</a:t>
            </a:r>
            <a:r>
              <a:rPr lang="en-US" b="0" i="0" dirty="0">
                <a:solidFill>
                  <a:srgbClr val="141414"/>
                </a:solidFill>
                <a:effectLst/>
              </a:rPr>
              <a:t> de conducir o permiso de </a:t>
            </a:r>
            <a:r>
              <a:rPr lang="en-US" b="0" i="0" dirty="0" err="1">
                <a:solidFill>
                  <a:srgbClr val="141414"/>
                </a:solidFill>
                <a:effectLst/>
              </a:rPr>
              <a:t>conducción</a:t>
            </a:r>
            <a:r>
              <a:rPr lang="en-US" b="0" i="0" dirty="0">
                <a:solidFill>
                  <a:srgbClr val="141414"/>
                </a:solidFill>
                <a:effectLst/>
              </a:rPr>
              <a:t> de </a:t>
            </a:r>
            <a:r>
              <a:rPr lang="en-US" b="0" i="0" dirty="0" err="1">
                <a:solidFill>
                  <a:srgbClr val="141414"/>
                </a:solidFill>
                <a:effectLst/>
              </a:rPr>
              <a:t>aprendiz</a:t>
            </a:r>
            <a:r>
              <a:rPr lang="en-US" b="0" i="0" dirty="0">
                <a:solidFill>
                  <a:srgbClr val="141414"/>
                </a:solidFill>
                <a:effectLst/>
              </a:rPr>
              <a:t> o</a:t>
            </a:r>
          </a:p>
          <a:p>
            <a:pPr marL="1543050" lvl="3" indent="-171450">
              <a:spcBef>
                <a:spcPts val="0"/>
              </a:spcBef>
              <a:buFont typeface="Arial" panose="020B0604020202020204" pitchFamily="34" charset="0"/>
              <a:buChar char="•"/>
            </a:pPr>
            <a:r>
              <a:rPr lang="en-US" b="0" i="0" dirty="0">
                <a:solidFill>
                  <a:srgbClr val="141414"/>
                </a:solidFill>
                <a:effectLst/>
              </a:rPr>
              <a:t>tarjeta Medicare (esta opción aparece después de verificar su </a:t>
            </a:r>
            <a:r>
              <a:rPr lang="en-US" b="0" i="0" dirty="0" err="1">
                <a:solidFill>
                  <a:srgbClr val="141414"/>
                </a:solidFill>
                <a:effectLst/>
              </a:rPr>
              <a:t>pasaporte</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err="1">
                <a:solidFill>
                  <a:srgbClr val="141414"/>
                </a:solidFill>
                <a:effectLst/>
              </a:rPr>
              <a:t>proceder</a:t>
            </a:r>
            <a:r>
              <a:rPr lang="en-US" b="0" i="0" dirty="0">
                <a:solidFill>
                  <a:srgbClr val="141414"/>
                </a:solidFill>
                <a:effectLst/>
              </a:rPr>
              <a:t> a </a:t>
            </a:r>
            <a:r>
              <a:rPr lang="en-US" b="0" i="0" dirty="0" err="1">
                <a:solidFill>
                  <a:srgbClr val="141414"/>
                </a:solidFill>
                <a:effectLst/>
              </a:rPr>
              <a:t>una</a:t>
            </a:r>
            <a:r>
              <a:rPr lang="en-US" b="0" i="0" dirty="0">
                <a:solidFill>
                  <a:srgbClr val="141414"/>
                </a:solidFill>
                <a:effectLst/>
              </a:rPr>
              <a:t> verificación facial. Es como una selfie que se compara con la foto de su pasaporte. La aplicación le indicará cómo hacerlo. Es un proceso único para comprobar que usted es una persona real, la persona correcta, y se verifica en tiempo real. </a:t>
            </a:r>
          </a:p>
          <a:p>
            <a:pPr marL="628650" lvl="1" indent="-171450">
              <a:spcBef>
                <a:spcPts val="0"/>
              </a:spcBef>
              <a:buFont typeface="Arial" panose="020B0604020202020204" pitchFamily="34" charset="0"/>
              <a:buChar char="•"/>
            </a:pPr>
            <a:r>
              <a:rPr lang="en-US" b="0" i="0" dirty="0">
                <a:solidFill>
                  <a:srgbClr val="141414"/>
                </a:solidFill>
                <a:effectLst/>
              </a:rPr>
              <a:t>Por lo general, su nombre debe coincidir en ambos documentos. Si ha cambiado de nombre, puede verificarlo con un </a:t>
            </a:r>
            <a:r>
              <a:rPr lang="en-US" b="0" i="0" u="sng" dirty="0">
                <a:solidFill>
                  <a:srgbClr val="00698F"/>
                </a:solidFill>
                <a:effectLst/>
                <a:hlinkClick r:id="rId6" tooltip="Verifying a change in name – marriage certificate"/>
              </a:rPr>
              <a:t>certificado de matrimonio</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Puede encontrar ayuda:</a:t>
            </a:r>
          </a:p>
          <a:p>
            <a:pPr marL="1085850" lvl="2" indent="-171450">
              <a:spcBef>
                <a:spcPts val="0"/>
              </a:spcBef>
              <a:buFont typeface="Arial" panose="020B0604020202020204" pitchFamily="34" charset="0"/>
              <a:buChar char="•"/>
            </a:pPr>
            <a:r>
              <a:rPr lang="en-US" b="0" i="0" dirty="0">
                <a:solidFill>
                  <a:srgbClr val="141414"/>
                </a:solidFill>
                <a:effectLst/>
              </a:rPr>
              <a:t>para ayudarte a </a:t>
            </a:r>
            <a:r>
              <a:rPr lang="en-US" b="0" i="0" u="sng" dirty="0" err="1">
                <a:solidFill>
                  <a:srgbClr val="00698F"/>
                </a:solidFill>
                <a:effectLst/>
                <a:hlinkClick r:id="rId7" tooltip="Verifying your ID in myID"/>
              </a:rPr>
              <a:t>verificar</a:t>
            </a:r>
            <a:r>
              <a:rPr lang="en-US" b="0" i="0" u="sng" dirty="0">
                <a:solidFill>
                  <a:srgbClr val="00698F"/>
                </a:solidFill>
                <a:effectLst/>
                <a:hlinkClick r:id="rId7" tooltip="Verifying your ID in myID"/>
              </a:rPr>
              <a:t> </a:t>
            </a:r>
            <a:r>
              <a:rPr lang="en-US" b="0" i="0" u="sng" dirty="0" err="1">
                <a:solidFill>
                  <a:srgbClr val="00698F"/>
                </a:solidFill>
                <a:effectLst/>
                <a:hlinkClick r:id="rId7" tooltip="Verifying your ID in myID"/>
              </a:rPr>
              <a:t>su</a:t>
            </a:r>
            <a:r>
              <a:rPr lang="en-US" b="0" i="0" u="sng" dirty="0">
                <a:solidFill>
                  <a:srgbClr val="00698F"/>
                </a:solidFill>
                <a:effectLst/>
                <a:hlinkClick r:id="rId7" tooltip="Verifying your ID in myID"/>
              </a:rPr>
              <a:t> identidad</a:t>
            </a:r>
            <a:endParaRPr lang="en-US" b="0" i="0" dirty="0">
              <a:solidFill>
                <a:srgbClr val="141414"/>
              </a:solidFill>
              <a:effectLst/>
            </a:endParaRPr>
          </a:p>
          <a:p>
            <a:pPr marL="1085850" lvl="2" indent="-171450">
              <a:spcBef>
                <a:spcPts val="0"/>
              </a:spcBef>
              <a:buFont typeface="Arial" panose="020B0604020202020204" pitchFamily="34" charset="0"/>
              <a:buChar char="•"/>
            </a:pPr>
            <a:r>
              <a:rPr lang="en-US" b="0" i="0" dirty="0">
                <a:solidFill>
                  <a:srgbClr val="141414"/>
                </a:solidFill>
                <a:effectLst/>
              </a:rPr>
              <a:t>si </a:t>
            </a:r>
            <a:r>
              <a:rPr lang="en-US" b="0" i="0" u="sng" dirty="0">
                <a:solidFill>
                  <a:srgbClr val="00698F"/>
                </a:solidFill>
                <a:effectLst/>
                <a:hlinkClick r:id="rId9" tooltip="Verifying your ID"/>
              </a:rPr>
              <a:t>no</a:t>
            </a:r>
            <a:r>
              <a:rPr lang="en-US" b="0" i="0" dirty="0">
                <a:solidFill>
                  <a:srgbClr val="141414"/>
                </a:solidFill>
                <a:effectLst/>
              </a:rPr>
              <a:t> puede </a:t>
            </a:r>
            <a:r>
              <a:rPr lang="en-US" b="0" i="0" u="sng" dirty="0">
                <a:solidFill>
                  <a:srgbClr val="00698F"/>
                </a:solidFill>
                <a:effectLst/>
                <a:hlinkClick r:id="rId9" tooltip="Verifying your ID"/>
              </a:rPr>
              <a:t>obtener un </a:t>
            </a:r>
            <a:r>
              <a:rPr lang="en-US" b="0" i="0" u="sng" dirty="0" err="1">
                <a:solidFill>
                  <a:srgbClr val="00698F"/>
                </a:solidFill>
                <a:effectLst/>
                <a:hlinkClick r:id="rId9" tooltip="Verifying your ID"/>
              </a:rPr>
              <a:t>nivel</a:t>
            </a:r>
            <a:r>
              <a:rPr lang="en-US" b="0" i="0" u="sng" dirty="0">
                <a:solidFill>
                  <a:srgbClr val="00698F"/>
                </a:solidFill>
                <a:effectLst/>
                <a:hlinkClick r:id="rId9" tooltip="Verifying your ID"/>
              </a:rPr>
              <a:t> alto de </a:t>
            </a:r>
            <a:r>
              <a:rPr lang="en-US" b="0" i="0" u="sng" dirty="0" err="1">
                <a:solidFill>
                  <a:srgbClr val="00698F"/>
                </a:solidFill>
                <a:effectLst/>
                <a:hlinkClick r:id="rId9" tooltip="Verifying your ID"/>
              </a:rPr>
              <a:t>seguridad</a:t>
            </a:r>
            <a:r>
              <a:rPr lang="en-US" b="0" i="0" u="sng" dirty="0">
                <a:solidFill>
                  <a:srgbClr val="00698F"/>
                </a:solidFill>
                <a:effectLst/>
                <a:hlinkClick r:id="rId9" tooltip="Verifying your ID"/>
              </a:rPr>
              <a:t> de </a:t>
            </a:r>
            <a:r>
              <a:rPr lang="en-US" b="0" i="0" u="sng" dirty="0" err="1">
                <a:solidFill>
                  <a:srgbClr val="00698F"/>
                </a:solidFill>
                <a:effectLst/>
                <a:hlinkClick r:id="rId9" tooltip="Verifying your ID"/>
              </a:rPr>
              <a:t>myID</a:t>
            </a:r>
            <a:r>
              <a:rPr lang="en-US" b="0" i="0" dirty="0">
                <a:solidFill>
                  <a:srgbClr val="141414"/>
                </a:solidFill>
                <a:effectLst/>
              </a:rPr>
              <a:t>.</a:t>
            </a:r>
          </a:p>
          <a:p>
            <a:pPr>
              <a:spcBef>
                <a:spcPts val="0"/>
              </a:spcBef>
            </a:pPr>
            <a:endParaRPr lang="en-AU" dirty="0"/>
          </a:p>
        </p:txBody>
      </p:sp>
    </p:spTree>
    <p:extLst>
      <p:ext uri="{BB962C8B-B14F-4D97-AF65-F5344CB8AC3E}">
        <p14:creationId xmlns:p14="http://schemas.microsoft.com/office/powerpoint/2010/main" val="419900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90849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69108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DFBE-239E-5A10-A9DB-8FA56DE5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7D5B3-06A7-9E61-B69A-9DE78CFB1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D86DD-372A-FCFF-FA9B-532C159EA965}"/>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319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4398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976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l">
              <a:buFont typeface="Arial" panose="020B0604020202020204" pitchFamily="34" charset="0"/>
              <a:buChar char="•"/>
            </a:pPr>
            <a:r>
              <a:rPr lang="en-US" sz="1400" b="1" i="0" dirty="0">
                <a:solidFill>
                  <a:srgbClr val="242424"/>
                </a:solidFill>
                <a:effectLst/>
              </a:rPr>
              <a:t>Pida a cada participante que se presente</a:t>
            </a:r>
            <a:r>
              <a:rPr lang="en-US" sz="1400" dirty="0">
                <a:solidFill>
                  <a:srgbClr val="242424"/>
                </a:solidFill>
              </a:rPr>
              <a:t>. Deben incluir </a:t>
            </a:r>
            <a:r>
              <a:rPr lang="en-US" sz="1400" b="0" i="0" dirty="0">
                <a:solidFill>
                  <a:srgbClr val="242424"/>
                </a:solidFill>
                <a:effectLst/>
              </a:rPr>
              <a:t>su nombre y un dato interesante sobre sí mismos.</a:t>
            </a:r>
          </a:p>
          <a:p>
            <a:pPr marL="285750" indent="-285750" algn="l">
              <a:buFont typeface="Arial" panose="020B0604020202020204" pitchFamily="34" charset="0"/>
              <a:buChar char="•"/>
            </a:pPr>
            <a:r>
              <a:rPr lang="en-US" sz="1400" b="1" i="0" dirty="0">
                <a:solidFill>
                  <a:srgbClr val="242424"/>
                </a:solidFill>
                <a:effectLst/>
              </a:rPr>
              <a:t>Limite cada presentación a 30 segundos </a:t>
            </a:r>
            <a:r>
              <a:rPr lang="en-US" sz="1400" b="0" i="0" dirty="0">
                <a:solidFill>
                  <a:srgbClr val="242424"/>
                </a:solidFill>
                <a:effectLst/>
              </a:rPr>
              <a:t>para que sea breve y atractiva.</a:t>
            </a: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AU" sz="1400" dirty="0" err="1"/>
              <a:t>Salude</a:t>
            </a:r>
            <a:r>
              <a:rPr lang="en-AU" sz="1400" dirty="0"/>
              <a:t> a todos, </a:t>
            </a:r>
            <a:r>
              <a:rPr lang="en-AU" sz="1400" dirty="0" err="1"/>
              <a:t>preséntese</a:t>
            </a:r>
            <a:r>
              <a:rPr lang="en-AU" sz="1400" dirty="0"/>
              <a:t> y </a:t>
            </a:r>
            <a:r>
              <a:rPr lang="en-AU" sz="1400" dirty="0" err="1"/>
              <a:t>explique</a:t>
            </a:r>
            <a:r>
              <a:rPr lang="en-AU" sz="1400" dirty="0"/>
              <a:t> </a:t>
            </a:r>
            <a:r>
              <a:rPr lang="en-AU" sz="1400" dirty="0" err="1"/>
              <a:t>el</a:t>
            </a:r>
            <a:r>
              <a:rPr lang="en-AU" sz="1400" dirty="0"/>
              <a:t> </a:t>
            </a:r>
            <a:r>
              <a:rPr lang="en-AU" sz="1400" dirty="0" err="1"/>
              <a:t>motivo</a:t>
            </a:r>
            <a:r>
              <a:rPr lang="en-AU" sz="1400" dirty="0"/>
              <a:t> de </a:t>
            </a:r>
            <a:r>
              <a:rPr lang="en-AU" sz="1400" dirty="0" err="1"/>
              <a:t>su</a:t>
            </a:r>
            <a:r>
              <a:rPr lang="en-AU" sz="1400" dirty="0"/>
              <a:t> </a:t>
            </a:r>
            <a:r>
              <a:rPr lang="en-AU" sz="1400" dirty="0" err="1"/>
              <a:t>presencia</a:t>
            </a:r>
            <a:r>
              <a:rPr lang="en-AU" sz="1400" dirty="0"/>
              <a:t>.</a:t>
            </a:r>
          </a:p>
          <a:p>
            <a:r>
              <a:rPr lang="en-AU" sz="1400" dirty="0"/>
              <a:t>Explique el propósito de </a:t>
            </a:r>
            <a:r>
              <a:rPr lang="en-AU" sz="1400" dirty="0" err="1"/>
              <a:t>los</a:t>
            </a:r>
            <a:r>
              <a:rPr lang="en-AU" sz="1400" dirty="0"/>
              <a:t> </a:t>
            </a:r>
            <a:r>
              <a:rPr lang="en-AU" sz="1400" dirty="0" err="1"/>
              <a:t>talleres</a:t>
            </a:r>
            <a:r>
              <a:rPr lang="en-AU" sz="1400" dirty="0"/>
              <a:t>: </a:t>
            </a:r>
            <a:r>
              <a:rPr lang="en-AU" sz="1400" dirty="0" err="1"/>
              <a:t>ofrecer</a:t>
            </a:r>
            <a:r>
              <a:rPr lang="en-AU" sz="1400" dirty="0"/>
              <a:t> </a:t>
            </a:r>
            <a:r>
              <a:rPr lang="en-AU" sz="1400" dirty="0" err="1"/>
              <a:t>una</a:t>
            </a:r>
            <a:r>
              <a:rPr lang="en-AU" sz="1400" dirty="0"/>
              <a:t> visión general sobre cómo acceder a los servicios gubernamentales en línea y la autenticación de dos factores.</a:t>
            </a:r>
          </a:p>
          <a:p>
            <a:r>
              <a:rPr lang="en-AU" sz="1400" dirty="0" err="1"/>
              <a:t>Destaque</a:t>
            </a:r>
            <a:r>
              <a:rPr lang="en-AU" sz="1400" dirty="0"/>
              <a:t> la importancia de los servicios gubernamentales en línea para el trabajo, </a:t>
            </a:r>
            <a:r>
              <a:rPr lang="en-AU" sz="1400" dirty="0" err="1"/>
              <a:t>los</a:t>
            </a:r>
            <a:r>
              <a:rPr lang="en-AU" sz="1400" dirty="0"/>
              <a:t> </a:t>
            </a:r>
            <a:r>
              <a:rPr lang="en-AU" sz="1400" dirty="0" err="1"/>
              <a:t>estudios</a:t>
            </a:r>
            <a:r>
              <a:rPr lang="en-AU" sz="1400" dirty="0"/>
              <a:t> y la </a:t>
            </a:r>
            <a:r>
              <a:rPr lang="en-AU" sz="1400" dirty="0" err="1"/>
              <a:t>vida</a:t>
            </a:r>
            <a:r>
              <a:rPr lang="en-AU" sz="1400" dirty="0"/>
              <a:t>.</a:t>
            </a:r>
          </a:p>
          <a:p>
            <a:endParaRPr lang="en-AU" sz="1400" dirty="0"/>
          </a:p>
        </p:txBody>
      </p:sp>
    </p:spTree>
    <p:extLst>
      <p:ext uri="{BB962C8B-B14F-4D97-AF65-F5344CB8AC3E}">
        <p14:creationId xmlns:p14="http://schemas.microsoft.com/office/powerpoint/2010/main" val="35307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400" b="0" i="0" dirty="0">
                <a:effectLst/>
              </a:rPr>
              <a:t>myGov es una forma segura de acceder a los servicios gubernamentales en línea. Nos </a:t>
            </a:r>
            <a:r>
              <a:rPr lang="en-US" sz="1400" b="0" i="0" dirty="0" err="1">
                <a:effectLst/>
              </a:rPr>
              <a:t>permite</a:t>
            </a:r>
            <a:r>
              <a:rPr lang="en-US" sz="1400" b="0" i="0" dirty="0">
                <a:effectLst/>
              </a:rPr>
              <a:t> vincular servicios como Centrelink, Medicare y la ATO a </a:t>
            </a:r>
            <a:r>
              <a:rPr lang="en-US" sz="1400" b="0" i="0" dirty="0" err="1">
                <a:effectLst/>
              </a:rPr>
              <a:t>nuestra</a:t>
            </a:r>
            <a:r>
              <a:rPr lang="en-US" sz="1400" b="0" i="0" dirty="0">
                <a:effectLst/>
              </a:rPr>
              <a:t> </a:t>
            </a:r>
            <a:r>
              <a:rPr lang="en-US" sz="1400" b="0" i="0" dirty="0" err="1">
                <a:effectLst/>
              </a:rPr>
              <a:t>cuenta</a:t>
            </a:r>
            <a:r>
              <a:rPr lang="en-US" sz="1400" b="0" i="0" dirty="0">
                <a:effectLst/>
              </a:rPr>
              <a:t> myGov. Esto significa que se </a:t>
            </a:r>
            <a:r>
              <a:rPr lang="en-US" sz="1400" b="0" i="0" dirty="0" err="1">
                <a:effectLst/>
              </a:rPr>
              <a:t>puede</a:t>
            </a:r>
            <a:r>
              <a:rPr lang="en-US" sz="1400" b="0" i="0" dirty="0">
                <a:effectLst/>
              </a:rPr>
              <a:t> acceder a todos estos servicios en un solo lugar con </a:t>
            </a:r>
            <a:r>
              <a:rPr lang="en-US" sz="1400" b="0" i="0" dirty="0" err="1">
                <a:effectLst/>
              </a:rPr>
              <a:t>el</a:t>
            </a:r>
            <a:r>
              <a:rPr lang="en-US" sz="1400" b="0" i="0" dirty="0">
                <a:effectLst/>
              </a:rPr>
              <a:t> inicio de sesión en myGov.</a:t>
            </a:r>
          </a:p>
          <a:p>
            <a:pPr algn="l">
              <a:buNone/>
            </a:pPr>
            <a:r>
              <a:rPr lang="en-US" sz="1400" b="0" i="0" dirty="0">
                <a:effectLst/>
              </a:rPr>
              <a:t>El uso de myGov facilita la gestión de las interacciones con diferentes servicios gubernamentales. En lugar de tener que recordar múltiples inicios de sesión, se </a:t>
            </a:r>
            <a:r>
              <a:rPr lang="en-US" sz="1400" b="0" i="0" dirty="0" err="1">
                <a:effectLst/>
              </a:rPr>
              <a:t>puede</a:t>
            </a:r>
            <a:r>
              <a:rPr lang="en-US" sz="1400" b="0" i="0" dirty="0">
                <a:effectLst/>
              </a:rPr>
              <a:t> hacer todo desde una sola cuenta. Esto ahorra tiempo y simplifica las cosas.</a:t>
            </a:r>
          </a:p>
          <a:p>
            <a:pPr algn="l">
              <a:buNone/>
            </a:pPr>
            <a:r>
              <a:rPr lang="en-US" sz="1400" b="0" i="0" dirty="0" err="1">
                <a:effectLst/>
              </a:rPr>
              <a:t>Además</a:t>
            </a:r>
            <a:r>
              <a:rPr lang="en-US" sz="1400" b="0" i="0" dirty="0">
                <a:effectLst/>
              </a:rPr>
              <a:t>, </a:t>
            </a:r>
            <a:r>
              <a:rPr lang="en-US" sz="1400" b="0" i="0" dirty="0" err="1">
                <a:effectLst/>
              </a:rPr>
              <a:t>myGov</a:t>
            </a:r>
            <a:r>
              <a:rPr lang="en-US" sz="1400" b="0" i="0" dirty="0">
                <a:effectLst/>
              </a:rPr>
              <a:t> </a:t>
            </a:r>
            <a:r>
              <a:rPr lang="en-US" sz="1400" b="0" i="0" dirty="0" err="1">
                <a:effectLst/>
              </a:rPr>
              <a:t>mantiene</a:t>
            </a:r>
            <a:r>
              <a:rPr lang="en-US" sz="1400" b="0" i="0" dirty="0">
                <a:effectLst/>
              </a:rPr>
              <a:t> la </a:t>
            </a:r>
            <a:r>
              <a:rPr lang="en-US" sz="1400" b="0" i="0" dirty="0" err="1">
                <a:effectLst/>
              </a:rPr>
              <a:t>seguridad</a:t>
            </a:r>
            <a:r>
              <a:rPr lang="en-US" sz="1400" b="0" i="0" dirty="0">
                <a:effectLst/>
              </a:rPr>
              <a:t> de la </a:t>
            </a:r>
            <a:r>
              <a:rPr lang="en-US" sz="1400" b="0" i="0" dirty="0" err="1">
                <a:effectLst/>
              </a:rPr>
              <a:t>información</a:t>
            </a:r>
            <a:r>
              <a:rPr lang="en-US" sz="1400" b="0" i="0" dirty="0">
                <a:effectLst/>
              </a:rPr>
              <a:t> personal. Con un solo inicio de sesión, </a:t>
            </a:r>
            <a:r>
              <a:rPr lang="en-US" sz="1400" b="0" i="0" dirty="0" err="1">
                <a:effectLst/>
              </a:rPr>
              <a:t>los</a:t>
            </a:r>
            <a:r>
              <a:rPr lang="en-US" sz="1400" b="0" i="0" dirty="0">
                <a:effectLst/>
              </a:rPr>
              <a:t> </a:t>
            </a:r>
            <a:r>
              <a:rPr lang="en-US" sz="1400" b="0" i="0" dirty="0" err="1">
                <a:effectLst/>
              </a:rPr>
              <a:t>datos</a:t>
            </a:r>
            <a:r>
              <a:rPr lang="en-US" sz="1400" b="0" i="0" dirty="0">
                <a:effectLst/>
              </a:rPr>
              <a:t> están protegidos por sólidas medidas de seguridad. Esto es importante cuando se trata de información confidencial.</a:t>
            </a:r>
          </a:p>
          <a:p>
            <a:pPr algn="l"/>
            <a:r>
              <a:rPr lang="en-US" sz="1400" b="0" i="0" dirty="0">
                <a:effectLst/>
              </a:rPr>
              <a:t>Ahora, pensemos en esto: </a:t>
            </a:r>
            <a:r>
              <a:rPr lang="en-US" sz="1400" b="1" i="0" dirty="0">
                <a:effectLst/>
              </a:rPr>
              <a:t>¿Ha oído hablar antes de myGov? Si es así, ¿para qué lo ha utilizado?</a:t>
            </a:r>
            <a:endParaRPr lang="en-US" sz="1400" b="0" i="0" dirty="0">
              <a:effectLst/>
            </a:endParaRPr>
          </a:p>
          <a:p>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D6D1-7370-A3D6-F48B-5CE5922EE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D60BF-7091-107F-467B-43C8F6DD2252}"/>
              </a:ext>
            </a:extLst>
          </p:cNvPr>
          <p:cNvSpPr>
            <a:spLocks noGrp="1" noRot="1" noChangeAspect="1"/>
          </p:cNvSpPr>
          <p:nvPr>
            <p:ph type="sldImg"/>
          </p:nvPr>
        </p:nvSpPr>
        <p:spPr>
          <a:xfrm>
            <a:off x="685800" y="358775"/>
            <a:ext cx="5486400" cy="3086100"/>
          </a:xfrm>
        </p:spPr>
      </p:sp>
      <p:sp>
        <p:nvSpPr>
          <p:cNvPr id="3" name="Notes Placeholder 2">
            <a:extLst>
              <a:ext uri="{FF2B5EF4-FFF2-40B4-BE49-F238E27FC236}">
                <a16:creationId xmlns:a16="http://schemas.microsoft.com/office/drawing/2014/main" id="{64B4C941-3D6C-56BE-5964-BC120A9E9FA8}"/>
              </a:ext>
            </a:extLst>
          </p:cNvPr>
          <p:cNvSpPr>
            <a:spLocks noGrp="1"/>
          </p:cNvSpPr>
          <p:nvPr>
            <p:ph type="body" idx="1"/>
          </p:nvPr>
        </p:nvSpPr>
        <p:spPr>
          <a:xfrm>
            <a:off x="685800" y="3616777"/>
            <a:ext cx="5486400" cy="5168447"/>
          </a:xfrm>
        </p:spPr>
        <p:txBody>
          <a:bodyPr/>
          <a:lstStyle/>
          <a:p>
            <a:pPr algn="l">
              <a:spcBef>
                <a:spcPts val="0"/>
              </a:spcBef>
              <a:spcAft>
                <a:spcPts val="0"/>
              </a:spcAft>
              <a:buNone/>
            </a:pPr>
            <a:r>
              <a:rPr lang="en-US" b="0" i="0" dirty="0">
                <a:solidFill>
                  <a:srgbClr val="242424"/>
                </a:solidFill>
                <a:effectLst/>
              </a:rPr>
              <a:t>Para crear una cuenta myGov, </a:t>
            </a:r>
            <a:r>
              <a:rPr lang="en-US" b="0" i="0" dirty="0" err="1">
                <a:solidFill>
                  <a:srgbClr val="242424"/>
                </a:solidFill>
                <a:effectLst/>
              </a:rPr>
              <a:t>necesitará</a:t>
            </a:r>
            <a:r>
              <a:rPr lang="en-US" b="0" i="0" dirty="0">
                <a:solidFill>
                  <a:srgbClr val="242424"/>
                </a:solidFill>
                <a:effectLst/>
              </a:rPr>
              <a:t> una dirección de correo electrónico y acceso a </a:t>
            </a:r>
            <a:r>
              <a:rPr lang="en-US" b="0" i="0" dirty="0" err="1">
                <a:solidFill>
                  <a:srgbClr val="242424"/>
                </a:solidFill>
                <a:effectLst/>
              </a:rPr>
              <a:t>su</a:t>
            </a:r>
            <a:r>
              <a:rPr lang="en-US" b="0" i="0" dirty="0">
                <a:solidFill>
                  <a:srgbClr val="242424"/>
                </a:solidFill>
                <a:effectLst/>
              </a:rPr>
              <a:t> teléfono móvil. Estos son los pasos que </a:t>
            </a:r>
            <a:r>
              <a:rPr lang="en-US" b="0" i="0" dirty="0" err="1">
                <a:solidFill>
                  <a:srgbClr val="242424"/>
                </a:solidFill>
                <a:effectLst/>
              </a:rPr>
              <a:t>deberá</a:t>
            </a:r>
            <a:r>
              <a:rPr lang="en-US" b="0" i="0" dirty="0">
                <a:solidFill>
                  <a:srgbClr val="242424"/>
                </a:solidFill>
                <a:effectLst/>
              </a:rPr>
              <a:t> seguir:</a:t>
            </a:r>
          </a:p>
          <a:p>
            <a:pPr algn="l">
              <a:spcBef>
                <a:spcPts val="0"/>
              </a:spcBef>
              <a:spcAft>
                <a:spcPts val="0"/>
              </a:spcAft>
              <a:buNone/>
            </a:pPr>
            <a:endParaRPr lang="en-US" b="0" i="0" dirty="0">
              <a:solidFill>
                <a:srgbClr val="242424"/>
              </a:solidFill>
              <a:effectLst/>
            </a:endParaRPr>
          </a:p>
          <a:p>
            <a:pPr marL="228600" indent="-228600" algn="l">
              <a:spcBef>
                <a:spcPts val="0"/>
              </a:spcBef>
              <a:spcAft>
                <a:spcPts val="0"/>
              </a:spcAft>
              <a:buFont typeface="+mj-lt"/>
              <a:buAutoNum type="arabicPeriod"/>
            </a:pPr>
            <a:r>
              <a:rPr lang="en-US" b="1" i="0" dirty="0">
                <a:solidFill>
                  <a:srgbClr val="242424"/>
                </a:solidFill>
                <a:effectLst/>
              </a:rPr>
              <a:t>Vaya a myGov y seleccione Crear cuenta.</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Este es el primer paso para iniciar el proceso.</a:t>
            </a:r>
          </a:p>
          <a:p>
            <a:pPr marL="228600" indent="-228600" algn="l">
              <a:spcBef>
                <a:spcPts val="0"/>
              </a:spcBef>
              <a:spcAft>
                <a:spcPts val="0"/>
              </a:spcAft>
              <a:buFont typeface="+mj-lt"/>
              <a:buAutoNum type="arabicPeriod"/>
            </a:pPr>
            <a:r>
              <a:rPr lang="en-US" b="1" i="0" dirty="0">
                <a:solidFill>
                  <a:srgbClr val="242424"/>
                </a:solidFill>
                <a:effectLst/>
              </a:rPr>
              <a:t>Seleccione Continuar con el correo electrónico.</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Utilizará su correo electrónico para configurar la cuenta.</a:t>
            </a:r>
          </a:p>
          <a:p>
            <a:pPr marL="228600" indent="-228600" algn="l">
              <a:spcBef>
                <a:spcPts val="0"/>
              </a:spcBef>
              <a:spcAft>
                <a:spcPts val="0"/>
              </a:spcAft>
              <a:buFont typeface="+mj-lt"/>
              <a:buAutoNum type="arabicPeriod"/>
            </a:pPr>
            <a:r>
              <a:rPr lang="en-US" b="1" i="0" dirty="0">
                <a:solidFill>
                  <a:srgbClr val="242424"/>
                </a:solidFill>
                <a:effectLst/>
              </a:rPr>
              <a:t>Lea el Aviso de privacidad y los Términos de uso. Si comprende y acepta los Términos de uso, seleccione «Siguiente».</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Es </a:t>
            </a:r>
            <a:r>
              <a:rPr lang="en-US" b="0" i="0" dirty="0" err="1">
                <a:solidFill>
                  <a:srgbClr val="242424"/>
                </a:solidFill>
                <a:effectLst/>
              </a:rPr>
              <a:t>importante</a:t>
            </a:r>
            <a:r>
              <a:rPr lang="en-US" b="0" i="0" dirty="0">
                <a:solidFill>
                  <a:srgbClr val="242424"/>
                </a:solidFill>
                <a:effectLst/>
              </a:rPr>
              <a:t> que lea y </a:t>
            </a:r>
            <a:r>
              <a:rPr lang="en-US" b="0" i="0" dirty="0" err="1">
                <a:solidFill>
                  <a:srgbClr val="242424"/>
                </a:solidFill>
                <a:effectLst/>
              </a:rPr>
              <a:t>comprenda</a:t>
            </a:r>
            <a:r>
              <a:rPr lang="en-US" b="0" i="0" dirty="0">
                <a:solidFill>
                  <a:srgbClr val="242424"/>
                </a:solidFill>
                <a:effectLst/>
              </a:rPr>
              <a:t> estos términos antes de continuar.</a:t>
            </a:r>
          </a:p>
          <a:p>
            <a:pPr marL="228600" indent="-228600" algn="l">
              <a:spcBef>
                <a:spcPts val="0"/>
              </a:spcBef>
              <a:spcAft>
                <a:spcPts val="0"/>
              </a:spcAft>
              <a:buFont typeface="+mj-lt"/>
              <a:buAutoNum type="arabicPeriod"/>
            </a:pPr>
            <a:r>
              <a:rPr lang="en-US" b="1" i="0" dirty="0" err="1">
                <a:solidFill>
                  <a:srgbClr val="242424"/>
                </a:solidFill>
                <a:effectLst/>
              </a:rPr>
              <a:t>Introduzca</a:t>
            </a:r>
            <a:r>
              <a:rPr lang="en-US" b="1" i="0" dirty="0">
                <a:solidFill>
                  <a:srgbClr val="242424"/>
                </a:solidFill>
                <a:effectLst/>
              </a:rPr>
              <a:t> una dirección de correo electrónico y </a:t>
            </a:r>
            <a:r>
              <a:rPr lang="en-US" b="1" i="0" dirty="0" err="1">
                <a:solidFill>
                  <a:srgbClr val="242424"/>
                </a:solidFill>
                <a:effectLst/>
              </a:rPr>
              <a:t>seleccione</a:t>
            </a:r>
            <a:r>
              <a:rPr lang="en-US" b="1" i="0" dirty="0">
                <a:solidFill>
                  <a:srgbClr val="242424"/>
                </a:solidFill>
                <a:effectLst/>
              </a:rPr>
              <a:t> «Siguiente».</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Asegúrese de utilizar una dirección de correo electrónico a la que tenga acceso.</a:t>
            </a:r>
          </a:p>
          <a:p>
            <a:pPr marL="228600" indent="-228600" algn="l">
              <a:spcBef>
                <a:spcPts val="0"/>
              </a:spcBef>
              <a:spcAft>
                <a:spcPts val="0"/>
              </a:spcAft>
              <a:buFont typeface="+mj-lt"/>
              <a:buAutoNum type="arabicPeriod"/>
            </a:pPr>
            <a:r>
              <a:rPr lang="en-US" b="1" i="0" dirty="0" err="1">
                <a:solidFill>
                  <a:srgbClr val="242424"/>
                </a:solidFill>
                <a:effectLst/>
              </a:rPr>
              <a:t>Introduzca</a:t>
            </a:r>
            <a:r>
              <a:rPr lang="en-US" b="1" i="0" dirty="0">
                <a:solidFill>
                  <a:srgbClr val="242424"/>
                </a:solidFill>
                <a:effectLst/>
              </a:rPr>
              <a:t> el código enviado a </a:t>
            </a:r>
            <a:r>
              <a:rPr lang="en-US" b="1" i="0" dirty="0" err="1">
                <a:solidFill>
                  <a:srgbClr val="242424"/>
                </a:solidFill>
                <a:effectLst/>
              </a:rPr>
              <a:t>su</a:t>
            </a:r>
            <a:r>
              <a:rPr lang="en-US" b="1" i="0" dirty="0">
                <a:solidFill>
                  <a:srgbClr val="242424"/>
                </a:solidFill>
                <a:effectLst/>
              </a:rPr>
              <a:t> correo electrónico y </a:t>
            </a:r>
            <a:r>
              <a:rPr lang="en-US" b="1" i="0" dirty="0" err="1">
                <a:solidFill>
                  <a:srgbClr val="242424"/>
                </a:solidFill>
                <a:effectLst/>
              </a:rPr>
              <a:t>seleccione</a:t>
            </a:r>
            <a:r>
              <a:rPr lang="en-US" b="1" i="0" dirty="0">
                <a:solidFill>
                  <a:srgbClr val="242424"/>
                </a:solidFill>
                <a:effectLst/>
              </a:rPr>
              <a:t> «</a:t>
            </a:r>
            <a:r>
              <a:rPr lang="en-US" b="1" i="0" dirty="0" err="1">
                <a:solidFill>
                  <a:srgbClr val="242424"/>
                </a:solidFill>
                <a:effectLst/>
              </a:rPr>
              <a:t>Siguiente</a:t>
            </a:r>
            <a:r>
              <a:rPr lang="en-US" b="1" i="0" dirty="0">
                <a:solidFill>
                  <a:srgbClr val="242424"/>
                </a:solidFill>
                <a:effectLst/>
              </a:rPr>
              <a: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Compruebe su correo electrónico para obtener un código e introdúzcalo para verificar su dirección de correo electrónico.</a:t>
            </a:r>
          </a:p>
          <a:p>
            <a:pPr marL="228600" indent="-228600" algn="l">
              <a:spcBef>
                <a:spcPts val="0"/>
              </a:spcBef>
              <a:spcAft>
                <a:spcPts val="0"/>
              </a:spcAft>
              <a:buFont typeface="+mj-lt"/>
              <a:buAutoNum type="arabicPeriod"/>
            </a:pPr>
            <a:r>
              <a:rPr lang="en-US" b="1" i="0" dirty="0">
                <a:solidFill>
                  <a:srgbClr val="242424"/>
                </a:solidFill>
                <a:effectLst/>
              </a:rPr>
              <a:t>Introduzca su número de teléfono móvil (opcional) y </a:t>
            </a:r>
            <a:r>
              <a:rPr lang="en-US" b="1" i="0" dirty="0" err="1">
                <a:solidFill>
                  <a:srgbClr val="242424"/>
                </a:solidFill>
                <a:effectLst/>
              </a:rPr>
              <a:t>seleccione</a:t>
            </a:r>
            <a:r>
              <a:rPr lang="en-US" b="1" i="0" dirty="0">
                <a:solidFill>
                  <a:srgbClr val="242424"/>
                </a:solidFill>
                <a:effectLst/>
              </a:rPr>
              <a:t> «</a:t>
            </a:r>
            <a:r>
              <a:rPr lang="en-US" b="1" i="0" dirty="0" err="1">
                <a:solidFill>
                  <a:srgbClr val="242424"/>
                </a:solidFill>
                <a:effectLst/>
              </a:rPr>
              <a:t>Siguiente</a:t>
            </a:r>
            <a:r>
              <a:rPr lang="en-US" b="1" i="0" dirty="0">
                <a:solidFill>
                  <a:srgbClr val="242424"/>
                </a:solidFill>
                <a:effectLst/>
              </a:rPr>
              <a: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Puede añadir su número de teléfono móvil para mayor seguridad.</a:t>
            </a:r>
          </a:p>
          <a:p>
            <a:pPr marL="228600" indent="-228600" algn="l">
              <a:spcBef>
                <a:spcPts val="0"/>
              </a:spcBef>
              <a:spcAft>
                <a:spcPts val="0"/>
              </a:spcAft>
              <a:buFont typeface="+mj-lt"/>
              <a:buAutoNum type="arabicPeriod"/>
            </a:pPr>
            <a:r>
              <a:rPr lang="en-US" b="1" i="0" dirty="0" err="1">
                <a:solidFill>
                  <a:srgbClr val="242424"/>
                </a:solidFill>
                <a:effectLst/>
              </a:rPr>
              <a:t>Introduzca</a:t>
            </a:r>
            <a:r>
              <a:rPr lang="en-US" b="1" i="0" dirty="0">
                <a:solidFill>
                  <a:srgbClr val="242424"/>
                </a:solidFill>
                <a:effectLst/>
              </a:rPr>
              <a:t> el código enviado a </a:t>
            </a:r>
            <a:r>
              <a:rPr lang="en-US" b="1" i="0" dirty="0" err="1">
                <a:solidFill>
                  <a:srgbClr val="242424"/>
                </a:solidFill>
                <a:effectLst/>
              </a:rPr>
              <a:t>su</a:t>
            </a:r>
            <a:r>
              <a:rPr lang="en-US" b="1" i="0" dirty="0">
                <a:solidFill>
                  <a:srgbClr val="242424"/>
                </a:solidFill>
                <a:effectLst/>
              </a:rPr>
              <a:t> teléfono móvil y </a:t>
            </a:r>
            <a:r>
              <a:rPr lang="en-US" b="1" i="0" dirty="0" err="1">
                <a:solidFill>
                  <a:srgbClr val="242424"/>
                </a:solidFill>
                <a:effectLst/>
              </a:rPr>
              <a:t>seleccione</a:t>
            </a:r>
            <a:r>
              <a:rPr lang="en-US" b="1" i="0" dirty="0">
                <a:solidFill>
                  <a:srgbClr val="242424"/>
                </a:solidFill>
                <a:effectLst/>
              </a:rPr>
              <a:t> «</a:t>
            </a:r>
            <a:r>
              <a:rPr lang="en-US" b="1" i="0" dirty="0" err="1">
                <a:solidFill>
                  <a:srgbClr val="242424"/>
                </a:solidFill>
                <a:effectLst/>
              </a:rPr>
              <a:t>Siguiente</a:t>
            </a:r>
            <a:r>
              <a:rPr lang="en-US" b="1" i="0" dirty="0">
                <a:solidFill>
                  <a:srgbClr val="242424"/>
                </a:solidFill>
                <a:effectLst/>
              </a:rPr>
              <a: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Si ha proporcionado un número de teléfono móvil, recibirá un código para verificarlo.</a:t>
            </a:r>
          </a:p>
          <a:p>
            <a:pPr marL="228600" indent="-228600" algn="l">
              <a:spcBef>
                <a:spcPts val="0"/>
              </a:spcBef>
              <a:spcAft>
                <a:spcPts val="0"/>
              </a:spcAft>
              <a:buFont typeface="+mj-lt"/>
              <a:buAutoNum type="arabicPeriod"/>
            </a:pPr>
            <a:r>
              <a:rPr lang="en-US" b="1" i="0" dirty="0" err="1">
                <a:solidFill>
                  <a:srgbClr val="242424"/>
                </a:solidFill>
                <a:effectLst/>
              </a:rPr>
              <a:t>Introduzca</a:t>
            </a:r>
            <a:r>
              <a:rPr lang="en-US" b="1" i="0" dirty="0">
                <a:solidFill>
                  <a:srgbClr val="242424"/>
                </a:solidFill>
                <a:effectLst/>
              </a:rPr>
              <a:t> una contraseña y, a continuación, </a:t>
            </a:r>
            <a:r>
              <a:rPr lang="en-US" b="1" i="0" dirty="0" err="1">
                <a:solidFill>
                  <a:srgbClr val="242424"/>
                </a:solidFill>
                <a:effectLst/>
              </a:rPr>
              <a:t>vuelva</a:t>
            </a:r>
            <a:r>
              <a:rPr lang="en-US" b="1" i="0" dirty="0">
                <a:solidFill>
                  <a:srgbClr val="242424"/>
                </a:solidFill>
                <a:effectLst/>
              </a:rPr>
              <a:t> a introducirla.</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Elija una contraseña segura y confírmela.</a:t>
            </a:r>
          </a:p>
          <a:p>
            <a:pPr marL="228600" indent="-228600" algn="l">
              <a:spcBef>
                <a:spcPts val="0"/>
              </a:spcBef>
              <a:spcAft>
                <a:spcPts val="0"/>
              </a:spcAft>
              <a:buFont typeface="+mj-lt"/>
              <a:buAutoNum type="arabicPeriod"/>
            </a:pPr>
            <a:r>
              <a:rPr lang="en-US" b="1" i="0" dirty="0">
                <a:solidFill>
                  <a:srgbClr val="242424"/>
                </a:solidFill>
                <a:effectLst/>
              </a:rPr>
              <a:t>Cree tres preguntas secretas y sus respuestas. Elija de la lista o cree las suyas propias.</a:t>
            </a:r>
            <a:endParaRPr lang="en-US" b="0" i="0" dirty="0">
              <a:solidFill>
                <a:srgbClr val="242424"/>
              </a:solidFill>
              <a:effectLst/>
            </a:endParaRPr>
          </a:p>
          <a:p>
            <a:pPr marL="742950" lvl="1" indent="-285750" algn="l">
              <a:spcBef>
                <a:spcPts val="0"/>
              </a:spcBef>
              <a:spcAft>
                <a:spcPts val="0"/>
              </a:spcAft>
              <a:buFont typeface="Arial" panose="020B0604020202020204" pitchFamily="34" charset="0"/>
              <a:buChar char="•"/>
            </a:pPr>
            <a:r>
              <a:rPr lang="en-US" b="0" i="0" dirty="0">
                <a:solidFill>
                  <a:srgbClr val="242424"/>
                </a:solidFill>
                <a:effectLst/>
              </a:rPr>
              <a:t>Estas preguntas le ayudarán a proteger su cuenta.</a:t>
            </a:r>
          </a:p>
          <a:p>
            <a:pPr algn="l">
              <a:spcBef>
                <a:spcPts val="0"/>
              </a:spcBef>
              <a:spcAft>
                <a:spcPts val="0"/>
              </a:spcAft>
            </a:pPr>
            <a:endParaRPr lang="en-US" b="0" i="0" dirty="0">
              <a:solidFill>
                <a:srgbClr val="242424"/>
              </a:solidFill>
              <a:effectLst/>
            </a:endParaRPr>
          </a:p>
          <a:p>
            <a:pPr algn="l">
              <a:spcBef>
                <a:spcPts val="0"/>
              </a:spcBef>
              <a:spcAft>
                <a:spcPts val="0"/>
              </a:spcAft>
            </a:pPr>
            <a:r>
              <a:rPr lang="en-US" b="0" i="0" dirty="0">
                <a:solidFill>
                  <a:srgbClr val="242424"/>
                </a:solidFill>
                <a:effectLst/>
              </a:rPr>
              <a:t>Para obtener información más detallada, puede visitar la página de ayuda de myGov: </a:t>
            </a:r>
            <a:r>
              <a:rPr lang="en-US" b="0" i="0" dirty="0" err="1">
                <a:solidFill>
                  <a:srgbClr val="242424"/>
                </a:solidFill>
                <a:effectLst/>
              </a:rPr>
              <a:t>myGov</a:t>
            </a:r>
            <a:r>
              <a:rPr lang="en-US" b="0" i="0" dirty="0">
                <a:solidFill>
                  <a:srgbClr val="242424"/>
                </a:solidFill>
                <a:effectLst/>
              </a:rPr>
              <a:t> Help.</a:t>
            </a:r>
          </a:p>
          <a:p>
            <a:pPr>
              <a:spcBef>
                <a:spcPts val="0"/>
              </a:spcBef>
              <a:spcAft>
                <a:spcPts val="0"/>
              </a:spcAft>
            </a:pPr>
            <a:endParaRPr lang="en-AU" dirty="0"/>
          </a:p>
        </p:txBody>
      </p:sp>
    </p:spTree>
    <p:extLst>
      <p:ext uri="{BB962C8B-B14F-4D97-AF65-F5344CB8AC3E}">
        <p14:creationId xmlns:p14="http://schemas.microsoft.com/office/powerpoint/2010/main" val="10025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28654"/>
            <a:ext cx="5486400" cy="4494068"/>
          </a:xfrm>
        </p:spPr>
        <p:txBody>
          <a:bodyPr/>
          <a:lstStyle/>
          <a:p>
            <a:pPr algn="l">
              <a:spcBef>
                <a:spcPts val="0"/>
              </a:spcBef>
              <a:spcAft>
                <a:spcPts val="0"/>
              </a:spcAft>
              <a:buFont typeface="Arial" panose="020B0604020202020204" pitchFamily="34" charset="0"/>
              <a:buNone/>
            </a:pPr>
            <a:r>
              <a:rPr lang="en-US" b="0" i="0" dirty="0">
                <a:solidFill>
                  <a:srgbClr val="242424"/>
                </a:solidFill>
                <a:effectLst/>
              </a:rPr>
              <a:t>Proporcione una introducción a los servicios de vinculación. Explique la importancia de crear una cuenta </a:t>
            </a:r>
            <a:r>
              <a:rPr lang="en-US" b="0" i="0" dirty="0" err="1">
                <a:solidFill>
                  <a:srgbClr val="242424"/>
                </a:solidFill>
                <a:effectLst/>
              </a:rPr>
              <a:t>myGov </a:t>
            </a:r>
            <a:r>
              <a:rPr lang="en-US" b="0" i="0" dirty="0">
                <a:solidFill>
                  <a:srgbClr val="242424"/>
                </a:solidFill>
                <a:effectLst/>
              </a:rPr>
              <a:t>para vincular todo a ella.</a:t>
            </a:r>
            <a:endParaRPr lang="en-US" dirty="0">
              <a:solidFill>
                <a:srgbClr val="242424"/>
              </a:solidFill>
            </a:endParaRPr>
          </a:p>
          <a:p>
            <a:pPr algn="l">
              <a:spcBef>
                <a:spcPts val="0"/>
              </a:spcBef>
              <a:spcAft>
                <a:spcPts val="0"/>
              </a:spcAft>
              <a:buFont typeface="Arial" panose="020B0604020202020204" pitchFamily="34" charset="0"/>
              <a:buNone/>
            </a:pPr>
            <a:endParaRPr lang="en-US" b="0" i="0" dirty="0">
              <a:solidFill>
                <a:srgbClr val="242424"/>
              </a:solidFill>
              <a:effectLst/>
            </a:endParaRPr>
          </a:p>
          <a:p>
            <a:pPr algn="l">
              <a:spcBef>
                <a:spcPts val="0"/>
              </a:spcBef>
              <a:spcAft>
                <a:spcPts val="0"/>
              </a:spcAft>
              <a:buNone/>
            </a:pPr>
            <a:r>
              <a:rPr lang="en-US" b="1" i="0" dirty="0">
                <a:solidFill>
                  <a:srgbClr val="242424"/>
                </a:solidFill>
                <a:effectLst/>
              </a:rPr>
              <a:t>¿Por qué vincular servicios a myGov?</a:t>
            </a:r>
            <a:endParaRPr lang="en-US" b="0" i="0" dirty="0">
              <a:solidFill>
                <a:srgbClr val="242424"/>
              </a:solidFill>
              <a:effectLst/>
            </a:endParaRPr>
          </a:p>
          <a:p>
            <a:pPr marL="228600" indent="-228600" algn="l">
              <a:spcBef>
                <a:spcPts val="0"/>
              </a:spcBef>
              <a:spcAft>
                <a:spcPts val="0"/>
              </a:spcAft>
              <a:buFont typeface="+mj-lt"/>
              <a:buAutoNum type="arabicPeriod"/>
            </a:pPr>
            <a:r>
              <a:rPr lang="en-US" b="1" i="0" dirty="0">
                <a:solidFill>
                  <a:srgbClr val="242424"/>
                </a:solidFill>
                <a:effectLst/>
              </a:rPr>
              <a:t>De </a:t>
            </a:r>
            <a:r>
              <a:rPr lang="en-US" b="1" i="0" dirty="0" err="1">
                <a:solidFill>
                  <a:srgbClr val="242424"/>
                </a:solidFill>
                <a:effectLst/>
              </a:rPr>
              <a:t>uso</a:t>
            </a:r>
            <a:r>
              <a:rPr lang="en-US" b="1" i="0" dirty="0">
                <a:solidFill>
                  <a:srgbClr val="242424"/>
                </a:solidFill>
                <a:effectLst/>
              </a:rPr>
              <a:t> </a:t>
            </a:r>
            <a:r>
              <a:rPr lang="en-US" b="1" i="0" dirty="0" err="1">
                <a:solidFill>
                  <a:srgbClr val="242424"/>
                </a:solidFill>
                <a:effectLst/>
              </a:rPr>
              <a:t>fácil</a:t>
            </a:r>
            <a:r>
              <a:rPr lang="en-US" dirty="0">
                <a:solidFill>
                  <a:srgbClr val="242424"/>
                </a:solidFill>
              </a:rPr>
              <a:t>.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Vincular los servicios a su cuenta myGov significa que puede acceder a todos ellos desde un solo lugar. No es necesario recordar diferentes inicios de sesión o sitios web.</a:t>
            </a:r>
          </a:p>
          <a:p>
            <a:pPr marL="228600" indent="-228600" algn="l">
              <a:spcBef>
                <a:spcPts val="0"/>
              </a:spcBef>
              <a:spcAft>
                <a:spcPts val="0"/>
              </a:spcAft>
              <a:buFont typeface="+mj-lt"/>
              <a:buAutoNum type="arabicPeriod"/>
            </a:pPr>
            <a:r>
              <a:rPr lang="en-US" b="1" i="0" dirty="0">
                <a:solidFill>
                  <a:srgbClr val="242424"/>
                </a:solidFill>
                <a:effectLst/>
              </a:rPr>
              <a:t>Seguro y protegido.</a:t>
            </a:r>
          </a:p>
          <a:p>
            <a:pPr marL="685800" lvl="1" indent="-228600">
              <a:spcBef>
                <a:spcPts val="0"/>
              </a:spcBef>
              <a:spcAft>
                <a:spcPts val="0"/>
              </a:spcAft>
              <a:buFont typeface="Arial" panose="020B0604020202020204" pitchFamily="34" charset="0"/>
              <a:buChar char="•"/>
            </a:pPr>
            <a:r>
              <a:rPr lang="en-US" b="0" i="0" dirty="0" err="1">
                <a:solidFill>
                  <a:srgbClr val="242424"/>
                </a:solidFill>
                <a:effectLst/>
              </a:rPr>
              <a:t>myGov</a:t>
            </a:r>
            <a:r>
              <a:rPr lang="en-US" b="0" i="0" dirty="0">
                <a:solidFill>
                  <a:srgbClr val="242424"/>
                </a:solidFill>
                <a:effectLst/>
              </a:rPr>
              <a:t> utiliza una seguridad sólida para mantener a salvo la información personal.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Con un solo inicio de sesión, puede estar seguro de que sus datos están protegidos.</a:t>
            </a:r>
          </a:p>
          <a:p>
            <a:pPr marL="228600" indent="-228600" algn="l">
              <a:spcBef>
                <a:spcPts val="0"/>
              </a:spcBef>
              <a:spcAft>
                <a:spcPts val="0"/>
              </a:spcAft>
              <a:buFont typeface="+mj-lt"/>
              <a:buAutoNum type="arabicPeriod"/>
            </a:pPr>
            <a:r>
              <a:rPr lang="en-US" b="1" i="0" dirty="0">
                <a:solidFill>
                  <a:srgbClr val="242424"/>
                </a:solidFill>
                <a:effectLst/>
              </a:rPr>
              <a:t>Ahorra tiempo</a:t>
            </a:r>
            <a:r>
              <a:rPr lang="en-US" dirty="0">
                <a:solidFill>
                  <a:srgbClr val="242424"/>
                </a:solidFill>
              </a:rPr>
              <a:t>.</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Es más rápido gestionar sus interacciones con los servicios gubernamentales.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Puede:</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actualizar sus datos, </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recibir mensajes en su bandeja de entrada de myGov y </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acceder a sus cuentas desde cualquier lugar, incluso si se encuentra en el extranjero.</a:t>
            </a:r>
          </a:p>
          <a:p>
            <a:pPr marL="228600" indent="-228600" algn="l">
              <a:spcBef>
                <a:spcPts val="0"/>
              </a:spcBef>
              <a:spcAft>
                <a:spcPts val="0"/>
              </a:spcAft>
              <a:buFont typeface="+mj-lt"/>
              <a:buAutoNum type="arabicPeriod"/>
            </a:pPr>
            <a:r>
              <a:rPr lang="en-US" b="1" i="0" dirty="0">
                <a:solidFill>
                  <a:srgbClr val="242424"/>
                </a:solidFill>
                <a:effectLst/>
              </a:rPr>
              <a:t>Todo en un solo lugar</a:t>
            </a:r>
            <a:r>
              <a:rPr lang="en-US" b="0" i="0" dirty="0">
                <a:solidFill>
                  <a:srgbClr val="242424"/>
                </a:solidFill>
                <a:effectLst/>
              </a:rPr>
              <a:t>.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Toda </a:t>
            </a:r>
            <a:r>
              <a:rPr lang="en-US" dirty="0">
                <a:solidFill>
                  <a:srgbClr val="242424"/>
                </a:solidFill>
              </a:rPr>
              <a:t>la información</a:t>
            </a:r>
            <a:r>
              <a:rPr lang="en-US" b="0" i="0" dirty="0">
                <a:solidFill>
                  <a:srgbClr val="242424"/>
                </a:solidFill>
                <a:effectLst/>
              </a:rPr>
              <a:t> importante relacionada con los servicios vinculados se envía a su bandeja de entrada de myGov, para que no se pierda ninguna actualización.</a:t>
            </a:r>
          </a:p>
          <a:p>
            <a:pPr algn="l">
              <a:spcBef>
                <a:spcPts val="0"/>
              </a:spcBef>
              <a:spcAft>
                <a:spcPts val="0"/>
              </a:spcAft>
            </a:pP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Al </a:t>
            </a:r>
            <a:r>
              <a:rPr lang="en-US" b="0" i="0" dirty="0" err="1">
                <a:solidFill>
                  <a:srgbClr val="242424"/>
                </a:solidFill>
                <a:effectLst/>
              </a:rPr>
              <a:t>vincular</a:t>
            </a:r>
            <a:r>
              <a:rPr lang="en-US" b="0" i="0" dirty="0">
                <a:solidFill>
                  <a:srgbClr val="242424"/>
                </a:solidFill>
                <a:effectLst/>
              </a:rPr>
              <a:t> los servicios a su cuenta </a:t>
            </a:r>
            <a:r>
              <a:rPr lang="en-US" b="0" i="0" dirty="0" err="1">
                <a:solidFill>
                  <a:srgbClr val="242424"/>
                </a:solidFill>
                <a:effectLst/>
              </a:rPr>
              <a:t>myGov</a:t>
            </a:r>
            <a:r>
              <a:rPr lang="en-US" b="0" i="0" dirty="0">
                <a:solidFill>
                  <a:srgbClr val="242424"/>
                </a:solidFill>
                <a:effectLst/>
              </a:rPr>
              <a:t> </a:t>
            </a:r>
            <a:r>
              <a:rPr lang="en-US" b="0" i="0" dirty="0" err="1">
                <a:solidFill>
                  <a:srgbClr val="242424"/>
                </a:solidFill>
                <a:effectLst/>
              </a:rPr>
              <a:t>resulta</a:t>
            </a:r>
            <a:r>
              <a:rPr lang="en-US" b="0" i="0" dirty="0">
                <a:solidFill>
                  <a:srgbClr val="242424"/>
                </a:solidFill>
                <a:effectLst/>
              </a:rPr>
              <a:t> </a:t>
            </a:r>
            <a:r>
              <a:rPr lang="en-US" b="0" i="0" dirty="0" err="1">
                <a:solidFill>
                  <a:srgbClr val="242424"/>
                </a:solidFill>
                <a:effectLst/>
              </a:rPr>
              <a:t>más</a:t>
            </a:r>
            <a:r>
              <a:rPr lang="en-US" b="0" i="0" dirty="0">
                <a:solidFill>
                  <a:srgbClr val="242424"/>
                </a:solidFill>
                <a:effectLst/>
              </a:rPr>
              <a:t> fácil y seguro gestionar su información y obtener la ayuda que necesita.</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Debe mantener la confidencialidad de sus datos de inicio de sesión en myGov.</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Comente cada uno de los servicios que aparecen en la pantalla o cualquier otro que puedan utilizar otras personas.</a:t>
            </a:r>
          </a:p>
        </p:txBody>
      </p:sp>
    </p:spTree>
    <p:extLst>
      <p:ext uri="{BB962C8B-B14F-4D97-AF65-F5344CB8AC3E}">
        <p14:creationId xmlns:p14="http://schemas.microsoft.com/office/powerpoint/2010/main" val="289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Proyecto de inclusión digital WA | Programa de campeones comunitarios</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Proyecto de inclusión digital WA | Programa de campeones comunitarios</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Proyecto de inclusión digital WA | Programa de campeones comunitarios</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Proyecto de inclusión digital WA | Programa de campeones comunitarios</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Proyecto de inclusión digital WA | Programa de campeones comunitarios</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Proyecto de inclusión digital WA | Programa de campeones comunitarios</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Proyecto de inclusión digital WA | Programa de campeones comunitarios</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maestro</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Editar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Proyecto de inclusión digital WA | Programa de campeones comunitarios</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my.gov.au/en/about/help/mygov-website/link-services-to-your-account/link-centrelink"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medicar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my.gov.au/en/about/help/mygov-website/link-services-to-your-account" TargetMode="External"/><Relationship Id="rId3" Type="http://schemas.openxmlformats.org/officeDocument/2006/relationships/hyperlink" Target="https://goodthingsaustralia.org/wp-content/uploads/2024/05/smithfamily_mygov.pdf" TargetMode="External"/><Relationship Id="rId7" Type="http://schemas.openxmlformats.org/officeDocument/2006/relationships/hyperlink" Target="https://my.gov.au/en/about/help/mygov-website/link-services-to-your-account/link-my-health-record#how-to-link-my-health-record-to-my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y.gov.au/en/about/help/mygov-website/link-services-to-your-account/link-medicare" TargetMode="External"/><Relationship Id="rId5" Type="http://schemas.openxmlformats.org/officeDocument/2006/relationships/hyperlink" Target="https://my.gov.au/en/about/help/mygov-website/link-services-to-your-account/link-the-australian-taxation-office" TargetMode="External"/><Relationship Id="rId4" Type="http://schemas.openxmlformats.org/officeDocument/2006/relationships/hyperlink" Target="https://my.gov.au/en/about/help/mygov-website/link-services-to-your-account/link-centrelink#how-to-link-centrelink-to-mygov" TargetMode="External"/><Relationship Id="rId9" Type="http://schemas.openxmlformats.org/officeDocument/2006/relationships/hyperlink" Target="mailto:Elliot@wacoss.org.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my.gov.au/en/about/help/mygov-website/link-services-to-your-account/link-my-health-record#how-to-link-my-health-record-to-mygov" TargetMode="External"/><Relationship Id="rId3" Type="http://schemas.openxmlformats.org/officeDocument/2006/relationships/image" Target="../media/image20.jpg"/><Relationship Id="rId7" Type="http://schemas.openxmlformats.org/officeDocument/2006/relationships/hyperlink" Target="https://my.gov.au/en/about/help/mygov-website/link-services-to-your-account/link-medicare" TargetMode="External"/><Relationship Id="rId2" Type="http://schemas.openxmlformats.org/officeDocument/2006/relationships/notesSlide" Target="../notesSlides/notesSlide24.xml"/><Relationship Id="rId1" Type="http://schemas.openxmlformats.org/officeDocument/2006/relationships/slideLayout" Target="../slideLayouts/slideLayout89.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hyperlink" Target="https://my.gov.au/en/about/help/mygov-website/link-services-to-your-account/link-centrelink#how-to-link-centrelink-to-mygov" TargetMode="External"/><Relationship Id="rId4" Type="http://schemas.openxmlformats.org/officeDocument/2006/relationships/hyperlink" Target="https://goodthingsaustralia.org/wp-content/uploads/2024/05/smithfamily_mygov.pdf" TargetMode="External"/><Relationship Id="rId9" Type="http://schemas.openxmlformats.org/officeDocument/2006/relationships/hyperlink" Target="https://my.gov.au/en/about/help/mygov-website/link-services-to-your-accou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89.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hyperlink" Target="https://my.gov.au/en/about/help/mygov-website/create-mygov-account" TargetMode="External"/><Relationship Id="rId4" Type="http://schemas.openxmlformats.org/officeDocument/2006/relationships/hyperlink" Target="https://my.gov.au/e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80063" y="4161689"/>
            <a:ext cx="9204960" cy="1361354"/>
          </a:xfrm>
        </p:spPr>
        <p:txBody>
          <a:bodyPr/>
          <a:lstStyle/>
          <a:p>
            <a:pPr eaLnBrk="1" hangingPunct="1"/>
            <a:r>
              <a:rPr lang="en-AU" sz="4400" noProof="0" dirty="0">
                <a:solidFill>
                  <a:schemeClr val="bg1"/>
                </a:solidFill>
                <a:cs typeface="Arial" panose="020B0604020202020204" pitchFamily="34" charset="0"/>
              </a:rPr>
              <a:t>Formación en competencias digitales – Servicios gubernamentales en línea</a:t>
            </a:r>
            <a:br>
              <a:rPr lang="en-AU" sz="4400" noProof="0" dirty="0">
                <a:solidFill>
                  <a:schemeClr val="bg1"/>
                </a:solidFill>
                <a:cs typeface="Arial" panose="020B0604020202020204" pitchFamily="34" charset="0"/>
              </a:rPr>
            </a:br>
            <a:r>
              <a:rPr lang="en-AU" sz="4400" noProof="0" dirty="0" err="1">
                <a:cs typeface="Arial" panose="020B0604020202020204" pitchFamily="34" charset="0"/>
              </a:rPr>
              <a:t>Programa</a:t>
            </a:r>
            <a:r>
              <a:rPr lang="en-AU" sz="4400" noProof="0" dirty="0">
                <a:cs typeface="Arial" panose="020B0604020202020204" pitchFamily="34" charset="0"/>
              </a:rPr>
              <a:t> Community Champions</a:t>
            </a: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95303" y="5499100"/>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5535612" cy="24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9E50-662F-E83D-00A6-6C23AE48FB58}"/>
              </a:ext>
            </a:extLst>
          </p:cNvPr>
          <p:cNvSpPr>
            <a:spLocks noGrp="1"/>
          </p:cNvSpPr>
          <p:nvPr>
            <p:ph type="title"/>
          </p:nvPr>
        </p:nvSpPr>
        <p:spPr>
          <a:xfrm>
            <a:off x="838200" y="365125"/>
            <a:ext cx="9228138" cy="1325563"/>
          </a:xfrm>
        </p:spPr>
        <p:txBody>
          <a:bodyPr wrap="square" anchor="ctr">
            <a:normAutofit/>
          </a:bodyPr>
          <a:lstStyle/>
          <a:p>
            <a:r>
              <a:rPr lang="en-US" dirty="0"/>
              <a:t>Vincular Centrelink a una cuenta myGov</a:t>
            </a:r>
            <a:endParaRPr lang="en-AU" dirty="0"/>
          </a:p>
        </p:txBody>
      </p:sp>
      <p:sp>
        <p:nvSpPr>
          <p:cNvPr id="5" name="Footer Placeholder 4">
            <a:extLst>
              <a:ext uri="{FF2B5EF4-FFF2-40B4-BE49-F238E27FC236}">
                <a16:creationId xmlns:a16="http://schemas.microsoft.com/office/drawing/2014/main" id="{CBB49518-4AB0-B127-1CCF-0C743334577A}"/>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83E7664B-D2A0-3C28-3452-579A5FCE60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10</a:t>
            </a:fld>
            <a:endParaRPr lang="en-AU" altLang="en-US"/>
          </a:p>
        </p:txBody>
      </p:sp>
      <p:pic>
        <p:nvPicPr>
          <p:cNvPr id="10" name="Picture 2" descr="myGov Home | myGov">
            <a:extLst>
              <a:ext uri="{FF2B5EF4-FFF2-40B4-BE49-F238E27FC236}">
                <a16:creationId xmlns:a16="http://schemas.microsoft.com/office/drawing/2014/main" id="{68502F9C-2E4E-3562-FB75-0EC3347EE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3350F556-BCDE-CE7D-80CB-44BD8CC0C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00015" y="4139719"/>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FBF4226-D5CA-77C9-3581-74AAF6780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3A65A5CF-A63F-EFBA-C997-23E768344BCB}"/>
              </a:ext>
            </a:extLst>
          </p:cNvPr>
          <p:cNvSpPr>
            <a:spLocks noGrp="1"/>
          </p:cNvSpPr>
          <p:nvPr>
            <p:ph sz="half" idx="2"/>
          </p:nvPr>
        </p:nvSpPr>
        <p:spPr/>
        <p:txBody>
          <a:bodyPr/>
          <a:lstStyle/>
          <a:p>
            <a:r>
              <a:rPr lang="en-AU" dirty="0">
                <a:solidFill>
                  <a:schemeClr val="tx1"/>
                </a:solidFill>
              </a:rPr>
              <a:t>La forma de vincular Centrelink depende de si tiene o no un número de referencia de cliente.</a:t>
            </a:r>
          </a:p>
          <a:p>
            <a:r>
              <a:rPr lang="en-AU" dirty="0">
                <a:solidFill>
                  <a:schemeClr val="tx1"/>
                </a:solidFill>
              </a:rPr>
              <a:t>Consulte el folleto para obtener información sobre cómo conectarlos o visite:</a:t>
            </a:r>
          </a:p>
          <a:p>
            <a:pPr marL="0" indent="0">
              <a:buNone/>
            </a:pPr>
            <a:r>
              <a:rPr lang="en-AU" dirty="0">
                <a:hlinkClick r:id="rId7"/>
              </a:rPr>
              <a:t>https://my.gov.au/en/about/help/mygov-website/link-services-to-your-account/link-centrelink</a:t>
            </a:r>
            <a:r>
              <a:rPr lang="en-AU" dirty="0"/>
              <a:t> </a:t>
            </a:r>
          </a:p>
        </p:txBody>
      </p:sp>
    </p:spTree>
    <p:extLst>
      <p:ext uri="{BB962C8B-B14F-4D97-AF65-F5344CB8AC3E}">
        <p14:creationId xmlns:p14="http://schemas.microsoft.com/office/powerpoint/2010/main" val="14061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24A2-BD30-2EA4-7AB5-D6ED5D2F7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2068-9E73-6FE4-1FB3-21A83127C6BE}"/>
              </a:ext>
            </a:extLst>
          </p:cNvPr>
          <p:cNvSpPr>
            <a:spLocks noGrp="1"/>
          </p:cNvSpPr>
          <p:nvPr>
            <p:ph type="title"/>
          </p:nvPr>
        </p:nvSpPr>
        <p:spPr>
          <a:xfrm>
            <a:off x="838200" y="365125"/>
            <a:ext cx="9228138" cy="1325563"/>
          </a:xfrm>
        </p:spPr>
        <p:txBody>
          <a:bodyPr wrap="square" anchor="ctr">
            <a:normAutofit/>
          </a:bodyPr>
          <a:lstStyle/>
          <a:p>
            <a:r>
              <a:rPr lang="en-US" dirty="0"/>
              <a:t>Vincular Centrelink a una cuenta myGov</a:t>
            </a:r>
            <a:endParaRPr lang="en-AU" dirty="0"/>
          </a:p>
        </p:txBody>
      </p:sp>
      <p:sp>
        <p:nvSpPr>
          <p:cNvPr id="5" name="Footer Placeholder 4">
            <a:extLst>
              <a:ext uri="{FF2B5EF4-FFF2-40B4-BE49-F238E27FC236}">
                <a16:creationId xmlns:a16="http://schemas.microsoft.com/office/drawing/2014/main" id="{1A03333F-C92B-41D9-92AF-8678C4B42F5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BFFB594A-1621-E808-2ED9-D52449F4245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11</a:t>
            </a:fld>
            <a:endParaRPr lang="en-AU" altLang="en-US"/>
          </a:p>
        </p:txBody>
      </p:sp>
      <p:pic>
        <p:nvPicPr>
          <p:cNvPr id="10" name="Picture 2" descr="myGov Home | myGov">
            <a:extLst>
              <a:ext uri="{FF2B5EF4-FFF2-40B4-BE49-F238E27FC236}">
                <a16:creationId xmlns:a16="http://schemas.microsoft.com/office/drawing/2014/main" id="{95F1D8DC-E4C3-27D4-A352-30989BCA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59752"/>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DBC3C607-9621-41C4-4F15-5F4A2BD8D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33786" y="3973846"/>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841DB81-1EE0-3BFD-1D3D-8B1441F646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9199826" y="3161539"/>
            <a:ext cx="914400" cy="914400"/>
          </a:xfrm>
          <a:prstGeom prst="rect">
            <a:avLst/>
          </a:prstGeom>
        </p:spPr>
      </p:pic>
      <p:sp>
        <p:nvSpPr>
          <p:cNvPr id="16" name="Content Placeholder 15">
            <a:extLst>
              <a:ext uri="{FF2B5EF4-FFF2-40B4-BE49-F238E27FC236}">
                <a16:creationId xmlns:a16="http://schemas.microsoft.com/office/drawing/2014/main" id="{8F418CCB-C203-D47B-B477-8B5CD6FD62E6}"/>
              </a:ext>
            </a:extLst>
          </p:cNvPr>
          <p:cNvSpPr>
            <a:spLocks noGrp="1"/>
          </p:cNvSpPr>
          <p:nvPr>
            <p:ph sz="half" idx="2"/>
          </p:nvPr>
        </p:nvSpPr>
        <p:spPr>
          <a:xfrm>
            <a:off x="755707" y="1798184"/>
            <a:ext cx="6531429" cy="3929223"/>
          </a:xfrm>
        </p:spPr>
        <p:txBody>
          <a:bodyPr/>
          <a:lstStyle/>
          <a:p>
            <a:pPr marL="0" indent="0">
              <a:buNone/>
            </a:pPr>
            <a:r>
              <a:rPr lang="en-US" b="0" i="0" dirty="0">
                <a:solidFill>
                  <a:srgbClr val="000000"/>
                </a:solidFill>
                <a:effectLst/>
                <a:latin typeface="+mj-lt"/>
              </a:rPr>
              <a:t>Al vincular Centrelink a su cuenta myGov, podrá:</a:t>
            </a:r>
          </a:p>
          <a:p>
            <a:r>
              <a:rPr lang="en-US" b="0" i="0" dirty="0">
                <a:solidFill>
                  <a:srgbClr val="000000"/>
                </a:solidFill>
                <a:effectLst/>
                <a:latin typeface="+mj-lt"/>
              </a:rPr>
              <a:t>encontrar su número de referencia de Centrelink (CRN),</a:t>
            </a:r>
          </a:p>
          <a:p>
            <a:r>
              <a:rPr lang="en-US" b="0" i="0" dirty="0">
                <a:solidFill>
                  <a:srgbClr val="000000"/>
                </a:solidFill>
                <a:effectLst/>
                <a:latin typeface="+mj-lt"/>
              </a:rPr>
              <a:t>solicitar un pago,</a:t>
            </a:r>
          </a:p>
          <a:p>
            <a:r>
              <a:rPr lang="en-US" b="0" i="0" dirty="0">
                <a:solidFill>
                  <a:srgbClr val="000000"/>
                </a:solidFill>
                <a:effectLst/>
                <a:latin typeface="+mj-lt"/>
              </a:rPr>
              <a:t>realizar un seguimiento de su solicitud,</a:t>
            </a:r>
          </a:p>
          <a:p>
            <a:r>
              <a:rPr lang="en-US" b="0" i="0" dirty="0">
                <a:solidFill>
                  <a:srgbClr val="000000"/>
                </a:solidFill>
                <a:effectLst/>
                <a:latin typeface="+mj-lt"/>
              </a:rPr>
              <a:t>cargar documentos,</a:t>
            </a:r>
          </a:p>
          <a:p>
            <a:r>
              <a:rPr lang="en-US" b="0" i="0" dirty="0">
                <a:solidFill>
                  <a:srgbClr val="000000"/>
                </a:solidFill>
                <a:effectLst/>
                <a:latin typeface="+mj-lt"/>
              </a:rPr>
              <a:t>declarar sus ingresos,</a:t>
            </a:r>
          </a:p>
          <a:p>
            <a:r>
              <a:rPr lang="en-US" b="0" i="0" dirty="0" err="1">
                <a:solidFill>
                  <a:srgbClr val="000000"/>
                </a:solidFill>
                <a:effectLst/>
                <a:latin typeface="+mj-lt"/>
              </a:rPr>
              <a:t>gestionar</a:t>
            </a:r>
            <a:r>
              <a:rPr lang="en-US" b="0" i="0" dirty="0">
                <a:solidFill>
                  <a:srgbClr val="000000"/>
                </a:solidFill>
                <a:effectLst/>
                <a:latin typeface="+mj-lt"/>
              </a:rPr>
              <a:t> sus </a:t>
            </a:r>
            <a:r>
              <a:rPr lang="en-US" b="0" i="0" dirty="0" err="1">
                <a:solidFill>
                  <a:srgbClr val="000000"/>
                </a:solidFill>
                <a:effectLst/>
                <a:latin typeface="+mj-lt"/>
              </a:rPr>
              <a:t>datos</a:t>
            </a:r>
            <a:r>
              <a:rPr lang="en-US" b="0" i="0" dirty="0">
                <a:solidFill>
                  <a:srgbClr val="000000"/>
                </a:solidFill>
                <a:effectLst/>
                <a:latin typeface="+mj-lt"/>
              </a:rPr>
              <a:t> </a:t>
            </a:r>
            <a:r>
              <a:rPr lang="en-US" b="0" i="0" dirty="0" err="1">
                <a:solidFill>
                  <a:srgbClr val="000000"/>
                </a:solidFill>
                <a:effectLst/>
                <a:latin typeface="+mj-lt"/>
              </a:rPr>
              <a:t>en</a:t>
            </a:r>
            <a:r>
              <a:rPr lang="en-US" b="0" i="0" dirty="0">
                <a:solidFill>
                  <a:srgbClr val="000000"/>
                </a:solidFill>
                <a:effectLst/>
                <a:latin typeface="+mj-lt"/>
              </a:rPr>
              <a:t> Centrelink.</a:t>
            </a:r>
          </a:p>
        </p:txBody>
      </p:sp>
    </p:spTree>
    <p:extLst>
      <p:ext uri="{BB962C8B-B14F-4D97-AF65-F5344CB8AC3E}">
        <p14:creationId xmlns:p14="http://schemas.microsoft.com/office/powerpoint/2010/main" val="401699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19E4-CC85-B351-F2AF-3B5038D63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6BC5-E1A8-9662-BA9A-0F800D24770D}"/>
              </a:ext>
            </a:extLst>
          </p:cNvPr>
          <p:cNvSpPr>
            <a:spLocks noGrp="1"/>
          </p:cNvSpPr>
          <p:nvPr>
            <p:ph type="title"/>
          </p:nvPr>
        </p:nvSpPr>
        <p:spPr>
          <a:xfrm>
            <a:off x="838200" y="365125"/>
            <a:ext cx="9228138" cy="1325563"/>
          </a:xfrm>
        </p:spPr>
        <p:txBody>
          <a:bodyPr wrap="square" anchor="ctr">
            <a:normAutofit/>
          </a:bodyPr>
          <a:lstStyle/>
          <a:p>
            <a:r>
              <a:rPr lang="en-US" dirty="0"/>
              <a:t>Vincular la </a:t>
            </a:r>
            <a:r>
              <a:rPr lang="en-US" dirty="0" err="1"/>
              <a:t>ato</a:t>
            </a:r>
            <a:r>
              <a:rPr lang="en-US" dirty="0"/>
              <a:t> a </a:t>
            </a:r>
            <a:r>
              <a:rPr lang="en-US" dirty="0" err="1"/>
              <a:t>su</a:t>
            </a:r>
            <a:r>
              <a:rPr lang="en-US" dirty="0"/>
              <a:t> cuenta myGov</a:t>
            </a:r>
            <a:endParaRPr lang="en-AU" dirty="0"/>
          </a:p>
        </p:txBody>
      </p:sp>
      <p:sp>
        <p:nvSpPr>
          <p:cNvPr id="5" name="Footer Placeholder 4">
            <a:extLst>
              <a:ext uri="{FF2B5EF4-FFF2-40B4-BE49-F238E27FC236}">
                <a16:creationId xmlns:a16="http://schemas.microsoft.com/office/drawing/2014/main" id="{3010A2EC-68A9-8322-1379-0E94B6D5EDD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3A358132-C9C5-A491-9A39-F3BF3FF3C96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12</a:t>
            </a:fld>
            <a:endParaRPr lang="en-AU" altLang="en-US"/>
          </a:p>
        </p:txBody>
      </p:sp>
      <p:pic>
        <p:nvPicPr>
          <p:cNvPr id="10" name="Picture 2" descr="myGov Home | myGov">
            <a:extLst>
              <a:ext uri="{FF2B5EF4-FFF2-40B4-BE49-F238E27FC236}">
                <a16:creationId xmlns:a16="http://schemas.microsoft.com/office/drawing/2014/main" id="{F953CEA7-46AA-100D-8C6D-270C921F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108AA90F-D916-31FB-82B5-BE8A4A622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0A30D925-61E4-C0D2-4AE7-BE56D822CA18}"/>
              </a:ext>
            </a:extLst>
          </p:cNvPr>
          <p:cNvSpPr>
            <a:spLocks noGrp="1"/>
          </p:cNvSpPr>
          <p:nvPr>
            <p:ph sz="half" idx="2"/>
          </p:nvPr>
        </p:nvSpPr>
        <p:spPr>
          <a:xfrm>
            <a:off x="5824728" y="1825625"/>
            <a:ext cx="6099048" cy="4357461"/>
          </a:xfrm>
        </p:spPr>
        <p:txBody>
          <a:bodyPr/>
          <a:lstStyle/>
          <a:p>
            <a:pPr marL="457200" indent="-457200">
              <a:buFont typeface="+mj-lt"/>
              <a:buAutoNum type="arabicPeriod"/>
            </a:pPr>
            <a:r>
              <a:rPr lang="en-AU" dirty="0">
                <a:solidFill>
                  <a:schemeClr val="tx1"/>
                </a:solidFill>
              </a:rPr>
              <a:t>Inicie sesión en </a:t>
            </a:r>
            <a:r>
              <a:rPr lang="en-AU" dirty="0" err="1">
                <a:solidFill>
                  <a:schemeClr val="tx1"/>
                </a:solidFill>
              </a:rPr>
              <a:t>myGov</a:t>
            </a:r>
            <a:endParaRPr lang="en-AU" dirty="0">
              <a:solidFill>
                <a:schemeClr val="tx1"/>
              </a:solidFill>
            </a:endParaRPr>
          </a:p>
          <a:p>
            <a:pPr marL="457200" indent="-457200">
              <a:buFont typeface="+mj-lt"/>
              <a:buAutoNum type="arabicPeriod"/>
            </a:pPr>
            <a:r>
              <a:rPr lang="en-AU" dirty="0">
                <a:solidFill>
                  <a:schemeClr val="tx1"/>
                </a:solidFill>
              </a:rPr>
              <a:t>Haga clic en </a:t>
            </a:r>
            <a:r>
              <a:rPr lang="en-AU" b="1" dirty="0">
                <a:solidFill>
                  <a:schemeClr val="tx1"/>
                </a:solidFill>
              </a:rPr>
              <a:t>«Ver y vincular servicios»</a:t>
            </a:r>
          </a:p>
          <a:p>
            <a:pPr marL="457200" indent="-457200">
              <a:buFont typeface="+mj-lt"/>
              <a:buAutoNum type="arabicPeriod"/>
            </a:pPr>
            <a:r>
              <a:rPr lang="en-AU" dirty="0">
                <a:solidFill>
                  <a:schemeClr val="tx1"/>
                </a:solidFill>
              </a:rPr>
              <a:t>Seleccione </a:t>
            </a:r>
            <a:r>
              <a:rPr lang="en-AU" b="1" dirty="0">
                <a:solidFill>
                  <a:schemeClr val="tx1"/>
                </a:solidFill>
              </a:rPr>
              <a:t>«Vincular» </a:t>
            </a:r>
            <a:r>
              <a:rPr lang="en-AU" dirty="0">
                <a:solidFill>
                  <a:schemeClr val="tx1"/>
                </a:solidFill>
              </a:rPr>
              <a:t>junto a la ATO</a:t>
            </a:r>
          </a:p>
          <a:p>
            <a:pPr marL="457200" indent="-457200">
              <a:buFont typeface="+mj-lt"/>
              <a:buAutoNum type="arabicPeriod"/>
            </a:pPr>
            <a:r>
              <a:rPr lang="en-AU" dirty="0">
                <a:solidFill>
                  <a:schemeClr val="tx1"/>
                </a:solidFill>
              </a:rPr>
              <a:t>Introduzca sus datos personales; es posible que necesite una notificación de liquidación y su número de identificación fiscal</a:t>
            </a:r>
          </a:p>
          <a:p>
            <a:pPr marL="0" indent="0">
              <a:buNone/>
            </a:pPr>
            <a:r>
              <a:rPr lang="en-AU" dirty="0">
                <a:solidFill>
                  <a:schemeClr val="tx1"/>
                </a:solidFill>
              </a:rPr>
              <a:t>Más información:</a:t>
            </a:r>
          </a:p>
          <a:p>
            <a:pPr marL="0" indent="0">
              <a:buNone/>
            </a:pPr>
            <a:r>
              <a:rPr lang="en-AU" dirty="0">
                <a:solidFill>
                  <a:schemeClr val="tx1"/>
                </a:solidFill>
                <a:hlinkClick r:id="rId6"/>
              </a:rPr>
              <a:t>https://my.gov.au/en/about/help/mygov-website/link-services-to-your-account/link-the-australian-taxation-office</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0EA3C6AB-0FFC-9BE5-3592-E68C9B9D36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735038" y="4439387"/>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8EAC-698A-AC24-6B1F-825D1C279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ED5F-CF98-8348-8BBD-D970527B0830}"/>
              </a:ext>
            </a:extLst>
          </p:cNvPr>
          <p:cNvSpPr>
            <a:spLocks noGrp="1"/>
          </p:cNvSpPr>
          <p:nvPr>
            <p:ph type="title"/>
          </p:nvPr>
        </p:nvSpPr>
        <p:spPr>
          <a:xfrm>
            <a:off x="838200" y="365125"/>
            <a:ext cx="9228138" cy="1325563"/>
          </a:xfrm>
        </p:spPr>
        <p:txBody>
          <a:bodyPr wrap="square" anchor="ctr">
            <a:normAutofit/>
          </a:bodyPr>
          <a:lstStyle/>
          <a:p>
            <a:r>
              <a:rPr lang="en-US" dirty="0"/>
              <a:t>Vincular la </a:t>
            </a:r>
            <a:r>
              <a:rPr lang="en-US" dirty="0" err="1"/>
              <a:t>ato</a:t>
            </a:r>
            <a:r>
              <a:rPr lang="en-US" dirty="0"/>
              <a:t> a </a:t>
            </a:r>
            <a:r>
              <a:rPr lang="en-US" dirty="0" err="1"/>
              <a:t>su</a:t>
            </a:r>
            <a:r>
              <a:rPr lang="en-US" dirty="0"/>
              <a:t> cuenta myGov</a:t>
            </a:r>
            <a:endParaRPr lang="en-AU" dirty="0"/>
          </a:p>
        </p:txBody>
      </p:sp>
      <p:sp>
        <p:nvSpPr>
          <p:cNvPr id="5" name="Footer Placeholder 4">
            <a:extLst>
              <a:ext uri="{FF2B5EF4-FFF2-40B4-BE49-F238E27FC236}">
                <a16:creationId xmlns:a16="http://schemas.microsoft.com/office/drawing/2014/main" id="{693D5DCE-1378-ECE1-4453-3A6BA67EC26F}"/>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7AD09D18-611F-36AD-6258-3F8A2A16FD5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13</a:t>
            </a:fld>
            <a:endParaRPr lang="en-AU" altLang="en-US"/>
          </a:p>
        </p:txBody>
      </p:sp>
      <p:pic>
        <p:nvPicPr>
          <p:cNvPr id="10" name="Picture 2" descr="myGov Home | myGov">
            <a:extLst>
              <a:ext uri="{FF2B5EF4-FFF2-40B4-BE49-F238E27FC236}">
                <a16:creationId xmlns:a16="http://schemas.microsoft.com/office/drawing/2014/main" id="{7F7347EC-307F-059A-BBC5-63446E9C6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A93277B-5A5A-557C-58C4-8705E6331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5DDC9002-90B4-2674-CF9F-768D460564E7}"/>
              </a:ext>
            </a:extLst>
          </p:cNvPr>
          <p:cNvSpPr>
            <a:spLocks noGrp="1"/>
          </p:cNvSpPr>
          <p:nvPr>
            <p:ph sz="half" idx="2"/>
          </p:nvPr>
        </p:nvSpPr>
        <p:spPr>
          <a:xfrm>
            <a:off x="667656" y="1912710"/>
            <a:ext cx="7250957" cy="3929223"/>
          </a:xfrm>
        </p:spPr>
        <p:txBody>
          <a:bodyPr/>
          <a:lstStyle/>
          <a:p>
            <a:pPr>
              <a:buNone/>
            </a:pPr>
            <a:r>
              <a:rPr lang="en-US" b="0" i="0" dirty="0">
                <a:solidFill>
                  <a:srgbClr val="000000"/>
                </a:solidFill>
                <a:effectLst/>
                <a:latin typeface="+mj-lt"/>
              </a:rPr>
              <a:t>Al vincular su cuenta </a:t>
            </a:r>
            <a:r>
              <a:rPr lang="en-US" b="0" i="0" dirty="0" err="1">
                <a:solidFill>
                  <a:srgbClr val="000000"/>
                </a:solidFill>
                <a:effectLst/>
                <a:latin typeface="+mj-lt"/>
              </a:rPr>
              <a:t>myGov</a:t>
            </a:r>
            <a:r>
              <a:rPr lang="en-US" b="0" i="0" dirty="0">
                <a:solidFill>
                  <a:srgbClr val="000000"/>
                </a:solidFill>
                <a:effectLst/>
                <a:latin typeface="+mj-lt"/>
              </a:rPr>
              <a:t> a la ATO, podrá:</a:t>
            </a:r>
          </a:p>
          <a:p>
            <a:pPr marL="623888"/>
            <a:r>
              <a:rPr lang="en-US" b="0" i="0" dirty="0">
                <a:solidFill>
                  <a:srgbClr val="000000"/>
                </a:solidFill>
                <a:effectLst/>
                <a:latin typeface="+mj-lt"/>
              </a:rPr>
              <a:t>gestionar sus datos personales y laborales,</a:t>
            </a:r>
          </a:p>
          <a:p>
            <a:pPr marL="623888"/>
            <a:r>
              <a:rPr lang="en-US" b="0" i="0" dirty="0">
                <a:solidFill>
                  <a:srgbClr val="000000"/>
                </a:solidFill>
                <a:effectLst/>
                <a:latin typeface="+mj-lt"/>
              </a:rPr>
              <a:t>consultar su información fiscal,</a:t>
            </a:r>
          </a:p>
          <a:p>
            <a:pPr marL="623888"/>
            <a:r>
              <a:rPr lang="en-US" b="0" i="0" dirty="0" err="1">
                <a:solidFill>
                  <a:srgbClr val="000000"/>
                </a:solidFill>
                <a:effectLst/>
                <a:latin typeface="+mj-lt"/>
              </a:rPr>
              <a:t>declarar</a:t>
            </a:r>
            <a:r>
              <a:rPr lang="en-US" b="0" i="0" dirty="0">
                <a:solidFill>
                  <a:srgbClr val="000000"/>
                </a:solidFill>
                <a:effectLst/>
                <a:latin typeface="+mj-lt"/>
              </a:rPr>
              <a:t> y pagar sus impuestos,</a:t>
            </a:r>
          </a:p>
          <a:p>
            <a:pPr marL="623888"/>
            <a:r>
              <a:rPr lang="en-US" b="0" i="0" dirty="0">
                <a:solidFill>
                  <a:srgbClr val="000000"/>
                </a:solidFill>
                <a:effectLst/>
                <a:latin typeface="+mj-lt"/>
              </a:rPr>
              <a:t>ver, gestionar y acceder a </a:t>
            </a:r>
            <a:r>
              <a:rPr lang="en-US" b="0" i="0" dirty="0" err="1">
                <a:solidFill>
                  <a:srgbClr val="000000"/>
                </a:solidFill>
                <a:effectLst/>
                <a:latin typeface="+mj-lt"/>
              </a:rPr>
              <a:t>su</a:t>
            </a:r>
            <a:r>
              <a:rPr lang="en-US" b="0" i="0" dirty="0">
                <a:solidFill>
                  <a:srgbClr val="000000"/>
                </a:solidFill>
                <a:effectLst/>
                <a:latin typeface="+mj-lt"/>
              </a:rPr>
              <a:t> </a:t>
            </a:r>
            <a:r>
              <a:rPr lang="en-US" b="0" i="0" dirty="0" err="1">
                <a:solidFill>
                  <a:srgbClr val="000000"/>
                </a:solidFill>
                <a:effectLst/>
                <a:latin typeface="+mj-lt"/>
              </a:rPr>
              <a:t>caja</a:t>
            </a:r>
            <a:r>
              <a:rPr lang="en-US" b="0" i="0" dirty="0">
                <a:solidFill>
                  <a:srgbClr val="000000"/>
                </a:solidFill>
                <a:effectLst/>
                <a:latin typeface="+mj-lt"/>
              </a:rPr>
              <a:t> de </a:t>
            </a:r>
            <a:r>
              <a:rPr lang="en-US" b="0" i="0" dirty="0" err="1">
                <a:solidFill>
                  <a:srgbClr val="000000"/>
                </a:solidFill>
                <a:effectLst/>
                <a:latin typeface="+mj-lt"/>
              </a:rPr>
              <a:t>jubilación</a:t>
            </a:r>
            <a:r>
              <a:rPr lang="en-US" b="0" i="0" dirty="0">
                <a:solidFill>
                  <a:srgbClr val="000000"/>
                </a:solidFill>
                <a:effectLst/>
                <a:latin typeface="+mj-lt"/>
              </a:rPr>
              <a:t>,</a:t>
            </a:r>
          </a:p>
          <a:p>
            <a:pPr marL="623888"/>
            <a:r>
              <a:rPr lang="en-US" b="0" i="0" dirty="0">
                <a:solidFill>
                  <a:srgbClr val="000000"/>
                </a:solidFill>
                <a:effectLst/>
                <a:latin typeface="+mj-lt"/>
              </a:rPr>
              <a:t>consultar el saldo de su préstamo estudiantil,</a:t>
            </a:r>
          </a:p>
          <a:p>
            <a:pPr marL="623888"/>
            <a:r>
              <a:rPr lang="en-US" b="0" i="0" dirty="0">
                <a:solidFill>
                  <a:srgbClr val="000000"/>
                </a:solidFill>
                <a:effectLst/>
                <a:latin typeface="+mj-lt"/>
              </a:rPr>
              <a:t>gestionar sus </a:t>
            </a:r>
            <a:r>
              <a:rPr lang="en-US" b="0" i="0" dirty="0" err="1">
                <a:solidFill>
                  <a:srgbClr val="000000"/>
                </a:solidFill>
                <a:effectLst/>
                <a:latin typeface="+mj-lt"/>
              </a:rPr>
              <a:t>declaraciones</a:t>
            </a:r>
            <a:r>
              <a:rPr lang="en-US" b="0" i="0" dirty="0">
                <a:solidFill>
                  <a:srgbClr val="000000"/>
                </a:solidFill>
                <a:effectLst/>
                <a:latin typeface="+mj-lt"/>
              </a:rPr>
              <a:t> como comerciante individual.</a:t>
            </a:r>
          </a:p>
        </p:txBody>
      </p:sp>
      <p:pic>
        <p:nvPicPr>
          <p:cNvPr id="3" name="Picture 8" descr="The myGov, Medicare, My Health Record, ATO and Centrelink logos.">
            <a:extLst>
              <a:ext uri="{FF2B5EF4-FFF2-40B4-BE49-F238E27FC236}">
                <a16:creationId xmlns:a16="http://schemas.microsoft.com/office/drawing/2014/main" id="{1F90146A-2648-BF20-A543-DA3571A38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968809" y="4304450"/>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6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F868-BDA1-D698-EFA0-0ECC39627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127-607B-90D4-B15C-FA727E3A54F7}"/>
              </a:ext>
            </a:extLst>
          </p:cNvPr>
          <p:cNvSpPr>
            <a:spLocks noGrp="1"/>
          </p:cNvSpPr>
          <p:nvPr>
            <p:ph type="title"/>
          </p:nvPr>
        </p:nvSpPr>
        <p:spPr>
          <a:xfrm>
            <a:off x="838200" y="365125"/>
            <a:ext cx="9228138" cy="1325563"/>
          </a:xfrm>
        </p:spPr>
        <p:txBody>
          <a:bodyPr wrap="square" anchor="ctr">
            <a:normAutofit/>
          </a:bodyPr>
          <a:lstStyle/>
          <a:p>
            <a:r>
              <a:rPr lang="en-US" dirty="0"/>
              <a:t>Vincular </a:t>
            </a:r>
            <a:r>
              <a:rPr lang="en-US" dirty="0" err="1"/>
              <a:t>Medicare </a:t>
            </a:r>
            <a:r>
              <a:rPr lang="en-US" dirty="0"/>
              <a:t>a su cuenta myGov</a:t>
            </a:r>
            <a:endParaRPr lang="en-AU" dirty="0"/>
          </a:p>
        </p:txBody>
      </p:sp>
      <p:sp>
        <p:nvSpPr>
          <p:cNvPr id="5" name="Footer Placeholder 4">
            <a:extLst>
              <a:ext uri="{FF2B5EF4-FFF2-40B4-BE49-F238E27FC236}">
                <a16:creationId xmlns:a16="http://schemas.microsoft.com/office/drawing/2014/main" id="{36FCD625-5ADF-1DEA-E9E2-888CC35A8F5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57CDFE3C-ACEA-3566-67D7-78586717B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14</a:t>
            </a:fld>
            <a:endParaRPr lang="en-AU" altLang="en-US"/>
          </a:p>
        </p:txBody>
      </p:sp>
      <p:pic>
        <p:nvPicPr>
          <p:cNvPr id="10" name="Picture 2" descr="myGov Home | myGov">
            <a:extLst>
              <a:ext uri="{FF2B5EF4-FFF2-40B4-BE49-F238E27FC236}">
                <a16:creationId xmlns:a16="http://schemas.microsoft.com/office/drawing/2014/main" id="{79C80EAF-D7CC-7FD3-D247-CE37B37B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41A6EC87-3AA7-8CA6-A517-73AC0DE2E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F86F6CAC-9924-0B2F-106E-13EDFC94BD31}"/>
              </a:ext>
            </a:extLst>
          </p:cNvPr>
          <p:cNvSpPr>
            <a:spLocks noGrp="1"/>
          </p:cNvSpPr>
          <p:nvPr>
            <p:ph sz="half" idx="2"/>
          </p:nvPr>
        </p:nvSpPr>
        <p:spPr/>
        <p:txBody>
          <a:bodyPr/>
          <a:lstStyle/>
          <a:p>
            <a:r>
              <a:rPr lang="en-US" dirty="0">
                <a:solidFill>
                  <a:schemeClr val="tx1"/>
                </a:solidFill>
              </a:rPr>
              <a:t>Necesitará su número de tarjeta Medicare.</a:t>
            </a:r>
          </a:p>
          <a:p>
            <a:r>
              <a:rPr lang="en-US" dirty="0">
                <a:solidFill>
                  <a:schemeClr val="tx1"/>
                </a:solidFill>
              </a:rPr>
              <a:t>Deberá responder algunas preguntas específicas sobre usted para vincular Medicare a </a:t>
            </a:r>
            <a:r>
              <a:rPr lang="en-US" dirty="0" err="1">
                <a:solidFill>
                  <a:schemeClr val="tx1"/>
                </a:solidFill>
              </a:rPr>
              <a:t>myGov</a:t>
            </a:r>
            <a:r>
              <a:rPr lang="en-US" dirty="0">
                <a:solidFill>
                  <a:schemeClr val="tx1"/>
                </a:solidFill>
              </a:rPr>
              <a:t>.</a:t>
            </a:r>
          </a:p>
          <a:p>
            <a:endParaRPr lang="en-AU" dirty="0">
              <a:solidFill>
                <a:schemeClr val="tx1"/>
              </a:solidFill>
            </a:endParaRPr>
          </a:p>
          <a:p>
            <a:r>
              <a:rPr lang="en-AU" dirty="0">
                <a:solidFill>
                  <a:schemeClr val="tx1"/>
                </a:solidFill>
              </a:rPr>
              <a:t>Más información:</a:t>
            </a:r>
          </a:p>
          <a:p>
            <a:pPr marL="0" indent="0">
              <a:buNone/>
            </a:pPr>
            <a:r>
              <a:rPr lang="en-AU" dirty="0">
                <a:solidFill>
                  <a:schemeClr val="tx1"/>
                </a:solidFill>
                <a:hlinkClick r:id="rId6"/>
              </a:rPr>
              <a:t>https://my.gov.au/en/about/help/mygov-website/link-services-to-your-account/link-medicare</a:t>
            </a:r>
            <a:endParaRPr lang="en-AU" dirty="0">
              <a:solidFill>
                <a:schemeClr val="tx1"/>
              </a:solidFill>
            </a:endParaRPr>
          </a:p>
          <a:p>
            <a:pPr marL="0" indent="0">
              <a:buNone/>
            </a:pPr>
            <a:endParaRPr lang="en-AU" dirty="0">
              <a:solidFill>
                <a:schemeClr val="tx1"/>
              </a:solidFill>
            </a:endParaRPr>
          </a:p>
        </p:txBody>
      </p:sp>
      <p:pic>
        <p:nvPicPr>
          <p:cNvPr id="4" name="Picture 8" descr="The myGov, Medicare, My Health Record, ATO and Centrelink logos.">
            <a:extLst>
              <a:ext uri="{FF2B5EF4-FFF2-40B4-BE49-F238E27FC236}">
                <a16:creationId xmlns:a16="http://schemas.microsoft.com/office/drawing/2014/main" id="{E1A42B53-D011-4695-A48C-8E736CFE57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874795" y="4735935"/>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1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A162-0EBC-5285-E135-0E1FCBE37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0BFB6-EC58-9204-99F1-5FE23622D3CA}"/>
              </a:ext>
            </a:extLst>
          </p:cNvPr>
          <p:cNvSpPr>
            <a:spLocks noGrp="1"/>
          </p:cNvSpPr>
          <p:nvPr>
            <p:ph type="title"/>
          </p:nvPr>
        </p:nvSpPr>
        <p:spPr>
          <a:xfrm>
            <a:off x="838200" y="365125"/>
            <a:ext cx="9228138" cy="1325563"/>
          </a:xfrm>
        </p:spPr>
        <p:txBody>
          <a:bodyPr wrap="square" anchor="ctr">
            <a:normAutofit/>
          </a:bodyPr>
          <a:lstStyle/>
          <a:p>
            <a:r>
              <a:rPr lang="en-US" dirty="0"/>
              <a:t>Vincular Medicare a su cuenta myGov</a:t>
            </a:r>
            <a:endParaRPr lang="en-AU" dirty="0"/>
          </a:p>
        </p:txBody>
      </p:sp>
      <p:sp>
        <p:nvSpPr>
          <p:cNvPr id="5" name="Footer Placeholder 4">
            <a:extLst>
              <a:ext uri="{FF2B5EF4-FFF2-40B4-BE49-F238E27FC236}">
                <a16:creationId xmlns:a16="http://schemas.microsoft.com/office/drawing/2014/main" id="{5120124A-F9D4-3634-3D16-56D301F1BA35}"/>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930440D3-5D29-9653-69AF-06A69D3131DC}"/>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15</a:t>
            </a:fld>
            <a:endParaRPr lang="en-AU" altLang="en-US"/>
          </a:p>
        </p:txBody>
      </p:sp>
      <p:sp>
        <p:nvSpPr>
          <p:cNvPr id="16" name="Content Placeholder 15">
            <a:extLst>
              <a:ext uri="{FF2B5EF4-FFF2-40B4-BE49-F238E27FC236}">
                <a16:creationId xmlns:a16="http://schemas.microsoft.com/office/drawing/2014/main" id="{D0471942-E6E6-7C27-5650-2DCE91937653}"/>
              </a:ext>
            </a:extLst>
          </p:cNvPr>
          <p:cNvSpPr>
            <a:spLocks noGrp="1"/>
          </p:cNvSpPr>
          <p:nvPr>
            <p:ph sz="half" idx="2"/>
          </p:nvPr>
        </p:nvSpPr>
        <p:spPr>
          <a:xfrm>
            <a:off x="838200" y="1464388"/>
            <a:ext cx="9228138" cy="3929223"/>
          </a:xfrm>
        </p:spPr>
        <p:txBody>
          <a:bodyPr/>
          <a:lstStyle/>
          <a:p>
            <a:r>
              <a:rPr lang="en-US" dirty="0">
                <a:solidFill>
                  <a:schemeClr val="tx1"/>
                </a:solidFill>
              </a:rPr>
              <a:t>Inicie sesión en myGov.</a:t>
            </a:r>
          </a:p>
          <a:p>
            <a:r>
              <a:rPr lang="en-US" dirty="0">
                <a:solidFill>
                  <a:schemeClr val="tx1"/>
                </a:solidFill>
              </a:rPr>
              <a:t>Seleccione Ver y vincular servicios.</a:t>
            </a:r>
          </a:p>
          <a:p>
            <a:r>
              <a:rPr lang="en-US" dirty="0">
                <a:solidFill>
                  <a:schemeClr val="tx1"/>
                </a:solidFill>
              </a:rPr>
              <a:t>Seleccione Vincular </a:t>
            </a:r>
            <a:r>
              <a:rPr lang="en-US" dirty="0" err="1">
                <a:solidFill>
                  <a:schemeClr val="tx1"/>
                </a:solidFill>
              </a:rPr>
              <a:t>en</a:t>
            </a:r>
            <a:r>
              <a:rPr lang="en-US" dirty="0">
                <a:solidFill>
                  <a:schemeClr val="tx1"/>
                </a:solidFill>
              </a:rPr>
              <a:t> la </a:t>
            </a:r>
            <a:r>
              <a:rPr lang="en-US" dirty="0" err="1">
                <a:solidFill>
                  <a:schemeClr val="tx1"/>
                </a:solidFill>
              </a:rPr>
              <a:t>casilla</a:t>
            </a:r>
            <a:r>
              <a:rPr lang="en-US" dirty="0">
                <a:solidFill>
                  <a:schemeClr val="tx1"/>
                </a:solidFill>
              </a:rPr>
              <a:t> de Medicare.</a:t>
            </a:r>
          </a:p>
          <a:p>
            <a:r>
              <a:rPr lang="en-US" dirty="0">
                <a:solidFill>
                  <a:schemeClr val="tx1"/>
                </a:solidFill>
              </a:rPr>
              <a:t>Si sus datos ya están registrados en myGov, deben coincidir con su registro de Medicare. Seleccione «Continuar». Si vincula Medicare por primera vez, deberá aceptar que </a:t>
            </a:r>
            <a:r>
              <a:rPr lang="en-US" dirty="0" err="1">
                <a:solidFill>
                  <a:schemeClr val="tx1"/>
                </a:solidFill>
              </a:rPr>
              <a:t>myGov</a:t>
            </a:r>
            <a:r>
              <a:rPr lang="en-US" dirty="0">
                <a:solidFill>
                  <a:schemeClr val="tx1"/>
                </a:solidFill>
              </a:rPr>
              <a:t> </a:t>
            </a:r>
            <a:r>
              <a:rPr lang="en-US" dirty="0" err="1">
                <a:solidFill>
                  <a:schemeClr val="tx1"/>
                </a:solidFill>
              </a:rPr>
              <a:t>guarde</a:t>
            </a:r>
            <a:r>
              <a:rPr lang="en-US" dirty="0">
                <a:solidFill>
                  <a:schemeClr val="tx1"/>
                </a:solidFill>
              </a:rPr>
              <a:t> sus datos personales. Seleccione «Acepto».</a:t>
            </a:r>
          </a:p>
          <a:p>
            <a:r>
              <a:rPr lang="en-US" dirty="0">
                <a:solidFill>
                  <a:schemeClr val="tx1"/>
                </a:solidFill>
              </a:rPr>
              <a:t>Puede vincular Medicare utilizando los datos de su tarjeta Medicare o un código de vinculación. Seleccione la </a:t>
            </a:r>
            <a:r>
              <a:rPr lang="en-US" dirty="0" err="1">
                <a:solidFill>
                  <a:schemeClr val="tx1"/>
                </a:solidFill>
              </a:rPr>
              <a:t>opción</a:t>
            </a:r>
            <a:r>
              <a:rPr lang="en-US" dirty="0">
                <a:solidFill>
                  <a:schemeClr val="tx1"/>
                </a:solidFill>
              </a:rPr>
              <a:t> </a:t>
            </a:r>
            <a:r>
              <a:rPr lang="en-US" dirty="0" err="1">
                <a:solidFill>
                  <a:schemeClr val="tx1"/>
                </a:solidFill>
              </a:rPr>
              <a:t>más</a:t>
            </a:r>
            <a:r>
              <a:rPr lang="en-US" dirty="0">
                <a:solidFill>
                  <a:schemeClr val="tx1"/>
                </a:solidFill>
              </a:rPr>
              <a:t> </a:t>
            </a:r>
            <a:r>
              <a:rPr lang="en-US" dirty="0" err="1">
                <a:solidFill>
                  <a:schemeClr val="tx1"/>
                </a:solidFill>
              </a:rPr>
              <a:t>apropiada</a:t>
            </a:r>
            <a:r>
              <a:rPr lang="en-US" dirty="0">
                <a:solidFill>
                  <a:schemeClr val="tx1"/>
                </a:solidFill>
              </a:rPr>
              <a:t> y, a continuación, seleccione «Siguiente».</a:t>
            </a:r>
          </a:p>
          <a:p>
            <a:r>
              <a:rPr lang="en-US" dirty="0">
                <a:solidFill>
                  <a:schemeClr val="tx1"/>
                </a:solidFill>
              </a:rPr>
              <a:t>Introduzca su número de tarjeta de Medicare y sus datos personales o su código de vinculación. Seleccione «Siguiente».</a:t>
            </a:r>
            <a:endParaRPr lang="en-AU" dirty="0">
              <a:solidFill>
                <a:schemeClr val="tx1"/>
              </a:solidFill>
            </a:endParaRPr>
          </a:p>
        </p:txBody>
      </p:sp>
      <p:grpSp>
        <p:nvGrpSpPr>
          <p:cNvPr id="3" name="Group 2">
            <a:extLst>
              <a:ext uri="{FF2B5EF4-FFF2-40B4-BE49-F238E27FC236}">
                <a16:creationId xmlns:a16="http://schemas.microsoft.com/office/drawing/2014/main" id="{B34D6B0A-095A-A2D8-FE1C-E7C14AEE0194}"/>
              </a:ext>
            </a:extLst>
          </p:cNvPr>
          <p:cNvGrpSpPr/>
          <p:nvPr/>
        </p:nvGrpSpPr>
        <p:grpSpPr>
          <a:xfrm>
            <a:off x="9793777" y="1464388"/>
            <a:ext cx="2165996" cy="2113600"/>
            <a:chOff x="12391833" y="1500457"/>
            <a:chExt cx="3846139" cy="3893154"/>
          </a:xfrm>
        </p:grpSpPr>
        <p:pic>
          <p:nvPicPr>
            <p:cNvPr id="10" name="Picture 2" descr="myGov Home | myGov">
              <a:extLst>
                <a:ext uri="{FF2B5EF4-FFF2-40B4-BE49-F238E27FC236}">
                  <a16:creationId xmlns:a16="http://schemas.microsoft.com/office/drawing/2014/main" id="{C19D6CD8-5658-DC0C-66D8-046F7171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833" y="1500457"/>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D6F52C07-75D8-DD54-BD1B-B3DC673C0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14083998" y="3002244"/>
              <a:ext cx="914400" cy="914400"/>
            </a:xfrm>
            <a:prstGeom prst="rect">
              <a:avLst/>
            </a:prstGeom>
          </p:spPr>
        </p:pic>
        <p:pic>
          <p:nvPicPr>
            <p:cNvPr id="4" name="Picture 8" descr="The myGov, Medicare, My Health Record, ATO and Centrelink logos.">
              <a:extLst>
                <a:ext uri="{FF2B5EF4-FFF2-40B4-BE49-F238E27FC236}">
                  <a16:creationId xmlns:a16="http://schemas.microsoft.com/office/drawing/2014/main" id="{CC069D23-D898-065E-BE43-9882B50510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2992738" y="4410767"/>
              <a:ext cx="3096919" cy="982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37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04F3-1514-0485-6680-318E538C4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BBF1B-9EA3-532F-012B-49F60F4065CE}"/>
              </a:ext>
            </a:extLst>
          </p:cNvPr>
          <p:cNvSpPr>
            <a:spLocks noGrp="1"/>
          </p:cNvSpPr>
          <p:nvPr>
            <p:ph type="title"/>
          </p:nvPr>
        </p:nvSpPr>
        <p:spPr>
          <a:xfrm>
            <a:off x="838200" y="365125"/>
            <a:ext cx="9228138" cy="1325563"/>
          </a:xfrm>
        </p:spPr>
        <p:txBody>
          <a:bodyPr wrap="square" anchor="ctr">
            <a:normAutofit/>
          </a:bodyPr>
          <a:lstStyle/>
          <a:p>
            <a:r>
              <a:rPr lang="en-US" dirty="0"/>
              <a:t>Qué puede hacer al vincular </a:t>
            </a:r>
            <a:r>
              <a:rPr lang="en-US" dirty="0" err="1"/>
              <a:t>Medicare </a:t>
            </a:r>
            <a:r>
              <a:rPr lang="en-US" dirty="0"/>
              <a:t>con myGov</a:t>
            </a:r>
            <a:endParaRPr lang="en-AU" dirty="0"/>
          </a:p>
        </p:txBody>
      </p:sp>
      <p:sp>
        <p:nvSpPr>
          <p:cNvPr id="5" name="Footer Placeholder 4">
            <a:extLst>
              <a:ext uri="{FF2B5EF4-FFF2-40B4-BE49-F238E27FC236}">
                <a16:creationId xmlns:a16="http://schemas.microsoft.com/office/drawing/2014/main" id="{01EE658F-F58F-1A0C-518D-EBB0A108DE6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87DA00BF-0A06-9BEA-7272-718734DEE12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16</a:t>
            </a:fld>
            <a:endParaRPr lang="en-AU" altLang="en-US"/>
          </a:p>
        </p:txBody>
      </p:sp>
      <p:pic>
        <p:nvPicPr>
          <p:cNvPr id="10" name="Picture 2" descr="myGov Home | myGov">
            <a:extLst>
              <a:ext uri="{FF2B5EF4-FFF2-40B4-BE49-F238E27FC236}">
                <a16:creationId xmlns:a16="http://schemas.microsoft.com/office/drawing/2014/main" id="{440388B6-8FEF-78FF-4B24-CC4006D1D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F23AEC2-7D40-8AE0-56A9-DA5F7B5BE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9BD3389D-1820-D84D-69BE-0CB4C74EEB0B}"/>
              </a:ext>
            </a:extLst>
          </p:cNvPr>
          <p:cNvSpPr>
            <a:spLocks noGrp="1"/>
          </p:cNvSpPr>
          <p:nvPr>
            <p:ph sz="half" idx="2"/>
          </p:nvPr>
        </p:nvSpPr>
        <p:spPr>
          <a:xfrm>
            <a:off x="1146628" y="2119232"/>
            <a:ext cx="5789809" cy="3929223"/>
          </a:xfrm>
        </p:spPr>
        <p:txBody>
          <a:bodyPr/>
          <a:lstStyle/>
          <a:p>
            <a:pPr>
              <a:buNone/>
            </a:pPr>
            <a:r>
              <a:rPr lang="en-US" b="0" i="0" dirty="0">
                <a:solidFill>
                  <a:srgbClr val="000000"/>
                </a:solidFill>
                <a:effectLst/>
                <a:latin typeface="+mj-lt"/>
              </a:rPr>
              <a:t>Al vincular Medicare a su cuenta myGov, podrá:</a:t>
            </a:r>
          </a:p>
          <a:p>
            <a:r>
              <a:rPr lang="en-US" b="0" i="0" dirty="0">
                <a:solidFill>
                  <a:srgbClr val="000000"/>
                </a:solidFill>
                <a:effectLst/>
                <a:latin typeface="+mj-lt"/>
              </a:rPr>
              <a:t>presentar una reclamación</a:t>
            </a:r>
          </a:p>
          <a:p>
            <a:r>
              <a:rPr lang="en-US" b="0" i="0" dirty="0">
                <a:solidFill>
                  <a:srgbClr val="000000"/>
                </a:solidFill>
                <a:effectLst/>
                <a:latin typeface="+mj-lt"/>
              </a:rPr>
              <a:t>obtener una tarjeta Medicare</a:t>
            </a:r>
          </a:p>
          <a:p>
            <a:r>
              <a:rPr lang="en-US" b="0" i="0" dirty="0">
                <a:solidFill>
                  <a:srgbClr val="000000"/>
                </a:solidFill>
                <a:effectLst/>
                <a:latin typeface="+mj-lt"/>
              </a:rPr>
              <a:t>añadir o </a:t>
            </a:r>
            <a:r>
              <a:rPr lang="en-US" b="0" i="0" dirty="0" err="1">
                <a:solidFill>
                  <a:srgbClr val="000000"/>
                </a:solidFill>
                <a:effectLst/>
                <a:latin typeface="+mj-lt"/>
              </a:rPr>
              <a:t>suprimir</a:t>
            </a:r>
            <a:r>
              <a:rPr lang="en-US" b="0" i="0" dirty="0">
                <a:solidFill>
                  <a:srgbClr val="000000"/>
                </a:solidFill>
                <a:effectLst/>
                <a:latin typeface="+mj-lt"/>
              </a:rPr>
              <a:t> a alguien de su tarjeta Medicare</a:t>
            </a:r>
          </a:p>
          <a:p>
            <a:r>
              <a:rPr lang="en-US" b="0" i="0" dirty="0">
                <a:solidFill>
                  <a:srgbClr val="000000"/>
                </a:solidFill>
                <a:effectLst/>
                <a:latin typeface="+mj-lt"/>
              </a:rPr>
              <a:t>actualizar sus datos personales</a:t>
            </a:r>
          </a:p>
          <a:p>
            <a:r>
              <a:rPr lang="en-US" b="0" i="0" dirty="0">
                <a:solidFill>
                  <a:srgbClr val="000000"/>
                </a:solidFill>
                <a:effectLst/>
                <a:latin typeface="+mj-lt"/>
              </a:rPr>
              <a:t>ver su historial de reclamaciones y extractos. </a:t>
            </a:r>
          </a:p>
        </p:txBody>
      </p:sp>
      <p:pic>
        <p:nvPicPr>
          <p:cNvPr id="4" name="Picture 8" descr="The myGov, Medicare, My Health Record, ATO and Centrelink logos.">
            <a:extLst>
              <a:ext uri="{FF2B5EF4-FFF2-40B4-BE49-F238E27FC236}">
                <a16:creationId xmlns:a16="http://schemas.microsoft.com/office/drawing/2014/main" id="{6B4294E3-ED6F-DE8A-4BEF-204F944E2F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108566" y="4403783"/>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02DD-2235-F392-DE18-001832FAB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F952B-6D96-4B80-854F-52476A6FE3CC}"/>
              </a:ext>
            </a:extLst>
          </p:cNvPr>
          <p:cNvSpPr>
            <a:spLocks noGrp="1"/>
          </p:cNvSpPr>
          <p:nvPr>
            <p:ph type="title"/>
          </p:nvPr>
        </p:nvSpPr>
        <p:spPr>
          <a:xfrm>
            <a:off x="838200" y="365125"/>
            <a:ext cx="9228138" cy="1325563"/>
          </a:xfrm>
        </p:spPr>
        <p:txBody>
          <a:bodyPr wrap="square" anchor="ctr">
            <a:normAutofit/>
          </a:bodyPr>
          <a:lstStyle/>
          <a:p>
            <a:r>
              <a:rPr lang="en-US" dirty="0" err="1"/>
              <a:t>Vincular</a:t>
            </a:r>
            <a:r>
              <a:rPr lang="en-US" dirty="0"/>
              <a:t> My Health Record a </a:t>
            </a:r>
            <a:r>
              <a:rPr lang="en-US" dirty="0" err="1"/>
              <a:t>su</a:t>
            </a:r>
            <a:r>
              <a:rPr lang="en-US" dirty="0"/>
              <a:t> </a:t>
            </a:r>
            <a:r>
              <a:rPr lang="en-US" dirty="0" err="1"/>
              <a:t>cuenta</a:t>
            </a:r>
            <a:r>
              <a:rPr lang="en-US" dirty="0"/>
              <a:t> myGov</a:t>
            </a:r>
            <a:endParaRPr lang="en-AU" dirty="0"/>
          </a:p>
        </p:txBody>
      </p:sp>
      <p:sp>
        <p:nvSpPr>
          <p:cNvPr id="5" name="Footer Placeholder 4">
            <a:extLst>
              <a:ext uri="{FF2B5EF4-FFF2-40B4-BE49-F238E27FC236}">
                <a16:creationId xmlns:a16="http://schemas.microsoft.com/office/drawing/2014/main" id="{8DD2113C-090A-6192-BB42-FC980E59E2F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inclusión digital de Australia Occidental | Programa Community Champions</a:t>
            </a:r>
          </a:p>
        </p:txBody>
      </p:sp>
      <p:sp>
        <p:nvSpPr>
          <p:cNvPr id="6" name="Slide Number Placeholder 5">
            <a:extLst>
              <a:ext uri="{FF2B5EF4-FFF2-40B4-BE49-F238E27FC236}">
                <a16:creationId xmlns:a16="http://schemas.microsoft.com/office/drawing/2014/main" id="{1565754E-DA90-AF3E-D7C5-0A68E5FCD62A}"/>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17</a:t>
            </a:fld>
            <a:endParaRPr lang="en-AU" altLang="en-US"/>
          </a:p>
        </p:txBody>
      </p:sp>
      <p:pic>
        <p:nvPicPr>
          <p:cNvPr id="10" name="Picture 2" descr="myGov Home | myGov">
            <a:extLst>
              <a:ext uri="{FF2B5EF4-FFF2-40B4-BE49-F238E27FC236}">
                <a16:creationId xmlns:a16="http://schemas.microsoft.com/office/drawing/2014/main" id="{2F3AD6DD-A78A-832C-590C-050EE842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B287A4D-8ADD-9249-6F62-25D67874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E818C796-07D8-5F17-E06A-B8A986AD6098}"/>
              </a:ext>
            </a:extLst>
          </p:cNvPr>
          <p:cNvSpPr>
            <a:spLocks noGrp="1"/>
          </p:cNvSpPr>
          <p:nvPr>
            <p:ph sz="half" idx="2"/>
          </p:nvPr>
        </p:nvSpPr>
        <p:spPr/>
        <p:txBody>
          <a:bodyPr/>
          <a:lstStyle/>
          <a:p>
            <a:pPr marL="0" indent="0">
              <a:buNone/>
            </a:pPr>
            <a:r>
              <a:rPr lang="en-US" dirty="0"/>
              <a:t>My Health Record da acceso a información sanitaria clave, como:</a:t>
            </a:r>
          </a:p>
          <a:p>
            <a:r>
              <a:rPr lang="en-US" dirty="0" err="1"/>
              <a:t>su</a:t>
            </a:r>
            <a:r>
              <a:rPr lang="en-US" dirty="0"/>
              <a:t> información </a:t>
            </a:r>
            <a:r>
              <a:rPr lang="en-US" dirty="0" err="1"/>
              <a:t>sobre</a:t>
            </a:r>
            <a:r>
              <a:rPr lang="en-US" dirty="0"/>
              <a:t> COVID-19, incluidas las vacunas y </a:t>
            </a:r>
            <a:r>
              <a:rPr lang="en-US" dirty="0" err="1"/>
              <a:t>los</a:t>
            </a:r>
            <a:r>
              <a:rPr lang="en-US" dirty="0"/>
              <a:t> </a:t>
            </a:r>
            <a:r>
              <a:rPr lang="en-US" dirty="0" err="1"/>
              <a:t>análisis</a:t>
            </a:r>
            <a:r>
              <a:rPr lang="en-US" dirty="0"/>
              <a:t>, en un solo lugar</a:t>
            </a:r>
          </a:p>
          <a:p>
            <a:r>
              <a:rPr lang="en-US" dirty="0"/>
              <a:t>informes de patología y diagnóstico por imagen</a:t>
            </a:r>
          </a:p>
          <a:p>
            <a:r>
              <a:rPr lang="en-US" dirty="0"/>
              <a:t>información sobre recetas y dispensación</a:t>
            </a:r>
          </a:p>
          <a:p>
            <a:r>
              <a:rPr lang="en-US" dirty="0"/>
              <a:t>resúmenes de alta hospitalaria.</a:t>
            </a:r>
            <a:endParaRPr lang="en-AU" dirty="0"/>
          </a:p>
        </p:txBody>
      </p:sp>
      <p:pic>
        <p:nvPicPr>
          <p:cNvPr id="3" name="Picture 8" descr="The myGov, Medicare, My Health Record, ATO and Centrelink logos.">
            <a:extLst>
              <a:ext uri="{FF2B5EF4-FFF2-40B4-BE49-F238E27FC236}">
                <a16:creationId xmlns:a16="http://schemas.microsoft.com/office/drawing/2014/main" id="{9C758B12-D742-A239-3252-378D718D0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2694-2440-95A9-37F1-465761F1C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1F624-7442-350E-A625-2BF4DF6CE70C}"/>
              </a:ext>
            </a:extLst>
          </p:cNvPr>
          <p:cNvSpPr>
            <a:spLocks noGrp="1"/>
          </p:cNvSpPr>
          <p:nvPr>
            <p:ph type="title"/>
          </p:nvPr>
        </p:nvSpPr>
        <p:spPr>
          <a:xfrm>
            <a:off x="838200" y="365125"/>
            <a:ext cx="9228138" cy="1325563"/>
          </a:xfrm>
        </p:spPr>
        <p:txBody>
          <a:bodyPr wrap="square" anchor="ctr">
            <a:normAutofit/>
          </a:bodyPr>
          <a:lstStyle/>
          <a:p>
            <a:r>
              <a:rPr lang="en-US" dirty="0" err="1"/>
              <a:t>Vincular</a:t>
            </a:r>
            <a:r>
              <a:rPr lang="en-US" dirty="0"/>
              <a:t> My Health Record a </a:t>
            </a:r>
            <a:r>
              <a:rPr lang="en-US" dirty="0" err="1"/>
              <a:t>su</a:t>
            </a:r>
            <a:r>
              <a:rPr lang="en-US" dirty="0"/>
              <a:t> cuenta myGov utilizando los datos de Medicare</a:t>
            </a:r>
            <a:endParaRPr lang="en-AU" dirty="0"/>
          </a:p>
        </p:txBody>
      </p:sp>
      <p:sp>
        <p:nvSpPr>
          <p:cNvPr id="5" name="Footer Placeholder 4">
            <a:extLst>
              <a:ext uri="{FF2B5EF4-FFF2-40B4-BE49-F238E27FC236}">
                <a16:creationId xmlns:a16="http://schemas.microsoft.com/office/drawing/2014/main" id="{05349377-2D4A-A4A7-7823-EA2BB2EA98D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inclusión digital de Australia Occidental | Programa Community Champions</a:t>
            </a:r>
          </a:p>
        </p:txBody>
      </p:sp>
      <p:sp>
        <p:nvSpPr>
          <p:cNvPr id="6" name="Slide Number Placeholder 5">
            <a:extLst>
              <a:ext uri="{FF2B5EF4-FFF2-40B4-BE49-F238E27FC236}">
                <a16:creationId xmlns:a16="http://schemas.microsoft.com/office/drawing/2014/main" id="{E9FFE7FF-9E38-7EF7-A3AE-4136CBB6DA4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18</a:t>
            </a:fld>
            <a:endParaRPr lang="en-AU" altLang="en-US"/>
          </a:p>
        </p:txBody>
      </p:sp>
      <p:sp>
        <p:nvSpPr>
          <p:cNvPr id="16" name="Content Placeholder 15">
            <a:extLst>
              <a:ext uri="{FF2B5EF4-FFF2-40B4-BE49-F238E27FC236}">
                <a16:creationId xmlns:a16="http://schemas.microsoft.com/office/drawing/2014/main" id="{EB1332F5-8B4E-1C19-660C-70D3B17676D5}"/>
              </a:ext>
            </a:extLst>
          </p:cNvPr>
          <p:cNvSpPr>
            <a:spLocks noGrp="1"/>
          </p:cNvSpPr>
          <p:nvPr>
            <p:ph sz="half" idx="2"/>
          </p:nvPr>
        </p:nvSpPr>
        <p:spPr>
          <a:xfrm>
            <a:off x="838199" y="1825625"/>
            <a:ext cx="8262257" cy="3929223"/>
          </a:xfrm>
        </p:spPr>
        <p:txBody>
          <a:bodyPr/>
          <a:lstStyle/>
          <a:p>
            <a:pPr marL="457200" indent="-457200">
              <a:buFont typeface="+mj-lt"/>
              <a:buAutoNum type="arabicPeriod"/>
            </a:pPr>
            <a:r>
              <a:rPr lang="en-US" dirty="0">
                <a:solidFill>
                  <a:schemeClr val="tx1"/>
                </a:solidFill>
              </a:rPr>
              <a:t>Inicie sesión en myGov.</a:t>
            </a:r>
          </a:p>
          <a:p>
            <a:pPr marL="457200" indent="-457200">
              <a:buFont typeface="+mj-lt"/>
              <a:buAutoNum type="arabicPeriod"/>
            </a:pPr>
            <a:r>
              <a:rPr lang="en-US" dirty="0">
                <a:solidFill>
                  <a:schemeClr val="tx1"/>
                </a:solidFill>
              </a:rPr>
              <a:t>Seleccione Ver y vincular servicios.</a:t>
            </a:r>
          </a:p>
          <a:p>
            <a:pPr marL="457200" indent="-457200">
              <a:buFont typeface="+mj-lt"/>
              <a:buAutoNum type="arabicPeriod"/>
            </a:pPr>
            <a:r>
              <a:rPr lang="en-US" dirty="0">
                <a:solidFill>
                  <a:schemeClr val="tx1"/>
                </a:solidFill>
              </a:rPr>
              <a:t>Seleccione Vincular </a:t>
            </a:r>
            <a:r>
              <a:rPr lang="en-US" dirty="0" err="1">
                <a:solidFill>
                  <a:schemeClr val="tx1"/>
                </a:solidFill>
              </a:rPr>
              <a:t>en</a:t>
            </a:r>
            <a:r>
              <a:rPr lang="en-US" dirty="0">
                <a:solidFill>
                  <a:schemeClr val="tx1"/>
                </a:solidFill>
              </a:rPr>
              <a:t> la </a:t>
            </a:r>
            <a:r>
              <a:rPr lang="en-US" dirty="0" err="1">
                <a:solidFill>
                  <a:schemeClr val="tx1"/>
                </a:solidFill>
              </a:rPr>
              <a:t>casilla</a:t>
            </a:r>
            <a:r>
              <a:rPr lang="en-US" dirty="0">
                <a:solidFill>
                  <a:schemeClr val="tx1"/>
                </a:solidFill>
              </a:rPr>
              <a:t> My Health Record. </a:t>
            </a:r>
          </a:p>
          <a:p>
            <a:pPr lvl="1"/>
            <a:r>
              <a:rPr lang="en-US" dirty="0">
                <a:solidFill>
                  <a:schemeClr val="tx1"/>
                </a:solidFill>
              </a:rPr>
              <a:t>Si ya ha vinculado Medicare, utilizaremos sus datos de Medicare para </a:t>
            </a:r>
            <a:r>
              <a:rPr lang="en-US" dirty="0" err="1">
                <a:solidFill>
                  <a:schemeClr val="tx1"/>
                </a:solidFill>
              </a:rPr>
              <a:t>vincular</a:t>
            </a:r>
            <a:r>
              <a:rPr lang="en-US" dirty="0">
                <a:solidFill>
                  <a:schemeClr val="tx1"/>
                </a:solidFill>
              </a:rPr>
              <a:t> My Health Record. Seleccione Continuar y siga las instrucciones para </a:t>
            </a:r>
            <a:r>
              <a:rPr lang="en-US" dirty="0" err="1">
                <a:solidFill>
                  <a:schemeClr val="tx1"/>
                </a:solidFill>
              </a:rPr>
              <a:t>vincular</a:t>
            </a:r>
            <a:r>
              <a:rPr lang="en-US" dirty="0">
                <a:solidFill>
                  <a:schemeClr val="tx1"/>
                </a:solidFill>
              </a:rPr>
              <a:t> My Health Record. </a:t>
            </a:r>
          </a:p>
          <a:p>
            <a:pPr lvl="1"/>
            <a:r>
              <a:rPr lang="en-US" dirty="0">
                <a:solidFill>
                  <a:schemeClr val="tx1"/>
                </a:solidFill>
              </a:rPr>
              <a:t>Si aún no ha vinculado Medicare, deberá confirmar su identidad para </a:t>
            </a:r>
            <a:r>
              <a:rPr lang="en-US" dirty="0" err="1">
                <a:solidFill>
                  <a:schemeClr val="tx1"/>
                </a:solidFill>
              </a:rPr>
              <a:t>vincular</a:t>
            </a:r>
            <a:r>
              <a:rPr lang="en-US" dirty="0">
                <a:solidFill>
                  <a:schemeClr val="tx1"/>
                </a:solidFill>
              </a:rPr>
              <a:t> My Health Record. </a:t>
            </a:r>
          </a:p>
          <a:p>
            <a:pPr lvl="1"/>
            <a:r>
              <a:rPr lang="en-US" dirty="0">
                <a:solidFill>
                  <a:schemeClr val="tx1"/>
                </a:solidFill>
              </a:rPr>
              <a:t>Continúe con estos pasos:</a:t>
            </a:r>
          </a:p>
          <a:p>
            <a:pPr marL="457200" indent="-457200">
              <a:buFont typeface="+mj-lt"/>
              <a:buAutoNum type="arabicPeriod"/>
            </a:pPr>
            <a:r>
              <a:rPr lang="en-US" dirty="0">
                <a:solidFill>
                  <a:schemeClr val="tx1"/>
                </a:solidFill>
              </a:rPr>
              <a:t>Seleccione Usar mi registro de Medicare y, a continuación, seleccione Continuar. Necesitará su número de tarjeta de Medicare y responder a </a:t>
            </a:r>
            <a:r>
              <a:rPr lang="en-US" dirty="0" err="1">
                <a:solidFill>
                  <a:schemeClr val="tx1"/>
                </a:solidFill>
              </a:rPr>
              <a:t>preguntas</a:t>
            </a:r>
            <a:r>
              <a:rPr lang="en-US" dirty="0">
                <a:solidFill>
                  <a:schemeClr val="tx1"/>
                </a:solidFill>
              </a:rPr>
              <a:t> específicas sobre usted. Seleccione Siguiente.</a:t>
            </a:r>
            <a:endParaRPr lang="en-AU" dirty="0">
              <a:solidFill>
                <a:schemeClr val="tx1"/>
              </a:solidFill>
            </a:endParaRPr>
          </a:p>
        </p:txBody>
      </p:sp>
      <p:grpSp>
        <p:nvGrpSpPr>
          <p:cNvPr id="4" name="Group 3">
            <a:extLst>
              <a:ext uri="{FF2B5EF4-FFF2-40B4-BE49-F238E27FC236}">
                <a16:creationId xmlns:a16="http://schemas.microsoft.com/office/drawing/2014/main" id="{D3607D0C-5E68-DA62-D944-4D4D0FB0BB60}"/>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BE554D1F-7FC5-42B0-4556-F6BA593A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EE641175-2B12-3C4C-468D-C6DD06DD4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E514B7AF-89F4-AD24-A1AC-EB987CAE85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314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9C4D-CF74-FA57-6284-1BC4438DB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668B8-3AC7-8B71-5493-889221F25E16}"/>
              </a:ext>
            </a:extLst>
          </p:cNvPr>
          <p:cNvSpPr>
            <a:spLocks noGrp="1"/>
          </p:cNvSpPr>
          <p:nvPr>
            <p:ph type="title"/>
          </p:nvPr>
        </p:nvSpPr>
        <p:spPr>
          <a:xfrm>
            <a:off x="838200" y="365125"/>
            <a:ext cx="9228138" cy="1325563"/>
          </a:xfrm>
        </p:spPr>
        <p:txBody>
          <a:bodyPr wrap="square" anchor="ctr">
            <a:normAutofit fontScale="90000"/>
          </a:bodyPr>
          <a:lstStyle/>
          <a:p>
            <a:r>
              <a:rPr lang="en-US" dirty="0" err="1"/>
              <a:t>Vincular</a:t>
            </a:r>
            <a:r>
              <a:rPr lang="en-US" dirty="0"/>
              <a:t> My Health Record a su cuenta myGov utilizando el código de verificación de identidad</a:t>
            </a:r>
            <a:endParaRPr lang="en-AU" dirty="0"/>
          </a:p>
        </p:txBody>
      </p:sp>
      <p:sp>
        <p:nvSpPr>
          <p:cNvPr id="5" name="Footer Placeholder 4">
            <a:extLst>
              <a:ext uri="{FF2B5EF4-FFF2-40B4-BE49-F238E27FC236}">
                <a16:creationId xmlns:a16="http://schemas.microsoft.com/office/drawing/2014/main" id="{87B2D79B-D720-0957-FB91-A9B1EFD42A7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inclusión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84F7410A-CD77-CDB5-9734-0EEBFEE0E8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19</a:t>
            </a:fld>
            <a:endParaRPr lang="en-AU" altLang="en-US"/>
          </a:p>
        </p:txBody>
      </p:sp>
      <p:sp>
        <p:nvSpPr>
          <p:cNvPr id="16" name="Content Placeholder 15">
            <a:extLst>
              <a:ext uri="{FF2B5EF4-FFF2-40B4-BE49-F238E27FC236}">
                <a16:creationId xmlns:a16="http://schemas.microsoft.com/office/drawing/2014/main" id="{0CE93373-126A-365C-63D9-630F666B90E4}"/>
              </a:ext>
            </a:extLst>
          </p:cNvPr>
          <p:cNvSpPr>
            <a:spLocks noGrp="1"/>
          </p:cNvSpPr>
          <p:nvPr>
            <p:ph sz="half" idx="2"/>
          </p:nvPr>
        </p:nvSpPr>
        <p:spPr>
          <a:xfrm>
            <a:off x="838200" y="1625147"/>
            <a:ext cx="8262257" cy="3929223"/>
          </a:xfrm>
        </p:spPr>
        <p:txBody>
          <a:bodyPr/>
          <a:lstStyle/>
          <a:p>
            <a:pPr marL="457200" indent="-457200">
              <a:buFont typeface="+mj-lt"/>
              <a:buAutoNum type="arabicPeriod"/>
            </a:pPr>
            <a:r>
              <a:rPr lang="en-US" dirty="0">
                <a:solidFill>
                  <a:schemeClr val="tx1"/>
                </a:solidFill>
              </a:rPr>
              <a:t>Si no cumple los requisitos para acceder a Medicare o si desea verificar su identidad por teléfono, puede utilizar un código de verificación de identidad para vincular My Health Record a su cuenta myGov.</a:t>
            </a:r>
          </a:p>
          <a:p>
            <a:pPr marL="457200" indent="-457200">
              <a:buFont typeface="+mj-lt"/>
              <a:buAutoNum type="arabicPeriod"/>
            </a:pPr>
            <a:r>
              <a:rPr lang="en-US" dirty="0">
                <a:solidFill>
                  <a:schemeClr val="tx1"/>
                </a:solidFill>
              </a:rPr>
              <a:t>Para obtener un código, </a:t>
            </a:r>
            <a:r>
              <a:rPr lang="en-US" dirty="0" err="1">
                <a:solidFill>
                  <a:schemeClr val="tx1"/>
                </a:solidFill>
              </a:rPr>
              <a:t>llame</a:t>
            </a:r>
            <a:r>
              <a:rPr lang="en-US" dirty="0">
                <a:solidFill>
                  <a:schemeClr val="tx1"/>
                </a:solidFill>
              </a:rPr>
              <a:t> al </a:t>
            </a:r>
            <a:r>
              <a:rPr lang="en-US" dirty="0" err="1">
                <a:solidFill>
                  <a:schemeClr val="tx1"/>
                </a:solidFill>
              </a:rPr>
              <a:t>número</a:t>
            </a:r>
            <a:r>
              <a:rPr lang="en-US" dirty="0">
                <a:solidFill>
                  <a:schemeClr val="tx1"/>
                </a:solidFill>
              </a:rPr>
              <a:t> de ayuda de My Health Record al 1800 723 471.</a:t>
            </a:r>
          </a:p>
          <a:p>
            <a:pPr marL="457200" indent="-457200">
              <a:buFont typeface="+mj-lt"/>
              <a:buAutoNum type="arabicPeriod"/>
            </a:pPr>
            <a:r>
              <a:rPr lang="en-US" dirty="0">
                <a:solidFill>
                  <a:schemeClr val="tx1"/>
                </a:solidFill>
              </a:rPr>
              <a:t>Siga estos pasos cuando tenga un código de verificación de identidad:</a:t>
            </a:r>
          </a:p>
          <a:p>
            <a:pPr marL="914400" lvl="1" indent="-457200">
              <a:buFont typeface="+mj-lt"/>
              <a:buAutoNum type="arabicPeriod"/>
            </a:pPr>
            <a:r>
              <a:rPr lang="en-US" dirty="0">
                <a:solidFill>
                  <a:schemeClr val="tx1"/>
                </a:solidFill>
              </a:rPr>
              <a:t>Inicie sesión en myGov.</a:t>
            </a:r>
          </a:p>
          <a:p>
            <a:pPr marL="914400" lvl="1" indent="-457200">
              <a:buFont typeface="+mj-lt"/>
              <a:buAutoNum type="arabicPeriod"/>
            </a:pPr>
            <a:r>
              <a:rPr lang="en-US" dirty="0">
                <a:solidFill>
                  <a:schemeClr val="tx1"/>
                </a:solidFill>
              </a:rPr>
              <a:t>Seleccione Ver y vincular servicios.</a:t>
            </a:r>
          </a:p>
          <a:p>
            <a:pPr marL="914400" lvl="1" indent="-457200">
              <a:buFont typeface="+mj-lt"/>
              <a:buAutoNum type="arabicPeriod"/>
            </a:pPr>
            <a:r>
              <a:rPr lang="en-US" dirty="0">
                <a:solidFill>
                  <a:schemeClr val="tx1"/>
                </a:solidFill>
              </a:rPr>
              <a:t>Seleccione Vincular </a:t>
            </a:r>
            <a:r>
              <a:rPr lang="en-US" dirty="0" err="1">
                <a:solidFill>
                  <a:schemeClr val="tx1"/>
                </a:solidFill>
              </a:rPr>
              <a:t>en</a:t>
            </a:r>
            <a:r>
              <a:rPr lang="en-US" dirty="0">
                <a:solidFill>
                  <a:schemeClr val="tx1"/>
                </a:solidFill>
              </a:rPr>
              <a:t> la </a:t>
            </a:r>
            <a:r>
              <a:rPr lang="en-US" dirty="0" err="1">
                <a:solidFill>
                  <a:schemeClr val="tx1"/>
                </a:solidFill>
              </a:rPr>
              <a:t>casilla</a:t>
            </a:r>
            <a:r>
              <a:rPr lang="en-US" dirty="0">
                <a:solidFill>
                  <a:schemeClr val="tx1"/>
                </a:solidFill>
              </a:rPr>
              <a:t> de My Health Record.</a:t>
            </a:r>
          </a:p>
          <a:p>
            <a:pPr marL="914400" lvl="1" indent="-457200">
              <a:buFont typeface="+mj-lt"/>
              <a:buAutoNum type="arabicPeriod"/>
            </a:pPr>
            <a:r>
              <a:rPr lang="en-US" dirty="0">
                <a:solidFill>
                  <a:schemeClr val="tx1"/>
                </a:solidFill>
              </a:rPr>
              <a:t>Seleccione «Use my access code» y luego «Continue». </a:t>
            </a:r>
          </a:p>
          <a:p>
            <a:pPr marL="914400" lvl="1" indent="-457200">
              <a:buFont typeface="+mj-lt"/>
              <a:buAutoNum type="arabicPeriod"/>
            </a:pPr>
            <a:r>
              <a:rPr lang="en-US" dirty="0" err="1">
                <a:solidFill>
                  <a:schemeClr val="tx1"/>
                </a:solidFill>
              </a:rPr>
              <a:t>Introduzca</a:t>
            </a:r>
            <a:r>
              <a:rPr lang="en-US" dirty="0">
                <a:solidFill>
                  <a:schemeClr val="tx1"/>
                </a:solidFill>
              </a:rPr>
              <a:t> </a:t>
            </a:r>
            <a:r>
              <a:rPr lang="en-US" dirty="0" err="1">
                <a:solidFill>
                  <a:schemeClr val="tx1"/>
                </a:solidFill>
              </a:rPr>
              <a:t>su</a:t>
            </a:r>
            <a:r>
              <a:rPr lang="en-US" dirty="0">
                <a:solidFill>
                  <a:schemeClr val="tx1"/>
                </a:solidFill>
              </a:rPr>
              <a:t> </a:t>
            </a:r>
            <a:r>
              <a:rPr lang="en-US" dirty="0" err="1">
                <a:solidFill>
                  <a:schemeClr val="tx1"/>
                </a:solidFill>
              </a:rPr>
              <a:t>código</a:t>
            </a:r>
            <a:r>
              <a:rPr lang="en-US" dirty="0">
                <a:solidFill>
                  <a:schemeClr val="tx1"/>
                </a:solidFill>
              </a:rPr>
              <a:t> de </a:t>
            </a:r>
            <a:r>
              <a:rPr lang="en-US" dirty="0" err="1">
                <a:solidFill>
                  <a:schemeClr val="tx1"/>
                </a:solidFill>
              </a:rPr>
              <a:t>verificación</a:t>
            </a:r>
            <a:r>
              <a:rPr lang="en-US" dirty="0">
                <a:solidFill>
                  <a:schemeClr val="tx1"/>
                </a:solidFill>
              </a:rPr>
              <a:t> de </a:t>
            </a:r>
            <a:r>
              <a:rPr lang="en-US" dirty="0" err="1">
                <a:solidFill>
                  <a:schemeClr val="tx1"/>
                </a:solidFill>
              </a:rPr>
              <a:t>identidad</a:t>
            </a:r>
            <a:r>
              <a:rPr lang="en-US" dirty="0">
                <a:solidFill>
                  <a:schemeClr val="tx1"/>
                </a:solidFill>
              </a:rPr>
              <a:t>, </a:t>
            </a:r>
            <a:r>
              <a:rPr lang="en-US" dirty="0" err="1">
                <a:solidFill>
                  <a:schemeClr val="tx1"/>
                </a:solidFill>
              </a:rPr>
              <a:t>apellidos</a:t>
            </a:r>
            <a:r>
              <a:rPr lang="en-US" dirty="0">
                <a:solidFill>
                  <a:schemeClr val="tx1"/>
                </a:solidFill>
              </a:rPr>
              <a:t> y </a:t>
            </a:r>
            <a:r>
              <a:rPr lang="en-US" dirty="0" err="1">
                <a:solidFill>
                  <a:schemeClr val="tx1"/>
                </a:solidFill>
              </a:rPr>
              <a:t>fecha</a:t>
            </a:r>
            <a:r>
              <a:rPr lang="en-US" dirty="0">
                <a:solidFill>
                  <a:schemeClr val="tx1"/>
                </a:solidFill>
              </a:rPr>
              <a:t> de </a:t>
            </a:r>
            <a:r>
              <a:rPr lang="en-US" dirty="0" err="1">
                <a:solidFill>
                  <a:schemeClr val="tx1"/>
                </a:solidFill>
              </a:rPr>
              <a:t>nacimiento</a:t>
            </a:r>
            <a:r>
              <a:rPr lang="en-US" dirty="0">
                <a:solidFill>
                  <a:schemeClr val="tx1"/>
                </a:solidFill>
              </a:rPr>
              <a:t>. </a:t>
            </a:r>
            <a:r>
              <a:rPr lang="en-US" dirty="0" err="1">
                <a:solidFill>
                  <a:schemeClr val="tx1"/>
                </a:solidFill>
              </a:rPr>
              <a:t>Seleccione</a:t>
            </a:r>
            <a:r>
              <a:rPr lang="en-US" dirty="0">
                <a:solidFill>
                  <a:schemeClr val="tx1"/>
                </a:solidFill>
              </a:rPr>
              <a:t> «</a:t>
            </a:r>
            <a:r>
              <a:rPr lang="en-US" dirty="0" err="1">
                <a:solidFill>
                  <a:schemeClr val="tx1"/>
                </a:solidFill>
              </a:rPr>
              <a:t>Siguiente</a:t>
            </a:r>
            <a:r>
              <a:rPr lang="en-US" dirty="0">
                <a:solidFill>
                  <a:schemeClr val="tx1"/>
                </a:solidFill>
              </a:rPr>
              <a:t>».</a:t>
            </a:r>
            <a:endParaRPr lang="en-AU" dirty="0">
              <a:solidFill>
                <a:schemeClr val="tx1"/>
              </a:solidFill>
            </a:endParaRPr>
          </a:p>
        </p:txBody>
      </p:sp>
      <p:grpSp>
        <p:nvGrpSpPr>
          <p:cNvPr id="4" name="Group 3">
            <a:extLst>
              <a:ext uri="{FF2B5EF4-FFF2-40B4-BE49-F238E27FC236}">
                <a16:creationId xmlns:a16="http://schemas.microsoft.com/office/drawing/2014/main" id="{632CE6BF-5C13-8AAB-8537-69BE63644959}"/>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6584E640-F546-4868-EA69-071CC781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4E54788-50F2-5962-4508-06E8B141AA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3E000898-DC44-775E-463A-578558840D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a:xfrm>
            <a:off x="838200" y="365125"/>
            <a:ext cx="9793224" cy="744347"/>
          </a:xfrm>
        </p:spPr>
        <p:txBody>
          <a:bodyPr/>
          <a:lstStyle/>
          <a:p>
            <a:r>
              <a:rPr lang="en-AU" dirty="0"/>
              <a:t>Notas del instructor: Servicios gubernamentales</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199" y="1006606"/>
            <a:ext cx="10686143" cy="5034966"/>
          </a:xfrm>
        </p:spPr>
        <p:txBody>
          <a:bodyPr/>
          <a:lstStyle/>
          <a:p>
            <a:pPr marL="0">
              <a:lnSpc>
                <a:spcPct val="100000"/>
              </a:lnSpc>
              <a:spcBef>
                <a:spcPts val="0"/>
              </a:spcBef>
              <a:spcAft>
                <a:spcPts val="0"/>
              </a:spcAft>
            </a:pPr>
            <a:r>
              <a:rPr lang="en-US" sz="2000" b="0" i="0" dirty="0">
                <a:solidFill>
                  <a:srgbClr val="242424"/>
                </a:solidFill>
                <a:effectLst/>
                <a:latin typeface="+mj-lt"/>
              </a:rPr>
              <a:t>Imprima estos folletos para los participantes: </a:t>
            </a:r>
          </a:p>
          <a:p>
            <a:pPr marL="457200" lvl="2">
              <a:lnSpc>
                <a:spcPct val="100000"/>
              </a:lnSpc>
              <a:spcBef>
                <a:spcPts val="0"/>
              </a:spcBef>
              <a:spcAft>
                <a:spcPts val="0"/>
              </a:spcAft>
            </a:pPr>
            <a:r>
              <a:rPr lang="en-US" dirty="0">
                <a:solidFill>
                  <a:srgbClr val="242424"/>
                </a:solidFill>
                <a:latin typeface="+mj-lt"/>
              </a:rPr>
              <a:t>Folleto </a:t>
            </a:r>
            <a:r>
              <a:rPr lang="en-US" dirty="0">
                <a:solidFill>
                  <a:srgbClr val="242424"/>
                </a:solidFill>
                <a:latin typeface="+mj-lt"/>
                <a:hlinkClick r:id="rId3"/>
              </a:rPr>
              <a:t>de MyGov</a:t>
            </a:r>
          </a:p>
          <a:p>
            <a:pPr marL="457200" lvl="2">
              <a:lnSpc>
                <a:spcPct val="100000"/>
              </a:lnSpc>
              <a:spcBef>
                <a:spcPts val="0"/>
              </a:spcBef>
              <a:spcAft>
                <a:spcPts val="0"/>
              </a:spcAft>
            </a:pPr>
            <a:r>
              <a:rPr lang="en-US" dirty="0">
                <a:solidFill>
                  <a:srgbClr val="242424"/>
                </a:solidFill>
                <a:latin typeface="+mj-lt"/>
                <a:hlinkClick r:id="rId4"/>
              </a:rPr>
              <a:t>Conectar Centrelink con myGov</a:t>
            </a:r>
            <a:endParaRPr lang="en-US" dirty="0">
              <a:solidFill>
                <a:srgbClr val="242424"/>
              </a:solidFill>
              <a:latin typeface="+mj-lt"/>
            </a:endParaRPr>
          </a:p>
          <a:p>
            <a:pPr marL="457200" lvl="2">
              <a:lnSpc>
                <a:spcPct val="100000"/>
              </a:lnSpc>
              <a:spcBef>
                <a:spcPts val="0"/>
              </a:spcBef>
              <a:spcAft>
                <a:spcPts val="0"/>
              </a:spcAft>
            </a:pPr>
            <a:r>
              <a:rPr lang="en-US" b="0" i="0" dirty="0" err="1">
                <a:solidFill>
                  <a:srgbClr val="242424"/>
                </a:solidFill>
                <a:effectLst/>
                <a:latin typeface="+mj-lt"/>
                <a:hlinkClick r:id="rId5"/>
              </a:rPr>
              <a:t>Conectar ATO </a:t>
            </a:r>
            <a:r>
              <a:rPr lang="en-US" dirty="0">
                <a:solidFill>
                  <a:srgbClr val="242424"/>
                </a:solidFill>
                <a:latin typeface="+mj-lt"/>
                <a:hlinkClick r:id="rId5"/>
              </a:rPr>
              <a:t>con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6"/>
              </a:rPr>
              <a:t>Conectar Medicare con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7"/>
              </a:rPr>
              <a:t>Conectar My Health Record a myGov</a:t>
            </a:r>
            <a:endParaRPr lang="en-US" dirty="0">
              <a:solidFill>
                <a:srgbClr val="242424"/>
              </a:solidFill>
              <a:latin typeface="+mj-lt"/>
            </a:endParaRPr>
          </a:p>
          <a:p>
            <a:pPr marL="457200" lvl="2">
              <a:lnSpc>
                <a:spcPct val="100000"/>
              </a:lnSpc>
              <a:spcBef>
                <a:spcPts val="0"/>
              </a:spcBef>
              <a:spcAft>
                <a:spcPts val="0"/>
              </a:spcAft>
            </a:pPr>
            <a:r>
              <a:rPr lang="en-US" b="0" i="0" dirty="0">
                <a:solidFill>
                  <a:srgbClr val="242424"/>
                </a:solidFill>
                <a:effectLst/>
                <a:latin typeface="+mj-lt"/>
              </a:rPr>
              <a:t>Cualquier otro </a:t>
            </a:r>
            <a:r>
              <a:rPr lang="en-US" dirty="0">
                <a:solidFill>
                  <a:srgbClr val="242424"/>
                </a:solidFill>
                <a:latin typeface="+mj-lt"/>
              </a:rPr>
              <a:t>servicio de enlace </a:t>
            </a:r>
            <a:r>
              <a:rPr lang="en-US" dirty="0">
                <a:solidFill>
                  <a:srgbClr val="242424"/>
                </a:solidFill>
                <a:latin typeface="+mj-lt"/>
                <a:hlinkClick r:id="rId8"/>
              </a:rPr>
              <a:t>que pueda necesitar desde esta página</a:t>
            </a:r>
            <a:endParaRPr lang="en-US" sz="1600" b="0" i="0" dirty="0">
              <a:solidFill>
                <a:srgbClr val="242424"/>
              </a:solidFill>
              <a:effectLst/>
              <a:latin typeface="+mj-lt"/>
            </a:endParaRPr>
          </a:p>
          <a:p>
            <a:pPr marL="0">
              <a:lnSpc>
                <a:spcPct val="100000"/>
              </a:lnSpc>
              <a:spcBef>
                <a:spcPts val="0"/>
              </a:spcBef>
              <a:spcAft>
                <a:spcPts val="0"/>
              </a:spcAft>
            </a:pPr>
            <a:r>
              <a:rPr lang="en-US" sz="2000" dirty="0">
                <a:solidFill>
                  <a:srgbClr val="242424"/>
                </a:solidFill>
                <a:latin typeface="+mj-lt"/>
              </a:rPr>
              <a:t>Imprima una sola copia de estas diapositivas con la sección de notas para </a:t>
            </a:r>
            <a:r>
              <a:rPr lang="en-US" sz="2000" dirty="0" err="1">
                <a:solidFill>
                  <a:srgbClr val="242424"/>
                </a:solidFill>
                <a:latin typeface="+mj-lt"/>
              </a:rPr>
              <a:t>utilizarla</a:t>
            </a:r>
            <a:r>
              <a:rPr lang="en-US" sz="2000" dirty="0">
                <a:solidFill>
                  <a:srgbClr val="242424"/>
                </a:solidFill>
                <a:latin typeface="+mj-lt"/>
              </a:rPr>
              <a:t> </a:t>
            </a:r>
            <a:r>
              <a:rPr lang="en-US" sz="2000" dirty="0" err="1">
                <a:solidFill>
                  <a:srgbClr val="242424"/>
                </a:solidFill>
                <a:latin typeface="+mj-lt"/>
              </a:rPr>
              <a:t>durante</a:t>
            </a:r>
            <a:r>
              <a:rPr lang="en-US" sz="2000" dirty="0">
                <a:solidFill>
                  <a:srgbClr val="242424"/>
                </a:solidFill>
                <a:latin typeface="+mj-lt"/>
              </a:rPr>
              <a:t> la presentación.</a:t>
            </a:r>
            <a:endParaRPr lang="en-US" sz="2000" b="0" i="0" dirty="0">
              <a:solidFill>
                <a:srgbClr val="242424"/>
              </a:solidFill>
              <a:effectLst/>
              <a:latin typeface="+mj-lt"/>
            </a:endParaRPr>
          </a:p>
          <a:p>
            <a:pPr marL="0" algn="l">
              <a:lnSpc>
                <a:spcPct val="100000"/>
              </a:lnSpc>
              <a:spcBef>
                <a:spcPts val="0"/>
              </a:spcBef>
              <a:spcAft>
                <a:spcPts val="0"/>
              </a:spcAft>
              <a:buFont typeface="Arial" panose="020B0604020202020204" pitchFamily="34" charset="0"/>
              <a:buChar char="•"/>
            </a:pPr>
            <a:r>
              <a:rPr lang="en-US" sz="2000" b="0" i="0" dirty="0">
                <a:solidFill>
                  <a:srgbClr val="242424"/>
                </a:solidFill>
                <a:effectLst/>
                <a:latin typeface="+mj-lt"/>
              </a:rPr>
              <a:t>Lea</a:t>
            </a:r>
          </a:p>
          <a:p>
            <a:pPr marL="457200" lvl="2">
              <a:lnSpc>
                <a:spcPct val="100000"/>
              </a:lnSpc>
              <a:spcBef>
                <a:spcPts val="0"/>
              </a:spcBef>
              <a:spcAft>
                <a:spcPts val="0"/>
              </a:spcAft>
            </a:pPr>
            <a:r>
              <a:rPr lang="en-US" b="0" i="0" dirty="0">
                <a:solidFill>
                  <a:srgbClr val="242424"/>
                </a:solidFill>
                <a:effectLst/>
                <a:latin typeface="+mj-lt"/>
              </a:rPr>
              <a:t>las diapositivas y asegúrese de </a:t>
            </a:r>
            <a:r>
              <a:rPr lang="en-US" b="0" i="0" dirty="0" err="1">
                <a:solidFill>
                  <a:srgbClr val="242424"/>
                </a:solidFill>
                <a:effectLst/>
                <a:latin typeface="+mj-lt"/>
              </a:rPr>
              <a:t>conocer</a:t>
            </a:r>
            <a:r>
              <a:rPr lang="en-US" b="0" i="0" dirty="0">
                <a:solidFill>
                  <a:srgbClr val="242424"/>
                </a:solidFill>
                <a:effectLst/>
                <a:latin typeface="+mj-lt"/>
              </a:rPr>
              <a:t> </a:t>
            </a:r>
            <a:r>
              <a:rPr lang="en-US" b="0" i="0" dirty="0" err="1">
                <a:solidFill>
                  <a:srgbClr val="242424"/>
                </a:solidFill>
                <a:effectLst/>
                <a:latin typeface="+mj-lt"/>
              </a:rPr>
              <a:t>el</a:t>
            </a:r>
            <a:r>
              <a:rPr lang="en-US" b="0" i="0" dirty="0">
                <a:solidFill>
                  <a:srgbClr val="242424"/>
                </a:solidFill>
                <a:effectLst/>
                <a:latin typeface="+mj-lt"/>
              </a:rPr>
              <a:t> contenido</a:t>
            </a:r>
          </a:p>
          <a:p>
            <a:pPr marL="457200" lvl="2">
              <a:lnSpc>
                <a:spcPct val="100000"/>
              </a:lnSpc>
              <a:spcBef>
                <a:spcPts val="0"/>
              </a:spcBef>
              <a:spcAft>
                <a:spcPts val="0"/>
              </a:spcAft>
            </a:pPr>
            <a:r>
              <a:rPr lang="en-US" dirty="0">
                <a:solidFill>
                  <a:srgbClr val="242424"/>
                </a:solidFill>
                <a:latin typeface="+mj-lt"/>
              </a:rPr>
              <a:t>el folleto para los participantes</a:t>
            </a:r>
          </a:p>
          <a:p>
            <a:pPr marL="0">
              <a:lnSpc>
                <a:spcPct val="100000"/>
              </a:lnSpc>
              <a:spcBef>
                <a:spcPts val="0"/>
              </a:spcBef>
              <a:spcAft>
                <a:spcPts val="0"/>
              </a:spcAft>
            </a:pPr>
            <a:r>
              <a:rPr lang="en-US" sz="2000" b="0" i="0" dirty="0">
                <a:solidFill>
                  <a:srgbClr val="242424"/>
                </a:solidFill>
                <a:effectLst/>
                <a:latin typeface="+mj-lt"/>
              </a:rPr>
              <a:t>Si </a:t>
            </a:r>
            <a:r>
              <a:rPr lang="en-US" sz="2000" b="0" i="0" dirty="0" err="1">
                <a:solidFill>
                  <a:srgbClr val="242424"/>
                </a:solidFill>
                <a:effectLst/>
                <a:latin typeface="+mj-lt"/>
              </a:rPr>
              <a:t>tiene</a:t>
            </a:r>
            <a:r>
              <a:rPr lang="en-US" sz="2000" b="0" i="0" dirty="0">
                <a:solidFill>
                  <a:srgbClr val="242424"/>
                </a:solidFill>
                <a:effectLst/>
                <a:latin typeface="+mj-lt"/>
              </a:rPr>
              <a:t> </a:t>
            </a:r>
            <a:r>
              <a:rPr lang="en-US" sz="2000" b="0" i="0" dirty="0" err="1">
                <a:solidFill>
                  <a:srgbClr val="242424"/>
                </a:solidFill>
                <a:effectLst/>
                <a:latin typeface="+mj-lt"/>
              </a:rPr>
              <a:t>alguna</a:t>
            </a:r>
            <a:r>
              <a:rPr lang="en-US" sz="2000" b="0" i="0" dirty="0">
                <a:solidFill>
                  <a:srgbClr val="242424"/>
                </a:solidFill>
                <a:effectLst/>
                <a:latin typeface="+mj-lt"/>
              </a:rPr>
              <a:t> </a:t>
            </a:r>
            <a:r>
              <a:rPr lang="en-US" sz="2000" b="0" i="0" dirty="0" err="1">
                <a:solidFill>
                  <a:srgbClr val="242424"/>
                </a:solidFill>
                <a:effectLst/>
                <a:latin typeface="+mj-lt"/>
              </a:rPr>
              <a:t>pregunta</a:t>
            </a:r>
            <a:r>
              <a:rPr lang="en-US" sz="2000" b="0" i="0" dirty="0">
                <a:solidFill>
                  <a:srgbClr val="242424"/>
                </a:solidFill>
                <a:effectLst/>
                <a:latin typeface="+mj-lt"/>
              </a:rPr>
              <a:t>, </a:t>
            </a:r>
            <a:r>
              <a:rPr lang="en-US" sz="2000" b="0" i="0" dirty="0" err="1">
                <a:solidFill>
                  <a:srgbClr val="242424"/>
                </a:solidFill>
                <a:effectLst/>
                <a:latin typeface="+mj-lt"/>
              </a:rPr>
              <a:t>póngase</a:t>
            </a:r>
            <a:r>
              <a:rPr lang="en-US" sz="2000" b="0" i="0" dirty="0">
                <a:solidFill>
                  <a:srgbClr val="242424"/>
                </a:solidFill>
                <a:effectLst/>
                <a:latin typeface="+mj-lt"/>
              </a:rPr>
              <a:t> en contacto con Elliot </a:t>
            </a:r>
            <a:r>
              <a:rPr lang="en-US" sz="2000" b="0" i="0" dirty="0">
                <a:solidFill>
                  <a:srgbClr val="242424"/>
                </a:solidFill>
                <a:effectLst/>
                <a:latin typeface="+mj-lt"/>
                <a:hlinkClick r:id="rId9"/>
              </a:rPr>
              <a:t>Elliot@wacoss.</a:t>
            </a:r>
            <a:r>
              <a:rPr lang="en-US" sz="2000" dirty="0">
                <a:solidFill>
                  <a:srgbClr val="242424"/>
                </a:solidFill>
                <a:latin typeface="+mj-lt"/>
                <a:hlinkClick r:id="rId9"/>
              </a:rPr>
              <a:t>org.au </a:t>
            </a:r>
            <a:r>
              <a:rPr lang="en-US" sz="2000" dirty="0">
                <a:solidFill>
                  <a:srgbClr val="242424"/>
                </a:solidFill>
                <a:latin typeface="+mj-lt"/>
              </a:rPr>
              <a:t>antes de la </a:t>
            </a:r>
            <a:r>
              <a:rPr lang="en-US" sz="2000" dirty="0" err="1">
                <a:solidFill>
                  <a:srgbClr val="242424"/>
                </a:solidFill>
                <a:latin typeface="+mj-lt"/>
              </a:rPr>
              <a:t>sesión</a:t>
            </a:r>
            <a:endParaRPr lang="en-US" sz="2000" dirty="0">
              <a:solidFill>
                <a:srgbClr val="242424"/>
              </a:solidFill>
              <a:latin typeface="+mj-lt"/>
            </a:endParaRPr>
          </a:p>
          <a:p>
            <a:pPr marL="0">
              <a:lnSpc>
                <a:spcPct val="100000"/>
              </a:lnSpc>
              <a:spcBef>
                <a:spcPts val="0"/>
              </a:spcBef>
              <a:spcAft>
                <a:spcPts val="0"/>
              </a:spcAft>
            </a:pPr>
            <a:r>
              <a:rPr lang="en-US" sz="2000" b="0" i="0" dirty="0">
                <a:solidFill>
                  <a:srgbClr val="242424"/>
                </a:solidFill>
                <a:effectLst/>
                <a:latin typeface="+mj-lt"/>
              </a:rPr>
              <a:t>Elimine/oculte esta diapositiva antes de la presentación.</a:t>
            </a:r>
          </a:p>
          <a:p>
            <a:pPr marL="0">
              <a:lnSpc>
                <a:spcPct val="100000"/>
              </a:lnSpc>
              <a:spcBef>
                <a:spcPts val="0"/>
              </a:spcBef>
              <a:spcAft>
                <a:spcPts val="0"/>
              </a:spcAft>
            </a:pPr>
            <a:r>
              <a:rPr lang="en-US" sz="2000" b="0" i="0" dirty="0">
                <a:solidFill>
                  <a:srgbClr val="242424"/>
                </a:solidFill>
                <a:effectLst/>
                <a:latin typeface="+mj-lt"/>
              </a:rPr>
              <a:t>Actualice la hora y la fecha de la próxima sesión en la última diapositiva. </a:t>
            </a:r>
          </a:p>
          <a:p>
            <a:pPr marL="0">
              <a:lnSpc>
                <a:spcPct val="100000"/>
              </a:lnSpc>
              <a:spcBef>
                <a:spcPts val="0"/>
              </a:spcBef>
              <a:spcAft>
                <a:spcPts val="0"/>
              </a:spcAft>
            </a:pPr>
            <a:r>
              <a:rPr lang="en-US" sz="2000" dirty="0">
                <a:solidFill>
                  <a:srgbClr val="242424"/>
                </a:solidFill>
                <a:latin typeface="+mj-lt"/>
              </a:rPr>
              <a:t>Puede sustituir cualquiera de las imágenes por fotos que tenga de su comunidad utilizando ordenadores o teléfonos.</a:t>
            </a:r>
          </a:p>
          <a:p>
            <a:pPr marL="0">
              <a:lnSpc>
                <a:spcPct val="100000"/>
              </a:lnSpc>
              <a:spcBef>
                <a:spcPts val="0"/>
              </a:spcBef>
              <a:spcAft>
                <a:spcPts val="0"/>
              </a:spcAft>
            </a:pPr>
            <a:r>
              <a:rPr lang="en-US" sz="2000" b="0" i="0" dirty="0">
                <a:solidFill>
                  <a:srgbClr val="242424"/>
                </a:solidFill>
                <a:effectLst/>
                <a:latin typeface="+mj-lt"/>
              </a:rPr>
              <a:t>Usted conoce a su público, tal vez desee eliminar la sección </a:t>
            </a:r>
            <a:r>
              <a:rPr lang="en-US" sz="2000" b="0" i="0" dirty="0" err="1">
                <a:solidFill>
                  <a:srgbClr val="242424"/>
                </a:solidFill>
                <a:effectLst/>
                <a:latin typeface="+mj-lt"/>
              </a:rPr>
              <a:t>myID</a:t>
            </a:r>
            <a:r>
              <a:rPr lang="en-US" sz="2000" b="0" i="0" dirty="0">
                <a:solidFill>
                  <a:srgbClr val="242424"/>
                </a:solidFill>
                <a:effectLst/>
                <a:latin typeface="+mj-lt"/>
              </a:rPr>
              <a:t>.</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t>2</a:t>
            </a:fld>
            <a:endParaRPr kumimoji="0" lang="en-AU" altLang="en-US"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7DBF-AB0C-0D2C-4FCD-08B781953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5AAD-A1D6-D1AF-2596-9E2B4EAC0C11}"/>
              </a:ext>
            </a:extLst>
          </p:cNvPr>
          <p:cNvSpPr>
            <a:spLocks noGrp="1"/>
          </p:cNvSpPr>
          <p:nvPr>
            <p:ph type="title"/>
          </p:nvPr>
        </p:nvSpPr>
        <p:spPr>
          <a:xfrm>
            <a:off x="838200" y="365125"/>
            <a:ext cx="9228138" cy="1325563"/>
          </a:xfrm>
        </p:spPr>
        <p:txBody>
          <a:bodyPr wrap="square" anchor="ctr">
            <a:normAutofit/>
          </a:bodyPr>
          <a:lstStyle/>
          <a:p>
            <a:r>
              <a:rPr lang="en-US" dirty="0"/>
              <a:t>Usar My Health Record</a:t>
            </a:r>
            <a:endParaRPr lang="en-AU" dirty="0"/>
          </a:p>
        </p:txBody>
      </p:sp>
      <p:sp>
        <p:nvSpPr>
          <p:cNvPr id="5" name="Footer Placeholder 4">
            <a:extLst>
              <a:ext uri="{FF2B5EF4-FFF2-40B4-BE49-F238E27FC236}">
                <a16:creationId xmlns:a16="http://schemas.microsoft.com/office/drawing/2014/main" id="{1F2585D9-C3B5-7B44-CF61-8DEA600DDA51}"/>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inclusión digital de Australia Occidental | Programa Community Champions</a:t>
            </a:r>
          </a:p>
        </p:txBody>
      </p:sp>
      <p:sp>
        <p:nvSpPr>
          <p:cNvPr id="6" name="Slide Number Placeholder 5">
            <a:extLst>
              <a:ext uri="{FF2B5EF4-FFF2-40B4-BE49-F238E27FC236}">
                <a16:creationId xmlns:a16="http://schemas.microsoft.com/office/drawing/2014/main" id="{5D87AF04-FED3-50DB-B6DF-97C6C6EFE1B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20</a:t>
            </a:fld>
            <a:endParaRPr lang="en-AU" altLang="en-US"/>
          </a:p>
        </p:txBody>
      </p:sp>
      <p:pic>
        <p:nvPicPr>
          <p:cNvPr id="10" name="Picture 2" descr="myGov Home | myGov">
            <a:extLst>
              <a:ext uri="{FF2B5EF4-FFF2-40B4-BE49-F238E27FC236}">
                <a16:creationId xmlns:a16="http://schemas.microsoft.com/office/drawing/2014/main" id="{AAC6B649-DBBB-2585-C835-A280E3069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3A76DD70-91FD-802D-E7F4-8302D010E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DF9EF68E-C78B-E17C-633D-AE0C5CCFB881}"/>
              </a:ext>
            </a:extLst>
          </p:cNvPr>
          <p:cNvSpPr>
            <a:spLocks noGrp="1"/>
          </p:cNvSpPr>
          <p:nvPr>
            <p:ph sz="half" idx="2"/>
          </p:nvPr>
        </p:nvSpPr>
        <p:spPr>
          <a:xfrm>
            <a:off x="5449824" y="1197864"/>
            <a:ext cx="6742176" cy="5279136"/>
          </a:xfrm>
        </p:spPr>
        <p:txBody>
          <a:bodyPr/>
          <a:lstStyle/>
          <a:p>
            <a:pPr marL="0" indent="0">
              <a:buNone/>
            </a:pPr>
            <a:r>
              <a:rPr lang="en-US" dirty="0">
                <a:solidFill>
                  <a:schemeClr val="tx1"/>
                </a:solidFill>
              </a:rPr>
              <a:t>Usted y sus proveedores de atención médica pueden utilizar </a:t>
            </a:r>
            <a:r>
              <a:rPr lang="en-US" dirty="0" err="1">
                <a:solidFill>
                  <a:schemeClr val="tx1"/>
                </a:solidFill>
              </a:rPr>
              <a:t>su</a:t>
            </a:r>
            <a:r>
              <a:rPr lang="en-US" dirty="0">
                <a:solidFill>
                  <a:schemeClr val="tx1"/>
                </a:solidFill>
              </a:rPr>
              <a:t> </a:t>
            </a:r>
            <a:r>
              <a:rPr lang="en-US" dirty="0" err="1">
                <a:solidFill>
                  <a:schemeClr val="tx1"/>
                </a:solidFill>
              </a:rPr>
              <a:t>historial</a:t>
            </a:r>
            <a:r>
              <a:rPr lang="en-US" dirty="0">
                <a:solidFill>
                  <a:schemeClr val="tx1"/>
                </a:solidFill>
              </a:rPr>
              <a:t> médico en línea para:</a:t>
            </a:r>
          </a:p>
          <a:p>
            <a:r>
              <a:rPr lang="en-US" dirty="0">
                <a:solidFill>
                  <a:schemeClr val="tx1"/>
                </a:solidFill>
              </a:rPr>
              <a:t>ver sus medicamentos,</a:t>
            </a:r>
          </a:p>
          <a:p>
            <a:r>
              <a:rPr lang="en-US" dirty="0">
                <a:solidFill>
                  <a:schemeClr val="tx1"/>
                </a:solidFill>
              </a:rPr>
              <a:t>gestionar la información médica de su historial,</a:t>
            </a:r>
          </a:p>
          <a:p>
            <a:r>
              <a:rPr lang="en-US" dirty="0">
                <a:solidFill>
                  <a:schemeClr val="tx1"/>
                </a:solidFill>
              </a:rPr>
              <a:t>obtener su historial completo </a:t>
            </a:r>
            <a:r>
              <a:rPr lang="en-US" dirty="0" err="1">
                <a:solidFill>
                  <a:schemeClr val="tx1"/>
                </a:solidFill>
              </a:rPr>
              <a:t>de vacunación</a:t>
            </a:r>
            <a:r>
              <a:rPr lang="en-US" dirty="0">
                <a:solidFill>
                  <a:schemeClr val="tx1"/>
                </a:solidFill>
              </a:rPr>
              <a:t>,</a:t>
            </a:r>
          </a:p>
          <a:p>
            <a:r>
              <a:rPr lang="en-US" dirty="0">
                <a:solidFill>
                  <a:schemeClr val="tx1"/>
                </a:solidFill>
              </a:rPr>
              <a:t>ver sus </a:t>
            </a:r>
            <a:r>
              <a:rPr lang="en-US" dirty="0" err="1">
                <a:solidFill>
                  <a:schemeClr val="tx1"/>
                </a:solidFill>
              </a:rPr>
              <a:t>informes</a:t>
            </a:r>
            <a:r>
              <a:rPr lang="en-US" dirty="0">
                <a:solidFill>
                  <a:schemeClr val="tx1"/>
                </a:solidFill>
              </a:rPr>
              <a:t> de </a:t>
            </a:r>
            <a:r>
              <a:rPr lang="en-US" dirty="0" err="1">
                <a:solidFill>
                  <a:schemeClr val="tx1"/>
                </a:solidFill>
              </a:rPr>
              <a:t>patología</a:t>
            </a:r>
            <a:r>
              <a:rPr lang="en-US" dirty="0">
                <a:solidFill>
                  <a:schemeClr val="tx1"/>
                </a:solidFill>
              </a:rPr>
              <a:t> y de diagnóstico por imagen,</a:t>
            </a:r>
          </a:p>
          <a:p>
            <a:r>
              <a:rPr lang="en-US" dirty="0">
                <a:solidFill>
                  <a:schemeClr val="tx1"/>
                </a:solidFill>
              </a:rPr>
              <a:t>añadir o actualizar su información personal,</a:t>
            </a:r>
          </a:p>
          <a:p>
            <a:r>
              <a:rPr lang="en-US" dirty="0">
                <a:solidFill>
                  <a:schemeClr val="tx1"/>
                </a:solidFill>
              </a:rPr>
              <a:t>seguir el desarrollo de su hijo,</a:t>
            </a:r>
          </a:p>
          <a:p>
            <a:r>
              <a:rPr lang="en-US" dirty="0">
                <a:solidFill>
                  <a:schemeClr val="tx1"/>
                </a:solidFill>
              </a:rPr>
              <a:t>recibir mensajes en su bandeja de entrada de myGov.</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3E2FB702-A53A-67B6-3E49-D7FA2435FD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9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900C-FAD2-117C-1391-2F377BEB8A9A}"/>
              </a:ext>
            </a:extLst>
          </p:cNvPr>
          <p:cNvSpPr>
            <a:spLocks noGrp="1"/>
          </p:cNvSpPr>
          <p:nvPr>
            <p:ph type="title"/>
          </p:nvPr>
        </p:nvSpPr>
        <p:spPr>
          <a:xfrm>
            <a:off x="838200" y="365126"/>
            <a:ext cx="9228138" cy="1042762"/>
          </a:xfrm>
        </p:spPr>
        <p:txBody>
          <a:bodyPr wrap="square" anchor="ctr">
            <a:normAutofit/>
          </a:bodyPr>
          <a:lstStyle/>
          <a:p>
            <a:r>
              <a:rPr lang="en-US" dirty="0" err="1"/>
              <a:t>myID</a:t>
            </a:r>
            <a:endParaRPr lang="en-AU" dirty="0"/>
          </a:p>
        </p:txBody>
      </p:sp>
      <p:sp>
        <p:nvSpPr>
          <p:cNvPr id="4" name="Text Placeholder 3">
            <a:extLst>
              <a:ext uri="{FF2B5EF4-FFF2-40B4-BE49-F238E27FC236}">
                <a16:creationId xmlns:a16="http://schemas.microsoft.com/office/drawing/2014/main" id="{993943CA-8AC6-094F-D08E-ED052BCEA114}"/>
              </a:ext>
            </a:extLst>
          </p:cNvPr>
          <p:cNvSpPr>
            <a:spLocks noGrp="1"/>
          </p:cNvSpPr>
          <p:nvPr>
            <p:ph sz="half" idx="1"/>
          </p:nvPr>
        </p:nvSpPr>
        <p:spPr>
          <a:xfrm>
            <a:off x="838199" y="1407887"/>
            <a:ext cx="5964937" cy="4590577"/>
          </a:xfrm>
        </p:spPr>
        <p:txBody>
          <a:bodyPr wrap="square" anchor="t">
            <a:normAutofit fontScale="85000" lnSpcReduction="20000"/>
          </a:bodyPr>
          <a:lstStyle/>
          <a:p>
            <a:pPr marL="0" indent="0">
              <a:buNone/>
            </a:pPr>
            <a:r>
              <a:rPr lang="en-US" dirty="0">
                <a:solidFill>
                  <a:schemeClr val="tx1"/>
                </a:solidFill>
              </a:rPr>
              <a:t>Una forma segura de acceder a myGov con autenticación de dos factores</a:t>
            </a:r>
          </a:p>
          <a:p>
            <a:pPr marL="0" indent="0">
              <a:buNone/>
            </a:pPr>
            <a:r>
              <a:rPr lang="en-US" dirty="0">
                <a:solidFill>
                  <a:schemeClr val="tx1"/>
                </a:solidFill>
              </a:rPr>
              <a:t>Para </a:t>
            </a:r>
            <a:r>
              <a:rPr lang="en-US" dirty="0" err="1">
                <a:solidFill>
                  <a:schemeClr val="tx1"/>
                </a:solidFill>
              </a:rPr>
              <a:t>configurar</a:t>
            </a:r>
            <a:r>
              <a:rPr lang="en-US" dirty="0">
                <a:solidFill>
                  <a:schemeClr val="tx1"/>
                </a:solidFill>
              </a:rPr>
              <a:t> </a:t>
            </a:r>
            <a:r>
              <a:rPr lang="en-US" dirty="0" err="1">
                <a:solidFill>
                  <a:schemeClr val="tx1"/>
                </a:solidFill>
              </a:rPr>
              <a:t>su</a:t>
            </a:r>
            <a:r>
              <a:rPr lang="en-US" dirty="0">
                <a:solidFill>
                  <a:schemeClr val="tx1"/>
                </a:solidFill>
              </a:rPr>
              <a:t> </a:t>
            </a:r>
            <a:r>
              <a:rPr lang="en-US" dirty="0" err="1">
                <a:solidFill>
                  <a:schemeClr val="tx1"/>
                </a:solidFill>
              </a:rPr>
              <a:t>myID</a:t>
            </a:r>
            <a:r>
              <a:rPr lang="en-US" dirty="0">
                <a:solidFill>
                  <a:schemeClr val="tx1"/>
                </a:solidFill>
              </a:rPr>
              <a:t> </a:t>
            </a:r>
            <a:r>
              <a:rPr lang="en-US" dirty="0" err="1">
                <a:solidFill>
                  <a:schemeClr val="tx1"/>
                </a:solidFill>
              </a:rPr>
              <a:t>necesitará</a:t>
            </a:r>
            <a:r>
              <a:rPr lang="en-US" dirty="0">
                <a:solidFill>
                  <a:schemeClr val="tx1"/>
                </a:solidFill>
              </a:rPr>
              <a:t>:</a:t>
            </a:r>
          </a:p>
          <a:p>
            <a:r>
              <a:rPr lang="en-US" b="1" dirty="0">
                <a:solidFill>
                  <a:schemeClr val="tx1"/>
                </a:solidFill>
              </a:rPr>
              <a:t>un dispositivo inteligente personal. </a:t>
            </a:r>
            <a:r>
              <a:rPr lang="en-US" dirty="0">
                <a:solidFill>
                  <a:schemeClr val="tx1"/>
                </a:solidFill>
              </a:rPr>
              <a:t>La aplicación </a:t>
            </a:r>
            <a:r>
              <a:rPr lang="en-US" dirty="0" err="1">
                <a:solidFill>
                  <a:schemeClr val="tx1"/>
                </a:solidFill>
              </a:rPr>
              <a:t>myID </a:t>
            </a:r>
            <a:r>
              <a:rPr lang="en-US" dirty="0">
                <a:solidFill>
                  <a:schemeClr val="tx1"/>
                </a:solidFill>
              </a:rPr>
              <a:t>es compatible con la mayoría de los dispositivos inteligentes, como los teléfonos inteligentes. La aplicación solo está disponible en la App Store de Apple o en Google Play</a:t>
            </a:r>
          </a:p>
          <a:p>
            <a:r>
              <a:rPr lang="en-US" b="1" dirty="0">
                <a:solidFill>
                  <a:schemeClr val="tx1"/>
                </a:solidFill>
              </a:rPr>
              <a:t>una dirección de correo electrónico personal. </a:t>
            </a:r>
            <a:r>
              <a:rPr lang="en-US" dirty="0">
                <a:solidFill>
                  <a:schemeClr val="tx1"/>
                </a:solidFill>
              </a:rPr>
              <a:t>Como se trata de su identificación digital personal, sus documentos de identidad se vincularán al correo electrónico que elija. No debe ser una dirección de correo electrónico compartida o del trabajo</a:t>
            </a:r>
          </a:p>
          <a:p>
            <a:r>
              <a:rPr lang="en-US" b="1" dirty="0">
                <a:solidFill>
                  <a:schemeClr val="tx1"/>
                </a:solidFill>
              </a:rPr>
              <a:t>ser mayor de 15 </a:t>
            </a:r>
            <a:r>
              <a:rPr lang="en-US" b="1" dirty="0" err="1">
                <a:solidFill>
                  <a:schemeClr val="tx1"/>
                </a:solidFill>
              </a:rPr>
              <a:t>años</a:t>
            </a:r>
            <a:r>
              <a:rPr lang="en-US" b="1" dirty="0">
                <a:solidFill>
                  <a:schemeClr val="tx1"/>
                </a:solidFill>
              </a:rPr>
              <a:t>. </a:t>
            </a:r>
            <a:r>
              <a:rPr lang="en-US" dirty="0">
                <a:solidFill>
                  <a:schemeClr val="tx1"/>
                </a:solidFill>
              </a:rPr>
              <a:t>También </a:t>
            </a:r>
            <a:r>
              <a:rPr lang="en-US" dirty="0" err="1">
                <a:solidFill>
                  <a:schemeClr val="tx1"/>
                </a:solidFill>
              </a:rPr>
              <a:t>puede</a:t>
            </a:r>
            <a:r>
              <a:rPr lang="en-US" dirty="0">
                <a:solidFill>
                  <a:schemeClr val="tx1"/>
                </a:solidFill>
              </a:rPr>
              <a:t> </a:t>
            </a:r>
            <a:r>
              <a:rPr lang="en-US" dirty="0" err="1">
                <a:solidFill>
                  <a:schemeClr val="tx1"/>
                </a:solidFill>
              </a:rPr>
              <a:t>haber</a:t>
            </a:r>
            <a:r>
              <a:rPr lang="en-US" dirty="0">
                <a:solidFill>
                  <a:schemeClr val="tx1"/>
                </a:solidFill>
              </a:rPr>
              <a:t> </a:t>
            </a:r>
            <a:r>
              <a:rPr lang="en-US" dirty="0" err="1">
                <a:solidFill>
                  <a:schemeClr val="tx1"/>
                </a:solidFill>
              </a:rPr>
              <a:t>restricciones</a:t>
            </a:r>
            <a:r>
              <a:rPr lang="en-US" dirty="0">
                <a:solidFill>
                  <a:schemeClr val="tx1"/>
                </a:solidFill>
              </a:rPr>
              <a:t> de edad para utilizar algunos servicios gubernamentales en línea.</a:t>
            </a:r>
            <a:endParaRPr lang="en-AU" dirty="0">
              <a:solidFill>
                <a:schemeClr val="tx1"/>
              </a:solidFill>
            </a:endParaRPr>
          </a:p>
        </p:txBody>
      </p:sp>
      <p:pic>
        <p:nvPicPr>
          <p:cNvPr id="7" name="Picture 6" descr="myID | Australian Government Department of Health and Aged Care">
            <a:extLst>
              <a:ext uri="{FF2B5EF4-FFF2-40B4-BE49-F238E27FC236}">
                <a16:creationId xmlns:a16="http://schemas.microsoft.com/office/drawing/2014/main" id="{CD994B39-168A-F30E-96A5-31AEF98015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6514" y="2178183"/>
            <a:ext cx="4227286" cy="2630311"/>
          </a:xfrm>
          <a:prstGeom prst="rect">
            <a:avLst/>
          </a:prstGeom>
          <a:solidFill>
            <a:srgbClr val="FFFFFF"/>
          </a:solidFill>
        </p:spPr>
      </p:pic>
      <p:sp>
        <p:nvSpPr>
          <p:cNvPr id="5" name="Footer Placeholder 4">
            <a:extLst>
              <a:ext uri="{FF2B5EF4-FFF2-40B4-BE49-F238E27FC236}">
                <a16:creationId xmlns:a16="http://schemas.microsoft.com/office/drawing/2014/main" id="{03139361-600E-D217-64D1-3A64A9479162}"/>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Proyecto de inclusión digital de Australia Occidental | </a:t>
            </a:r>
            <a:r>
              <a:rPr lang="en-US" altLang="en-US" dirty="0" err="1"/>
              <a:t>Programa</a:t>
            </a:r>
            <a:r>
              <a:rPr lang="en-US" altLang="en-US" dirty="0"/>
              <a:t> Community Champions</a:t>
            </a:r>
          </a:p>
        </p:txBody>
      </p:sp>
      <p:sp>
        <p:nvSpPr>
          <p:cNvPr id="6" name="Slide Number Placeholder 5">
            <a:extLst>
              <a:ext uri="{FF2B5EF4-FFF2-40B4-BE49-F238E27FC236}">
                <a16:creationId xmlns:a16="http://schemas.microsoft.com/office/drawing/2014/main" id="{A9792D09-1FE2-D9BF-6A33-84180A4F7F36}"/>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B097261-AB5A-4C34-B9F2-CE1C1D3F8165}" type="slidenum">
              <a:rPr lang="en-AU" altLang="en-US" smtClean="0"/>
              <a:t>21</a:t>
            </a:fld>
            <a:endParaRPr lang="en-AU" altLang="en-US"/>
          </a:p>
        </p:txBody>
      </p:sp>
    </p:spTree>
    <p:extLst>
      <p:ext uri="{BB962C8B-B14F-4D97-AF65-F5344CB8AC3E}">
        <p14:creationId xmlns:p14="http://schemas.microsoft.com/office/powerpoint/2010/main" val="277075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4946-86DC-D4BF-85F2-02FD2C6129E2}"/>
              </a:ext>
            </a:extLst>
          </p:cNvPr>
          <p:cNvSpPr>
            <a:spLocks noGrp="1"/>
          </p:cNvSpPr>
          <p:nvPr>
            <p:ph type="title"/>
          </p:nvPr>
        </p:nvSpPr>
        <p:spPr/>
        <p:txBody>
          <a:bodyPr/>
          <a:lstStyle/>
          <a:p>
            <a:r>
              <a:rPr lang="en-US" dirty="0"/>
              <a:t>Configuración de </a:t>
            </a:r>
            <a:r>
              <a:rPr lang="en-US" dirty="0" err="1"/>
              <a:t>myID</a:t>
            </a:r>
            <a:endParaRPr lang="en-AU" dirty="0"/>
          </a:p>
        </p:txBody>
      </p:sp>
      <p:sp>
        <p:nvSpPr>
          <p:cNvPr id="4" name="Content Placeholder 3">
            <a:extLst>
              <a:ext uri="{FF2B5EF4-FFF2-40B4-BE49-F238E27FC236}">
                <a16:creationId xmlns:a16="http://schemas.microsoft.com/office/drawing/2014/main" id="{A9471898-B713-6F25-A02B-29B40223B62D}"/>
              </a:ext>
            </a:extLst>
          </p:cNvPr>
          <p:cNvSpPr>
            <a:spLocks noGrp="1"/>
          </p:cNvSpPr>
          <p:nvPr>
            <p:ph sz="half" idx="2"/>
          </p:nvPr>
        </p:nvSpPr>
        <p:spPr>
          <a:xfrm>
            <a:off x="6324602" y="1825626"/>
            <a:ext cx="5029198" cy="3576664"/>
          </a:xfrm>
        </p:spPr>
        <p:txBody>
          <a:bodyPr/>
          <a:lstStyle/>
          <a:p>
            <a:pPr marL="0" indent="0">
              <a:buNone/>
            </a:pPr>
            <a:r>
              <a:rPr lang="en-US" dirty="0">
                <a:solidFill>
                  <a:schemeClr val="tx1"/>
                </a:solidFill>
              </a:rPr>
              <a:t>3 pasos:</a:t>
            </a:r>
          </a:p>
          <a:p>
            <a:pPr marL="457200" indent="-457200">
              <a:buAutoNum type="arabicPeriod"/>
            </a:pPr>
            <a:r>
              <a:rPr lang="en-AU" dirty="0">
                <a:solidFill>
                  <a:schemeClr val="tx1"/>
                </a:solidFill>
              </a:rPr>
              <a:t>Descargue la aplicación </a:t>
            </a:r>
            <a:r>
              <a:rPr lang="en-AU" dirty="0" err="1">
                <a:solidFill>
                  <a:schemeClr val="tx1"/>
                </a:solidFill>
              </a:rPr>
              <a:t>myID </a:t>
            </a:r>
            <a:r>
              <a:rPr lang="en-AU" dirty="0">
                <a:solidFill>
                  <a:schemeClr val="tx1"/>
                </a:solidFill>
              </a:rPr>
              <a:t>en su dispositivo inteligente desde App Store (iPhone) o Google Play Store (Android). No la descargue de ningún otro sitio.</a:t>
            </a:r>
          </a:p>
          <a:p>
            <a:pPr marL="457200" indent="-457200">
              <a:buAutoNum type="arabicPeriod"/>
            </a:pPr>
            <a:r>
              <a:rPr lang="en-AU" dirty="0" err="1">
                <a:solidFill>
                  <a:schemeClr val="tx1"/>
                </a:solidFill>
              </a:rPr>
              <a:t>Introduzca</a:t>
            </a:r>
            <a:r>
              <a:rPr lang="en-AU" dirty="0">
                <a:solidFill>
                  <a:schemeClr val="tx1"/>
                </a:solidFill>
              </a:rPr>
              <a:t> sus datos.</a:t>
            </a:r>
          </a:p>
          <a:p>
            <a:pPr marL="457200" indent="-457200">
              <a:buAutoNum type="arabicPeriod"/>
            </a:pPr>
            <a:r>
              <a:rPr lang="en-AU" dirty="0">
                <a:solidFill>
                  <a:schemeClr val="tx1"/>
                </a:solidFill>
              </a:rPr>
              <a:t>Elija </a:t>
            </a:r>
            <a:r>
              <a:rPr lang="en-AU" dirty="0" err="1">
                <a:solidFill>
                  <a:schemeClr val="tx1"/>
                </a:solidFill>
              </a:rPr>
              <a:t>el</a:t>
            </a:r>
            <a:r>
              <a:rPr lang="en-AU" dirty="0">
                <a:solidFill>
                  <a:schemeClr val="tx1"/>
                </a:solidFill>
              </a:rPr>
              <a:t> </a:t>
            </a:r>
            <a:r>
              <a:rPr lang="en-AU" dirty="0" err="1">
                <a:solidFill>
                  <a:schemeClr val="tx1"/>
                </a:solidFill>
              </a:rPr>
              <a:t>nivel</a:t>
            </a:r>
            <a:r>
              <a:rPr lang="en-AU" dirty="0">
                <a:solidFill>
                  <a:schemeClr val="tx1"/>
                </a:solidFill>
              </a:rPr>
              <a:t> de </a:t>
            </a:r>
            <a:r>
              <a:rPr lang="en-AU" dirty="0" err="1">
                <a:solidFill>
                  <a:schemeClr val="tx1"/>
                </a:solidFill>
              </a:rPr>
              <a:t>seguridad</a:t>
            </a:r>
            <a:r>
              <a:rPr lang="en-AU" dirty="0">
                <a:solidFill>
                  <a:schemeClr val="tx1"/>
                </a:solidFill>
              </a:rPr>
              <a:t> de </a:t>
            </a:r>
            <a:r>
              <a:rPr lang="en-AU" dirty="0" err="1">
                <a:solidFill>
                  <a:schemeClr val="tx1"/>
                </a:solidFill>
              </a:rPr>
              <a:t>su</a:t>
            </a:r>
            <a:r>
              <a:rPr lang="en-AU" dirty="0">
                <a:solidFill>
                  <a:schemeClr val="tx1"/>
                </a:solidFill>
              </a:rPr>
              <a:t> </a:t>
            </a:r>
            <a:r>
              <a:rPr lang="en-AU" dirty="0" err="1">
                <a:solidFill>
                  <a:schemeClr val="tx1"/>
                </a:solidFill>
              </a:rPr>
              <a:t>identidad</a:t>
            </a:r>
            <a:r>
              <a:rPr lang="en-AU" dirty="0">
                <a:solidFill>
                  <a:schemeClr val="tx1"/>
                </a:solidFill>
              </a:rPr>
              <a:t>.</a:t>
            </a:r>
          </a:p>
        </p:txBody>
      </p:sp>
      <p:sp>
        <p:nvSpPr>
          <p:cNvPr id="5" name="Footer Placeholder 4">
            <a:extLst>
              <a:ext uri="{FF2B5EF4-FFF2-40B4-BE49-F238E27FC236}">
                <a16:creationId xmlns:a16="http://schemas.microsoft.com/office/drawing/2014/main" id="{6CAE7DD5-42E0-E394-D1D8-463847313DD4}"/>
              </a:ext>
            </a:extLst>
          </p:cNvPr>
          <p:cNvSpPr>
            <a:spLocks noGrp="1"/>
          </p:cNvSpPr>
          <p:nvPr>
            <p:ph type="ftr" sz="quarter" idx="10"/>
          </p:nvPr>
        </p:nvSpPr>
        <p:spPr/>
        <p:txBody>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79E123B8-AC2E-57B9-1ED3-052E5FB18B97}"/>
              </a:ext>
            </a:extLst>
          </p:cNvPr>
          <p:cNvSpPr>
            <a:spLocks noGrp="1"/>
          </p:cNvSpPr>
          <p:nvPr>
            <p:ph type="sldNum" sz="quarter" idx="11"/>
          </p:nvPr>
        </p:nvSpPr>
        <p:spPr/>
        <p:txBody>
          <a:bodyPr/>
          <a:lstStyle/>
          <a:p>
            <a:pPr>
              <a:defRPr/>
            </a:pPr>
            <a:fld id="{5D834F31-63CD-4BB0-9F9E-B240BA518BE4}" type="slidenum">
              <a:rPr lang="en-AU" altLang="en-US" smtClean="0"/>
              <a:t>22</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20CA87C6-7816-1042-4BA2-1BBECB90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178183"/>
            <a:ext cx="5181600" cy="3224106"/>
          </a:xfrm>
          <a:prstGeom prst="rect">
            <a:avLst/>
          </a:prstGeom>
          <a:solidFill>
            <a:srgbClr val="FFFFFF"/>
          </a:solidFill>
        </p:spPr>
      </p:pic>
    </p:spTree>
    <p:extLst>
      <p:ext uri="{BB962C8B-B14F-4D97-AF65-F5344CB8AC3E}">
        <p14:creationId xmlns:p14="http://schemas.microsoft.com/office/powerpoint/2010/main" val="66793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EB63-E592-7446-EA53-05927A6792EA}"/>
              </a:ext>
            </a:extLst>
          </p:cNvPr>
          <p:cNvSpPr>
            <a:spLocks noGrp="1"/>
          </p:cNvSpPr>
          <p:nvPr>
            <p:ph type="title"/>
          </p:nvPr>
        </p:nvSpPr>
        <p:spPr/>
        <p:txBody>
          <a:bodyPr/>
          <a:lstStyle/>
          <a:p>
            <a:r>
              <a:rPr lang="en-US" dirty="0"/>
              <a:t>El uso de </a:t>
            </a:r>
            <a:r>
              <a:rPr lang="en-US" dirty="0" err="1"/>
              <a:t>myID</a:t>
            </a:r>
            <a:endParaRPr lang="en-AU" dirty="0"/>
          </a:p>
        </p:txBody>
      </p:sp>
      <p:sp>
        <p:nvSpPr>
          <p:cNvPr id="3" name="Content Placeholder 2">
            <a:extLst>
              <a:ext uri="{FF2B5EF4-FFF2-40B4-BE49-F238E27FC236}">
                <a16:creationId xmlns:a16="http://schemas.microsoft.com/office/drawing/2014/main" id="{75DB8B64-9277-BD75-FA8D-6FF55B862DE7}"/>
              </a:ext>
            </a:extLst>
          </p:cNvPr>
          <p:cNvSpPr>
            <a:spLocks noGrp="1"/>
          </p:cNvSpPr>
          <p:nvPr>
            <p:ph sz="half" idx="1"/>
          </p:nvPr>
        </p:nvSpPr>
        <p:spPr/>
        <p:txBody>
          <a:bodyPr/>
          <a:lstStyle/>
          <a:p>
            <a:pPr marL="0" indent="0">
              <a:buNone/>
            </a:pPr>
            <a:r>
              <a:rPr lang="en-US" dirty="0" err="1">
                <a:solidFill>
                  <a:schemeClr val="tx1"/>
                </a:solidFill>
              </a:rPr>
              <a:t>myID </a:t>
            </a:r>
            <a:r>
              <a:rPr lang="en-US" dirty="0">
                <a:solidFill>
                  <a:schemeClr val="tx1"/>
                </a:solidFill>
              </a:rPr>
              <a:t>y su cuenta myGov son diferentes.</a:t>
            </a:r>
          </a:p>
          <a:p>
            <a:pPr marL="0" indent="0">
              <a:buNone/>
            </a:pPr>
            <a:r>
              <a:rPr lang="en-US" dirty="0">
                <a:solidFill>
                  <a:schemeClr val="tx1"/>
                </a:solidFill>
              </a:rPr>
              <a:t>Su cuenta myGov le permite conectarse y acceder a servicios gubernamentales como Medicare y la ATO.</a:t>
            </a:r>
          </a:p>
          <a:p>
            <a:pPr marL="0" indent="0">
              <a:buNone/>
            </a:pPr>
            <a:r>
              <a:rPr lang="en-US" dirty="0" err="1">
                <a:solidFill>
                  <a:schemeClr val="tx1"/>
                </a:solidFill>
              </a:rPr>
              <a:t>myID </a:t>
            </a:r>
            <a:r>
              <a:rPr lang="en-US" dirty="0">
                <a:solidFill>
                  <a:schemeClr val="tx1"/>
                </a:solidFill>
              </a:rPr>
              <a:t>es la aplicación de identificación digital del Gobierno australiano. Puede utilizarla para iniciar sesión en una serie de servicios gubernamentales en línea participantes, como myGov.</a:t>
            </a:r>
          </a:p>
          <a:p>
            <a:pPr marL="0" indent="0">
              <a:buNone/>
            </a:pPr>
            <a:endParaRPr lang="en-US" dirty="0">
              <a:solidFill>
                <a:schemeClr val="tx1"/>
              </a:solidFill>
            </a:endParaRPr>
          </a:p>
        </p:txBody>
      </p:sp>
      <p:sp>
        <p:nvSpPr>
          <p:cNvPr id="4" name="Content Placeholder 3">
            <a:extLst>
              <a:ext uri="{FF2B5EF4-FFF2-40B4-BE49-F238E27FC236}">
                <a16:creationId xmlns:a16="http://schemas.microsoft.com/office/drawing/2014/main" id="{60E74A63-4596-4B34-39E7-26F081589A7F}"/>
              </a:ext>
            </a:extLst>
          </p:cNvPr>
          <p:cNvSpPr>
            <a:spLocks noGrp="1"/>
          </p:cNvSpPr>
          <p:nvPr>
            <p:ph sz="half" idx="2"/>
          </p:nvPr>
        </p:nvSpPr>
        <p:spPr/>
        <p:txBody>
          <a:bodyPr/>
          <a:lstStyle/>
          <a:p>
            <a:pPr marL="0" indent="0">
              <a:buNone/>
            </a:pPr>
            <a:r>
              <a:rPr lang="en-US" dirty="0">
                <a:solidFill>
                  <a:schemeClr val="tx1"/>
                </a:solidFill>
              </a:rPr>
              <a:t>No puede ver su cuenta myGov ni su bandeja de entrada dentro de la aplicación </a:t>
            </a:r>
            <a:r>
              <a:rPr lang="en-US" dirty="0" err="1">
                <a:solidFill>
                  <a:schemeClr val="tx1"/>
                </a:solidFill>
              </a:rPr>
              <a:t>myID</a:t>
            </a:r>
            <a:r>
              <a:rPr lang="en-US" dirty="0">
                <a:solidFill>
                  <a:schemeClr val="tx1"/>
                </a:solidFill>
              </a:rPr>
              <a:t>.</a:t>
            </a:r>
          </a:p>
          <a:p>
            <a:pPr marL="0" indent="0">
              <a:buNone/>
            </a:pPr>
            <a:r>
              <a:rPr lang="en-US" dirty="0">
                <a:solidFill>
                  <a:schemeClr val="tx1"/>
                </a:solidFill>
              </a:rPr>
              <a:t>Cuando inicie sesión en myGov con su aplicación </a:t>
            </a:r>
            <a:r>
              <a:rPr lang="en-US" dirty="0" err="1">
                <a:solidFill>
                  <a:schemeClr val="tx1"/>
                </a:solidFill>
              </a:rPr>
              <a:t>myID</a:t>
            </a:r>
            <a:r>
              <a:rPr lang="en-US" dirty="0">
                <a:solidFill>
                  <a:schemeClr val="tx1"/>
                </a:solidFill>
              </a:rPr>
              <a:t>, deberá introducir o aceptar un código de 4 dígitos en su aplicación </a:t>
            </a:r>
            <a:r>
              <a:rPr lang="en-US" dirty="0" err="1">
                <a:solidFill>
                  <a:schemeClr val="tx1"/>
                </a:solidFill>
              </a:rPr>
              <a:t>myID</a:t>
            </a:r>
            <a:r>
              <a:rPr lang="en-US" dirty="0">
                <a:solidFill>
                  <a:schemeClr val="tx1"/>
                </a:solidFill>
              </a:rPr>
              <a:t>. Esto </a:t>
            </a:r>
            <a:r>
              <a:rPr lang="en-US" dirty="0" err="1">
                <a:solidFill>
                  <a:schemeClr val="tx1"/>
                </a:solidFill>
              </a:rPr>
              <a:t>remplaza</a:t>
            </a:r>
            <a:r>
              <a:rPr lang="en-US" dirty="0">
                <a:solidFill>
                  <a:schemeClr val="tx1"/>
                </a:solidFill>
              </a:rPr>
              <a:t> </a:t>
            </a:r>
            <a:r>
              <a:rPr lang="en-US" dirty="0" err="1">
                <a:solidFill>
                  <a:schemeClr val="tx1"/>
                </a:solidFill>
              </a:rPr>
              <a:t>el</a:t>
            </a:r>
            <a:r>
              <a:rPr lang="en-US" dirty="0">
                <a:solidFill>
                  <a:schemeClr val="tx1"/>
                </a:solidFill>
              </a:rPr>
              <a:t> </a:t>
            </a:r>
            <a:r>
              <a:rPr lang="en-US" dirty="0" err="1">
                <a:solidFill>
                  <a:schemeClr val="tx1"/>
                </a:solidFill>
              </a:rPr>
              <a:t>uso</a:t>
            </a:r>
            <a:r>
              <a:rPr lang="en-US" dirty="0">
                <a:solidFill>
                  <a:schemeClr val="tx1"/>
                </a:solidFill>
              </a:rPr>
              <a:t> de su nombre de usuario, contraseña y códigos de seguridad de myGov.</a:t>
            </a:r>
          </a:p>
          <a:p>
            <a:pPr marL="0" indent="0">
              <a:buNone/>
            </a:pPr>
            <a:r>
              <a:rPr lang="en-US" dirty="0">
                <a:solidFill>
                  <a:schemeClr val="tx1"/>
                </a:solidFill>
              </a:rPr>
              <a:t>Puede utilizar </a:t>
            </a:r>
            <a:r>
              <a:rPr lang="en-US" dirty="0" err="1">
                <a:solidFill>
                  <a:schemeClr val="tx1"/>
                </a:solidFill>
              </a:rPr>
              <a:t>myID </a:t>
            </a:r>
            <a:r>
              <a:rPr lang="en-US" dirty="0">
                <a:solidFill>
                  <a:schemeClr val="tx1"/>
                </a:solidFill>
              </a:rPr>
              <a:t>para acceder a myGov y, a continuación, utilizar los servicios vinculados.</a:t>
            </a:r>
          </a:p>
          <a:p>
            <a:pPr marL="0" indent="0">
              <a:buNone/>
            </a:pPr>
            <a:endParaRPr lang="en-AU" dirty="0">
              <a:solidFill>
                <a:schemeClr val="tx1"/>
              </a:solidFill>
            </a:endParaRPr>
          </a:p>
        </p:txBody>
      </p:sp>
      <p:sp>
        <p:nvSpPr>
          <p:cNvPr id="5" name="Footer Placeholder 4">
            <a:extLst>
              <a:ext uri="{FF2B5EF4-FFF2-40B4-BE49-F238E27FC236}">
                <a16:creationId xmlns:a16="http://schemas.microsoft.com/office/drawing/2014/main" id="{07E25F5C-4D67-3500-5530-DA416606ACE2}"/>
              </a:ext>
            </a:extLst>
          </p:cNvPr>
          <p:cNvSpPr>
            <a:spLocks noGrp="1"/>
          </p:cNvSpPr>
          <p:nvPr>
            <p:ph type="ftr" sz="quarter" idx="10"/>
          </p:nvPr>
        </p:nvSpPr>
        <p:spPr/>
        <p:txBody>
          <a:bodyPr/>
          <a:lstStyle/>
          <a:p>
            <a:pPr>
              <a:defRPr/>
            </a:pPr>
            <a:r>
              <a:rPr lang="en-AU" dirty="0"/>
              <a:t>Proyecto de inclusión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8E83F6BA-AEDE-1DB4-0845-4C1005E55E18}"/>
              </a:ext>
            </a:extLst>
          </p:cNvPr>
          <p:cNvSpPr>
            <a:spLocks noGrp="1"/>
          </p:cNvSpPr>
          <p:nvPr>
            <p:ph type="sldNum" sz="quarter" idx="11"/>
          </p:nvPr>
        </p:nvSpPr>
        <p:spPr/>
        <p:txBody>
          <a:bodyPr/>
          <a:lstStyle/>
          <a:p>
            <a:pPr>
              <a:defRPr/>
            </a:pPr>
            <a:fld id="{5D834F31-63CD-4BB0-9F9E-B240BA518BE4}" type="slidenum">
              <a:rPr lang="en-AU" altLang="en-US" smtClean="0"/>
              <a:t>23</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8B1CCCE2-99CC-E202-DC37-1426E8A986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8767" y="76185"/>
            <a:ext cx="1977571" cy="1230488"/>
          </a:xfrm>
          <a:prstGeom prst="rect">
            <a:avLst/>
          </a:prstGeom>
          <a:solidFill>
            <a:srgbClr val="FFFFFF"/>
          </a:solidFill>
        </p:spPr>
      </p:pic>
    </p:spTree>
    <p:extLst>
      <p:ext uri="{BB962C8B-B14F-4D97-AF65-F5344CB8AC3E}">
        <p14:creationId xmlns:p14="http://schemas.microsoft.com/office/powerpoint/2010/main" val="3067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6EEB-62B2-A240-072C-D07AA6F7F290}"/>
              </a:ext>
            </a:extLst>
          </p:cNvPr>
          <p:cNvSpPr>
            <a:spLocks noGrp="1"/>
          </p:cNvSpPr>
          <p:nvPr>
            <p:ph type="title"/>
          </p:nvPr>
        </p:nvSpPr>
        <p:spPr>
          <a:xfrm>
            <a:off x="838200" y="365125"/>
            <a:ext cx="9228138" cy="1325563"/>
          </a:xfrm>
        </p:spPr>
        <p:txBody>
          <a:bodyPr wrap="square" anchor="ctr">
            <a:normAutofit/>
          </a:bodyPr>
          <a:lstStyle/>
          <a:p>
            <a:r>
              <a:rPr lang="en-US" dirty="0"/>
              <a:t>Recursos útiles y más ayuda</a:t>
            </a:r>
            <a:endParaRPr lang="en-AU" dirty="0"/>
          </a:p>
        </p:txBody>
      </p:sp>
      <p:pic>
        <p:nvPicPr>
          <p:cNvPr id="11" name="Content Placeholder 10" descr="Person typing on laptop">
            <a:extLst>
              <a:ext uri="{FF2B5EF4-FFF2-40B4-BE49-F238E27FC236}">
                <a16:creationId xmlns:a16="http://schemas.microsoft.com/office/drawing/2014/main" id="{6778103A-B53B-2E3C-B819-24BF240F2EC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32911"/>
            <a:ext cx="5181600" cy="2914650"/>
          </a:xfrm>
          <a:prstGeom prst="rect">
            <a:avLst/>
          </a:prstGeom>
          <a:noFill/>
        </p:spPr>
      </p:pic>
      <p:sp>
        <p:nvSpPr>
          <p:cNvPr id="4" name="Text Placeholder 3">
            <a:extLst>
              <a:ext uri="{FF2B5EF4-FFF2-40B4-BE49-F238E27FC236}">
                <a16:creationId xmlns:a16="http://schemas.microsoft.com/office/drawing/2014/main" id="{DC535165-5E56-9963-C6EB-199EBBBDBCCE}"/>
              </a:ext>
            </a:extLst>
          </p:cNvPr>
          <p:cNvSpPr>
            <a:spLocks noGrp="1"/>
          </p:cNvSpPr>
          <p:nvPr>
            <p:ph sz="half" idx="2"/>
          </p:nvPr>
        </p:nvSpPr>
        <p:spPr>
          <a:xfrm>
            <a:off x="6172200" y="1825625"/>
            <a:ext cx="5181600" cy="3929223"/>
          </a:xfrm>
        </p:spPr>
        <p:txBody>
          <a:bodyPr wrap="square" anchor="t">
            <a:normAutofit/>
          </a:bodyPr>
          <a:lstStyle/>
          <a:p>
            <a:pPr marL="457200" lvl="2">
              <a:lnSpc>
                <a:spcPct val="100000"/>
              </a:lnSpc>
              <a:spcBef>
                <a:spcPts val="0"/>
              </a:spcBef>
              <a:spcAft>
                <a:spcPts val="0"/>
              </a:spcAft>
            </a:pPr>
            <a:r>
              <a:rPr lang="en-US" sz="2400" dirty="0">
                <a:solidFill>
                  <a:srgbClr val="242424"/>
                </a:solidFill>
                <a:latin typeface="+mj-lt"/>
              </a:rPr>
              <a:t>Folleto </a:t>
            </a:r>
            <a:r>
              <a:rPr lang="en-US" sz="2400" dirty="0">
                <a:solidFill>
                  <a:srgbClr val="242424"/>
                </a:solidFill>
                <a:latin typeface="+mj-lt"/>
                <a:hlinkClick r:id="rId4"/>
              </a:rPr>
              <a:t>de MyGov</a:t>
            </a:r>
          </a:p>
          <a:p>
            <a:pPr marL="457200" lvl="2">
              <a:lnSpc>
                <a:spcPct val="100000"/>
              </a:lnSpc>
              <a:spcBef>
                <a:spcPts val="0"/>
              </a:spcBef>
              <a:spcAft>
                <a:spcPts val="0"/>
              </a:spcAft>
            </a:pPr>
            <a:r>
              <a:rPr lang="en-US" sz="2400" dirty="0">
                <a:solidFill>
                  <a:srgbClr val="242424"/>
                </a:solidFill>
                <a:latin typeface="+mj-lt"/>
                <a:hlinkClick r:id="rId5"/>
              </a:rPr>
              <a:t>Conectar Centrelink con myGov</a:t>
            </a:r>
            <a:endParaRPr lang="en-US" sz="2400" dirty="0">
              <a:solidFill>
                <a:srgbClr val="242424"/>
              </a:solidFill>
              <a:latin typeface="+mj-lt"/>
            </a:endParaRPr>
          </a:p>
          <a:p>
            <a:pPr marL="457200" lvl="2">
              <a:lnSpc>
                <a:spcPct val="100000"/>
              </a:lnSpc>
              <a:spcBef>
                <a:spcPts val="0"/>
              </a:spcBef>
              <a:spcAft>
                <a:spcPts val="0"/>
              </a:spcAft>
            </a:pPr>
            <a:r>
              <a:rPr lang="en-US" sz="2400" b="0" i="0" dirty="0">
                <a:solidFill>
                  <a:srgbClr val="242424"/>
                </a:solidFill>
                <a:effectLst/>
                <a:latin typeface="+mj-lt"/>
                <a:hlinkClick r:id="rId6"/>
              </a:rPr>
              <a:t>Conectar </a:t>
            </a:r>
            <a:r>
              <a:rPr lang="en-US" sz="2400" dirty="0" err="1">
                <a:solidFill>
                  <a:srgbClr val="242424"/>
                </a:solidFill>
                <a:latin typeface="+mj-lt"/>
                <a:hlinkClick r:id="rId6"/>
              </a:rPr>
              <a:t>ATO </a:t>
            </a:r>
            <a:r>
              <a:rPr lang="en-US" sz="2400" dirty="0">
                <a:solidFill>
                  <a:srgbClr val="242424"/>
                </a:solidFill>
                <a:latin typeface="+mj-lt"/>
                <a:hlinkClick r:id="rId6"/>
              </a:rPr>
              <a:t>con myGov</a:t>
            </a:r>
            <a:endParaRPr lang="en-US" sz="2400" dirty="0">
              <a:solidFill>
                <a:srgbClr val="242424"/>
              </a:solidFill>
              <a:latin typeface="+mj-lt"/>
            </a:endParaRPr>
          </a:p>
          <a:p>
            <a:pPr marL="457200" lvl="2">
              <a:lnSpc>
                <a:spcPct val="100000"/>
              </a:lnSpc>
              <a:spcBef>
                <a:spcPts val="0"/>
              </a:spcBef>
              <a:spcAft>
                <a:spcPts val="0"/>
              </a:spcAft>
            </a:pPr>
            <a:r>
              <a:rPr lang="en-US" sz="2400" dirty="0">
                <a:solidFill>
                  <a:srgbClr val="242424"/>
                </a:solidFill>
                <a:latin typeface="+mj-lt"/>
                <a:hlinkClick r:id="rId7"/>
              </a:rPr>
              <a:t>Conectar </a:t>
            </a:r>
            <a:r>
              <a:rPr lang="en-US" sz="2400" dirty="0" err="1">
                <a:solidFill>
                  <a:srgbClr val="242424"/>
                </a:solidFill>
                <a:latin typeface="+mj-lt"/>
                <a:hlinkClick r:id="rId7"/>
              </a:rPr>
              <a:t>Medicare </a:t>
            </a:r>
            <a:r>
              <a:rPr lang="en-US" sz="2400" dirty="0">
                <a:solidFill>
                  <a:srgbClr val="242424"/>
                </a:solidFill>
                <a:latin typeface="+mj-lt"/>
                <a:hlinkClick r:id="rId7"/>
              </a:rPr>
              <a:t>con myGov</a:t>
            </a:r>
            <a:endParaRPr lang="en-US" sz="2400" dirty="0">
              <a:solidFill>
                <a:srgbClr val="242424"/>
              </a:solidFill>
              <a:latin typeface="+mj-lt"/>
            </a:endParaRPr>
          </a:p>
          <a:p>
            <a:pPr marL="457200" lvl="2">
              <a:lnSpc>
                <a:spcPct val="100000"/>
              </a:lnSpc>
              <a:spcBef>
                <a:spcPts val="0"/>
              </a:spcBef>
              <a:spcAft>
                <a:spcPts val="0"/>
              </a:spcAft>
            </a:pPr>
            <a:r>
              <a:rPr lang="en-US" sz="2400" dirty="0">
                <a:solidFill>
                  <a:srgbClr val="242424"/>
                </a:solidFill>
                <a:latin typeface="+mj-lt"/>
                <a:hlinkClick r:id="rId8"/>
              </a:rPr>
              <a:t>Conectar My Health Record con myGov</a:t>
            </a:r>
            <a:endParaRPr lang="en-US" sz="2400" dirty="0">
              <a:solidFill>
                <a:srgbClr val="242424"/>
              </a:solidFill>
              <a:latin typeface="+mj-lt"/>
            </a:endParaRPr>
          </a:p>
          <a:p>
            <a:pPr marL="457200" lvl="2">
              <a:lnSpc>
                <a:spcPct val="100000"/>
              </a:lnSpc>
              <a:spcBef>
                <a:spcPts val="0"/>
              </a:spcBef>
              <a:spcAft>
                <a:spcPts val="0"/>
              </a:spcAft>
            </a:pPr>
            <a:r>
              <a:rPr lang="en-US" sz="2400" b="0" i="0" dirty="0">
                <a:solidFill>
                  <a:srgbClr val="242424"/>
                </a:solidFill>
                <a:effectLst/>
                <a:latin typeface="+mj-lt"/>
              </a:rPr>
              <a:t>Cualquier otro </a:t>
            </a:r>
            <a:r>
              <a:rPr lang="en-US" sz="2400" dirty="0">
                <a:solidFill>
                  <a:srgbClr val="242424"/>
                </a:solidFill>
                <a:latin typeface="+mj-lt"/>
              </a:rPr>
              <a:t>servicio de vinculación </a:t>
            </a:r>
            <a:r>
              <a:rPr lang="en-US" sz="2400" dirty="0">
                <a:solidFill>
                  <a:srgbClr val="242424"/>
                </a:solidFill>
                <a:latin typeface="+mj-lt"/>
                <a:hlinkClick r:id="rId9"/>
              </a:rPr>
              <a:t>que pueda necesitar desde esta página</a:t>
            </a:r>
            <a:endParaRPr lang="en-US" sz="2000" b="0" i="0" dirty="0">
              <a:solidFill>
                <a:srgbClr val="242424"/>
              </a:solidFill>
              <a:effectLst/>
              <a:latin typeface="+mj-lt"/>
            </a:endParaRPr>
          </a:p>
        </p:txBody>
      </p:sp>
      <p:sp>
        <p:nvSpPr>
          <p:cNvPr id="5" name="Footer Placeholder 4">
            <a:extLst>
              <a:ext uri="{FF2B5EF4-FFF2-40B4-BE49-F238E27FC236}">
                <a16:creationId xmlns:a16="http://schemas.microsoft.com/office/drawing/2014/main" id="{9B0FD265-5065-62ED-5E9A-80852940E3F7}"/>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Proyecto de inclusión digital de Australia Occidental | </a:t>
            </a:r>
            <a:r>
              <a:rPr lang="en-US" altLang="en-US" dirty="0" err="1"/>
              <a:t>Programa</a:t>
            </a:r>
            <a:r>
              <a:rPr lang="en-US" altLang="en-US" dirty="0"/>
              <a:t> </a:t>
            </a:r>
            <a:r>
              <a:rPr lang="es-AR" altLang="en-US" dirty="0" err="1"/>
              <a:t>Community</a:t>
            </a:r>
            <a:r>
              <a:rPr lang="es-AR" altLang="en-US" dirty="0"/>
              <a:t> Champions</a:t>
            </a:r>
            <a:endParaRPr lang="en-US" altLang="en-US" dirty="0"/>
          </a:p>
        </p:txBody>
      </p:sp>
      <p:sp>
        <p:nvSpPr>
          <p:cNvPr id="6" name="Slide Number Placeholder 5">
            <a:extLst>
              <a:ext uri="{FF2B5EF4-FFF2-40B4-BE49-F238E27FC236}">
                <a16:creationId xmlns:a16="http://schemas.microsoft.com/office/drawing/2014/main" id="{6D896F41-53D2-9AFC-F655-4F9A37388640}"/>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11E3F05-CEF4-4D87-B638-1AE1855C9A6B}" type="slidenum">
              <a:rPr lang="en-AU" altLang="en-US" smtClean="0"/>
              <a:t>24</a:t>
            </a:fld>
            <a:endParaRPr lang="en-AU" altLang="en-US"/>
          </a:p>
        </p:txBody>
      </p:sp>
    </p:spTree>
    <p:extLst>
      <p:ext uri="{BB962C8B-B14F-4D97-AF65-F5344CB8AC3E}">
        <p14:creationId xmlns:p14="http://schemas.microsoft.com/office/powerpoint/2010/main" val="428193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081D-103A-F60A-3D83-8712A4CD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D836-2A09-2A87-252E-174AF9CDE97A}"/>
              </a:ext>
            </a:extLst>
          </p:cNvPr>
          <p:cNvSpPr>
            <a:spLocks noGrp="1"/>
          </p:cNvSpPr>
          <p:nvPr>
            <p:ph type="title"/>
          </p:nvPr>
        </p:nvSpPr>
        <p:spPr>
          <a:xfrm>
            <a:off x="838200" y="365125"/>
            <a:ext cx="9228138" cy="1325563"/>
          </a:xfrm>
        </p:spPr>
        <p:txBody>
          <a:bodyPr wrap="square" anchor="ctr">
            <a:normAutofit/>
          </a:bodyPr>
          <a:lstStyle/>
          <a:p>
            <a:r>
              <a:rPr lang="en-AU" dirty="0"/>
              <a:t>Reflexión sobre la sesión</a:t>
            </a:r>
          </a:p>
        </p:txBody>
      </p:sp>
      <p:sp>
        <p:nvSpPr>
          <p:cNvPr id="3" name="Content Placeholder 2">
            <a:extLst>
              <a:ext uri="{FF2B5EF4-FFF2-40B4-BE49-F238E27FC236}">
                <a16:creationId xmlns:a16="http://schemas.microsoft.com/office/drawing/2014/main" id="{94DCCAF3-980F-B532-8E97-9CDA613AD292}"/>
              </a:ext>
            </a:extLst>
          </p:cNvPr>
          <p:cNvSpPr>
            <a:spLocks noGrp="1"/>
          </p:cNvSpPr>
          <p:nvPr>
            <p:ph sz="half" idx="2"/>
          </p:nvPr>
        </p:nvSpPr>
        <p:spPr>
          <a:xfrm>
            <a:off x="6172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rPr>
              <a:t>myGov, My Health Record y </a:t>
            </a:r>
            <a:r>
              <a:rPr lang="en-US" b="0" i="0" dirty="0" err="1">
                <a:solidFill>
                  <a:schemeClr val="tx1"/>
                </a:solidFill>
                <a:effectLst/>
              </a:rPr>
              <a:t>myID </a:t>
            </a:r>
            <a:r>
              <a:rPr lang="en-US" b="0" i="0" dirty="0">
                <a:solidFill>
                  <a:schemeClr val="tx1"/>
                </a:solidFill>
                <a:effectLst/>
              </a:rPr>
              <a:t>le ayudan a gestionar sus servicios gubernamentales y su información sanitaria en línea.</a:t>
            </a:r>
          </a:p>
          <a:p>
            <a:pPr marL="0" indent="0">
              <a:spcBef>
                <a:spcPts val="750"/>
              </a:spcBef>
              <a:spcAft>
                <a:spcPts val="750"/>
              </a:spcAft>
              <a:buNone/>
            </a:pPr>
            <a:r>
              <a:rPr lang="en-US" b="0" i="0" dirty="0">
                <a:solidFill>
                  <a:schemeClr val="tx1"/>
                </a:solidFill>
                <a:effectLst/>
              </a:rPr>
              <a:t>Recuerde </a:t>
            </a:r>
            <a:r>
              <a:rPr lang="en-US" b="0" i="0" dirty="0" err="1">
                <a:solidFill>
                  <a:schemeClr val="tx1"/>
                </a:solidFill>
                <a:effectLst/>
              </a:rPr>
              <a:t>mantener</a:t>
            </a:r>
            <a:r>
              <a:rPr lang="en-US" b="0" i="0" dirty="0">
                <a:solidFill>
                  <a:schemeClr val="tx1"/>
                </a:solidFill>
                <a:effectLst/>
              </a:rPr>
              <a:t> la </a:t>
            </a:r>
            <a:r>
              <a:rPr lang="en-US" b="0" i="0" dirty="0" err="1">
                <a:solidFill>
                  <a:schemeClr val="tx1"/>
                </a:solidFill>
                <a:effectLst/>
              </a:rPr>
              <a:t>seguridad</a:t>
            </a:r>
            <a:r>
              <a:rPr lang="en-US" b="0" i="0" dirty="0">
                <a:solidFill>
                  <a:schemeClr val="tx1"/>
                </a:solidFill>
                <a:effectLst/>
              </a:rPr>
              <a:t> de sus datos de inicio de sesión.</a:t>
            </a:r>
          </a:p>
          <a:p>
            <a:pPr marL="0" indent="0">
              <a:spcBef>
                <a:spcPts val="750"/>
              </a:spcBef>
              <a:spcAft>
                <a:spcPts val="750"/>
              </a:spcAft>
              <a:buNone/>
            </a:pPr>
            <a:r>
              <a:rPr lang="en-US" dirty="0">
                <a:solidFill>
                  <a:schemeClr val="tx1"/>
                </a:solidFill>
              </a:rPr>
              <a:t>Si utiliza </a:t>
            </a:r>
            <a:r>
              <a:rPr lang="en-US" dirty="0" err="1">
                <a:solidFill>
                  <a:schemeClr val="tx1"/>
                </a:solidFill>
              </a:rPr>
              <a:t>myID</a:t>
            </a:r>
            <a:r>
              <a:rPr lang="en-US" dirty="0">
                <a:solidFill>
                  <a:schemeClr val="tx1"/>
                </a:solidFill>
              </a:rPr>
              <a:t>, asegúrese de que su teléfono tenga una contraseña que nadie más conozca.</a:t>
            </a:r>
            <a:endParaRPr lang="en-AU" dirty="0">
              <a:solidFill>
                <a:schemeClr val="tx1"/>
              </a:solidFill>
            </a:endParaRPr>
          </a:p>
        </p:txBody>
      </p:sp>
      <p:sp>
        <p:nvSpPr>
          <p:cNvPr id="4" name="Footer Placeholder 3">
            <a:extLst>
              <a:ext uri="{FF2B5EF4-FFF2-40B4-BE49-F238E27FC236}">
                <a16:creationId xmlns:a16="http://schemas.microsoft.com/office/drawing/2014/main" id="{186D6F3D-5A76-3DA2-C97C-B2810426EC37}"/>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Proyecto de inclusión digital de Australia Occidental | </a:t>
            </a:r>
            <a:r>
              <a:rPr kumimoji="0" lang="en-AU" b="0" i="0" u="none" strike="noStrike" kern="1200" cap="none" spc="0" normalizeH="0" baseline="0" noProof="0" dirty="0" err="1">
                <a:ln>
                  <a:noFill/>
                </a:ln>
                <a:effectLst/>
                <a:uLnTx/>
                <a:uFillTx/>
              </a:rPr>
              <a:t>Programa</a:t>
            </a:r>
            <a:r>
              <a:rPr kumimoji="0" lang="en-AU" b="0" i="0" u="none" strike="noStrike" kern="1200" cap="none" spc="0" normalizeH="0" baseline="0" noProof="0" dirty="0">
                <a:ln>
                  <a:noFill/>
                </a:ln>
                <a:effectLst/>
                <a:uLnTx/>
                <a:uFillTx/>
              </a:rPr>
              <a:t> Community  Champions</a:t>
            </a:r>
          </a:p>
        </p:txBody>
      </p:sp>
      <p:sp>
        <p:nvSpPr>
          <p:cNvPr id="5" name="Slide Number Placeholder 4">
            <a:extLst>
              <a:ext uri="{FF2B5EF4-FFF2-40B4-BE49-F238E27FC236}">
                <a16:creationId xmlns:a16="http://schemas.microsoft.com/office/drawing/2014/main" id="{40727FEE-E798-48C4-4CE9-1922B3521924}"/>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t>25</a:t>
            </a:fld>
            <a:endParaRPr kumimoji="0" lang="en-AU" altLang="en-US" b="0" i="0" u="none" strike="noStrike" kern="1200" cap="none" spc="0" normalizeH="0" baseline="0" noProof="0">
              <a:ln>
                <a:noFill/>
              </a:ln>
              <a:effectLst/>
              <a:uLnTx/>
              <a:uFillTx/>
            </a:endParaRPr>
          </a:p>
        </p:txBody>
      </p:sp>
      <p:pic>
        <p:nvPicPr>
          <p:cNvPr id="7" name="Picture 6" descr="myID | Australian Government Department of Health and Aged Care">
            <a:extLst>
              <a:ext uri="{FF2B5EF4-FFF2-40B4-BE49-F238E27FC236}">
                <a16:creationId xmlns:a16="http://schemas.microsoft.com/office/drawing/2014/main" id="{8A45622C-A69F-083A-605F-47222E710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73" y="4656743"/>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myGov, Medicare, My Health Record, ATO and Centrelink logos.">
            <a:extLst>
              <a:ext uri="{FF2B5EF4-FFF2-40B4-BE49-F238E27FC236}">
                <a16:creationId xmlns:a16="http://schemas.microsoft.com/office/drawing/2014/main" id="{1DBD9371-3AB5-FF4D-5EB2-1181078A3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5662" y="1690688"/>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0CF9B2DF-1658-3A77-E9F1-373742502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05" y="1951767"/>
            <a:ext cx="2239536" cy="7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dirty="0"/>
              <a:t>¡Gracias!</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en-AU" dirty="0"/>
              <a:t>Hora de la próxima sesión: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Proyecto de inclusión digital de Australia Occidental | </a:t>
            </a:r>
            <a:r>
              <a:rPr kumimoji="0" lang="en-AU" sz="1000" b="0" i="0" u="none" strike="noStrike" kern="1200" cap="none" spc="0" normalizeH="0" baseline="0" noProof="0" dirty="0" err="1">
                <a:ln>
                  <a:noFill/>
                </a:ln>
                <a:solidFill>
                  <a:prstClr val="white">
                    <a:lumMod val="85000"/>
                  </a:prstClr>
                </a:solidFill>
                <a:effectLst/>
                <a:uLnTx/>
                <a:uFillTx/>
                <a:latin typeface="Kanit"/>
                <a:ea typeface="+mn-ea"/>
                <a:cs typeface="+mn-cs"/>
              </a:rPr>
              <a:t>Programa</a:t>
            </a: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 Community Champions</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t>26</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262493"/>
            <a:ext cx="8389938" cy="1361354"/>
          </a:xfrm>
        </p:spPr>
        <p:txBody>
          <a:bodyPr/>
          <a:lstStyle/>
          <a:p>
            <a:pPr algn="ctr" eaLnBrk="1" hangingPunct="1"/>
            <a:r>
              <a:rPr lang="en-AU" sz="4400" noProof="0" dirty="0">
                <a:solidFill>
                  <a:schemeClr val="bg1"/>
                </a:solidFill>
                <a:cs typeface="Arial" panose="020B0604020202020204" pitchFamily="34" charset="0"/>
              </a:rPr>
              <a:t>Gracias</a:t>
            </a:r>
            <a:br>
              <a:rPr lang="en-AU" sz="4400" noProof="0" dirty="0">
                <a:solidFill>
                  <a:schemeClr val="bg1"/>
                </a:solidFill>
                <a:cs typeface="Arial" panose="020B0604020202020204" pitchFamily="34" charset="0"/>
              </a:rPr>
            </a:br>
            <a:r>
              <a:rPr lang="en-AU" sz="4400" noProof="0" dirty="0" err="1">
                <a:cs typeface="Arial" panose="020B0604020202020204" pitchFamily="34" charset="0"/>
              </a:rPr>
              <a:t>Programa</a:t>
            </a:r>
            <a:r>
              <a:rPr lang="en-AU" sz="4400" noProof="0" dirty="0">
                <a:cs typeface="Arial" panose="020B0604020202020204" pitchFamily="34" charset="0"/>
              </a:rPr>
              <a:t> Community Champions</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2998781" y="5935662"/>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Reconocimiento del </a:t>
            </a:r>
            <a:r>
              <a:rPr lang="en-AU" sz="4200" noProof="0" dirty="0" err="1">
                <a:solidFill>
                  <a:schemeClr val="tx1"/>
                </a:solidFill>
              </a:rPr>
              <a:t>Territorio</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7C99BC89-6DA8-D67C-6DC0-72C60E51D9E0}"/>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85000"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en-US" noProof="0" dirty="0">
                <a:solidFill>
                  <a:schemeClr val="tx1"/>
                </a:solidFill>
                <a:latin typeface="+mn-lt"/>
              </a:rPr>
              <a:t>Sabemos que estamos en territorio aborigen. Respetamos a los pueblos aborígenes de esta tierra.</a:t>
            </a:r>
          </a:p>
          <a:p>
            <a:pPr eaLnBrk="1" hangingPunct="1">
              <a:lnSpc>
                <a:spcPct val="150000"/>
              </a:lnSpc>
              <a:spcBef>
                <a:spcPct val="0"/>
              </a:spcBef>
              <a:spcAft>
                <a:spcPts val="600"/>
              </a:spcAft>
              <a:buNone/>
            </a:pPr>
            <a:r>
              <a:rPr lang="en-US" noProof="0" dirty="0">
                <a:solidFill>
                  <a:schemeClr val="tx1"/>
                </a:solidFill>
                <a:latin typeface="+mn-lt"/>
              </a:rPr>
              <a:t>Los aborígenes han vivido en esta tierra durante muchos años.</a:t>
            </a:r>
          </a:p>
          <a:p>
            <a:pPr eaLnBrk="1" hangingPunct="1">
              <a:lnSpc>
                <a:spcPct val="150000"/>
              </a:lnSpc>
              <a:spcBef>
                <a:spcPct val="0"/>
              </a:spcBef>
              <a:spcAft>
                <a:spcPts val="600"/>
              </a:spcAft>
              <a:buNone/>
            </a:pPr>
            <a:r>
              <a:rPr lang="en-US" noProof="0" dirty="0">
                <a:solidFill>
                  <a:schemeClr val="tx1"/>
                </a:solidFill>
                <a:latin typeface="+mn-lt"/>
              </a:rPr>
              <a:t>Respetamos a todos los aborígenes y a sus ancianos.</a:t>
            </a:r>
          </a:p>
          <a:p>
            <a:pPr eaLnBrk="1" hangingPunct="1">
              <a:lnSpc>
                <a:spcPct val="150000"/>
              </a:lnSpc>
              <a:spcBef>
                <a:spcPct val="0"/>
              </a:spcBef>
              <a:spcAft>
                <a:spcPts val="600"/>
              </a:spcAft>
              <a:buNone/>
            </a:pPr>
            <a:r>
              <a:rPr lang="en-US" noProof="0" dirty="0">
                <a:solidFill>
                  <a:schemeClr val="tx1"/>
                </a:solidFill>
                <a:latin typeface="+mn-lt"/>
              </a:rPr>
              <a:t>Podemos aprender mucho de sus historias.</a:t>
            </a:r>
          </a:p>
          <a:p>
            <a:pPr eaLnBrk="1" hangingPunct="1">
              <a:lnSpc>
                <a:spcPct val="150000"/>
              </a:lnSpc>
              <a:spcBef>
                <a:spcPct val="0"/>
              </a:spcBef>
              <a:spcAft>
                <a:spcPts val="600"/>
              </a:spcAft>
              <a:buNone/>
            </a:pPr>
            <a:r>
              <a:rPr lang="en-US" noProof="0" dirty="0">
                <a:solidFill>
                  <a:schemeClr val="tx1"/>
                </a:solidFill>
                <a:latin typeface="+mn-lt"/>
              </a:rPr>
              <a:t>Esta tierra siempre ha sido y siempre será tierra aborigen.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dirty="0">
                <a:solidFill>
                  <a:srgbClr val="1962B2"/>
                </a:solidFill>
              </a:rPr>
              <a:t>Servicios gubernamentales en línea</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dirty="0"/>
              <a:t>Proyecto de inclusión digital de WA</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Proyecto de inclusión digital de Australia Occidental | Programa Community Champions</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Presentaciones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dirty="0">
                <a:solidFill>
                  <a:schemeClr val="tx1"/>
                </a:solidFill>
              </a:rPr>
              <a:t>Preséntese al grupo.</a:t>
            </a:r>
          </a:p>
          <a:p>
            <a:r>
              <a:rPr lang="en-AU" dirty="0" err="1">
                <a:solidFill>
                  <a:schemeClr val="tx1"/>
                </a:solidFill>
              </a:rPr>
              <a:t>Comparta</a:t>
            </a:r>
            <a:r>
              <a:rPr lang="en-AU" dirty="0">
                <a:solidFill>
                  <a:schemeClr val="tx1"/>
                </a:solidFill>
              </a:rPr>
              <a:t> </a:t>
            </a:r>
            <a:r>
              <a:rPr lang="en-AU" dirty="0" err="1">
                <a:solidFill>
                  <a:schemeClr val="tx1"/>
                </a:solidFill>
              </a:rPr>
              <a:t>su</a:t>
            </a:r>
            <a:r>
              <a:rPr lang="en-AU" dirty="0">
                <a:solidFill>
                  <a:schemeClr val="tx1"/>
                </a:solidFill>
              </a:rPr>
              <a:t> experiencia con los servicios gubernamentales en línea.</a:t>
            </a:r>
          </a:p>
        </p:txBody>
      </p:sp>
    </p:spTree>
    <p:extLst>
      <p:ext uri="{BB962C8B-B14F-4D97-AF65-F5344CB8AC3E}">
        <p14:creationId xmlns:p14="http://schemas.microsoft.com/office/powerpoint/2010/main" val="275484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a:xfrm>
            <a:off x="838200" y="365125"/>
            <a:ext cx="9228138" cy="1325563"/>
          </a:xfrm>
        </p:spPr>
        <p:txBody>
          <a:bodyPr wrap="square" anchor="ctr">
            <a:normAutofit/>
          </a:bodyPr>
          <a:lstStyle/>
          <a:p>
            <a:r>
              <a:rPr lang="en-AU" dirty="0"/>
              <a:t>Resumen de la sesión</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sz="half" idx="1"/>
          </p:nvPr>
        </p:nvSpPr>
        <p:spPr>
          <a:xfrm>
            <a:off x="838200" y="1825625"/>
            <a:ext cx="5718048" cy="3929223"/>
          </a:xfrm>
        </p:spPr>
        <p:txBody>
          <a:bodyPr wrap="square" anchor="t">
            <a:normAutofit/>
          </a:bodyPr>
          <a:lstStyle/>
          <a:p>
            <a:pPr marL="0" indent="0">
              <a:spcBef>
                <a:spcPts val="750"/>
              </a:spcBef>
              <a:spcAft>
                <a:spcPts val="750"/>
              </a:spcAft>
              <a:buNone/>
            </a:pPr>
            <a:r>
              <a:rPr lang="en-US" b="0" i="0" dirty="0">
                <a:solidFill>
                  <a:schemeClr val="tx1"/>
                </a:solidFill>
                <a:effectLst/>
              </a:rPr>
              <a:t>Esta sesión tratará los siguientes temas:</a:t>
            </a:r>
          </a:p>
          <a:p>
            <a:pPr>
              <a:spcBef>
                <a:spcPts val="750"/>
              </a:spcBef>
              <a:spcAft>
                <a:spcPts val="750"/>
              </a:spcAft>
            </a:pPr>
            <a:r>
              <a:rPr lang="en-US" b="0" i="0" dirty="0">
                <a:solidFill>
                  <a:schemeClr val="tx1"/>
                </a:solidFill>
                <a:effectLst/>
              </a:rPr>
              <a:t>Qué son los servicios gubernamentales en línea, incluido </a:t>
            </a:r>
            <a:r>
              <a:rPr lang="en-US" b="0" i="0" dirty="0" err="1">
                <a:solidFill>
                  <a:schemeClr val="tx1"/>
                </a:solidFill>
                <a:effectLst/>
              </a:rPr>
              <a:t>myGov</a:t>
            </a:r>
            <a:r>
              <a:rPr lang="en-US" b="0" i="0" dirty="0">
                <a:solidFill>
                  <a:schemeClr val="tx1"/>
                </a:solidFill>
                <a:effectLst/>
              </a:rPr>
              <a:t>.</a:t>
            </a:r>
          </a:p>
          <a:p>
            <a:pPr>
              <a:spcBef>
                <a:spcPts val="750"/>
              </a:spcBef>
              <a:spcAft>
                <a:spcPts val="750"/>
              </a:spcAft>
            </a:pPr>
            <a:r>
              <a:rPr lang="en-US" dirty="0">
                <a:solidFill>
                  <a:schemeClr val="tx1"/>
                </a:solidFill>
              </a:rPr>
              <a:t>Cómo crear una cuenta </a:t>
            </a:r>
            <a:r>
              <a:rPr lang="en-US" dirty="0" err="1">
                <a:solidFill>
                  <a:schemeClr val="tx1"/>
                </a:solidFill>
              </a:rPr>
              <a:t>myGov</a:t>
            </a:r>
            <a:r>
              <a:rPr lang="en-US" dirty="0">
                <a:solidFill>
                  <a:schemeClr val="tx1"/>
                </a:solidFill>
              </a:rPr>
              <a:t>,</a:t>
            </a:r>
          </a:p>
          <a:p>
            <a:pPr>
              <a:spcBef>
                <a:spcPts val="750"/>
              </a:spcBef>
              <a:spcAft>
                <a:spcPts val="750"/>
              </a:spcAft>
            </a:pPr>
            <a:r>
              <a:rPr lang="en-US" dirty="0">
                <a:solidFill>
                  <a:schemeClr val="tx1"/>
                </a:solidFill>
              </a:rPr>
              <a:t>Cómo vincular servicios a </a:t>
            </a:r>
            <a:r>
              <a:rPr lang="en-US" dirty="0" err="1">
                <a:solidFill>
                  <a:schemeClr val="tx1"/>
                </a:solidFill>
              </a:rPr>
              <a:t>myGov</a:t>
            </a:r>
            <a:r>
              <a:rPr lang="en-US" dirty="0">
                <a:solidFill>
                  <a:schemeClr val="tx1"/>
                </a:solidFill>
              </a:rPr>
              <a:t> y</a:t>
            </a:r>
          </a:p>
          <a:p>
            <a:pPr>
              <a:spcBef>
                <a:spcPts val="750"/>
              </a:spcBef>
              <a:spcAft>
                <a:spcPts val="750"/>
              </a:spcAft>
            </a:pPr>
            <a:r>
              <a:rPr lang="en-US" b="0" i="0" dirty="0">
                <a:solidFill>
                  <a:schemeClr val="tx1"/>
                </a:solidFill>
                <a:effectLst/>
              </a:rPr>
              <a:t>Dónde obtener ayuda si la necesita.</a:t>
            </a: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a:xfrm>
            <a:off x="838200" y="62738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t>6</a:t>
            </a:fld>
            <a:endParaRPr kumimoji="0" lang="en-AU" altLang="en-US" b="0" i="0" u="none" strike="noStrike" kern="1200" cap="none" spc="0" normalizeH="0" baseline="0" noProof="0">
              <a:ln>
                <a:noFill/>
              </a:ln>
              <a:effectLst/>
              <a:uLnTx/>
              <a:uFillTx/>
            </a:endParaRPr>
          </a:p>
        </p:txBody>
      </p:sp>
      <p:pic>
        <p:nvPicPr>
          <p:cNvPr id="9222" name="Picture 6" descr="myID | Australian Government Department of Health and Aged Care">
            <a:extLst>
              <a:ext uri="{FF2B5EF4-FFF2-40B4-BE49-F238E27FC236}">
                <a16:creationId xmlns:a16="http://schemas.microsoft.com/office/drawing/2014/main" id="{A6143B46-775E-0779-FDE5-553B3F238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81" y="4530601"/>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e myGov, Medicare, My Health Record, ATO and Centrelink logos.">
            <a:extLst>
              <a:ext uri="{FF2B5EF4-FFF2-40B4-BE49-F238E27FC236}">
                <a16:creationId xmlns:a16="http://schemas.microsoft.com/office/drawing/2014/main" id="{FE8C0E47-E0A0-22D1-B629-3BB33EE34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55970" y="1564546"/>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yGov Home | myGov">
            <a:extLst>
              <a:ext uri="{FF2B5EF4-FFF2-40B4-BE49-F238E27FC236}">
                <a16:creationId xmlns:a16="http://schemas.microsoft.com/office/drawing/2014/main" id="{BE23917A-6E52-BE7F-A3B3-FA69DB1DB2E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907313" y="1825625"/>
            <a:ext cx="2239536" cy="7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838200" y="365125"/>
            <a:ext cx="9228138" cy="1325563"/>
          </a:xfrm>
        </p:spPr>
        <p:txBody>
          <a:bodyPr wrap="square" anchor="ctr">
            <a:normAutofit/>
          </a:bodyPr>
          <a:lstStyle/>
          <a:p>
            <a:r>
              <a:rPr lang="en-AU" dirty="0"/>
              <a:t>¿Qué es </a:t>
            </a:r>
            <a:r>
              <a:rPr lang="en-AU" dirty="0" err="1"/>
              <a:t>myGov</a:t>
            </a:r>
            <a:r>
              <a:rPr lang="en-AU" dirty="0"/>
              <a:t>?</a:t>
            </a:r>
          </a:p>
        </p:txBody>
      </p:sp>
      <p:pic>
        <p:nvPicPr>
          <p:cNvPr id="20" name="Picture 2" descr="myGov Home | myGov">
            <a:extLst>
              <a:ext uri="{FF2B5EF4-FFF2-40B4-BE49-F238E27FC236}">
                <a16:creationId xmlns:a16="http://schemas.microsoft.com/office/drawing/2014/main" id="{70D62B91-3489-E48C-79DD-00F59C9BB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97914"/>
            <a:ext cx="4357914" cy="150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9570630-12BD-CE5C-DD75-09118882D218}"/>
              </a:ext>
            </a:extLst>
          </p:cNvPr>
          <p:cNvSpPr>
            <a:spLocks noGrp="1"/>
          </p:cNvSpPr>
          <p:nvPr>
            <p:ph sz="half" idx="2"/>
          </p:nvPr>
        </p:nvSpPr>
        <p:spPr>
          <a:xfrm>
            <a:off x="6172200" y="1825625"/>
            <a:ext cx="5181600" cy="3929223"/>
          </a:xfrm>
        </p:spPr>
        <p:txBody>
          <a:bodyPr wrap="square" anchor="t">
            <a:normAutofit/>
          </a:bodyPr>
          <a:lstStyle/>
          <a:p>
            <a:pPr>
              <a:spcBef>
                <a:spcPts val="750"/>
              </a:spcBef>
              <a:spcAft>
                <a:spcPts val="750"/>
              </a:spcAft>
              <a:buFont typeface="Arial" panose="020B0604020202020204" pitchFamily="34" charset="0"/>
              <a:buChar char="•"/>
            </a:pPr>
            <a:r>
              <a:rPr lang="en-US" b="0" i="0" dirty="0">
                <a:solidFill>
                  <a:schemeClr val="tx1"/>
                </a:solidFill>
                <a:effectLst/>
              </a:rPr>
              <a:t>myGov es una forma segura de acceder a los servicios gubernamentales en línea.</a:t>
            </a:r>
          </a:p>
          <a:p>
            <a:pPr>
              <a:spcBef>
                <a:spcPts val="750"/>
              </a:spcBef>
              <a:spcAft>
                <a:spcPts val="750"/>
              </a:spcAft>
              <a:buFont typeface="Arial" panose="020B0604020202020204" pitchFamily="34" charset="0"/>
              <a:buChar char="•"/>
            </a:pPr>
            <a:r>
              <a:rPr lang="en-US" b="0" i="0" dirty="0" err="1">
                <a:solidFill>
                  <a:schemeClr val="tx1"/>
                </a:solidFill>
                <a:effectLst/>
              </a:rPr>
              <a:t>Permite</a:t>
            </a:r>
            <a:r>
              <a:rPr lang="en-US" b="0" i="0" dirty="0">
                <a:solidFill>
                  <a:schemeClr val="tx1"/>
                </a:solidFill>
                <a:effectLst/>
              </a:rPr>
              <a:t> vincular servicios como Centrelink, Medicare y la ATO a la cuenta </a:t>
            </a:r>
            <a:r>
              <a:rPr lang="en-US" b="0" i="0" dirty="0" err="1">
                <a:solidFill>
                  <a:schemeClr val="tx1"/>
                </a:solidFill>
                <a:effectLst/>
              </a:rPr>
              <a:t>myGov</a:t>
            </a:r>
            <a:r>
              <a:rPr lang="en-US" b="0" i="0" dirty="0">
                <a:solidFill>
                  <a:schemeClr val="tx1"/>
                </a:solidFill>
                <a:effectLst/>
              </a:rPr>
              <a:t>.</a:t>
            </a:r>
          </a:p>
          <a:p>
            <a:pPr>
              <a:spcBef>
                <a:spcPts val="750"/>
              </a:spcBef>
              <a:spcAft>
                <a:spcPts val="750"/>
              </a:spcAft>
              <a:buFont typeface="Arial" panose="020B0604020202020204" pitchFamily="34" charset="0"/>
              <a:buChar char="•"/>
            </a:pPr>
            <a:r>
              <a:rPr lang="en-US" dirty="0">
                <a:solidFill>
                  <a:schemeClr val="tx1"/>
                </a:solidFill>
              </a:rPr>
              <a:t>A continuación, se </a:t>
            </a:r>
            <a:r>
              <a:rPr lang="en-US" dirty="0" err="1">
                <a:solidFill>
                  <a:schemeClr val="tx1"/>
                </a:solidFill>
              </a:rPr>
              <a:t>puede</a:t>
            </a:r>
            <a:r>
              <a:rPr lang="en-US" dirty="0">
                <a:solidFill>
                  <a:schemeClr val="tx1"/>
                </a:solidFill>
              </a:rPr>
              <a:t> acceder a estos servicios </a:t>
            </a:r>
            <a:r>
              <a:rPr lang="en-US" b="0" i="0" dirty="0">
                <a:solidFill>
                  <a:schemeClr val="tx1"/>
                </a:solidFill>
                <a:effectLst/>
              </a:rPr>
              <a:t>en un solo lugar a </a:t>
            </a:r>
            <a:r>
              <a:rPr lang="en-US" b="0" i="0" dirty="0" err="1">
                <a:solidFill>
                  <a:schemeClr val="tx1"/>
                </a:solidFill>
                <a:effectLst/>
              </a:rPr>
              <a:t>través</a:t>
            </a:r>
            <a:r>
              <a:rPr lang="en-US" b="0" i="0" dirty="0">
                <a:solidFill>
                  <a:schemeClr val="tx1"/>
                </a:solidFill>
                <a:effectLst/>
              </a:rPr>
              <a:t> del </a:t>
            </a:r>
            <a:r>
              <a:rPr lang="en-US" b="0" i="0" dirty="0" err="1">
                <a:solidFill>
                  <a:schemeClr val="tx1"/>
                </a:solidFill>
                <a:effectLst/>
              </a:rPr>
              <a:t>inicio</a:t>
            </a:r>
            <a:r>
              <a:rPr lang="en-US" b="0" i="0" dirty="0">
                <a:solidFill>
                  <a:schemeClr val="tx1"/>
                </a:solidFill>
                <a:effectLst/>
              </a:rPr>
              <a:t> de sesión en myGov.</a:t>
            </a: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a:xfrm>
            <a:off x="838200" y="6492875"/>
            <a:ext cx="7526338" cy="228600"/>
          </a:xfrm>
        </p:spPr>
        <p:txBody>
          <a:bodyPr anchor="ctr">
            <a:normAutofit fontScale="92500"/>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7</a:t>
            </a:fld>
            <a:endParaRPr lang="en-AU" altLang="en-US"/>
          </a:p>
        </p:txBody>
      </p:sp>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EA28-508A-935C-C5AD-2DD13DA6C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1FB90-6BE5-D3AB-9DA7-801A98B8CA0C}"/>
              </a:ext>
            </a:extLst>
          </p:cNvPr>
          <p:cNvSpPr>
            <a:spLocks noGrp="1"/>
          </p:cNvSpPr>
          <p:nvPr>
            <p:ph type="title"/>
          </p:nvPr>
        </p:nvSpPr>
        <p:spPr>
          <a:xfrm>
            <a:off x="754062" y="109764"/>
            <a:ext cx="9228138" cy="1325563"/>
          </a:xfrm>
        </p:spPr>
        <p:txBody>
          <a:bodyPr wrap="square" anchor="ctr">
            <a:normAutofit/>
          </a:bodyPr>
          <a:lstStyle/>
          <a:p>
            <a:r>
              <a:rPr lang="en-US" dirty="0"/>
              <a:t>Crear una cuenta myGov</a:t>
            </a:r>
            <a:endParaRPr lang="en-AU" dirty="0"/>
          </a:p>
        </p:txBody>
      </p:sp>
      <p:pic>
        <p:nvPicPr>
          <p:cNvPr id="20" name="Picture 2" descr="myGov Home | myGov">
            <a:extLst>
              <a:ext uri="{FF2B5EF4-FFF2-40B4-BE49-F238E27FC236}">
                <a16:creationId xmlns:a16="http://schemas.microsoft.com/office/drawing/2014/main" id="{2914B12C-7022-C2DE-99AD-7F57C0D255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0223" y="136525"/>
            <a:ext cx="2656115" cy="915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8709ADCD-DBDF-B04F-86BE-B20B7015725D}"/>
              </a:ext>
            </a:extLst>
          </p:cNvPr>
          <p:cNvSpPr>
            <a:spLocks noGrp="1"/>
          </p:cNvSpPr>
          <p:nvPr>
            <p:ph sz="half" idx="2"/>
          </p:nvPr>
        </p:nvSpPr>
        <p:spPr>
          <a:xfrm>
            <a:off x="580571" y="1221469"/>
            <a:ext cx="11059886" cy="5255532"/>
          </a:xfrm>
        </p:spPr>
        <p:txBody>
          <a:bodyPr wrap="square" anchor="t">
            <a:noAutofit/>
          </a:bodyPr>
          <a:lstStyle/>
          <a:p>
            <a:pPr marL="0" indent="0">
              <a:spcBef>
                <a:spcPts val="750"/>
              </a:spcBef>
              <a:spcAft>
                <a:spcPts val="750"/>
              </a:spcAft>
              <a:buNone/>
            </a:pPr>
            <a:r>
              <a:rPr lang="en-US" sz="2000" dirty="0">
                <a:solidFill>
                  <a:schemeClr val="tx1"/>
                </a:solidFill>
              </a:rPr>
              <a:t>Para crear una cuenta </a:t>
            </a:r>
            <a:r>
              <a:rPr lang="en-US" sz="2000" dirty="0" err="1">
                <a:solidFill>
                  <a:schemeClr val="tx1"/>
                </a:solidFill>
              </a:rPr>
              <a:t>myGov</a:t>
            </a:r>
            <a:r>
              <a:rPr lang="en-US" sz="2000" dirty="0">
                <a:solidFill>
                  <a:schemeClr val="tx1"/>
                </a:solidFill>
              </a:rPr>
              <a:t>, necesitará una dirección de correo electrónico y acceso a su teléfono móvil.</a:t>
            </a:r>
          </a:p>
          <a:p>
            <a:pPr algn="l">
              <a:buNone/>
            </a:pPr>
            <a:r>
              <a:rPr lang="en-US" sz="2000" dirty="0">
                <a:solidFill>
                  <a:schemeClr val="tx1"/>
                </a:solidFill>
              </a:rPr>
              <a:t>Estos son los pasos para crear una cuenta myGov:</a:t>
            </a:r>
          </a:p>
          <a:p>
            <a:pPr marL="623888" indent="-361950" algn="l">
              <a:buFont typeface="+mj-lt"/>
              <a:buAutoNum type="arabicPeriod"/>
            </a:pPr>
            <a:r>
              <a:rPr lang="en-US" sz="2000" dirty="0">
                <a:solidFill>
                  <a:schemeClr val="tx1"/>
                </a:solidFill>
              </a:rPr>
              <a:t>Vaya a </a:t>
            </a:r>
            <a:r>
              <a:rPr lang="en-US" sz="2000" dirty="0">
                <a:solidFill>
                  <a:schemeClr val="tx1"/>
                </a:solidFill>
                <a:hlinkClick r:id="rId4">
                  <a:extLst>
                    <a:ext uri="{A12FA001-AC4F-418D-AE19-62706E023703}">
                      <ahyp:hlinkClr xmlns:ahyp="http://schemas.microsoft.com/office/drawing/2018/hyperlinkcolor" val="tx"/>
                    </a:ext>
                  </a:extLst>
                </a:hlinkClick>
              </a:rPr>
              <a:t>myGov </a:t>
            </a:r>
            <a:r>
              <a:rPr lang="en-US" sz="2000" dirty="0">
                <a:solidFill>
                  <a:schemeClr val="tx1"/>
                </a:solidFill>
              </a:rPr>
              <a:t>y seleccione Crear cuenta. </a:t>
            </a:r>
          </a:p>
          <a:p>
            <a:pPr marL="623888" indent="-361950" algn="l">
              <a:buFont typeface="+mj-lt"/>
              <a:buAutoNum type="arabicPeriod"/>
            </a:pPr>
            <a:r>
              <a:rPr lang="en-US" sz="2000" dirty="0">
                <a:solidFill>
                  <a:schemeClr val="tx1"/>
                </a:solidFill>
              </a:rPr>
              <a:t>Seleccione Continuar con correo electrónico.</a:t>
            </a:r>
          </a:p>
          <a:p>
            <a:pPr marL="623888" indent="-361950" algn="l">
              <a:buFont typeface="+mj-lt"/>
              <a:buAutoNum type="arabicPeriod"/>
            </a:pPr>
            <a:r>
              <a:rPr lang="en-US" sz="2000" dirty="0">
                <a:solidFill>
                  <a:schemeClr val="tx1"/>
                </a:solidFill>
              </a:rPr>
              <a:t>Lea el Aviso de privacidad y las Condiciones de uso. Si comprende y acepta las Condiciones de uso, seleccione «Siguiente».</a:t>
            </a:r>
          </a:p>
          <a:p>
            <a:pPr marL="623888" indent="-361950" algn="l">
              <a:buFont typeface="+mj-lt"/>
              <a:buAutoNum type="arabicPeriod"/>
            </a:pPr>
            <a:r>
              <a:rPr lang="en-US" sz="2000" dirty="0" err="1">
                <a:solidFill>
                  <a:schemeClr val="tx1"/>
                </a:solidFill>
              </a:rPr>
              <a:t>Introduzca</a:t>
            </a:r>
            <a:r>
              <a:rPr lang="en-US" sz="2000" dirty="0">
                <a:solidFill>
                  <a:schemeClr val="tx1"/>
                </a:solidFill>
              </a:rPr>
              <a:t> una dirección de correo electrónico y </a:t>
            </a:r>
            <a:r>
              <a:rPr lang="en-US" sz="2000" dirty="0" err="1">
                <a:solidFill>
                  <a:schemeClr val="tx1"/>
                </a:solidFill>
              </a:rPr>
              <a:t>seleccione</a:t>
            </a:r>
            <a:r>
              <a:rPr lang="en-US" sz="2000" dirty="0">
                <a:solidFill>
                  <a:schemeClr val="tx1"/>
                </a:solidFill>
              </a:rPr>
              <a:t> «Siguiente». </a:t>
            </a:r>
          </a:p>
          <a:p>
            <a:pPr marL="623888" indent="-361950" algn="l">
              <a:buFont typeface="+mj-lt"/>
              <a:buAutoNum type="arabicPeriod"/>
            </a:pPr>
            <a:r>
              <a:rPr lang="en-US" sz="2000" dirty="0" err="1">
                <a:solidFill>
                  <a:schemeClr val="tx1"/>
                </a:solidFill>
              </a:rPr>
              <a:t>Introduzca</a:t>
            </a:r>
            <a:r>
              <a:rPr lang="en-US" sz="2000" dirty="0">
                <a:solidFill>
                  <a:schemeClr val="tx1"/>
                </a:solidFill>
              </a:rPr>
              <a:t> el código enviado a </a:t>
            </a:r>
            <a:r>
              <a:rPr lang="en-US" sz="2000" dirty="0" err="1">
                <a:solidFill>
                  <a:schemeClr val="tx1"/>
                </a:solidFill>
              </a:rPr>
              <a:t>su</a:t>
            </a:r>
            <a:r>
              <a:rPr lang="en-US" sz="2000" dirty="0">
                <a:solidFill>
                  <a:schemeClr val="tx1"/>
                </a:solidFill>
              </a:rPr>
              <a:t> correo electrónico y </a:t>
            </a:r>
            <a:r>
              <a:rPr lang="en-US" sz="2000" dirty="0" err="1">
                <a:solidFill>
                  <a:schemeClr val="tx1"/>
                </a:solidFill>
              </a:rPr>
              <a:t>seleccione</a:t>
            </a:r>
            <a:r>
              <a:rPr lang="en-US" sz="2000" dirty="0">
                <a:solidFill>
                  <a:schemeClr val="tx1"/>
                </a:solidFill>
              </a:rPr>
              <a:t> «Siguiente».</a:t>
            </a:r>
          </a:p>
          <a:p>
            <a:pPr marL="623888" indent="-361950" algn="l">
              <a:buFont typeface="+mj-lt"/>
              <a:buAutoNum type="arabicPeriod"/>
            </a:pPr>
            <a:r>
              <a:rPr lang="en-US" sz="2000" dirty="0">
                <a:solidFill>
                  <a:schemeClr val="tx1"/>
                </a:solidFill>
              </a:rPr>
              <a:t>Introduzca su número de teléfono móvil (opcional) y seleccione «Siguiente». </a:t>
            </a:r>
          </a:p>
          <a:p>
            <a:pPr marL="623888" indent="-361950" algn="l">
              <a:buFont typeface="+mj-lt"/>
              <a:buAutoNum type="arabicPeriod"/>
            </a:pPr>
            <a:r>
              <a:rPr lang="en-US" sz="2000" dirty="0">
                <a:solidFill>
                  <a:schemeClr val="tx1"/>
                </a:solidFill>
              </a:rPr>
              <a:t>Introduzca el código enviado a su teléfono móvil y seleccione Siguiente. </a:t>
            </a:r>
          </a:p>
          <a:p>
            <a:pPr marL="623888" indent="-361950" algn="l">
              <a:buFont typeface="+mj-lt"/>
              <a:buAutoNum type="arabicPeriod"/>
            </a:pPr>
            <a:r>
              <a:rPr lang="en-US" sz="2000" dirty="0">
                <a:solidFill>
                  <a:schemeClr val="tx1"/>
                </a:solidFill>
              </a:rPr>
              <a:t>Introduzca una contraseña y, a continuación, vuelva a introducirla. </a:t>
            </a:r>
          </a:p>
          <a:p>
            <a:pPr marL="623888" indent="-361950" algn="l">
              <a:buFont typeface="+mj-lt"/>
              <a:buAutoNum type="arabicPeriod"/>
            </a:pPr>
            <a:r>
              <a:rPr lang="en-US" sz="2000" dirty="0">
                <a:solidFill>
                  <a:schemeClr val="tx1"/>
                </a:solidFill>
              </a:rPr>
              <a:t>Cree tres preguntas secretas y sus respuestas. Elija de la lista o cree las suyas propias.</a:t>
            </a:r>
            <a:endParaRPr lang="en-US" sz="800" dirty="0">
              <a:solidFill>
                <a:schemeClr val="tx1"/>
              </a:solidFill>
            </a:endParaRPr>
          </a:p>
          <a:p>
            <a:pPr>
              <a:spcBef>
                <a:spcPts val="750"/>
              </a:spcBef>
              <a:spcAft>
                <a:spcPts val="750"/>
              </a:spcAft>
              <a:buFont typeface="Arial" panose="020B0604020202020204" pitchFamily="34" charset="0"/>
              <a:buChar char="•"/>
            </a:pPr>
            <a:r>
              <a:rPr lang="en-US" sz="2000" dirty="0">
                <a:solidFill>
                  <a:schemeClr val="tx1"/>
                </a:solidFill>
              </a:rPr>
              <a:t>Más información: </a:t>
            </a:r>
            <a:r>
              <a:rPr lang="en-US" sz="2000" dirty="0">
                <a:solidFill>
                  <a:schemeClr val="tx1"/>
                </a:solidFill>
                <a:hlinkClick r:id="rId5"/>
              </a:rPr>
              <a:t>https://my.gov.au/en/about/help/mygov-website/create-mygov-account</a:t>
            </a:r>
            <a:endParaRPr lang="en-US" sz="2000" dirty="0">
              <a:solidFill>
                <a:schemeClr val="tx1"/>
              </a:solidFill>
            </a:endParaRPr>
          </a:p>
          <a:p>
            <a:pPr marL="0" indent="0">
              <a:spcBef>
                <a:spcPts val="750"/>
              </a:spcBef>
              <a:spcAft>
                <a:spcPts val="750"/>
              </a:spcAft>
              <a:buNone/>
            </a:pPr>
            <a:endParaRPr lang="en-US" sz="2000" dirty="0">
              <a:solidFill>
                <a:schemeClr val="tx1"/>
              </a:solidFill>
            </a:endParaRPr>
          </a:p>
        </p:txBody>
      </p:sp>
      <p:sp>
        <p:nvSpPr>
          <p:cNvPr id="5" name="Footer Placeholder 4">
            <a:extLst>
              <a:ext uri="{FF2B5EF4-FFF2-40B4-BE49-F238E27FC236}">
                <a16:creationId xmlns:a16="http://schemas.microsoft.com/office/drawing/2014/main" id="{773E001F-CC5D-3C43-75FB-98F06A4E966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9E7D3299-3EE7-790D-CA34-A3F2E61DED6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8</a:t>
            </a:fld>
            <a:endParaRPr lang="en-AU" altLang="en-US"/>
          </a:p>
        </p:txBody>
      </p:sp>
    </p:spTree>
    <p:extLst>
      <p:ext uri="{BB962C8B-B14F-4D97-AF65-F5344CB8AC3E}">
        <p14:creationId xmlns:p14="http://schemas.microsoft.com/office/powerpoint/2010/main" val="236741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B961-E02E-ABA4-3EDD-C2D7C9DE7475}"/>
              </a:ext>
            </a:extLst>
          </p:cNvPr>
          <p:cNvSpPr>
            <a:spLocks noGrp="1"/>
          </p:cNvSpPr>
          <p:nvPr>
            <p:ph type="title"/>
          </p:nvPr>
        </p:nvSpPr>
        <p:spPr>
          <a:xfrm>
            <a:off x="838200" y="365125"/>
            <a:ext cx="9228138" cy="1325563"/>
          </a:xfrm>
        </p:spPr>
        <p:txBody>
          <a:bodyPr wrap="square" anchor="ctr">
            <a:normAutofit/>
          </a:bodyPr>
          <a:lstStyle/>
          <a:p>
            <a:r>
              <a:rPr lang="en-US" dirty="0" err="1"/>
              <a:t>Vincular</a:t>
            </a:r>
            <a:r>
              <a:rPr lang="en-US" dirty="0"/>
              <a:t> </a:t>
            </a:r>
            <a:r>
              <a:rPr lang="en-US" dirty="0" err="1"/>
              <a:t>servicios</a:t>
            </a:r>
            <a:endParaRPr lang="en-AU" dirty="0"/>
          </a:p>
        </p:txBody>
      </p:sp>
      <p:sp>
        <p:nvSpPr>
          <p:cNvPr id="5" name="Footer Placeholder 4">
            <a:extLst>
              <a:ext uri="{FF2B5EF4-FFF2-40B4-BE49-F238E27FC236}">
                <a16:creationId xmlns:a16="http://schemas.microsoft.com/office/drawing/2014/main" id="{DF921810-5349-6E21-8A29-A9960A83EF1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Proyecto de </a:t>
            </a:r>
            <a:r>
              <a:rPr lang="en-AU" dirty="0" err="1"/>
              <a:t>inclusión</a:t>
            </a:r>
            <a:r>
              <a:rPr lang="en-AU" dirty="0"/>
              <a:t> digital de Australia Occidental | </a:t>
            </a:r>
            <a:r>
              <a:rPr lang="en-AU" dirty="0" err="1"/>
              <a:t>Programa</a:t>
            </a:r>
            <a:r>
              <a:rPr lang="en-AU" dirty="0"/>
              <a:t> Community Champions</a:t>
            </a:r>
          </a:p>
        </p:txBody>
      </p:sp>
      <p:sp>
        <p:nvSpPr>
          <p:cNvPr id="6" name="Slide Number Placeholder 5">
            <a:extLst>
              <a:ext uri="{FF2B5EF4-FFF2-40B4-BE49-F238E27FC236}">
                <a16:creationId xmlns:a16="http://schemas.microsoft.com/office/drawing/2014/main" id="{76DCBDFF-BFE9-7628-D8E1-BE321682C6D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t>9</a:t>
            </a:fld>
            <a:endParaRPr lang="en-AU" altLang="en-US"/>
          </a:p>
        </p:txBody>
      </p:sp>
      <p:pic>
        <p:nvPicPr>
          <p:cNvPr id="8" name="Picture 8" descr="The myGov, Medicare, My Health Record, ATO and Centrelink logos.">
            <a:extLst>
              <a:ext uri="{FF2B5EF4-FFF2-40B4-BE49-F238E27FC236}">
                <a16:creationId xmlns:a16="http://schemas.microsoft.com/office/drawing/2014/main" id="{8E7A2078-9B1A-4559-9FAA-D46C7F7DC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6749" y="4074978"/>
            <a:ext cx="2239536" cy="1613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B633F78B-3BE2-D709-1863-36A20A06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930" y="1960756"/>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The myGov, Medicare, My Health Record, ATO and Centrelink logos.">
            <a:extLst>
              <a:ext uri="{FF2B5EF4-FFF2-40B4-BE49-F238E27FC236}">
                <a16:creationId xmlns:a16="http://schemas.microsoft.com/office/drawing/2014/main" id="{8D00AF10-1E5E-7531-4CBB-26928F44D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54371" y="5176344"/>
            <a:ext cx="3096919" cy="9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myGov, Medicare, My Health Record, ATO and Centrelink logos.">
            <a:extLst>
              <a:ext uri="{FF2B5EF4-FFF2-40B4-BE49-F238E27FC236}">
                <a16:creationId xmlns:a16="http://schemas.microsoft.com/office/drawing/2014/main" id="{7A07293E-A037-27EC-C42A-A45DCE22E6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844907" y="3934781"/>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myGov, Medicare, My Health Record, ATO and Centrelink logos.">
            <a:extLst>
              <a:ext uri="{FF2B5EF4-FFF2-40B4-BE49-F238E27FC236}">
                <a16:creationId xmlns:a16="http://schemas.microsoft.com/office/drawing/2014/main" id="{ACF65783-53A0-4BA7-3C61-23A7F4479C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7240280" y="4696920"/>
            <a:ext cx="1376434" cy="142791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Link with solid fill">
            <a:extLst>
              <a:ext uri="{FF2B5EF4-FFF2-40B4-BE49-F238E27FC236}">
                <a16:creationId xmlns:a16="http://schemas.microsoft.com/office/drawing/2014/main" id="{F77CD7AB-BAB3-4B84-F5EA-83EFA7653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854314" y="3363057"/>
            <a:ext cx="914400" cy="914400"/>
          </a:xfrm>
          <a:prstGeom prst="rect">
            <a:avLst/>
          </a:prstGeom>
        </p:spPr>
      </p:pic>
      <p:pic>
        <p:nvPicPr>
          <p:cNvPr id="16" name="Graphic 15" descr="Link with solid fill">
            <a:extLst>
              <a:ext uri="{FF2B5EF4-FFF2-40B4-BE49-F238E27FC236}">
                <a16:creationId xmlns:a16="http://schemas.microsoft.com/office/drawing/2014/main" id="{AD1548A2-26F2-EAD0-470A-0C56ABC5EE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277553">
            <a:off x="4771483" y="3786694"/>
            <a:ext cx="914400" cy="914400"/>
          </a:xfrm>
          <a:prstGeom prst="rect">
            <a:avLst/>
          </a:prstGeom>
        </p:spPr>
      </p:pic>
      <p:pic>
        <p:nvPicPr>
          <p:cNvPr id="17" name="Graphic 16" descr="Link with solid fill">
            <a:extLst>
              <a:ext uri="{FF2B5EF4-FFF2-40B4-BE49-F238E27FC236}">
                <a16:creationId xmlns:a16="http://schemas.microsoft.com/office/drawing/2014/main" id="{0139A8BE-B36D-D576-E5A3-E4DD90216A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3939">
            <a:off x="7062344" y="3534419"/>
            <a:ext cx="914400" cy="914400"/>
          </a:xfrm>
          <a:prstGeom prst="rect">
            <a:avLst/>
          </a:prstGeom>
        </p:spPr>
      </p:pic>
      <p:pic>
        <p:nvPicPr>
          <p:cNvPr id="18" name="Graphic 17" descr="Link with solid fill">
            <a:extLst>
              <a:ext uri="{FF2B5EF4-FFF2-40B4-BE49-F238E27FC236}">
                <a16:creationId xmlns:a16="http://schemas.microsoft.com/office/drawing/2014/main" id="{D7DA220B-6327-3E3B-CD73-24CDF913CA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656" y="3255734"/>
            <a:ext cx="914400" cy="914400"/>
          </a:xfrm>
          <a:prstGeom prst="rect">
            <a:avLst/>
          </a:prstGeom>
        </p:spPr>
      </p:pic>
    </p:spTree>
    <p:extLst>
      <p:ext uri="{BB962C8B-B14F-4D97-AF65-F5344CB8AC3E}">
        <p14:creationId xmlns:p14="http://schemas.microsoft.com/office/powerpoint/2010/main" val="2655870195"/>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0377B-B447-44BB-B649-354B2451D410}">
  <ds:schemaRefs>
    <ds:schemaRef ds:uri="http://schemas.microsoft.com/office/2006/documentManagement/types"/>
    <ds:schemaRef ds:uri="http://schemas.openxmlformats.org/package/2006/metadata/core-properties"/>
    <ds:schemaRef ds:uri="http://schemas.microsoft.com/office/infopath/2007/PartnerControls"/>
    <ds:schemaRef ds:uri="5e5d6256-5200-4c34-82a9-8b0b259790ba"/>
    <ds:schemaRef ds:uri="http://purl.org/dc/terms/"/>
    <ds:schemaRef ds:uri="http://schemas.microsoft.com/office/2006/metadata/properties"/>
    <ds:schemaRef ds:uri="2cc45243-29f6-4a1c-995b-35ed14ae441a"/>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152920A-F2FC-4812-BE43-ACB8A9B8C6A3}">
  <ds:schemaRefs>
    <ds:schemaRef ds:uri="http://schemas.microsoft.com/sharepoint/v3/contenttype/forms"/>
  </ds:schemaRefs>
</ds:datastoreItem>
</file>

<file path=customXml/itemProps3.xml><?xml version="1.0" encoding="utf-8"?>
<ds:datastoreItem xmlns:ds="http://schemas.openxmlformats.org/officeDocument/2006/customXml" ds:itemID="{32156F9F-6C9C-43B7-81EB-738DEF5A2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4220</Words>
  <Application>Microsoft Office PowerPoint</Application>
  <PresentationFormat>Widescreen</PresentationFormat>
  <Paragraphs>382</Paragraphs>
  <Slides>27</Slides>
  <Notes>27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27</vt:i4>
      </vt:variant>
    </vt:vector>
  </HeadingPairs>
  <TitlesOfParts>
    <vt:vector size="39" baseType="lpstr">
      <vt:lpstr>Kanit</vt:lpstr>
      <vt:lpstr>Roboto</vt:lpstr>
      <vt:lpstr>Calibri</vt:lpstr>
      <vt:lpstr>Arial</vt:lpstr>
      <vt:lpstr>DIP_white</vt:lpstr>
      <vt:lpstr>1_DIP_blue</vt:lpstr>
      <vt:lpstr>3_DIP_gradient</vt:lpstr>
      <vt:lpstr>2_DIP_blue_noacknowledgment</vt:lpstr>
      <vt:lpstr>1_DIP_white_noacknowledgement</vt:lpstr>
      <vt:lpstr>2_DIP_gradient_noacknowledgement</vt:lpstr>
      <vt:lpstr>DIP_white</vt:lpstr>
      <vt:lpstr>1_DIP_white</vt:lpstr>
      <vt:lpstr>Formación en competencias digitales – Servicios gubernamentales en línea Programa Community Champions</vt:lpstr>
      <vt:lpstr>Notas del instructor: Servicios gubernamentales</vt:lpstr>
      <vt:lpstr>Reconocimiento del Territorio</vt:lpstr>
      <vt:lpstr>Servicios gubernamentales en línea</vt:lpstr>
      <vt:lpstr>Presentaciones</vt:lpstr>
      <vt:lpstr>Resumen de la sesión</vt:lpstr>
      <vt:lpstr>¿Qué es myGov?</vt:lpstr>
      <vt:lpstr>Crear una cuenta myGov</vt:lpstr>
      <vt:lpstr>Vincular servicios</vt:lpstr>
      <vt:lpstr>Vincular Centrelink a una cuenta myGov</vt:lpstr>
      <vt:lpstr>Vincular Centrelink a una cuenta myGov</vt:lpstr>
      <vt:lpstr>Vincular la ato a su cuenta myGov</vt:lpstr>
      <vt:lpstr>Vincular la ato a su cuenta myGov</vt:lpstr>
      <vt:lpstr>Vincular Medicare a su cuenta myGov</vt:lpstr>
      <vt:lpstr>Vincular Medicare a su cuenta myGov</vt:lpstr>
      <vt:lpstr>Qué puede hacer al vincular Medicare con myGov</vt:lpstr>
      <vt:lpstr>Vincular My Health Record a su cuenta myGov</vt:lpstr>
      <vt:lpstr>Vincular My Health Record a su cuenta myGov utilizando los datos de Medicare</vt:lpstr>
      <vt:lpstr>Vincular My Health Record a su cuenta myGov utilizando el código de verificación de identidad</vt:lpstr>
      <vt:lpstr>Usar My Health Record</vt:lpstr>
      <vt:lpstr>myID</vt:lpstr>
      <vt:lpstr>Configuración de myID</vt:lpstr>
      <vt:lpstr>El uso de myID</vt:lpstr>
      <vt:lpstr>Recursos útiles y más ayuda</vt:lpstr>
      <vt:lpstr>Reflexión sobre la sesión</vt:lpstr>
      <vt:lpstr>¡Gracias!</vt:lpstr>
      <vt:lpstr>Gracias Programa Community Champions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docId:2C97F469FDB9F741AEBAB7DCD43C4B90</cp:keywords>
  <cp:lastModifiedBy/>
  <cp:revision>1</cp:revision>
  <dcterms:created xsi:type="dcterms:W3CDTF">2025-04-28T06:41:55Z</dcterms:created>
  <dcterms:modified xsi:type="dcterms:W3CDTF">2025-09-17T07:09:54Z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