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28"/>
  </p:notesMasterIdLst>
  <p:handoutMasterIdLst>
    <p:handoutMasterId r:id="rId29"/>
  </p:handoutMasterIdLst>
  <p:sldIdLst>
    <p:sldId id="256" r:id="rId12"/>
    <p:sldId id="570" r:id="rId13"/>
    <p:sldId id="307" r:id="rId14"/>
    <p:sldId id="569" r:id="rId15"/>
    <p:sldId id="571" r:id="rId16"/>
    <p:sldId id="572" r:id="rId17"/>
    <p:sldId id="577" r:id="rId18"/>
    <p:sldId id="578" r:id="rId19"/>
    <p:sldId id="582" r:id="rId20"/>
    <p:sldId id="585" r:id="rId21"/>
    <p:sldId id="579" r:id="rId22"/>
    <p:sldId id="581" r:id="rId23"/>
    <p:sldId id="580" r:id="rId24"/>
    <p:sldId id="586" r:id="rId25"/>
    <p:sldId id="573" r:id="rId26"/>
    <p:sldId id="522" r:id="rId27"/>
  </p:sldIdLst>
  <p:sldSz cx="12192000" cy="6858000"/>
  <p:notesSz cx="6858000" cy="9144000"/>
  <p:embeddedFontLst>
    <p:embeddedFont>
      <p:font typeface="Kanit" panose="020B0604020202020204" charset="-34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9" autoAdjust="0"/>
    <p:restoredTop sz="63317" autoAdjust="0"/>
  </p:normalViewPr>
  <p:slideViewPr>
    <p:cSldViewPr snapToGrid="0">
      <p:cViewPr>
        <p:scale>
          <a:sx n="80" d="100"/>
          <a:sy n="80" d="100"/>
        </p:scale>
        <p:origin x="936" y="-10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4.fntdata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Consejo de Participación Juvenil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Editar estilos de texto maestros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Proyecto de inclusión digital de WA – Proyecto CRC Champion - Piloto - Formación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5921F-32AE-1A1A-C527-CE7AEE88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DF2F7-799C-15AD-406D-19846EE63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21CCC-40CC-2D6C-831B-F2942E68A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Las listas desplegables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permiten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al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usuario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seleccionar una opción de una lista de opciones predefinidas. Ayudan a mantener los formularios concisos y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organizados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Cómo utilizarlas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: Haga clic en la flecha situada junto a la lista desplegable para ver las opciones disponibles. Haga clic en una opción para seleccionarla. Si utiliza un lector de pantalla, este anunciará la lista desplegable y cada una de las opciones.</a:t>
            </a:r>
            <a:br>
              <a:rPr lang="en-US" sz="1400" dirty="0"/>
            </a:b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37897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Ofrezca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consejos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y explique cada punto.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rgbClr val="242424"/>
                </a:solidFill>
                <a:effectLst/>
              </a:rPr>
              <a:t>Los campos marcados con un asterisco (*) son obligatorios. Esto significa que debe completar esa sección para enviar el formulario.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rgbClr val="242424"/>
                </a:solidFill>
                <a:effectLst/>
              </a:rPr>
              <a:t>A veces,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cuando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escribimos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en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un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casillero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de texto,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el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ordenador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o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computadora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o smartphone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pueden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sugerir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qué escribir. Esto se denomina autocompletar.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Compruebe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que lo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escrito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sea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correcto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antes de aceptar la sugerencia.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rgbClr val="242424"/>
                </a:solidFill>
                <a:effectLst/>
              </a:rPr>
              <a:t>Puede haber un límite de tiempo. Prepare todos los elementos antes de empezar.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rgbClr val="242424"/>
                </a:solidFill>
                <a:effectLst/>
              </a:rPr>
              <a:t>Algunos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formularios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pedirán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que suba un documento, como su CV. El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formulario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suele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incluir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instrucciones que puede seguir para hacerlo.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Pida a otras personas que compartan sus propios consejos.</a:t>
            </a:r>
          </a:p>
        </p:txBody>
      </p:sp>
    </p:spTree>
    <p:extLst>
      <p:ext uri="{BB962C8B-B14F-4D97-AF65-F5344CB8AC3E}">
        <p14:creationId xmlns:p14="http://schemas.microsoft.com/office/powerpoint/2010/main" val="28969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Explique el proceso de envío y corrección de formularios en línea.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1441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910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4DFBE-239E-5A10-A9DB-8FA56DE5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7D5B3-06A7-9E61-B69A-9DE78CFB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D86DD-372A-FCFF-FA9B-532C159EA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Reflexione</a:t>
            </a:r>
            <a:r>
              <a:rPr lang="en-US" sz="1400" dirty="0"/>
              <a:t> utilizando las preguntas y </a:t>
            </a:r>
            <a:r>
              <a:rPr lang="en-US" sz="1400" dirty="0" err="1"/>
              <a:t>responda</a:t>
            </a:r>
            <a:r>
              <a:rPr lang="en-US" sz="1400" dirty="0"/>
              <a:t> las </a:t>
            </a:r>
            <a:r>
              <a:rPr lang="en-US" sz="1400" dirty="0" err="1"/>
              <a:t>preguntas</a:t>
            </a:r>
            <a:r>
              <a:rPr lang="en-US" sz="1400" dirty="0"/>
              <a:t> que </a:t>
            </a:r>
            <a:r>
              <a:rPr lang="en-US" sz="1400" dirty="0" err="1"/>
              <a:t>puedan</a:t>
            </a:r>
            <a:r>
              <a:rPr lang="en-US" sz="1400" dirty="0"/>
              <a:t> </a:t>
            </a:r>
            <a:r>
              <a:rPr lang="en-US" sz="1400" dirty="0" err="1"/>
              <a:t>tener</a:t>
            </a:r>
            <a:r>
              <a:rPr lang="en-US" sz="1400" dirty="0"/>
              <a:t>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asistentes</a:t>
            </a:r>
            <a:r>
              <a:rPr lang="en-US" sz="1400" dirty="0"/>
              <a:t>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43194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3980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999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764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 err="1"/>
              <a:t>Salude</a:t>
            </a:r>
            <a:r>
              <a:rPr lang="en-AU" sz="1400" dirty="0"/>
              <a:t> a todos, </a:t>
            </a:r>
            <a:r>
              <a:rPr lang="en-AU" sz="1400" dirty="0" err="1"/>
              <a:t>preséntese</a:t>
            </a:r>
            <a:r>
              <a:rPr lang="en-AU" sz="1400" dirty="0"/>
              <a:t> y </a:t>
            </a:r>
            <a:r>
              <a:rPr lang="en-AU" sz="1400" dirty="0" err="1"/>
              <a:t>explique</a:t>
            </a:r>
            <a:r>
              <a:rPr lang="en-AU" sz="1400" dirty="0"/>
              <a:t> </a:t>
            </a:r>
            <a:r>
              <a:rPr lang="en-AU" sz="1400" dirty="0" err="1"/>
              <a:t>el</a:t>
            </a:r>
            <a:r>
              <a:rPr lang="en-AU" sz="1400" dirty="0"/>
              <a:t> </a:t>
            </a:r>
            <a:r>
              <a:rPr lang="en-AU" sz="1400" dirty="0" err="1"/>
              <a:t>motivo</a:t>
            </a:r>
            <a:r>
              <a:rPr lang="en-AU" sz="1400" dirty="0"/>
              <a:t> de </a:t>
            </a:r>
            <a:r>
              <a:rPr lang="en-AU" sz="1400" dirty="0" err="1"/>
              <a:t>su</a:t>
            </a:r>
            <a:r>
              <a:rPr lang="en-AU" sz="1400" dirty="0"/>
              <a:t> </a:t>
            </a:r>
            <a:r>
              <a:rPr lang="en-AU" sz="1400" dirty="0" err="1"/>
              <a:t>presencia</a:t>
            </a:r>
            <a:r>
              <a:rPr lang="en-AU" sz="1400" dirty="0"/>
              <a:t>.</a:t>
            </a:r>
          </a:p>
          <a:p>
            <a:r>
              <a:rPr lang="en-AU" sz="1400" dirty="0"/>
              <a:t>Explique el propósito del taller: </a:t>
            </a:r>
            <a:r>
              <a:rPr lang="en-AU" sz="1400" dirty="0" err="1"/>
              <a:t>ofrecer</a:t>
            </a:r>
            <a:r>
              <a:rPr lang="en-AU" sz="1400" dirty="0"/>
              <a:t> </a:t>
            </a:r>
            <a:r>
              <a:rPr lang="en-AU" sz="1400" dirty="0" err="1"/>
              <a:t>una</a:t>
            </a:r>
            <a:r>
              <a:rPr lang="en-AU" sz="1400" dirty="0"/>
              <a:t> visión general de lo que se tratará en la sesión.</a:t>
            </a:r>
          </a:p>
          <a:p>
            <a:r>
              <a:rPr lang="en-AU" sz="1400" dirty="0" err="1"/>
              <a:t>Destaque</a:t>
            </a:r>
            <a:r>
              <a:rPr lang="en-AU" sz="1400" dirty="0"/>
              <a:t> la importancia de los formularios para el trabajo, </a:t>
            </a:r>
            <a:r>
              <a:rPr lang="en-AU" sz="1400" dirty="0" err="1"/>
              <a:t>los</a:t>
            </a:r>
            <a:r>
              <a:rPr lang="en-AU" sz="1400" dirty="0"/>
              <a:t> </a:t>
            </a:r>
            <a:r>
              <a:rPr lang="en-AU" sz="1400" dirty="0" err="1"/>
              <a:t>estudios</a:t>
            </a:r>
            <a:r>
              <a:rPr lang="en-AU" sz="1400" dirty="0"/>
              <a:t> y la vida. </a:t>
            </a:r>
          </a:p>
          <a:p>
            <a:r>
              <a:rPr lang="en-AU" sz="1400" dirty="0" err="1"/>
              <a:t>Comente</a:t>
            </a:r>
            <a:r>
              <a:rPr lang="en-AU" sz="1400" dirty="0"/>
              <a:t> cómo los </a:t>
            </a:r>
            <a:r>
              <a:rPr lang="en-AU" sz="1400" dirty="0" err="1"/>
              <a:t>formularios</a:t>
            </a:r>
            <a:r>
              <a:rPr lang="en-AU" sz="1400" dirty="0"/>
              <a:t> </a:t>
            </a:r>
            <a:r>
              <a:rPr lang="en-AU" sz="1400" dirty="0" err="1"/>
              <a:t>en</a:t>
            </a:r>
            <a:r>
              <a:rPr lang="en-AU" sz="1400" dirty="0"/>
              <a:t> </a:t>
            </a:r>
            <a:r>
              <a:rPr lang="en-AU" sz="1400" dirty="0" err="1"/>
              <a:t>línea</a:t>
            </a:r>
            <a:r>
              <a:rPr lang="en-AU" sz="1400" dirty="0"/>
              <a:t> </a:t>
            </a:r>
            <a:r>
              <a:rPr lang="en-AU" sz="1400" dirty="0" err="1"/>
              <a:t>están</a:t>
            </a:r>
            <a:r>
              <a:rPr lang="en-AU" sz="1400" dirty="0"/>
              <a:t> en todas partes y se utilizan para muchas cosas.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Pida a cada participante que se presente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Deben incluir su nombre y un dato interesante sobre sí mismos.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Limite cada presentación a 30 segundos 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para que sea breve y atractiva.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064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716977"/>
            <a:ext cx="5486400" cy="428402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Los formularios en línea son versiones digitales de los formularios en papel. Se utilizan para: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solicitar servicios,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compras en línea,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rellenar encuestas 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proporcionar información para suscripciones.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Estos formularios ayudan a recopilar información en línea, como datos de contacto o pedidos.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Son de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acceso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y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seguimiento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más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fácil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en comparación con los formularios en papel. Sin embargo, para las personas que no están familiarizadas con el uso de Internet, los formularios en línea pueden resultar difíciles.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A medida que más servicios se ofrecen en línea, es importante saber cómo utilizar estos formularios para poder acceder a ellos.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Esto resulta especialmente útil para: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solicitar servicios gubernamentales,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42424"/>
                </a:solidFill>
              </a:rPr>
              <a:t>hacer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compras</a:t>
            </a:r>
            <a:r>
              <a:rPr lang="en-US" sz="1400" dirty="0">
                <a:solidFill>
                  <a:srgbClr val="242424"/>
                </a:solidFill>
              </a:rPr>
              <a:t> en línea 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participar en encuestas. </a:t>
            </a:r>
            <a:endParaRPr lang="en-US" sz="1400" dirty="0">
              <a:solidFill>
                <a:srgbClr val="242424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Repasaremos juntos los pasos para que resulte más fácil para todos.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Los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casilleros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de texto se utilizan para introducir texto de formato libre.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Hay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casilleros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 una sola línea para información breve,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como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nombres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También hay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casilleros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 varias líneas para información más extensa, como comentarios.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Cómo utilizarlos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: Haga clic dentro del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casillero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de texto para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ubicar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el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cursor y, a continuación, escriba la información. Si utiliza un lector de pantalla, este anunciará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el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casillero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de texto y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toda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etiqueta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correspondiente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38182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23B2C-E3E7-FF08-6817-1604A777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5E480-40FF-A093-A6C4-45366F1F4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72C2A-255D-AE7E-A2DE-69DA269A2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Los botones de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opción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permiten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al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usuario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seleccionar una opción de una lista de opciones predefinidas.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Cómo utilizarlos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: Haga clic en el círculo situado junto a la opción que desee seleccionar. Solo se puede seleccionar una opción cada vez. Si utiliza un lector de pantalla, este anunciará el grupo de botones de opción y cada una de las opciones.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Las casillas de verificación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permiten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al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usuario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seleccionar una o más opciones de una lista. Se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suelen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utilizar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para preguntas de opción múltiple o para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aceptar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términos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y condiciones.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242424"/>
                </a:solidFill>
                <a:effectLst/>
              </a:rPr>
              <a:t>Cómo utilizarlas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: Haga clic dentro del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pequeño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casillero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cuadrado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para seleccionar una opción. Puede seleccionar varias casillas de verificación si es necesario. Si utiliza un lector de pantalla, este anunciará la casilla de verificación y su etiqueta.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7053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Proyecto de inclusión digital WA | Programa de campeones comunitarios</a:t>
            </a: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editar el estilo del título maestro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Editar estilos de texto maestro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Proyecto de inclusión digital WA | Programa de campeones comunitarios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thingsaustralia.org/learn-resource/smith-family-online-form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thingsaustralia.org/wp-content/themes/hello-child/download.php?file_url=https://goodthingsaustralia.org/wp-content/uploads/2024/05/smithfamily_online_form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lliot@wacoss.org.a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0063" y="4161689"/>
            <a:ext cx="9204960" cy="1361354"/>
          </a:xfrm>
        </p:spPr>
        <p:txBody>
          <a:bodyPr/>
          <a:lstStyle/>
          <a:p>
            <a:pPr eaLnBrk="1" hangingPunct="1"/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Formación en competencias digitales – Formularios en línea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4400" noProof="0" dirty="0">
                <a:cs typeface="Arial" panose="020B0604020202020204" pitchFamily="34" charset="0"/>
              </a:rPr>
              <a:t>Programa Community Champions 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5303" y="5499100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5535612" cy="24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7CEAB-6AF0-8926-9D4E-A88E44893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0825-B5BF-2DCC-6CFC-4DF54046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r>
              <a:rPr lang="en-AU" dirty="0"/>
              <a:t>Listas desplegables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EC4B1-5A08-AFDC-730F-9D3B88D27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FF4D9-A2F0-2B89-1188-AF6AE267D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t>10</a:t>
            </a:fld>
            <a:endParaRPr lang="en-AU" alt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BFD456-7354-CBDA-DFB2-0B7E61ECDFE0}"/>
              </a:ext>
            </a:extLst>
          </p:cNvPr>
          <p:cNvSpPr txBox="1">
            <a:spLocks/>
          </p:cNvSpPr>
          <p:nvPr/>
        </p:nvSpPr>
        <p:spPr bwMode="auto">
          <a:xfrm>
            <a:off x="3295005" y="5133372"/>
            <a:ext cx="5601989" cy="3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Cuando solo se puede seleccionar un elemento de una lista desplegable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D69A2-FBF7-04B5-66FB-9C80A90F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20"/>
          <a:stretch/>
        </p:blipFill>
        <p:spPr>
          <a:xfrm>
            <a:off x="2117239" y="1773435"/>
            <a:ext cx="7957522" cy="33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9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B961-E02E-ABA4-3EDD-C2D7C9DE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Consejos útiles</a:t>
            </a:r>
            <a:endParaRPr lang="en-AU" dirty="0"/>
          </a:p>
        </p:txBody>
      </p:sp>
      <p:pic>
        <p:nvPicPr>
          <p:cNvPr id="13" name="Content Placeholder 12" descr="Pregnant woman at work">
            <a:extLst>
              <a:ext uri="{FF2B5EF4-FFF2-40B4-BE49-F238E27FC236}">
                <a16:creationId xmlns:a16="http://schemas.microsoft.com/office/drawing/2014/main" id="{48CCA804-B60D-5485-4148-BE246CA52D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3589A-940E-9CCE-6564-FD97A2C07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2840"/>
            <a:ext cx="5181600" cy="3342008"/>
          </a:xfrm>
        </p:spPr>
        <p:txBody>
          <a:bodyPr wrap="square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Asterisco (*) = obligatorio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Texto sugerido y autocompletar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Algunos formularios tienen un límite de tiempo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Carga de documentos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1810-5349-6E21-8A29-A9960A83E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BDFF-BFE9-7628-D8E1-BE321682C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587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9E50-662F-E83D-00A6-6C23AE48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Completar y enviar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D784D-AE0C-C956-A5D1-BCAD89859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89914" cy="4371975"/>
          </a:xfrm>
        </p:spPr>
        <p:txBody>
          <a:bodyPr wrap="square" anchor="t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/>
                </a:solidFill>
                <a:effectLst/>
              </a:rPr>
              <a:t>Enviar y confirmar: </a:t>
            </a:r>
            <a:r>
              <a:rPr lang="en-US" b="0" i="0" dirty="0">
                <a:solidFill>
                  <a:schemeClr val="tx1"/>
                </a:solidFill>
                <a:effectLst/>
              </a:rPr>
              <a:t>No olvide hacer clic en los botones Enviar y Confirmar cuando haya completado el formulario.</a:t>
            </a:r>
          </a:p>
          <a:p>
            <a:pPr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/>
                </a:solidFill>
                <a:effectLst/>
              </a:rPr>
              <a:t>Guardar una copia: </a:t>
            </a:r>
            <a:r>
              <a:rPr lang="en-US" b="0" i="0" dirty="0">
                <a:solidFill>
                  <a:schemeClr val="tx1"/>
                </a:solidFill>
                <a:effectLst/>
              </a:rPr>
              <a:t>Algunos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formularios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permiten</a:t>
            </a:r>
            <a:r>
              <a:rPr lang="en-US" b="0" i="0" dirty="0">
                <a:solidFill>
                  <a:schemeClr val="tx1"/>
                </a:solidFill>
                <a:effectLst/>
              </a:rPr>
              <a:t> imprimir o guardar una copia para sus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archivos</a:t>
            </a:r>
            <a:r>
              <a:rPr lang="en-US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/>
                </a:solidFill>
                <a:effectLst/>
              </a:rPr>
              <a:t>Correcciones: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="0" i="0" dirty="0">
                <a:solidFill>
                  <a:schemeClr val="tx1"/>
                </a:solidFill>
                <a:effectLst/>
              </a:rPr>
              <a:t>i comete un error, muchos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formularios</a:t>
            </a:r>
            <a:r>
              <a:rPr lang="en-US" b="0" i="0" dirty="0">
                <a:solidFill>
                  <a:schemeClr val="tx1"/>
                </a:solidFill>
                <a:effectLst/>
              </a:rPr>
              <a:t> lo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resaltarán</a:t>
            </a:r>
            <a:r>
              <a:rPr lang="en-US" b="0" i="0" dirty="0">
                <a:solidFill>
                  <a:schemeClr val="tx1"/>
                </a:solidFill>
                <a:effectLst/>
              </a:rPr>
              <a:t> y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pedirán</a:t>
            </a:r>
            <a:r>
              <a:rPr lang="en-US" b="0" i="0" dirty="0">
                <a:solidFill>
                  <a:schemeClr val="tx1"/>
                </a:solidFill>
                <a:effectLst/>
              </a:rPr>
              <a:t> que lo corrija antes de volver a enviarlo.</a:t>
            </a:r>
          </a:p>
          <a:p>
            <a:pPr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/>
                </a:solidFill>
                <a:effectLst/>
              </a:rPr>
              <a:t>Botón Atrás: </a:t>
            </a:r>
            <a:r>
              <a:rPr lang="en-US" b="0" i="0" dirty="0">
                <a:solidFill>
                  <a:schemeClr val="tx1"/>
                </a:solidFill>
                <a:effectLst/>
              </a:rPr>
              <a:t>Utilice el botón Atrás del formulario para volver a la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página</a:t>
            </a:r>
            <a:r>
              <a:rPr lang="en-US" b="0" i="0" dirty="0">
                <a:solidFill>
                  <a:schemeClr val="tx1"/>
                </a:solidFill>
                <a:effectLst/>
              </a:rPr>
              <a:t> anterior; no use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el</a:t>
            </a:r>
            <a:r>
              <a:rPr lang="en-US" b="0" i="0" dirty="0">
                <a:solidFill>
                  <a:schemeClr val="tx1"/>
                </a:solidFill>
                <a:effectLst/>
              </a:rPr>
              <a:t> botón Atrás de su navegador.</a:t>
            </a:r>
          </a:p>
        </p:txBody>
      </p:sp>
      <p:pic>
        <p:nvPicPr>
          <p:cNvPr id="7" name="Content Placeholder 6" descr="Person holding credit card using laptop">
            <a:extLst>
              <a:ext uri="{FF2B5EF4-FFF2-40B4-BE49-F238E27FC236}">
                <a16:creationId xmlns:a16="http://schemas.microsoft.com/office/drawing/2014/main" id="{AEA9AA87-796D-B59F-F415-F779A1306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7516078" y="2059215"/>
            <a:ext cx="4215093" cy="3196318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49518-4AB0-B127-1CCF-0C743334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664B-D2A0-3C28-3452-579A5FCE6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612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6EEB-62B2-A240-072C-D07AA6F7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30325"/>
          </a:xfrm>
        </p:spPr>
        <p:txBody>
          <a:bodyPr/>
          <a:lstStyle/>
          <a:p>
            <a:r>
              <a:rPr lang="en-US" dirty="0"/>
              <a:t>Recursos útiles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35165-5E56-9963-C6EB-199EBBBD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53126" cy="381158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Consulte el folleto o visite </a:t>
            </a:r>
          </a:p>
          <a:p>
            <a:r>
              <a:rPr lang="en-AU" sz="2400" dirty="0">
                <a:hlinkClick r:id="rId3"/>
              </a:rPr>
              <a:t>https://goodthingsaustralia.org/learn-resource/smith-family-online-forms/</a:t>
            </a:r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para obtener más información sobre cómo rellenar formularios en línea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FD265-5065-62ED-5E9A-80852940E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6F41-53D2-9AFC-F655-4F9A3738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1E3F05-CEF4-4D87-B638-1AE1855C9A6B}" type="slidenum">
              <a:rPr lang="en-AU" altLang="en-US" smtClean="0"/>
              <a:t>13</a:t>
            </a:fld>
            <a:endParaRPr lang="en-AU" altLang="en-US"/>
          </a:p>
        </p:txBody>
      </p:sp>
      <p:pic>
        <p:nvPicPr>
          <p:cNvPr id="11" name="Content Placeholder 10" descr="Person typing on laptop">
            <a:extLst>
              <a:ext uri="{FF2B5EF4-FFF2-40B4-BE49-F238E27FC236}">
                <a16:creationId xmlns:a16="http://schemas.microsoft.com/office/drawing/2014/main" id="{6778103A-B53B-2E3C-B819-24BF240F2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057400"/>
            <a:ext cx="6172200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3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081D-103A-F60A-3D83-8712A4CD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D836-2A09-2A87-252E-174AF9CD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Reflexión sobre la sesión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CAF3-980F-B532-8E97-9CDA613AD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sz="2800" dirty="0">
                <a:solidFill>
                  <a:srgbClr val="242424"/>
                </a:solidFill>
              </a:rPr>
              <a:t>¿Tiene alguna pregunta?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2800" dirty="0">
                <a:solidFill>
                  <a:srgbClr val="242424"/>
                </a:solidFill>
              </a:rPr>
              <a:t>¿</a:t>
            </a:r>
            <a:r>
              <a:rPr lang="en-US" sz="2800" dirty="0" err="1">
                <a:solidFill>
                  <a:srgbClr val="242424"/>
                </a:solidFill>
              </a:rPr>
              <a:t>Entiende</a:t>
            </a:r>
            <a:r>
              <a:rPr lang="en-US" sz="2800" dirty="0">
                <a:solidFill>
                  <a:srgbClr val="242424"/>
                </a:solidFill>
              </a:rPr>
              <a:t> qué son los formularios en línea?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2800" dirty="0">
                <a:solidFill>
                  <a:srgbClr val="242424"/>
                </a:solidFill>
              </a:rPr>
              <a:t>¿Dónde se pueden encontrar formularios en línea?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2800" dirty="0">
                <a:solidFill>
                  <a:srgbClr val="242424"/>
                </a:solidFill>
              </a:rPr>
              <a:t>¿Sabe cómo rellenar un formulario en línea?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US" sz="2800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D6F3D-5A76-3DA2-C97C-B2810426E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27FEE-E798-48C4-4CE9-1922B3521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t>14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52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¡Gracias!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Hora de la próxima sesión: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AU" dirty="0">
                <a:solidFill>
                  <a:schemeClr val="bg1"/>
                </a:solidFill>
              </a:rPr>
              <a:t>Proyecto de </a:t>
            </a:r>
            <a:r>
              <a:rPr lang="en-AU" dirty="0" err="1">
                <a:solidFill>
                  <a:schemeClr val="bg1"/>
                </a:solidFill>
              </a:rPr>
              <a:t>inclusión</a:t>
            </a:r>
            <a:r>
              <a:rPr lang="en-AU" dirty="0">
                <a:solidFill>
                  <a:schemeClr val="bg1"/>
                </a:solidFill>
              </a:rPr>
              <a:t> digital de Australia Occidental  | </a:t>
            </a:r>
            <a:r>
              <a:rPr lang="en-AU" dirty="0" err="1">
                <a:solidFill>
                  <a:schemeClr val="bg1"/>
                </a:solidFill>
              </a:rPr>
              <a:t>Programa</a:t>
            </a:r>
            <a:r>
              <a:rPr lang="en-AU" dirty="0">
                <a:solidFill>
                  <a:schemeClr val="bg1"/>
                </a:solidFill>
              </a:rPr>
              <a:t> Community Champions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t>15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9495" y="4309485"/>
            <a:ext cx="8389938" cy="1361354"/>
          </a:xfrm>
        </p:spPr>
        <p:txBody>
          <a:bodyPr/>
          <a:lstStyle/>
          <a:p>
            <a:pPr algn="ctr" eaLnBrk="1" hangingPunct="1"/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Gracias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4400" noProof="0" dirty="0" err="1">
                <a:cs typeface="Arial" panose="020B0604020202020204" pitchFamily="34" charset="0"/>
              </a:rPr>
              <a:t>Programa</a:t>
            </a:r>
            <a:r>
              <a:rPr lang="en-AU" sz="4400" noProof="0" dirty="0">
                <a:cs typeface="Arial" panose="020B0604020202020204" pitchFamily="34" charset="0"/>
              </a:rPr>
              <a:t> Community Champions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2850" y="5771861"/>
            <a:ext cx="5634037" cy="555625"/>
          </a:xfrm>
        </p:spPr>
        <p:txBody>
          <a:bodyPr/>
          <a:lstStyle/>
          <a:p>
            <a:pPr algn="ctr" eaLnBrk="1" hangingPunct="1"/>
            <a:endParaRPr lang="en-AU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98F98-B834-442E-3AA2-9D84E5A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D52-9F56-DD2A-4C50-8940DC81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Notas para </a:t>
            </a:r>
            <a:r>
              <a:rPr lang="en-AU" dirty="0" err="1"/>
              <a:t>el</a:t>
            </a:r>
            <a:r>
              <a:rPr lang="en-AU" dirty="0"/>
              <a:t> instructor: Cómo rellenar formularios en línea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0F89-8E18-25F0-B06C-91DF575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062"/>
            <a:ext cx="10515600" cy="4802738"/>
          </a:xfrm>
        </p:spPr>
        <p:txBody>
          <a:bodyPr/>
          <a:lstStyle/>
          <a:p>
            <a:r>
              <a:rPr lang="en-US" sz="2000" b="0" i="0" dirty="0">
                <a:solidFill>
                  <a:srgbClr val="242424"/>
                </a:solidFill>
                <a:effectLst/>
              </a:rPr>
              <a:t>Imprima este folleto para los participantes: </a:t>
            </a:r>
          </a:p>
          <a:p>
            <a:pPr lvl="1"/>
            <a:r>
              <a:rPr lang="en-US" sz="1600" dirty="0">
                <a:solidFill>
                  <a:srgbClr val="242424"/>
                </a:solidFill>
                <a:hlinkClick r:id="rId3"/>
              </a:rPr>
              <a:t>Formularios en línea</a:t>
            </a:r>
            <a:endParaRPr lang="en-US" sz="1600" b="0" i="0" dirty="0">
              <a:solidFill>
                <a:srgbClr val="242424"/>
              </a:solidFill>
              <a:effectLst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2000" dirty="0">
                <a:solidFill>
                  <a:srgbClr val="242424"/>
                </a:solidFill>
              </a:rPr>
              <a:t>Imprima una sola copia de estas diapositivas con la sección de notas para </a:t>
            </a:r>
            <a:r>
              <a:rPr lang="en-US" sz="2000" dirty="0" err="1">
                <a:solidFill>
                  <a:srgbClr val="242424"/>
                </a:solidFill>
              </a:rPr>
              <a:t>utilizarla</a:t>
            </a:r>
            <a:r>
              <a:rPr lang="en-US" sz="2000" dirty="0">
                <a:solidFill>
                  <a:srgbClr val="242424"/>
                </a:solidFill>
              </a:rPr>
              <a:t> durante la presentación.</a:t>
            </a:r>
            <a:endParaRPr lang="en-US" sz="2000" b="0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42424"/>
                </a:solidFill>
                <a:effectLst/>
              </a:rPr>
              <a:t>Lea: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800" b="0" i="0" dirty="0">
                <a:solidFill>
                  <a:srgbClr val="242424"/>
                </a:solidFill>
                <a:effectLst/>
              </a:rPr>
              <a:t>las diapositivas y asegúrese de </a:t>
            </a:r>
            <a:r>
              <a:rPr lang="en-US" sz="1800" b="0" i="0" dirty="0" err="1">
                <a:solidFill>
                  <a:srgbClr val="242424"/>
                </a:solidFill>
                <a:effectLst/>
              </a:rPr>
              <a:t>conocer</a:t>
            </a:r>
            <a:r>
              <a:rPr lang="en-US" sz="18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42424"/>
                </a:solidFill>
                <a:effectLst/>
              </a:rPr>
              <a:t>el</a:t>
            </a:r>
            <a:r>
              <a:rPr lang="en-US" sz="1800" b="0" i="0" dirty="0">
                <a:solidFill>
                  <a:srgbClr val="242424"/>
                </a:solidFill>
                <a:effectLst/>
              </a:rPr>
              <a:t> contenido.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800" dirty="0">
                <a:solidFill>
                  <a:srgbClr val="242424"/>
                </a:solidFill>
              </a:rPr>
              <a:t>el folleto para los participantes.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</a:rPr>
              <a:t>Si </a:t>
            </a:r>
            <a:r>
              <a:rPr lang="en-US" sz="2000" b="0" i="0" dirty="0" err="1">
                <a:solidFill>
                  <a:srgbClr val="242424"/>
                </a:solidFill>
                <a:effectLst/>
              </a:rPr>
              <a:t>tiene</a:t>
            </a:r>
            <a:r>
              <a:rPr lang="en-US" sz="20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42424"/>
                </a:solidFill>
                <a:effectLst/>
              </a:rPr>
              <a:t>alguna</a:t>
            </a:r>
            <a:r>
              <a:rPr lang="en-US" sz="20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42424"/>
                </a:solidFill>
                <a:effectLst/>
              </a:rPr>
              <a:t>pregunta</a:t>
            </a:r>
            <a:r>
              <a:rPr lang="en-US" sz="20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242424"/>
                </a:solidFill>
                <a:effectLst/>
              </a:rPr>
              <a:t>póngase</a:t>
            </a:r>
            <a:r>
              <a:rPr lang="en-US" sz="2000" b="0" i="0" dirty="0">
                <a:solidFill>
                  <a:srgbClr val="242424"/>
                </a:solidFill>
                <a:effectLst/>
              </a:rPr>
              <a:t> en contacto con Elliot </a:t>
            </a:r>
            <a:r>
              <a:rPr lang="en-US" sz="2000" b="0" i="0" dirty="0">
                <a:solidFill>
                  <a:srgbClr val="242424"/>
                </a:solidFill>
                <a:effectLst/>
                <a:hlinkClick r:id="rId4"/>
              </a:rPr>
              <a:t>Elliot@wacoss.</a:t>
            </a:r>
            <a:r>
              <a:rPr lang="en-US" sz="2000" dirty="0">
                <a:solidFill>
                  <a:srgbClr val="242424"/>
                </a:solidFill>
                <a:hlinkClick r:id="rId4"/>
              </a:rPr>
              <a:t>org.au </a:t>
            </a:r>
            <a:r>
              <a:rPr lang="en-US" sz="2000" dirty="0">
                <a:solidFill>
                  <a:srgbClr val="242424"/>
                </a:solidFill>
              </a:rPr>
              <a:t>antes de la </a:t>
            </a:r>
            <a:r>
              <a:rPr lang="en-US" sz="2000" dirty="0" err="1">
                <a:solidFill>
                  <a:srgbClr val="242424"/>
                </a:solidFill>
              </a:rPr>
              <a:t>sesión</a:t>
            </a:r>
            <a:r>
              <a:rPr lang="en-US" sz="2000" dirty="0">
                <a:solidFill>
                  <a:srgbClr val="242424"/>
                </a:solidFill>
              </a:rPr>
              <a:t>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2000" b="0" i="0" dirty="0">
                <a:solidFill>
                  <a:srgbClr val="242424"/>
                </a:solidFill>
                <a:effectLst/>
              </a:rPr>
              <a:t>Elimine/oculte esta diapositiva antes de la presentación y actualice la hora/fecha de la próxima sesión en la última diapositiva. 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2000" dirty="0">
                <a:solidFill>
                  <a:srgbClr val="242424"/>
                </a:solidFill>
              </a:rPr>
              <a:t>Puede sustituir cualquiera de las imágenes por fotos que tenga de su comunidad utilizando ordenadores o teléfonos.</a:t>
            </a:r>
            <a:endParaRPr lang="en-US" sz="2000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087CA-FE4F-AAD4-8DDA-B843D9477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Proyecto de inclusión digital de </a:t>
            </a:r>
            <a:r>
              <a:rPr lang="en-AU" dirty="0">
                <a:solidFill>
                  <a:prstClr val="black">
                    <a:tint val="75000"/>
                  </a:prstClr>
                </a:solidFill>
                <a:latin typeface="Kanit"/>
              </a:rPr>
              <a:t>Australia Occidental 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 |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Programa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 Community Champions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99F18-E1EB-FA97-3B19-CCFCFD54C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t>2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200" noProof="0" dirty="0">
                <a:solidFill>
                  <a:schemeClr val="tx1"/>
                </a:solidFill>
              </a:rPr>
              <a:t>Reconocimiento del </a:t>
            </a:r>
            <a:r>
              <a:rPr lang="en-AU" sz="4200" noProof="0" dirty="0" err="1">
                <a:solidFill>
                  <a:schemeClr val="tx1"/>
                </a:solidFill>
              </a:rPr>
              <a:t>Territorio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438501F-22B3-3BCB-473A-7C969290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85000"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Sabemos que estamos en territorio aborigen. Respetamos a los pueblos aborígenes de esta tierra.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Los aborígenes han vivido en esta tierra durante muchos años.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Respetamos a todos los aborígenes y a sus ancianos.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Podemos aprender mucho de sus historias.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>
                <a:solidFill>
                  <a:schemeClr val="tx1"/>
                </a:solidFill>
                <a:latin typeface="+mn-lt"/>
              </a:rPr>
              <a:t>Esta tierra siempre fue y siempre será tierra aborigen.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en-AU" dirty="0">
                <a:solidFill>
                  <a:srgbClr val="1962B2"/>
                </a:solidFill>
              </a:rPr>
              <a:t>Formularios en línea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AU" dirty="0"/>
              <a:t>Proyecto de inclusión digital de WA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Proyecto de inclusión digital de Australia Occidental | Programa Community Champions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t>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Resumen de la sesión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0B-A310-9226-706F-15F0B3B1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dirty="0">
                <a:solidFill>
                  <a:srgbClr val="242424"/>
                </a:solidFill>
              </a:rPr>
              <a:t>Al finalizar esta sesión, usted será capaz de comprender: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dirty="0">
                <a:solidFill>
                  <a:srgbClr val="242424"/>
                </a:solidFill>
              </a:rPr>
              <a:t>Qué son los formularios en línea.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dirty="0">
                <a:solidFill>
                  <a:srgbClr val="242424"/>
                </a:solidFill>
              </a:rPr>
              <a:t>Dónde puede encontrar un formulario </a:t>
            </a:r>
            <a:r>
              <a:rPr lang="en-US" dirty="0" err="1">
                <a:solidFill>
                  <a:srgbClr val="242424"/>
                </a:solidFill>
              </a:rPr>
              <a:t>en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línea</a:t>
            </a:r>
            <a:r>
              <a:rPr lang="en-US" dirty="0">
                <a:solidFill>
                  <a:srgbClr val="242424"/>
                </a:solidFill>
              </a:rPr>
              <a:t> y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dirty="0">
                <a:solidFill>
                  <a:srgbClr val="242424"/>
                </a:solidFill>
              </a:rPr>
              <a:t>Cómo completar un formulario en línea.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t>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sz="5400" noProof="0" dirty="0"/>
              <a:t>Presentaciones</a:t>
            </a:r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t>6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8663"/>
            <a:ext cx="5120473" cy="1778559"/>
          </a:xfrm>
        </p:spPr>
        <p:txBody>
          <a:bodyPr/>
          <a:lstStyle/>
          <a:p>
            <a:r>
              <a:rPr lang="en-AU" dirty="0" err="1">
                <a:solidFill>
                  <a:schemeClr val="tx1"/>
                </a:solidFill>
              </a:rPr>
              <a:t>Preséntese</a:t>
            </a:r>
            <a:r>
              <a:rPr lang="en-AU" dirty="0">
                <a:solidFill>
                  <a:schemeClr val="tx1"/>
                </a:solidFill>
              </a:rPr>
              <a:t> al grupo</a:t>
            </a:r>
          </a:p>
          <a:p>
            <a:r>
              <a:rPr lang="en-AU" dirty="0" err="1">
                <a:solidFill>
                  <a:schemeClr val="tx1"/>
                </a:solidFill>
              </a:rPr>
              <a:t>Comparta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su</a:t>
            </a:r>
            <a:r>
              <a:rPr lang="en-AU" dirty="0">
                <a:solidFill>
                  <a:schemeClr val="tx1"/>
                </a:solidFill>
              </a:rPr>
              <a:t> experiencia con los formularios en línea: ¿dónde </a:t>
            </a:r>
            <a:r>
              <a:rPr lang="en-AU" dirty="0" err="1">
                <a:solidFill>
                  <a:schemeClr val="tx1"/>
                </a:solidFill>
              </a:rPr>
              <a:t>los</a:t>
            </a:r>
            <a:r>
              <a:rPr lang="en-AU" dirty="0">
                <a:solidFill>
                  <a:schemeClr val="tx1"/>
                </a:solidFill>
              </a:rPr>
              <a:t> ha visto antes y para qué </a:t>
            </a:r>
            <a:r>
              <a:rPr lang="en-AU" dirty="0" err="1">
                <a:solidFill>
                  <a:schemeClr val="tx1"/>
                </a:solidFill>
              </a:rPr>
              <a:t>los</a:t>
            </a:r>
            <a:r>
              <a:rPr lang="en-AU" dirty="0">
                <a:solidFill>
                  <a:schemeClr val="tx1"/>
                </a:solidFill>
              </a:rPr>
              <a:t> ha utilizado?</a:t>
            </a: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AU"/>
              <a:t>Formularios en línea</a:t>
            </a:r>
          </a:p>
        </p:txBody>
      </p:sp>
      <p:pic>
        <p:nvPicPr>
          <p:cNvPr id="17" name="Picture 16" descr="Teenagers using laptop in library">
            <a:extLst>
              <a:ext uri="{FF2B5EF4-FFF2-40B4-BE49-F238E27FC236}">
                <a16:creationId xmlns:a16="http://schemas.microsoft.com/office/drawing/2014/main" id="{2C803D55-3218-3919-11D8-148397FEC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0630-12BD-CE5C-DD75-0911888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7343" y="2190069"/>
            <a:ext cx="5181600" cy="3200334"/>
          </a:xfrm>
        </p:spPr>
        <p:txBody>
          <a:bodyPr wrap="square" anchor="t">
            <a:normAutofit lnSpcReduction="10000"/>
          </a:bodyPr>
          <a:lstStyle/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Versiones digitales de formularios en papel</a:t>
            </a:r>
          </a:p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Solicitar o utilizar servicios</a:t>
            </a:r>
          </a:p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Comprar en línea</a:t>
            </a:r>
          </a:p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Rellenar encuestas</a:t>
            </a:r>
          </a:p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Proporcionar información para suscripciones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AF37-5E1F-F77F-9F60-0A0E9082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r>
              <a:rPr lang="en-AU" dirty="0"/>
              <a:t>Partes de los formularios en línea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D8BE9-D822-B132-A260-504D1CC96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6156" y="2359310"/>
            <a:ext cx="3932237" cy="514197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Casilleros</a:t>
            </a:r>
            <a:r>
              <a:rPr lang="en-US" sz="2800" dirty="0">
                <a:solidFill>
                  <a:schemeClr val="tx1"/>
                </a:solidFill>
              </a:rPr>
              <a:t> de texto: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75F9-6C2D-DF10-F7D6-3095D6F951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1077-91C3-9203-0D8C-86ABCD578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t>8</a:t>
            </a:fld>
            <a:endParaRPr lang="en-AU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70FB5F-126D-8F07-5783-B053FEDCC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80" y="2873507"/>
            <a:ext cx="3932237" cy="1730793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36C055D-25BD-7E04-A29B-8068E4AB0D34}"/>
              </a:ext>
            </a:extLst>
          </p:cNvPr>
          <p:cNvSpPr txBox="1">
            <a:spLocks/>
          </p:cNvSpPr>
          <p:nvPr/>
        </p:nvSpPr>
        <p:spPr bwMode="auto">
          <a:xfrm>
            <a:off x="4062979" y="4735798"/>
            <a:ext cx="4066041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Para información como nombres, direcciones, etc.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348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19AFA-E8FE-1146-9308-239F41488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C229-FE5F-52BA-2EBE-74D1935D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r>
              <a:rPr lang="en-AU" dirty="0"/>
              <a:t>Botones de </a:t>
            </a:r>
            <a:r>
              <a:rPr lang="en-AU" dirty="0" err="1"/>
              <a:t>opción</a:t>
            </a:r>
            <a:r>
              <a:rPr lang="en-AU" dirty="0"/>
              <a:t> y casillas de verificación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43131-02B4-6501-BD8B-8C079A0FD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22313"/>
            <a:ext cx="3932237" cy="514197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Botones de opción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7AA67-DE06-A9EC-91BB-AFA147C5F5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Proyecto de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inclusión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digital de Australia Occidental  | </a:t>
            </a:r>
            <a:r>
              <a:rPr lang="en-AU" dirty="0" err="1">
                <a:solidFill>
                  <a:prstClr val="black">
                    <a:tint val="75000"/>
                  </a:prstClr>
                </a:solidFill>
              </a:rPr>
              <a:t>Programa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 Community Champions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3D99-36AE-09BD-4001-62EFE7C12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t>9</a:t>
            </a:fld>
            <a:endParaRPr lang="en-AU" alt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9932F8-3709-7A59-753A-B4BC20E52316}"/>
              </a:ext>
            </a:extLst>
          </p:cNvPr>
          <p:cNvSpPr txBox="1">
            <a:spLocks/>
          </p:cNvSpPr>
          <p:nvPr/>
        </p:nvSpPr>
        <p:spPr bwMode="auto">
          <a:xfrm>
            <a:off x="838200" y="5486410"/>
            <a:ext cx="4241800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Cuando solo se puede seleccionar un elemento de una lista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E9C571-FA19-E1B2-AEA6-DD578CA7120E}"/>
              </a:ext>
            </a:extLst>
          </p:cNvPr>
          <p:cNvSpPr txBox="1">
            <a:spLocks/>
          </p:cNvSpPr>
          <p:nvPr/>
        </p:nvSpPr>
        <p:spPr bwMode="auto">
          <a:xfrm>
            <a:off x="6096000" y="2027681"/>
            <a:ext cx="3932237" cy="51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Casillas de verificación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EA11B45-8013-0CB3-3E3A-1DB6005FCF98}"/>
              </a:ext>
            </a:extLst>
          </p:cNvPr>
          <p:cNvSpPr txBox="1">
            <a:spLocks/>
          </p:cNvSpPr>
          <p:nvPr/>
        </p:nvSpPr>
        <p:spPr bwMode="auto">
          <a:xfrm>
            <a:off x="6096000" y="5486410"/>
            <a:ext cx="4241800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Cuando se puede seleccionar más de una opción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098" name="Picture 2" descr="The history of a radio-button">
            <a:extLst>
              <a:ext uri="{FF2B5EF4-FFF2-40B4-BE49-F238E27FC236}">
                <a16:creationId xmlns:a16="http://schemas.microsoft.com/office/drawing/2014/main" id="{E629CC91-B2FC-B07B-4AFA-30457869D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5" t="15986" r="27099" b="16595"/>
          <a:stretch/>
        </p:blipFill>
        <p:spPr bwMode="auto">
          <a:xfrm>
            <a:off x="838200" y="2536509"/>
            <a:ext cx="2601686" cy="29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AAE146-0B46-D3AB-9B3E-BC90902A4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49135"/>
            <a:ext cx="6042086" cy="27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9913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3D8112-37A6-4A0E-8613-D776122A0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3FA50D-FB96-4DFA-9A90-AD90DFDDFDB1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2cc45243-29f6-4a1c-995b-35ed14ae441a"/>
    <ds:schemaRef ds:uri="5e5d6256-5200-4c34-82a9-8b0b259790b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2EB3C1-2897-4EFD-9226-269121A9E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1359</Words>
  <Application>Microsoft Office PowerPoint</Application>
  <PresentationFormat>Widescreen</PresentationFormat>
  <Paragraphs>129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Kanit</vt:lpstr>
      <vt:lpstr>Aptos</vt:lpstr>
      <vt:lpstr>Calibri</vt:lpstr>
      <vt:lpstr>Arial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Formación en competencias digitales – Formularios en línea Programa Community Champions </vt:lpstr>
      <vt:lpstr>Notas para el instructor: Cómo rellenar formularios en línea</vt:lpstr>
      <vt:lpstr>Reconocimiento del Territorio</vt:lpstr>
      <vt:lpstr>Formularios en línea</vt:lpstr>
      <vt:lpstr>Resumen de la sesión</vt:lpstr>
      <vt:lpstr>Presentaciones</vt:lpstr>
      <vt:lpstr>Formularios en línea</vt:lpstr>
      <vt:lpstr>Partes de los formularios en línea</vt:lpstr>
      <vt:lpstr>Botones de opción y casillas de verificación</vt:lpstr>
      <vt:lpstr>Listas desplegables</vt:lpstr>
      <vt:lpstr>Consejos útiles</vt:lpstr>
      <vt:lpstr>Completar y enviar</vt:lpstr>
      <vt:lpstr>Recursos útiles</vt:lpstr>
      <vt:lpstr>Reflexión sobre la sesión</vt:lpstr>
      <vt:lpstr>¡Gracias!</vt:lpstr>
      <vt:lpstr>Gracias Programa Community Champions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, docId:CEE1B96991536C69E210A8E3A903BC6A</cp:keywords>
  <cp:lastModifiedBy/>
  <cp:revision>1</cp:revision>
  <dcterms:created xsi:type="dcterms:W3CDTF">2025-04-28T05:19:33Z</dcterms:created>
  <dcterms:modified xsi:type="dcterms:W3CDTF">2025-09-17T07:15:44Z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