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  <p:sldMasterId id="2147486496" r:id="rId12"/>
  </p:sldMasterIdLst>
  <p:notesMasterIdLst>
    <p:notesMasterId r:id="rId27"/>
  </p:notesMasterIdLst>
  <p:handoutMasterIdLst>
    <p:handoutMasterId r:id="rId28"/>
  </p:handoutMasterIdLst>
  <p:sldIdLst>
    <p:sldId id="256" r:id="rId13"/>
    <p:sldId id="541" r:id="rId14"/>
    <p:sldId id="307" r:id="rId15"/>
    <p:sldId id="542" r:id="rId16"/>
    <p:sldId id="553" r:id="rId17"/>
    <p:sldId id="552" r:id="rId18"/>
    <p:sldId id="544" r:id="rId19"/>
    <p:sldId id="545" r:id="rId20"/>
    <p:sldId id="548" r:id="rId21"/>
    <p:sldId id="547" r:id="rId22"/>
    <p:sldId id="568" r:id="rId23"/>
    <p:sldId id="550" r:id="rId24"/>
    <p:sldId id="549" r:id="rId25"/>
    <p:sldId id="565" r:id="rId26"/>
  </p:sldIdLst>
  <p:sldSz cx="12192000" cy="6858000"/>
  <p:notesSz cx="6797675" cy="9926638"/>
  <p:embeddedFontLst>
    <p:embeddedFont>
      <p:font typeface="Kanit" panose="020B0604020202020204" charset="-34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5" autoAdjust="0"/>
    <p:restoredTop sz="63317" autoAdjust="0"/>
  </p:normalViewPr>
  <p:slideViewPr>
    <p:cSldViewPr snapToGrid="0">
      <p:cViewPr>
        <p:scale>
          <a:sx n="90" d="100"/>
          <a:sy n="90" d="100"/>
        </p:scale>
        <p:origin x="418" y="-228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75" d="100"/>
          <a:sy n="75" d="100"/>
        </p:scale>
        <p:origin x="40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font" Target="fonts/font4.fntdata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Consejo de Participación Juvenil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Editar estilos de texto maestros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Proyecto de inclusión digital de WA – Proyecto CRC Champion - Piloto - Formación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 err="1"/>
              <a:t>Reproduzca</a:t>
            </a:r>
            <a:r>
              <a:rPr lang="en-AU" sz="1400" dirty="0"/>
              <a:t> este vídeo.</a:t>
            </a:r>
          </a:p>
        </p:txBody>
      </p:sp>
    </p:spTree>
    <p:extLst>
      <p:ext uri="{BB962C8B-B14F-4D97-AF65-F5344CB8AC3E}">
        <p14:creationId xmlns:p14="http://schemas.microsoft.com/office/powerpoint/2010/main" val="214888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 err="1"/>
              <a:t>Repase</a:t>
            </a:r>
            <a:r>
              <a:rPr lang="en-AU" sz="1400" dirty="0"/>
              <a:t> la lista de cosas que la gente puede hacer con sus teléfonos.</a:t>
            </a:r>
          </a:p>
          <a:p>
            <a:r>
              <a:rPr lang="en-AU" sz="1400" dirty="0"/>
              <a:t>Pida a los participantes que se </a:t>
            </a:r>
            <a:r>
              <a:rPr lang="en-AU" sz="1400" dirty="0" err="1"/>
              <a:t>muestren</a:t>
            </a:r>
            <a:r>
              <a:rPr lang="en-AU" sz="1400" dirty="0"/>
              <a:t> </a:t>
            </a:r>
            <a:r>
              <a:rPr lang="en-AU" sz="1400" dirty="0" err="1"/>
              <a:t>los</a:t>
            </a:r>
            <a:r>
              <a:rPr lang="en-AU" sz="1400" dirty="0"/>
              <a:t> </a:t>
            </a:r>
            <a:r>
              <a:rPr lang="en-AU" sz="1400" dirty="0" err="1"/>
              <a:t>unos</a:t>
            </a:r>
            <a:r>
              <a:rPr lang="en-AU" sz="1400" dirty="0"/>
              <a:t> a </a:t>
            </a:r>
            <a:r>
              <a:rPr lang="en-AU" sz="1400" dirty="0" err="1"/>
              <a:t>los</a:t>
            </a:r>
            <a:r>
              <a:rPr lang="en-AU" sz="1400" dirty="0"/>
              <a:t> </a:t>
            </a:r>
            <a:r>
              <a:rPr lang="en-AU" sz="1400" dirty="0" err="1"/>
              <a:t>otros</a:t>
            </a:r>
            <a:r>
              <a:rPr lang="en-AU" sz="1400" dirty="0"/>
              <a:t> lo que pueden hacer.</a:t>
            </a:r>
          </a:p>
        </p:txBody>
      </p:sp>
    </p:spTree>
    <p:extLst>
      <p:ext uri="{BB962C8B-B14F-4D97-AF65-F5344CB8AC3E}">
        <p14:creationId xmlns:p14="http://schemas.microsoft.com/office/powerpoint/2010/main" val="72301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/>
              <a:t>Haga las preguntas y pida a las personas que compartan sus respuestas. </a:t>
            </a:r>
          </a:p>
          <a:p>
            <a:r>
              <a:rPr lang="en-AU" sz="1400" dirty="0"/>
              <a:t>Las respuestas pueden ser diferentes para cada persona. Puede </a:t>
            </a:r>
            <a:r>
              <a:rPr lang="en-AU" sz="1400" dirty="0" err="1"/>
              <a:t>pedirle</a:t>
            </a:r>
            <a:r>
              <a:rPr lang="en-AU" sz="1400" dirty="0"/>
              <a:t> a la gente que justifique por qué eligió una opción en lugar de otra.</a:t>
            </a:r>
          </a:p>
        </p:txBody>
      </p:sp>
    </p:spTree>
    <p:extLst>
      <p:ext uri="{BB962C8B-B14F-4D97-AF65-F5344CB8AC3E}">
        <p14:creationId xmlns:p14="http://schemas.microsoft.com/office/powerpoint/2010/main" val="236196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err="1"/>
              <a:t>Repase</a:t>
            </a:r>
            <a:r>
              <a:rPr lang="en-AU" sz="1400" dirty="0"/>
              <a:t> </a:t>
            </a:r>
            <a:r>
              <a:rPr lang="en-AU" sz="1400" dirty="0" err="1"/>
              <a:t>los</a:t>
            </a:r>
            <a:r>
              <a:rPr lang="en-AU" sz="1400" dirty="0"/>
              <a:t> objetivos de la sesión.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Ayude a las personas a encontrar el recurso Be Connected.</a:t>
            </a:r>
          </a:p>
        </p:txBody>
      </p:sp>
    </p:spTree>
    <p:extLst>
      <p:ext uri="{BB962C8B-B14F-4D97-AF65-F5344CB8AC3E}">
        <p14:creationId xmlns:p14="http://schemas.microsoft.com/office/powerpoint/2010/main" val="421747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7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932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99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err="1"/>
              <a:t>Salude</a:t>
            </a:r>
            <a:r>
              <a:rPr lang="en-AU" sz="1400" dirty="0"/>
              <a:t> a todos y </a:t>
            </a:r>
            <a:r>
              <a:rPr lang="en-AU" sz="1400" dirty="0" err="1"/>
              <a:t>preséntese</a:t>
            </a:r>
            <a:r>
              <a:rPr lang="en-AU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Explique el objetivo del taller: </a:t>
            </a:r>
            <a:r>
              <a:rPr lang="en-AU" sz="1400" dirty="0" err="1"/>
              <a:t>ofrecer</a:t>
            </a:r>
            <a:r>
              <a:rPr lang="en-AU" sz="1400" dirty="0"/>
              <a:t> un panorama general sobre cómo utilizar un teléfono inteligente.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err="1"/>
              <a:t>Destaque</a:t>
            </a:r>
            <a:r>
              <a:rPr lang="en-AU" sz="1400" dirty="0"/>
              <a:t> la importancia de utilizar un teléfono para la educación, la vida y el trabajo.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kern="12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Mencione</a:t>
            </a: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que hablará sobre cómo utilizar un teléfono inteligente de forma segura. </a:t>
            </a:r>
            <a:endParaRPr lang="en-AU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Recuerde a los asistentes que participen en futuras formaciones para aprender más sobre la seguridad en el uso de un teléfono.</a:t>
            </a:r>
            <a:endParaRPr lang="en-AU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4676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0C16A-7B53-3A19-35A8-789F7AA70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1BA05-FBB0-AB4C-870F-2D050963B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480B3-0856-0342-F5CB-709D3CA69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400" b="1" i="0" dirty="0">
                <a:solidFill>
                  <a:srgbClr val="242424"/>
                </a:solidFill>
                <a:effectLst/>
              </a:rPr>
              <a:t>Presentaciones rápidas</a:t>
            </a:r>
          </a:p>
          <a:p>
            <a:pPr marL="285750" indent="-285750" algn="l"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42424"/>
                </a:solidFill>
                <a:effectLst/>
              </a:rPr>
              <a:t>Objetivo: 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Conocerse rápidamente y crear un ambiente agradable.</a:t>
            </a:r>
            <a:endParaRPr lang="en-US" sz="1400" b="1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42424"/>
                </a:solidFill>
                <a:effectLst/>
              </a:rPr>
              <a:t>Pida a cada participante que se presente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Deben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dar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su nombre y un dato interesante sobre sí mismos.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42424"/>
                </a:solidFill>
                <a:effectLst/>
              </a:rPr>
              <a:t>Limite cada presentación a 30 segundos 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para que sea breve y atractiva.</a:t>
            </a:r>
          </a:p>
          <a:p>
            <a:pPr lvl="0">
              <a:spcAft>
                <a:spcPts val="800"/>
              </a:spcAft>
            </a:pPr>
            <a:endParaRPr lang="en-US" sz="1400" b="1" dirty="0">
              <a:solidFill>
                <a:srgbClr val="242424"/>
              </a:solidFill>
            </a:endParaRPr>
          </a:p>
          <a:p>
            <a:pPr lvl="0">
              <a:spcAft>
                <a:spcPts val="800"/>
              </a:spcAft>
            </a:pPr>
            <a:r>
              <a:rPr lang="en-US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Una vez que todos se hayan presentado, </a:t>
            </a:r>
            <a:r>
              <a:rPr lang="en-AU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comente cualquier cosa que le haya llamado la atención.</a:t>
            </a:r>
            <a:endParaRPr lang="en-AU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70971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/>
              <a:t>Aquí hay algunas preguntas que </a:t>
            </a:r>
            <a:r>
              <a:rPr lang="en-AU" sz="1400" dirty="0" err="1"/>
              <a:t>podría</a:t>
            </a:r>
            <a:r>
              <a:rPr lang="en-AU" sz="1400" dirty="0"/>
              <a:t> hacer después del vídeo.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 dirty="0">
                <a:effectLst/>
              </a:rPr>
              <a:t>Comprender los teléfonos inteligentes:</a:t>
            </a:r>
            <a:endParaRPr lang="en-US" sz="1400" dirty="0"/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«¿</a:t>
            </a:r>
            <a:r>
              <a:rPr lang="en-US" sz="1400" b="0" i="0" dirty="0" err="1">
                <a:effectLst/>
              </a:rPr>
              <a:t>Qué</a:t>
            </a:r>
            <a:r>
              <a:rPr lang="en-US" sz="1400" b="0" i="0" dirty="0">
                <a:effectLst/>
              </a:rPr>
              <a:t> le </a:t>
            </a:r>
            <a:r>
              <a:rPr lang="en-US" sz="1400" b="0" i="0" dirty="0" err="1">
                <a:effectLst/>
              </a:rPr>
              <a:t>pareció</a:t>
            </a:r>
            <a:r>
              <a:rPr lang="en-US" sz="1400" b="0" i="0" dirty="0">
                <a:effectLst/>
              </a:rPr>
              <a:t> el vídeo?</a:t>
            </a:r>
            <a:r>
              <a:rPr lang="en-US" sz="1400" dirty="0"/>
              <a:t>».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«¿Le ha ayudado a entender qué es un smartphone?».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 dirty="0">
                <a:effectLst/>
              </a:rPr>
              <a:t>Oportunidad para compartir:</a:t>
            </a:r>
            <a:endParaRPr lang="en-US" sz="1400" b="0" i="0" dirty="0">
              <a:effectLst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dirty="0">
                <a:effectLst/>
              </a:rPr>
              <a:t>«Dediquemos unos </a:t>
            </a:r>
            <a:r>
              <a:rPr lang="en-US" sz="1400" b="0" i="0" dirty="0" err="1">
                <a:effectLst/>
              </a:rPr>
              <a:t>minutos</a:t>
            </a:r>
            <a:r>
              <a:rPr lang="en-US" sz="1400" b="0" i="0" dirty="0">
                <a:effectLst/>
              </a:rPr>
              <a:t> para que </a:t>
            </a:r>
            <a:r>
              <a:rPr lang="en-US" sz="1400" b="0" i="0" dirty="0" err="1">
                <a:effectLst/>
              </a:rPr>
              <a:t>quienes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quieran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hacerlo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puedan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compartir</a:t>
            </a:r>
            <a:r>
              <a:rPr lang="en-US" sz="1400" b="0" i="0" dirty="0">
                <a:effectLst/>
              </a:rPr>
              <a:t> sus experiencias con los teléfonos inteligentes».</a:t>
            </a:r>
          </a:p>
          <a:p>
            <a:pPr marL="171450" indent="-171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«¿Ha usado uno antes? </a:t>
            </a:r>
            <a:endParaRPr lang="en-US" sz="1400" dirty="0"/>
          </a:p>
          <a:p>
            <a:pPr marL="171450" indent="-171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¿Cómo fue la experiencia?</a:t>
            </a:r>
          </a:p>
        </p:txBody>
      </p:sp>
    </p:spTree>
    <p:extLst>
      <p:ext uri="{BB962C8B-B14F-4D97-AF65-F5344CB8AC3E}">
        <p14:creationId xmlns:p14="http://schemas.microsoft.com/office/powerpoint/2010/main" val="165624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032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3926294"/>
            <a:ext cx="5953124" cy="3908614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Cargar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el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smartphone: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Empiece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por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cargar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su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smartphone.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Todos los teléfonos inteligentes vienen con un cargador.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Para cargar el teléfono,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enchufe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el cargador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en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un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tomacorriente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y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conecte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el otro extremo al teléfono.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Normalmente, aparecerá un icono de batería en la pantalla que indica que se está cargando.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Puede tardar unas horas en cargarse por completo,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según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el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nivel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de carga de la batería. </a:t>
            </a:r>
            <a:endParaRPr lang="en-US" dirty="0">
              <a:solidFill>
                <a:srgbClr val="242424"/>
              </a:solidFill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Es recomendable cargar el teléfono durante la noche o cuando no lo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utilice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durante un tiempo.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Si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tiene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un smartphone,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busque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el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indicador de batería en la parte superior de la pantalla.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rgbClr val="242424"/>
                </a:solidFill>
                <a:effectLst/>
              </a:rPr>
              <a:t>Encender el smartphone: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A continuación, hablemos de cómo encender el smartphone.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Para encenderlo,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mantenga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pulsado el botón de encendido hasta que se ilumine la pantalla.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El botón de encendido suele estar en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el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costado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o en la parte superior del teléfono.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Si el teléfono no se enciende, es posible que primero haya que cargarlo.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Una vez que el teléfono esté encendido,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verá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la pantalla de inicio o una pantalla de bienvenida si es la primera vez que lo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utiliza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Configurar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el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teléfono: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Cuando encienda el teléfono por primera vez, deberá configurarlo.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Esto suele implicar: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seleccionar el idioma,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conectarse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a una red Wi-Fi e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iniciar sesión con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su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cuenta de Google o Apple.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Siga las instrucciones que aparecen en pantalla para completar la configuración. Si no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tiene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una cuenta de Google o Apple,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puede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crear una durante el proceso de configuración.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Configuración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del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teléfono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inteligente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(Android):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En los teléfonos Android, el proceso de configuración le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guiará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por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los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siguientes pasos: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conectarse a una red Wi-Fi,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iniciar sesión con su cuenta de Google y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configurar funciones de seguridad como un PIN o una huella digital.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También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tendrá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la opción de restaurar los datos de un teléfono anterior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si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tiene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una copia de seguridad.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Una vez completada la configuración,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verá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la pantalla de inicio con varios iconos de aplicaciones.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Configuración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del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teléfono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inteligente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(iPhone):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En el caso de los iPhone, el proceso de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configuración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le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guiará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por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los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siguientes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pasos: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conectarse a una red Wi-Fi,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iniciar sesión con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su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ID de Apple y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configurar funciones de seguridad como Face ID o Touch ID.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También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tendrá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la opción de restaurar los datos de un iPhone anterior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si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tiene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una copia de seguridad.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Una vez completada la configuración,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verá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la pantalla de inicio con varios iconos de aplicaciones.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rgbClr val="242424"/>
                </a:solidFill>
                <a:effectLst/>
              </a:rPr>
              <a:t>Actividad interactiva: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Tómese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unos minutos para examiner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los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folletos que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imprimió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Asegúrese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de que todos tengan al menos una copia del que se parezca a su teléfono.</a:t>
            </a:r>
          </a:p>
        </p:txBody>
      </p:sp>
    </p:spTree>
    <p:extLst>
      <p:ext uri="{BB962C8B-B14F-4D97-AF65-F5344CB8AC3E}">
        <p14:creationId xmlns:p14="http://schemas.microsoft.com/office/powerpoint/2010/main" val="423001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1B71-B1B6-A82A-05FD-FEBF243F0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511ABF-4952-C9A5-4F1C-56BD12D6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3016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143CA6-DCF6-40A3-EA50-2933CA46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75" y="3810000"/>
            <a:ext cx="5953125" cy="4875808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Pantalla de inicio y aplicaciones.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Comprender la disposición de la pantalla de inicio: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Comencemos por la pantalla de inicio. Esta es la pantalla principal que se ve al encender el teléfono.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En la parte superior, es posible que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vea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la hora, el nivel de carga de la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batería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y la intensidad de la señal.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En el centro,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verá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iconos de diferentes aplicaciones. Son accesos directos para abrir las aplicaciones.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En la parte inferior, es posible que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vea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una fila de iconos que permanecen iguales en todas las pantallas. Suelen ser aplicaciones importantes, como el teléfono, los mensajes y el navegador de Internet.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Cómo abrir y cerrar aplicaciones: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Para abrir una aplicación, solo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tiene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que tocar su icono. Por ejemplo,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si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quiere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abrir la cámara, toque el icono de la cámara.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Para cerrar una aplicación,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normalmente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se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puede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pulsar el botón de inicio (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si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el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teléfono tiene uno) o deslizar el dedo hacia arriba desde la parte inferior de la pantalla.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Si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quiere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ver todas las aplicaciones que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tiene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abiertas,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puede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deslizar hacia arriba desde la parte inferior y mantener pulsado, o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pulsar el botón de aplicaciones recientes (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si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su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teléfono tiene uno).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A continuación,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puede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deslizar hacia la izquierda, hacia la derecha o hacia arriba para cerrar las aplicaciones.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Realizar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llamadas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y enviar mensajes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Cómo hacer una llamada telefónica: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Para hacer una llamada telefónica, pulse el icono del teléfono. Se abrirá el marcador.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Puede escribir el número de teléfono con el teclado o seleccionar un contacto de su lista.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Una vez que haya introducido el número o seleccionado un contacto: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pulse el botón de llamada para iniciar la llamada.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Normalmente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es un icono de teléfono verde.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Para finalizar la llamada, pulse el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icono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de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teléfono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rojo.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Cómo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enviar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mensajes de texto: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Para enviar un mensaje de texto, pulse el icono de mensajes. Se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abrirá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la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aplicación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de mensajería.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Para iniciar un nuevo mensaje, pulse el icono de nuevo mensaje (normalmente un lápiz o un signo más).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Introduzca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el número de teléfono o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seleccione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un contacto de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su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lista.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Escriba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el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mensaje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en el cuadro de texto situado en la parte inferior de la pantalla.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Cuando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esté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listo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/a para enviar el mensaje, pulse el botón de enviar (normalmente un avión de papel o un icono de flecha).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A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32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534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48485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50723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460368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57837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21473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23186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78601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8190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577412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956454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663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 | Taller digital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Proyecto de inclusión digital WA | </a:t>
            </a:r>
            <a:r>
              <a:rPr lang="en-AU" altLang="en-US" dirty="0">
                <a:cs typeface="Arial" panose="020B0604020202020204" pitchFamily="34" charset="0"/>
              </a:rPr>
              <a:t>Programa de campeones comunitarios | Taller digital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 | Taller digital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 | Taller digital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 | Taller digital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 | Taller digital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 | Taller digital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 | Taller digital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de WA | Programa de campeones comunitarios | Formación de socios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146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7" r:id="rId1"/>
    <p:sldLayoutId id="2147486498" r:id="rId2"/>
    <p:sldLayoutId id="2147486499" r:id="rId3"/>
    <p:sldLayoutId id="2147486500" r:id="rId4"/>
    <p:sldLayoutId id="2147486501" r:id="rId5"/>
    <p:sldLayoutId id="2147486502" r:id="rId6"/>
    <p:sldLayoutId id="2147486503" r:id="rId7"/>
    <p:sldLayoutId id="2147486504" r:id="rId8"/>
    <p:sldLayoutId id="2147486505" r:id="rId9"/>
    <p:sldLayoutId id="2147486506" r:id="rId10"/>
    <p:sldLayoutId id="2147486507" r:id="rId11"/>
    <p:sldLayoutId id="214748650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03705919?app_id=122963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topic-library/computer-basics-for-beginners/what-is-a-smartphon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26874/mod_resource/content/4/Android_phone_Set_up_BeConnected_t12_c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liot@wacoss.org.au" TargetMode="External"/><Relationship Id="rId4" Type="http://schemas.openxmlformats.org/officeDocument/2006/relationships/hyperlink" Target="https://beconnected.esafety.gov.au/pluginfile.php/26670/mod_resource/content/3/iPhone_Set_up_BeConnected_t11_c2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7926998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26874/mod_resource/content/4/Android_phone_Set_up_BeConnected_t12_c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beconnected.esafety.gov.au/pluginfile.php/26670/mod_resource/content/3/iPhone_Set_up_BeConnected_t11_c2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1244" y="4320439"/>
            <a:ext cx="9204960" cy="1361354"/>
          </a:xfrm>
        </p:spPr>
        <p:txBody>
          <a:bodyPr/>
          <a:lstStyle/>
          <a:p>
            <a:pPr eaLnBrk="1" hangingPunct="1"/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Formación en competencias digitales: teléfonos inteligentes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AU" sz="4400" noProof="0" dirty="0" err="1">
                <a:cs typeface="Arial" panose="020B0604020202020204" pitchFamily="34" charset="0"/>
              </a:rPr>
              <a:t>Programa</a:t>
            </a:r>
            <a:r>
              <a:rPr lang="en-AU" sz="4400" noProof="0" dirty="0">
                <a:cs typeface="Arial" panose="020B0604020202020204" pitchFamily="34" charset="0"/>
              </a:rPr>
              <a:t> Community Champions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6484" y="5657850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4955041" cy="22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A804-3F29-167E-F2B0-9D2DBBA1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Manténgase seguro en Internet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74666-8C23-5A43-C5A7-0EB8D0BAB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Proyecto de </a:t>
            </a:r>
            <a:r>
              <a:rPr lang="en-AU" dirty="0" err="1"/>
              <a:t>inclusión</a:t>
            </a:r>
            <a:r>
              <a:rPr lang="en-AU" dirty="0"/>
              <a:t> digital de Australia Occidental | </a:t>
            </a:r>
            <a:r>
              <a:rPr lang="en-AU" dirty="0" err="1"/>
              <a:t>Programa</a:t>
            </a:r>
            <a:r>
              <a:rPr lang="en-AU" dirty="0"/>
              <a:t> Community Champions | Taller 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1F27C-E1A8-33C3-C4C2-77750F6A8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t>10</a:t>
            </a:fld>
            <a:endParaRPr lang="en-AU" altLang="en-US"/>
          </a:p>
        </p:txBody>
      </p:sp>
      <p:pic>
        <p:nvPicPr>
          <p:cNvPr id="9" name="Online Media 8" title="Video: Connecting safely online">
            <a:hlinkClick r:id="" action="ppaction://media"/>
            <a:extLst>
              <a:ext uri="{FF2B5EF4-FFF2-40B4-BE49-F238E27FC236}">
                <a16:creationId xmlns:a16="http://schemas.microsoft.com/office/drawing/2014/main" id="{87CB46EB-0385-414C-4D95-B12C5162D9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3556" y="1319572"/>
            <a:ext cx="8624888" cy="48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4D48-2CF7-098E-461E-45E80427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Antes de irme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DE890-9B49-071F-9522-E8A83F63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2854"/>
          </a:xfrm>
        </p:spPr>
        <p:txBody>
          <a:bodyPr/>
          <a:lstStyle/>
          <a:p>
            <a:pPr marL="0" indent="0">
              <a:buNone/>
            </a:pPr>
            <a:r>
              <a:rPr lang="en-AU" dirty="0" err="1">
                <a:solidFill>
                  <a:schemeClr val="tx1"/>
                </a:solidFill>
              </a:rPr>
              <a:t>Compruebe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si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puede</a:t>
            </a:r>
            <a:r>
              <a:rPr lang="en-AU" dirty="0">
                <a:solidFill>
                  <a:schemeClr val="tx1"/>
                </a:solidFill>
              </a:rPr>
              <a:t> hacer lo siguiente:</a:t>
            </a:r>
          </a:p>
          <a:p>
            <a:r>
              <a:rPr lang="en-AU" b="1" dirty="0">
                <a:solidFill>
                  <a:schemeClr val="tx1"/>
                </a:solidFill>
              </a:rPr>
              <a:t>Alimentación y carga</a:t>
            </a:r>
          </a:p>
          <a:p>
            <a:pPr lvl="1"/>
            <a:r>
              <a:rPr lang="en-AU" dirty="0" err="1">
                <a:solidFill>
                  <a:schemeClr val="tx1"/>
                </a:solidFill>
              </a:rPr>
              <a:t>Encender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el</a:t>
            </a:r>
            <a:r>
              <a:rPr lang="en-AU" dirty="0">
                <a:solidFill>
                  <a:schemeClr val="tx1"/>
                </a:solidFill>
              </a:rPr>
              <a:t> teléfono</a:t>
            </a:r>
          </a:p>
          <a:p>
            <a:pPr lvl="1"/>
            <a:r>
              <a:rPr lang="en-AU" dirty="0" err="1">
                <a:solidFill>
                  <a:schemeClr val="tx1"/>
                </a:solidFill>
              </a:rPr>
              <a:t>Cargarlo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b="1" dirty="0">
                <a:solidFill>
                  <a:schemeClr val="tx1"/>
                </a:solidFill>
              </a:rPr>
              <a:t>Comunicación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Realizar y responder llamadas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Enviar y leer mensajes de texto</a:t>
            </a:r>
          </a:p>
          <a:p>
            <a:r>
              <a:rPr lang="en-AU" b="1" dirty="0">
                <a:solidFill>
                  <a:schemeClr val="tx1"/>
                </a:solidFill>
              </a:rPr>
              <a:t>Conectarse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Activar/desactivar datos móviles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Conectarse a Wi-Fi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68EB2-3CFF-7E11-8E14-27FA082293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en-AU" dirty="0"/>
              <a:t>Proyecto de </a:t>
            </a:r>
            <a:r>
              <a:rPr lang="en-AU" dirty="0" err="1"/>
              <a:t>inclusión</a:t>
            </a:r>
            <a:r>
              <a:rPr lang="en-AU" dirty="0"/>
              <a:t> digital de Australia Occidental | </a:t>
            </a:r>
            <a:r>
              <a:rPr lang="en-AU" dirty="0" err="1"/>
              <a:t>Programa</a:t>
            </a:r>
            <a:r>
              <a:rPr lang="en-AU" dirty="0"/>
              <a:t> Community Champions | Taller 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8800B-0E67-F514-9FE0-9ED9A821A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t>11</a:t>
            </a:fld>
            <a:endParaRPr lang="en-AU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F58DA-A1D9-AE18-FAC7-3DC61DFA9DBF}"/>
              </a:ext>
            </a:extLst>
          </p:cNvPr>
          <p:cNvSpPr txBox="1"/>
          <p:nvPr/>
        </p:nvSpPr>
        <p:spPr>
          <a:xfrm>
            <a:off x="5780314" y="2218040"/>
            <a:ext cx="6757516" cy="283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Aplicaciones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Buscar aplicaciones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Descargar </a:t>
            </a: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aplicaciones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 (</a:t>
            </a: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transacciones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 </a:t>
            </a:r>
          </a:p>
          <a:p>
            <a:pPr marR="0" lvl="1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    </a:t>
            </a: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bancarias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, mapas)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Tomar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una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 foto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Buscar el navegador de Internet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Configurar una alarma o un recordatorio</a:t>
            </a:r>
            <a:endParaRPr lang="en-AU" sz="2400" dirty="0">
              <a:latin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125197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E9A1-E33D-B5B1-7E52-A3533116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Hablemos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C49C-9A06-DDB0-0CBD-FBEB190B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183" y="1787525"/>
            <a:ext cx="5468815" cy="4055714"/>
          </a:xfrm>
        </p:spPr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dirty="0">
                <a:solidFill>
                  <a:srgbClr val="242424"/>
                </a:solidFill>
                <a:effectLst/>
                <a:latin typeface="+mj-lt"/>
              </a:rPr>
              <a:t>¿Qué es lo primero que hay que hacer al configurar un nuevo smartphone?</a:t>
            </a:r>
            <a:endParaRPr lang="en-US" sz="20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a) Descargar aplicaciones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b) Cargar el teléfono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c) Encender el teléfono y seguir las instrucciones de configuración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d) Hacer una llamada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dirty="0">
                <a:solidFill>
                  <a:srgbClr val="242424"/>
                </a:solidFill>
                <a:effectLst/>
                <a:latin typeface="+mj-lt"/>
              </a:rPr>
              <a:t>¿Por qué es importante utilizar el cargador adecuado para </a:t>
            </a:r>
            <a:r>
              <a:rPr lang="en-US" sz="2000" b="1" i="0" dirty="0" err="1">
                <a:solidFill>
                  <a:srgbClr val="242424"/>
                </a:solidFill>
                <a:effectLst/>
                <a:latin typeface="+mj-lt"/>
              </a:rPr>
              <a:t>el</a:t>
            </a:r>
            <a:r>
              <a:rPr lang="en-US" sz="2000" b="1" i="0" dirty="0">
                <a:solidFill>
                  <a:srgbClr val="242424"/>
                </a:solidFill>
                <a:effectLst/>
                <a:latin typeface="+mj-lt"/>
              </a:rPr>
              <a:t> smartphone?</a:t>
            </a:r>
            <a:endParaRPr lang="en-US" sz="20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a) Para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j-lt"/>
              </a:rPr>
              <a:t>evitar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j-lt"/>
              </a:rPr>
              <a:t>daños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a la batería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b) Para cargar el teléfono más rápido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c) Para que el teléfono tenga buen aspecto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d) Para ahorrar dinero</a:t>
            </a:r>
            <a:endParaRPr lang="en-AU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16AF2-D261-C2A0-254E-23159DF7F6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Proyecto de </a:t>
            </a:r>
            <a:r>
              <a:rPr lang="en-AU" dirty="0" err="1"/>
              <a:t>inclusión</a:t>
            </a:r>
            <a:r>
              <a:rPr lang="en-AU" dirty="0"/>
              <a:t> digital de Australia Occidental | </a:t>
            </a:r>
            <a:r>
              <a:rPr lang="en-AU" dirty="0" err="1"/>
              <a:t>Programa</a:t>
            </a:r>
            <a:r>
              <a:rPr lang="en-AU" dirty="0"/>
              <a:t> Community Champions | Taller 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BAA7C-22D8-37A1-9A9F-123AF36F4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t>12</a:t>
            </a:fld>
            <a:endParaRPr lang="en-AU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CC44D-0132-0B9A-D920-E14DE9CC7F75}"/>
              </a:ext>
            </a:extLst>
          </p:cNvPr>
          <p:cNvSpPr txBox="1"/>
          <p:nvPr/>
        </p:nvSpPr>
        <p:spPr>
          <a:xfrm>
            <a:off x="5854998" y="1690688"/>
            <a:ext cx="619548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42424"/>
                </a:solidFill>
                <a:latin typeface="+mn-lt"/>
              </a:rPr>
              <a:t>3. </a:t>
            </a: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¿</a:t>
            </a:r>
            <a:r>
              <a:rPr lang="en-US" sz="2000" b="1" i="0" dirty="0" err="1">
                <a:solidFill>
                  <a:srgbClr val="242424"/>
                </a:solidFill>
                <a:effectLst/>
                <a:latin typeface="+mn-lt"/>
              </a:rPr>
              <a:t>Qué</a:t>
            </a: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2000" b="1" i="0" dirty="0" err="1">
                <a:solidFill>
                  <a:srgbClr val="242424"/>
                </a:solidFill>
                <a:effectLst/>
                <a:latin typeface="+mn-lt"/>
              </a:rPr>
              <a:t>debe</a:t>
            </a: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 hacer </a:t>
            </a:r>
            <a:r>
              <a:rPr lang="en-US" sz="2000" b="1" i="0" dirty="0" err="1">
                <a:solidFill>
                  <a:srgbClr val="242424"/>
                </a:solidFill>
                <a:effectLst/>
                <a:latin typeface="+mn-lt"/>
              </a:rPr>
              <a:t>si</a:t>
            </a: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2000" b="1" i="0" dirty="0" err="1">
                <a:solidFill>
                  <a:srgbClr val="242424"/>
                </a:solidFill>
                <a:effectLst/>
                <a:latin typeface="+mn-lt"/>
              </a:rPr>
              <a:t>recibe</a:t>
            </a: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 un mensaje o correo electrónico sospechoso?</a:t>
            </a:r>
            <a:endParaRPr lang="en-US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a) Ignorarlo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b) Hacer clic en cualquier enlace para ver de qué se trata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c) Denunciarlo y borrarlo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d) Reenviarlo a sus amigos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endParaRPr lang="en-US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4. ¿</a:t>
            </a:r>
            <a:r>
              <a:rPr lang="en-US" sz="2000" b="1" i="0" dirty="0" err="1">
                <a:solidFill>
                  <a:srgbClr val="242424"/>
                </a:solidFill>
                <a:effectLst/>
                <a:latin typeface="+mn-lt"/>
              </a:rPr>
              <a:t>Cómo</a:t>
            </a: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2000" b="1" i="0" dirty="0" err="1">
                <a:solidFill>
                  <a:srgbClr val="242424"/>
                </a:solidFill>
                <a:effectLst/>
                <a:latin typeface="+mn-lt"/>
              </a:rPr>
              <a:t>puede</a:t>
            </a: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2000" b="1" i="0" dirty="0" err="1">
                <a:solidFill>
                  <a:srgbClr val="242424"/>
                </a:solidFill>
                <a:effectLst/>
                <a:latin typeface="+mn-lt"/>
              </a:rPr>
              <a:t>mantener</a:t>
            </a: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 la </a:t>
            </a:r>
            <a:r>
              <a:rPr lang="en-US" sz="2000" b="1" i="0" dirty="0" err="1">
                <a:solidFill>
                  <a:srgbClr val="242424"/>
                </a:solidFill>
                <a:effectLst/>
                <a:latin typeface="+mn-lt"/>
              </a:rPr>
              <a:t>seguridad</a:t>
            </a: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 de </a:t>
            </a:r>
            <a:r>
              <a:rPr lang="en-US" sz="2000" b="1" i="0" dirty="0" err="1">
                <a:solidFill>
                  <a:srgbClr val="242424"/>
                </a:solidFill>
                <a:effectLst/>
                <a:latin typeface="+mn-lt"/>
              </a:rPr>
              <a:t>su</a:t>
            </a: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 información personal </a:t>
            </a:r>
            <a:r>
              <a:rPr lang="en-US" sz="2000" b="1" i="0" dirty="0" err="1">
                <a:solidFill>
                  <a:srgbClr val="242424"/>
                </a:solidFill>
                <a:effectLst/>
                <a:latin typeface="+mn-lt"/>
              </a:rPr>
              <a:t>en</a:t>
            </a: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2000" b="1" i="0" dirty="0" err="1">
                <a:solidFill>
                  <a:srgbClr val="242424"/>
                </a:solidFill>
                <a:effectLst/>
                <a:latin typeface="+mn-lt"/>
              </a:rPr>
              <a:t>su</a:t>
            </a: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 smartphone?</a:t>
            </a:r>
            <a:endParaRPr lang="en-US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a) Compartirla con amigos de confianza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b) </a:t>
            </a:r>
            <a:r>
              <a:rPr lang="en-US" sz="2000" b="0" i="0" dirty="0" err="1">
                <a:solidFill>
                  <a:srgbClr val="242424"/>
                </a:solidFill>
                <a:effectLst/>
                <a:latin typeface="+mn-lt"/>
              </a:rPr>
              <a:t>Mantenerla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242424"/>
                </a:solidFill>
                <a:effectLst/>
                <a:latin typeface="+mn-lt"/>
              </a:rPr>
              <a:t>privada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 y </a:t>
            </a:r>
            <a:r>
              <a:rPr lang="en-US" sz="2000" b="0" i="0" dirty="0" err="1">
                <a:solidFill>
                  <a:srgbClr val="242424"/>
                </a:solidFill>
                <a:effectLst/>
                <a:latin typeface="+mn-lt"/>
              </a:rPr>
              <a:t>utilizar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 contraseñas seguras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c) Publicarla en las redes sociales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d) </a:t>
            </a:r>
            <a:r>
              <a:rPr lang="en-US" sz="2000" b="0" i="0" dirty="0" err="1">
                <a:solidFill>
                  <a:srgbClr val="242424"/>
                </a:solidFill>
                <a:effectLst/>
                <a:latin typeface="+mn-lt"/>
              </a:rPr>
              <a:t>Anotarla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 y </a:t>
            </a:r>
            <a:r>
              <a:rPr lang="en-US" sz="2000" b="0" i="0" dirty="0" err="1">
                <a:solidFill>
                  <a:srgbClr val="242424"/>
                </a:solidFill>
                <a:effectLst/>
                <a:latin typeface="+mn-lt"/>
              </a:rPr>
              <a:t>guardarla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242424"/>
                </a:solidFill>
                <a:effectLst/>
                <a:latin typeface="+mn-lt"/>
              </a:rPr>
              <a:t>en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242424"/>
                </a:solidFill>
                <a:effectLst/>
                <a:latin typeface="+mn-lt"/>
              </a:rPr>
              <a:t>su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 cartera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50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7FD3B-198B-5251-643C-1A6A46AEF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4904-2C71-3A6F-1013-08F947C3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8138" cy="810532"/>
          </a:xfrm>
        </p:spPr>
        <p:txBody>
          <a:bodyPr/>
          <a:lstStyle/>
          <a:p>
            <a:r>
              <a:rPr lang="en-AU" dirty="0"/>
              <a:t>Resumen de la sesión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72D7-2BED-32E5-2284-99354866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057"/>
            <a:ext cx="10515600" cy="4034518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Comprender las funciones básicas de un smartphone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. 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Aprenda qué es un smartphone y cuáles son sus usos principales.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Empiece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a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utilizar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su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smartphone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Aprenda a cargar, encender y configurar su dispositivo.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Navegue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y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utilice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su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teléfono inteligente de forma segura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Aprenda a utilizar las funciones básicas y a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j-lt"/>
              </a:rPr>
              <a:t>mantener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la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j-lt"/>
              </a:rPr>
              <a:t>seguridad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    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           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j-lt"/>
              </a:rPr>
              <a:t>en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Internet.</a:t>
            </a:r>
            <a:endParaRPr lang="en-US" dirty="0">
              <a:solidFill>
                <a:srgbClr val="242424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¿Desea más información?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Lea el folleto o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visite: </a:t>
            </a:r>
            <a:r>
              <a:rPr lang="en-AU" dirty="0">
                <a:latin typeface="+mj-lt"/>
                <a:hlinkClick r:id="rId3"/>
              </a:rPr>
              <a:t>https://beconnected.esafety.gov.au/topic-library/computer-basics-for-beginners/what-is-a-smartphone</a:t>
            </a:r>
            <a:r>
              <a:rPr lang="en-AU" dirty="0">
                <a:latin typeface="+mj-lt"/>
              </a:rPr>
              <a:t>, 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o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42424"/>
                </a:solidFill>
                <a:latin typeface="+mj-lt"/>
              </a:rPr>
              <a:t>busque en Google «Be Connected get to know your smartphone» (Conéctese, conozca su teléfono inteligente).</a:t>
            </a:r>
            <a:endParaRPr lang="en-AU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820FA-2D1E-4BA4-B966-AB7B02B128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01025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en-AU" dirty="0"/>
              <a:t>Proyecto de </a:t>
            </a:r>
            <a:r>
              <a:rPr lang="en-AU" dirty="0" err="1"/>
              <a:t>inclusión</a:t>
            </a:r>
            <a:r>
              <a:rPr lang="en-AU" dirty="0"/>
              <a:t> digital de Australia Occidental | </a:t>
            </a:r>
            <a:r>
              <a:rPr lang="en-AU" dirty="0" err="1"/>
              <a:t>Programa</a:t>
            </a:r>
            <a:r>
              <a:rPr lang="en-AU" dirty="0"/>
              <a:t> Community Champions | Taller 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6C795-F0B5-72DC-462D-8B817CBA5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t>13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07775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5451-C1F4-2245-FC37-F6235C99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¡Gracias!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A09F9-FE36-61EB-1EC9-EE380C0DB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Hora de la próxima sesión: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D47B1-5079-75EC-1E69-AD9B3463BD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Proyecto de inclusión digital de Australia Occidental | </a:t>
            </a:r>
            <a:r>
              <a:rPr lang="en-AU" dirty="0" err="1"/>
              <a:t>Programa</a:t>
            </a:r>
            <a:r>
              <a:rPr lang="en-AU" dirty="0"/>
              <a:t> Community Champions | Taller 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266CA-4A4E-2633-F0F6-7D8A7F02C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979563-BAC4-43CF-AF63-937BB8B82500}" type="slidenum">
              <a:rPr lang="en-AU" altLang="en-US" smtClean="0"/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0EA51-1B99-F4A6-B498-EE077FF8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339725"/>
            <a:ext cx="9797143" cy="819796"/>
          </a:xfrm>
        </p:spPr>
        <p:txBody>
          <a:bodyPr/>
          <a:lstStyle/>
          <a:p>
            <a:r>
              <a:rPr lang="en-AU" dirty="0"/>
              <a:t>Notas del instructor: Introducción a los teléfonos inteligentes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29D86-7F31-C45E-DB6C-3610DF3B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521"/>
            <a:ext cx="10515600" cy="480274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</a:rPr>
              <a:t>Imprima estos folletos para los participantes: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 err="1">
                <a:hlinkClick r:id="rId3"/>
              </a:rPr>
              <a:t>Configuración</a:t>
            </a:r>
            <a:r>
              <a:rPr lang="en-AU" dirty="0">
                <a:hlinkClick r:id="rId3"/>
              </a:rPr>
              <a:t> del teléfono inteligente (Android)</a:t>
            </a:r>
            <a:endParaRPr lang="en-AU" dirty="0"/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>
                <a:hlinkClick r:id="rId4"/>
              </a:rPr>
              <a:t>Configuración del teléfono inteligente (iPhone)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42424"/>
                </a:solidFill>
              </a:rPr>
              <a:t>Imprima una copia de estas diapositivas con la sección de notas para </a:t>
            </a:r>
            <a:r>
              <a:rPr lang="en-US" dirty="0" err="1">
                <a:solidFill>
                  <a:srgbClr val="242424"/>
                </a:solidFill>
              </a:rPr>
              <a:t>utilizarla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durante</a:t>
            </a:r>
            <a:r>
              <a:rPr lang="en-US" dirty="0">
                <a:solidFill>
                  <a:srgbClr val="242424"/>
                </a:solidFill>
              </a:rPr>
              <a:t> la presentación.</a:t>
            </a:r>
            <a:endParaRPr lang="en-US" sz="1000" b="0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Lea</a:t>
            </a:r>
            <a:r>
              <a:rPr lang="en-US" dirty="0">
                <a:solidFill>
                  <a:srgbClr val="242424"/>
                </a:solidFill>
              </a:rPr>
              <a:t>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</a:rPr>
              <a:t>Las diapositivas y asegúrese de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conocer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el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contenido.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42424"/>
                </a:solidFill>
              </a:rPr>
              <a:t>El folleto para los participantes.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42424"/>
                </a:solidFill>
              </a:rPr>
              <a:t>Si tiene alguna pregunta, </a:t>
            </a:r>
            <a:r>
              <a:rPr lang="en-US" b="0" i="0" dirty="0">
                <a:solidFill>
                  <a:srgbClr val="242424"/>
                </a:solidFill>
                <a:effectLst/>
              </a:rPr>
              <a:t>póngase en contacto con Elliot </a:t>
            </a:r>
            <a:r>
              <a:rPr lang="en-US" b="0" i="0" dirty="0">
                <a:solidFill>
                  <a:srgbClr val="242424"/>
                </a:solidFill>
                <a:effectLst/>
                <a:hlinkClick r:id="rId5"/>
              </a:rPr>
              <a:t>Elliot@wacoss.</a:t>
            </a:r>
            <a:r>
              <a:rPr lang="en-US" dirty="0">
                <a:solidFill>
                  <a:srgbClr val="242424"/>
                </a:solidFill>
                <a:hlinkClick r:id="rId5"/>
              </a:rPr>
              <a:t>org.au </a:t>
            </a:r>
            <a:r>
              <a:rPr lang="en-US" dirty="0">
                <a:solidFill>
                  <a:srgbClr val="242424"/>
                </a:solidFill>
              </a:rPr>
              <a:t>antes de la sesión.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</a:rPr>
              <a:t>Elimine/oculte esta diapositiva antes de la presentación y actualice la hora/fecha de la próxima sesión en la última diapositiva.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9C934-E96B-3F9D-5B19-BC6B94CED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Proyecto de inclusión digital de Australia Occidental | </a:t>
            </a:r>
            <a:r>
              <a:rPr lang="en-AU" dirty="0" err="1"/>
              <a:t>Programa</a:t>
            </a:r>
            <a:r>
              <a:rPr lang="en-AU" dirty="0"/>
              <a:t> Community Champions | Taller 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56859-7EA4-E88F-90FB-2C2CAF259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4250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AU" sz="4200" noProof="0" dirty="0">
                <a:solidFill>
                  <a:schemeClr val="tx1"/>
                </a:solidFill>
              </a:rPr>
              <a:t>Reconocimiento del </a:t>
            </a:r>
            <a:r>
              <a:rPr lang="en-AU" sz="4200" noProof="0" dirty="0" err="1">
                <a:solidFill>
                  <a:schemeClr val="tx1"/>
                </a:solidFill>
              </a:rPr>
              <a:t>Territorio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573821E4-F548-7AF5-2806-BE4DBE68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85000"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Sabemos que estamos en territorio aborigen. Respetamos a los pueblos aborígenes de esta tierra.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Los aborígenes han vivido en esta tierra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por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muchos años.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Respetamos a todos los aborígenes y a sus ancianos.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Podemos aprender mucho de sus historias.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Esta tierra siempre ha sido y siempre será tierra aborigen.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A823-3BBB-8912-3AD6-BF490D5B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en-AU" dirty="0">
                <a:solidFill>
                  <a:srgbClr val="1962B2"/>
                </a:solidFill>
              </a:rPr>
              <a:t>Introducción a los teléfonos inteligentes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E568F-B62A-2BBF-D37B-3FC12970E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en-AU" dirty="0"/>
              <a:t>Proyecto de inclusión digital de WA</a:t>
            </a:r>
          </a:p>
        </p:txBody>
      </p:sp>
    </p:spTree>
    <p:extLst>
      <p:ext uri="{BB962C8B-B14F-4D97-AF65-F5344CB8AC3E}">
        <p14:creationId xmlns:p14="http://schemas.microsoft.com/office/powerpoint/2010/main" val="305471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FA4C-9D89-829B-1432-A8354E180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D8DA-66B8-A779-65BF-432A80E5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Resumen de la sesión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44BA-53C4-6430-CF8F-50FDECA1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Esta sesión tratará los siguientes temas: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Comprender las funciones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básicas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del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teléfono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inteligente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. 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Aprender qué es un smartphone y cuáles son sus principales usos.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Empezar a utilizar el smartphone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Aprender a cargar, encender y configurar su teléfono inteligente.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Navegar y utilizar su teléfono inteligente de forma segura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Aprenda a utilizar las funciones básicas y a mantenerse seguro en Internet.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2251F-3E52-6350-3400-75638D3B1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Proyecto de </a:t>
            </a:r>
            <a:r>
              <a:rPr lang="en-AU" dirty="0" err="1"/>
              <a:t>inclusión</a:t>
            </a:r>
            <a:r>
              <a:rPr lang="en-AU" dirty="0"/>
              <a:t> digital de Australia Occidental | </a:t>
            </a:r>
            <a:r>
              <a:rPr lang="en-AU" dirty="0" err="1"/>
              <a:t>Programa</a:t>
            </a:r>
            <a:r>
              <a:rPr lang="en-AU" dirty="0"/>
              <a:t> Community Champions | Taller 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D5535-780A-1309-4E9B-D0EC3E0A5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691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BB17E-A907-CEDE-56D6-A0EED172E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3C03-9D64-C4C1-A2D5-4ABCB9E2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sz="5400" noProof="0" dirty="0"/>
              <a:t>Presentaciones</a:t>
            </a:r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A567143E-E984-B903-E19A-85B35B038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7BD08FA-5BFF-23D8-26E6-824185D3D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en-AU" dirty="0"/>
              <a:t>Proyecto de </a:t>
            </a:r>
            <a:r>
              <a:rPr lang="en-AU" dirty="0" err="1"/>
              <a:t>inclusión</a:t>
            </a:r>
            <a:r>
              <a:rPr lang="en-AU" dirty="0"/>
              <a:t> digital de Australia Occidental | </a:t>
            </a:r>
            <a:r>
              <a:rPr lang="en-AU" dirty="0" err="1"/>
              <a:t>Programa</a:t>
            </a:r>
            <a:r>
              <a:rPr lang="en-AU" dirty="0"/>
              <a:t> Community Champions | Taller digital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57681-EFD8-D7B8-C071-CF2EF02EF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C4C527D1-A219-4ED2-A5FE-8036C7832E50}" type="slidenum">
              <a:rPr lang="en-AU" altLang="en-US" kern="1200" noProof="0">
                <a:latin typeface="Kanit" charset="-34"/>
                <a:ea typeface="+mn-ea"/>
                <a:cs typeface="+mn-cs"/>
              </a:rPr>
              <a:t>6</a:t>
            </a:fld>
            <a:endParaRPr lang="en-AU" altLang="en-US" kern="1200" noProof="0"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0B5F0-EF8C-CA4F-8F2D-6E8D60AE7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83011"/>
            <a:ext cx="5257800" cy="1325564"/>
          </a:xfrm>
        </p:spPr>
        <p:txBody>
          <a:bodyPr/>
          <a:lstStyle/>
          <a:p>
            <a:r>
              <a:rPr lang="en-AU" dirty="0" err="1">
                <a:solidFill>
                  <a:schemeClr val="tx1"/>
                </a:solidFill>
              </a:rPr>
              <a:t>Preséntese</a:t>
            </a:r>
            <a:r>
              <a:rPr lang="en-AU" dirty="0">
                <a:solidFill>
                  <a:schemeClr val="tx1"/>
                </a:solidFill>
              </a:rPr>
              <a:t> al grupo.</a:t>
            </a:r>
          </a:p>
          <a:p>
            <a:r>
              <a:rPr lang="en-AU" dirty="0">
                <a:solidFill>
                  <a:schemeClr val="tx1"/>
                </a:solidFill>
              </a:rPr>
              <a:t>¡</a:t>
            </a:r>
            <a:r>
              <a:rPr lang="en-AU" dirty="0" err="1">
                <a:solidFill>
                  <a:schemeClr val="tx1"/>
                </a:solidFill>
              </a:rPr>
              <a:t>Cuéntele</a:t>
            </a:r>
            <a:r>
              <a:rPr lang="en-AU" dirty="0">
                <a:solidFill>
                  <a:schemeClr val="tx1"/>
                </a:solidFill>
              </a:rPr>
              <a:t> un dato interesante que quizá no sepan </a:t>
            </a:r>
            <a:r>
              <a:rPr lang="en-AU" dirty="0" err="1">
                <a:solidFill>
                  <a:schemeClr val="tx1"/>
                </a:solidFill>
              </a:rPr>
              <a:t>sobre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usted</a:t>
            </a:r>
            <a:r>
              <a:rPr lang="en-AU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5480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B9AA-A1AC-9004-27B6-3D8423D8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Comprender los teléfonos inteligentes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49FAD-EDA8-1BD4-7B76-D1B9D4B6FF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Proyecto de </a:t>
            </a:r>
            <a:r>
              <a:rPr lang="en-AU" dirty="0" err="1"/>
              <a:t>inclusión</a:t>
            </a:r>
            <a:r>
              <a:rPr lang="en-AU" dirty="0"/>
              <a:t> digital de Australia Occidental | </a:t>
            </a:r>
            <a:r>
              <a:rPr lang="en-AU" dirty="0" err="1"/>
              <a:t>Programa</a:t>
            </a:r>
            <a:r>
              <a:rPr lang="en-AU" dirty="0"/>
              <a:t> Community Champions | Taller 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81A4E-C214-3666-F2DD-2A8FE2A74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t>7</a:t>
            </a:fld>
            <a:endParaRPr lang="en-AU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568DE-44D0-AA67-875C-72FC7F61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Vea este vídeo: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https://vimeo.</a:t>
            </a:r>
            <a:r>
              <a:rPr lang="en-AU" dirty="0"/>
              <a:t>com/879269983 </a:t>
            </a: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¿Qué es un teléfono inteligente y para qué se puede utilizar?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842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40E1-95E2-239C-966E-4C7BD0CBE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25000" cy="1325563"/>
          </a:xfrm>
        </p:spPr>
        <p:txBody>
          <a:bodyPr/>
          <a:lstStyle/>
          <a:p>
            <a:r>
              <a:rPr lang="en-AU" dirty="0"/>
              <a:t>Primeros pasos con un teléfono inteligente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33CE-6277-BF19-A961-C8E26001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Cargar el teléfono inteligente</a:t>
            </a:r>
          </a:p>
          <a:p>
            <a:r>
              <a:rPr lang="en-AU" dirty="0">
                <a:solidFill>
                  <a:schemeClr val="tx1"/>
                </a:solidFill>
              </a:rPr>
              <a:t>Encender el teléfono inteligente</a:t>
            </a:r>
          </a:p>
          <a:p>
            <a:r>
              <a:rPr lang="en-AU" dirty="0" err="1">
                <a:solidFill>
                  <a:schemeClr val="tx1"/>
                </a:solidFill>
              </a:rPr>
              <a:t>Configurar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el</a:t>
            </a:r>
            <a:r>
              <a:rPr lang="en-AU" dirty="0">
                <a:solidFill>
                  <a:schemeClr val="tx1"/>
                </a:solidFill>
              </a:rPr>
              <a:t> teléfono</a:t>
            </a:r>
          </a:p>
          <a:p>
            <a:r>
              <a:rPr lang="en-AU" dirty="0">
                <a:hlinkClick r:id="rId3"/>
              </a:rPr>
              <a:t>Configuración del teléfono inteligente (Android)</a:t>
            </a:r>
            <a:endParaRPr lang="en-AU" dirty="0"/>
          </a:p>
          <a:p>
            <a:r>
              <a:rPr lang="en-AU" dirty="0">
                <a:hlinkClick r:id="rId4"/>
              </a:rPr>
              <a:t>Configuración del teléfono inteligente (iPhone)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FEA38-7CE9-C5F5-CD03-3DCE63669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Proyecto de </a:t>
            </a:r>
            <a:r>
              <a:rPr lang="en-AU" dirty="0" err="1"/>
              <a:t>inclusión</a:t>
            </a:r>
            <a:r>
              <a:rPr lang="en-AU" dirty="0"/>
              <a:t> digital de Australia Occidental | </a:t>
            </a:r>
            <a:r>
              <a:rPr lang="en-AU" dirty="0" err="1"/>
              <a:t>Programa</a:t>
            </a:r>
            <a:r>
              <a:rPr lang="en-AU" dirty="0"/>
              <a:t> Community Champions | Taller 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06D1D-D846-E2AC-F726-3B6B3F187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t>8</a:t>
            </a:fld>
            <a:endParaRPr lang="en-AU" altLang="en-US"/>
          </a:p>
        </p:txBody>
      </p:sp>
      <p:pic>
        <p:nvPicPr>
          <p:cNvPr id="7" name="Picture 6" descr="Mobile phone and text message bubbles">
            <a:extLst>
              <a:ext uri="{FF2B5EF4-FFF2-40B4-BE49-F238E27FC236}">
                <a16:creationId xmlns:a16="http://schemas.microsoft.com/office/drawing/2014/main" id="{46686DBA-E513-7615-9653-05030F617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95" y="1329069"/>
            <a:ext cx="5497034" cy="48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9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37548-7CC8-6892-0612-921BEEDB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9BB6-6CA3-602B-D9FD-E923C8E7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Navegación por el teléfono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47CA-1655-9D16-9213-6075F1C7F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Pantalla de inicio</a:t>
            </a:r>
          </a:p>
          <a:p>
            <a:r>
              <a:rPr lang="en-AU" dirty="0">
                <a:solidFill>
                  <a:schemeClr val="tx1"/>
                </a:solidFill>
              </a:rPr>
              <a:t>Aplicaciones</a:t>
            </a:r>
          </a:p>
          <a:p>
            <a:r>
              <a:rPr lang="en-AU" dirty="0">
                <a:solidFill>
                  <a:schemeClr val="tx1"/>
                </a:solidFill>
              </a:rPr>
              <a:t>Mensajes de texto y mensajería</a:t>
            </a:r>
          </a:p>
          <a:p>
            <a:r>
              <a:rPr lang="en-AU" dirty="0">
                <a:solidFill>
                  <a:schemeClr val="tx1"/>
                </a:solidFill>
              </a:rPr>
              <a:t>Realizar y recibir llamadas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E0347-53E2-A484-3E7F-3758379DA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Proyecto de </a:t>
            </a:r>
            <a:r>
              <a:rPr lang="en-AU" dirty="0" err="1"/>
              <a:t>inclusión</a:t>
            </a:r>
            <a:r>
              <a:rPr lang="en-AU" dirty="0"/>
              <a:t> digital de Australia Occidental | </a:t>
            </a:r>
            <a:r>
              <a:rPr lang="en-AU" dirty="0" err="1"/>
              <a:t>Programa</a:t>
            </a:r>
            <a:r>
              <a:rPr lang="en-AU" dirty="0"/>
              <a:t> Community Champions | Taller 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F90D3-88D4-D27D-7B26-F67F30408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t>9</a:t>
            </a:fld>
            <a:endParaRPr lang="en-AU" altLang="en-US"/>
          </a:p>
        </p:txBody>
      </p:sp>
      <p:pic>
        <p:nvPicPr>
          <p:cNvPr id="7" name="Picture 6" descr="A cell phone with a screen&#10;&#10;AI-generated content may be incorrect.">
            <a:extLst>
              <a:ext uri="{FF2B5EF4-FFF2-40B4-BE49-F238E27FC236}">
                <a16:creationId xmlns:a16="http://schemas.microsoft.com/office/drawing/2014/main" id="{22F30DA6-A9F3-E24A-5DF0-D3B3B634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74" y="1980166"/>
            <a:ext cx="3282950" cy="3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23708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Props1.xml><?xml version="1.0" encoding="utf-8"?>
<ds:datastoreItem xmlns:ds="http://schemas.openxmlformats.org/officeDocument/2006/customXml" ds:itemID="{A31F3771-7C5C-4B24-A550-08E426A42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ADD637-72AA-4E29-AB6E-D5602DBF52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9569AC-AAA1-4894-B091-0BBF6F46BA81}">
  <ds:schemaRefs>
    <ds:schemaRef ds:uri="http://schemas.microsoft.com/office/2006/metadata/properties"/>
    <ds:schemaRef ds:uri="2cc45243-29f6-4a1c-995b-35ed14ae441a"/>
    <ds:schemaRef ds:uri="http://schemas.microsoft.com/office/2006/documentManagement/types"/>
    <ds:schemaRef ds:uri="5e5d6256-5200-4c34-82a9-8b0b259790ba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2086</Words>
  <Application>Microsoft Office PowerPoint</Application>
  <PresentationFormat>Widescreen</PresentationFormat>
  <Paragraphs>224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Aptos</vt:lpstr>
      <vt:lpstr>Kanit</vt:lpstr>
      <vt:lpstr>Calibri</vt:lpstr>
      <vt:lpstr>Arial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2_DIP_white</vt:lpstr>
      <vt:lpstr>Formación en competencias digitales: teléfonos inteligentes Programa Community Champions</vt:lpstr>
      <vt:lpstr>Notas del instructor: Introducción a los teléfonos inteligentes</vt:lpstr>
      <vt:lpstr>Reconocimiento del Territorio</vt:lpstr>
      <vt:lpstr>Introducción a los teléfonos inteligentes</vt:lpstr>
      <vt:lpstr>Resumen de la sesión</vt:lpstr>
      <vt:lpstr>Presentaciones</vt:lpstr>
      <vt:lpstr>Comprender los teléfonos inteligentes</vt:lpstr>
      <vt:lpstr>Primeros pasos con un teléfono inteligente</vt:lpstr>
      <vt:lpstr>Navegación por el teléfono</vt:lpstr>
      <vt:lpstr>Manténgase seguro en Internet</vt:lpstr>
      <vt:lpstr>Antes de irme </vt:lpstr>
      <vt:lpstr>Hablemos</vt:lpstr>
      <vt:lpstr>Resumen de la sesión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, docId:DCD52001A3927F312BC1C71B758F4F54</cp:keywords>
  <cp:lastModifiedBy>S H</cp:lastModifiedBy>
  <cp:revision>6</cp:revision>
  <dcterms:created xsi:type="dcterms:W3CDTF">2025-04-28T03:13:32Z</dcterms:created>
  <dcterms:modified xsi:type="dcterms:W3CDTF">2025-09-17T07:21:43Z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