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3" r:id="rId6"/>
  </p:sldMasterIdLst>
  <p:notesMasterIdLst>
    <p:notesMasterId r:id="rId40"/>
  </p:notesMasterIdLst>
  <p:sldIdLst>
    <p:sldId id="276" r:id="rId7"/>
    <p:sldId id="257" r:id="rId8"/>
    <p:sldId id="516" r:id="rId9"/>
    <p:sldId id="267" r:id="rId10"/>
    <p:sldId id="517" r:id="rId11"/>
    <p:sldId id="518" r:id="rId12"/>
    <p:sldId id="519" r:id="rId13"/>
    <p:sldId id="262" r:id="rId14"/>
    <p:sldId id="508" r:id="rId15"/>
    <p:sldId id="263" r:id="rId16"/>
    <p:sldId id="526" r:id="rId17"/>
    <p:sldId id="504" r:id="rId18"/>
    <p:sldId id="441" r:id="rId19"/>
    <p:sldId id="499" r:id="rId20"/>
    <p:sldId id="264" r:id="rId21"/>
    <p:sldId id="498" r:id="rId22"/>
    <p:sldId id="265" r:id="rId23"/>
    <p:sldId id="507" r:id="rId24"/>
    <p:sldId id="266" r:id="rId25"/>
    <p:sldId id="497" r:id="rId26"/>
    <p:sldId id="509" r:id="rId27"/>
    <p:sldId id="273" r:id="rId28"/>
    <p:sldId id="524" r:id="rId29"/>
    <p:sldId id="525" r:id="rId30"/>
    <p:sldId id="268" r:id="rId31"/>
    <p:sldId id="520" r:id="rId32"/>
    <p:sldId id="383" r:id="rId33"/>
    <p:sldId id="269" r:id="rId34"/>
    <p:sldId id="270" r:id="rId35"/>
    <p:sldId id="272" r:id="rId36"/>
    <p:sldId id="522" r:id="rId37"/>
    <p:sldId id="523" r:id="rId38"/>
    <p:sldId id="514" r:id="rId3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732DAA-4FB8-079B-C37F-B424301A7BEC}" name="Zeina Jamaleddine" initials="ZJ" userId="S::zeina@wacoss.org.au::efd4763c-cc18-471b-9b7f-8b9d017c5f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A2391"/>
    <a:srgbClr val="022091"/>
    <a:srgbClr val="FF742D"/>
    <a:srgbClr val="FFEB51"/>
    <a:srgbClr val="111536"/>
    <a:srgbClr val="134C91"/>
    <a:srgbClr val="121737"/>
    <a:srgbClr val="37C5F5"/>
    <a:srgbClr val="FFF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D15E87-7BCF-4272-955E-93C47FEA3271}" v="496" dt="2026-03-18T20:20:23.5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-42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1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1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99B003-F11A-4926-ABE9-5524A342D186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D729D0D-47C2-4BFD-87D1-E1E9967249B2}">
      <dgm:prSet custT="1"/>
      <dgm:spPr/>
      <dgm:t>
        <a:bodyPr/>
        <a:lstStyle/>
        <a:p>
          <a:r>
            <a:rPr lang="am-ET" sz="3200" dirty="0">
              <a:latin typeface="Arial" panose="020B0604020202020204" pitchFamily="34" charset="0"/>
              <a:cs typeface="Arial" panose="020B0604020202020204" pitchFamily="34" charset="0"/>
            </a:rPr>
            <a:t>ኣብ ኣጠራጠርቲ ጻውዒት ስልኪ ጥንቁ</a:t>
          </a:r>
          <a:r>
            <a:rPr lang="am-ET" sz="3200" dirty="0">
              <a:latin typeface="Nyala" panose="02000504070300020003" pitchFamily="2" charset="0"/>
              <a:cs typeface="Arial" panose="020B0604020202020204" pitchFamily="34" charset="0"/>
            </a:rPr>
            <a:t>ቕ </a:t>
          </a:r>
          <a:r>
            <a:rPr lang="am-ET" sz="3200" dirty="0">
              <a:latin typeface="Arial" panose="020B0604020202020204" pitchFamily="34" charset="0"/>
              <a:cs typeface="Arial" panose="020B0604020202020204" pitchFamily="34" charset="0"/>
            </a:rPr>
            <a:t>ኩን፡፡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69163A-8172-4E3B-A3DD-D619991CD6FB}" type="parTrans" cxnId="{212F0088-EFF1-4678-A0FB-AC56A78DBFCE}">
      <dgm:prSet/>
      <dgm:spPr/>
      <dgm:t>
        <a:bodyPr/>
        <a:lstStyle/>
        <a:p>
          <a:endParaRPr lang="en-US"/>
        </a:p>
      </dgm:t>
    </dgm:pt>
    <dgm:pt modelId="{BFF115A8-0660-49D7-AE06-A0BA5FE67A9A}" type="sibTrans" cxnId="{212F0088-EFF1-4678-A0FB-AC56A78DBFCE}">
      <dgm:prSet/>
      <dgm:spPr/>
      <dgm:t>
        <a:bodyPr/>
        <a:lstStyle/>
        <a:p>
          <a:endParaRPr lang="en-US"/>
        </a:p>
      </dgm:t>
    </dgm:pt>
    <dgm:pt modelId="{A3E92916-4D93-4809-9225-15B3112F1074}">
      <dgm:prSet custT="1"/>
      <dgm:spPr/>
      <dgm:t>
        <a:bodyPr/>
        <a:lstStyle/>
        <a:p>
          <a:r>
            <a:rPr lang="am-ET" sz="3200" dirty="0">
              <a:latin typeface="Arial" panose="020B0604020202020204" pitchFamily="34" charset="0"/>
              <a:cs typeface="Arial" panose="020B0604020202020204" pitchFamily="34" charset="0"/>
            </a:rPr>
            <a:t>ኣብ ዝመጹሉካ መልእኽትታት ጽሑፍ ጥንቁ</a:t>
          </a:r>
          <a:r>
            <a:rPr lang="am-ET" sz="3200" dirty="0">
              <a:latin typeface="Nyala" panose="02000504070300020003" pitchFamily="2" charset="0"/>
              <a:cs typeface="Arial" panose="020B0604020202020204" pitchFamily="34" charset="0"/>
            </a:rPr>
            <a:t>ቕ ኩን፡፡</a:t>
          </a:r>
        </a:p>
      </dgm:t>
    </dgm:pt>
    <dgm:pt modelId="{55B065AB-D5B8-4404-8E8D-941D60A2F689}" type="parTrans" cxnId="{9F0248D2-C037-4828-9283-C58EBF812CBD}">
      <dgm:prSet/>
      <dgm:spPr/>
      <dgm:t>
        <a:bodyPr/>
        <a:lstStyle/>
        <a:p>
          <a:endParaRPr lang="en-US"/>
        </a:p>
      </dgm:t>
    </dgm:pt>
    <dgm:pt modelId="{5CAD5647-C600-42C6-A415-72A116D6E3AE}" type="sibTrans" cxnId="{9F0248D2-C037-4828-9283-C58EBF812CBD}">
      <dgm:prSet/>
      <dgm:spPr/>
      <dgm:t>
        <a:bodyPr/>
        <a:lstStyle/>
        <a:p>
          <a:endParaRPr lang="en-US"/>
        </a:p>
      </dgm:t>
    </dgm:pt>
    <dgm:pt modelId="{F39BADAF-1865-446B-B930-307E213A64C4}">
      <dgm:prSet custT="1"/>
      <dgm:spPr/>
      <dgm:t>
        <a:bodyPr/>
        <a:lstStyle/>
        <a:p>
          <a:r>
            <a:rPr lang="am-ET" sz="3200" dirty="0">
              <a:latin typeface="Arial" panose="020B0604020202020204" pitchFamily="34" charset="0"/>
              <a:cs typeface="Arial" panose="020B0604020202020204" pitchFamily="34" charset="0"/>
            </a:rPr>
            <a:t>ምሽጥራዊ መሕለፊታትካ ጽኑዓት ይኹኑ፡፡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F4F320-A8E8-4A6B-9B87-EE8687FBE509}" type="parTrans" cxnId="{EE347C78-EE3A-40AF-A354-14E622E82D40}">
      <dgm:prSet/>
      <dgm:spPr/>
      <dgm:t>
        <a:bodyPr/>
        <a:lstStyle/>
        <a:p>
          <a:endParaRPr lang="en-US"/>
        </a:p>
      </dgm:t>
    </dgm:pt>
    <dgm:pt modelId="{430271A6-8CB8-4E84-A5E7-D64D0CD99995}" type="sibTrans" cxnId="{EE347C78-EE3A-40AF-A354-14E622E82D40}">
      <dgm:prSet/>
      <dgm:spPr/>
      <dgm:t>
        <a:bodyPr/>
        <a:lstStyle/>
        <a:p>
          <a:endParaRPr lang="en-US"/>
        </a:p>
      </dgm:t>
    </dgm:pt>
    <dgm:pt modelId="{710092A0-59EF-47C4-BDA7-6B6096719E31}">
      <dgm:prSet custT="1"/>
      <dgm:spPr/>
      <dgm:t>
        <a:bodyPr/>
        <a:lstStyle/>
        <a:p>
          <a:r>
            <a:rPr lang="am-ET" sz="3200" dirty="0">
              <a:latin typeface="Arial" panose="020B0604020202020204" pitchFamily="34" charset="0"/>
              <a:cs typeface="Arial" panose="020B0604020202020204" pitchFamily="34" charset="0"/>
            </a:rPr>
            <a:t>ኣብ ማሕበራዊ ሚድያ ጥንቁ</a:t>
          </a:r>
          <a:r>
            <a:rPr lang="am-ET" sz="3200" dirty="0">
              <a:latin typeface="Nyala" panose="02000504070300020003" pitchFamily="2" charset="0"/>
              <a:cs typeface="Arial" panose="020B0604020202020204" pitchFamily="34" charset="0"/>
            </a:rPr>
            <a:t>ቕ ኩን፡፡</a:t>
          </a:r>
        </a:p>
      </dgm:t>
    </dgm:pt>
    <dgm:pt modelId="{73A1F630-F756-48E1-BA4A-238F24753C71}" type="parTrans" cxnId="{96762296-465D-4ACD-B5DB-1A44B3A1D956}">
      <dgm:prSet/>
      <dgm:spPr/>
      <dgm:t>
        <a:bodyPr/>
        <a:lstStyle/>
        <a:p>
          <a:endParaRPr lang="en-US"/>
        </a:p>
      </dgm:t>
    </dgm:pt>
    <dgm:pt modelId="{FE925AFA-BA3B-47BB-8CAA-08AD9F6FCC51}" type="sibTrans" cxnId="{96762296-465D-4ACD-B5DB-1A44B3A1D956}">
      <dgm:prSet/>
      <dgm:spPr/>
      <dgm:t>
        <a:bodyPr/>
        <a:lstStyle/>
        <a:p>
          <a:endParaRPr lang="en-US"/>
        </a:p>
      </dgm:t>
    </dgm:pt>
    <dgm:pt modelId="{DD2C6A6F-28C8-470E-961E-52D9A02ED6BB}">
      <dgm:prSet custT="1"/>
      <dgm:spPr/>
      <dgm:t>
        <a:bodyPr/>
        <a:lstStyle/>
        <a:p>
          <a:r>
            <a:rPr lang="am-ET" sz="3200" dirty="0">
              <a:latin typeface="Arial" panose="020B0604020202020204" pitchFamily="34" charset="0"/>
              <a:cs typeface="Arial" panose="020B0604020202020204" pitchFamily="34" charset="0"/>
            </a:rPr>
            <a:t>ኣብ ውሽጣዊ ስምዒታትካ እምነት ይሃሉኻ</a:t>
          </a:r>
          <a:r>
            <a:rPr lang="en-AU" sz="3200" dirty="0">
              <a:latin typeface="Arial" panose="020B0604020202020204" pitchFamily="34" charset="0"/>
              <a:cs typeface="Arial" panose="020B0604020202020204" pitchFamily="34" charset="0"/>
            </a:rPr>
            <a:t>!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037046-D50E-408C-9CB6-440793783D7B}" type="parTrans" cxnId="{456C2D0F-D707-436C-87FF-C76848904F26}">
      <dgm:prSet/>
      <dgm:spPr/>
      <dgm:t>
        <a:bodyPr/>
        <a:lstStyle/>
        <a:p>
          <a:endParaRPr lang="en-US"/>
        </a:p>
      </dgm:t>
    </dgm:pt>
    <dgm:pt modelId="{2A93D2E0-ADEC-4B05-8F0E-6EDA2E493169}" type="sibTrans" cxnId="{456C2D0F-D707-436C-87FF-C76848904F26}">
      <dgm:prSet/>
      <dgm:spPr/>
      <dgm:t>
        <a:bodyPr/>
        <a:lstStyle/>
        <a:p>
          <a:endParaRPr lang="en-US"/>
        </a:p>
      </dgm:t>
    </dgm:pt>
    <dgm:pt modelId="{6B30A877-3D2D-4D81-A6D6-53806CE9D42C}" type="pres">
      <dgm:prSet presAssocID="{4A99B003-F11A-4926-ABE9-5524A342D18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46C73D1B-C4E4-4F41-BB72-EFD00FB02681}" type="pres">
      <dgm:prSet presAssocID="{9D729D0D-47C2-4BFD-87D1-E1E9967249B2}" presName="comp" presStyleCnt="0"/>
      <dgm:spPr/>
    </dgm:pt>
    <dgm:pt modelId="{54B023B5-32C1-4C05-9D7A-BB002CE7A04A}" type="pres">
      <dgm:prSet presAssocID="{9D729D0D-47C2-4BFD-87D1-E1E9967249B2}" presName="box" presStyleLbl="node1" presStyleIdx="0" presStyleCnt="5"/>
      <dgm:spPr/>
      <dgm:t>
        <a:bodyPr/>
        <a:lstStyle/>
        <a:p>
          <a:endParaRPr lang="en-AU"/>
        </a:p>
      </dgm:t>
    </dgm:pt>
    <dgm:pt modelId="{BAEF3D1B-0756-42BC-9ED3-260E50F677D7}" type="pres">
      <dgm:prSet presAssocID="{9D729D0D-47C2-4BFD-87D1-E1E9967249B2}" presName="img" presStyleLbl="fgImgPlace1" presStyleIdx="0" presStyleCnt="5" custScaleX="320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A1FAEB8F-6297-4AD9-A507-6809AC537C9C}" type="pres">
      <dgm:prSet presAssocID="{9D729D0D-47C2-4BFD-87D1-E1E9967249B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8D871C6-D197-4910-85ED-47823D08537B}" type="pres">
      <dgm:prSet presAssocID="{BFF115A8-0660-49D7-AE06-A0BA5FE67A9A}" presName="spacer" presStyleCnt="0"/>
      <dgm:spPr/>
    </dgm:pt>
    <dgm:pt modelId="{23795126-0012-4E83-AA03-CCE8F47F4103}" type="pres">
      <dgm:prSet presAssocID="{A3E92916-4D93-4809-9225-15B3112F1074}" presName="comp" presStyleCnt="0"/>
      <dgm:spPr/>
    </dgm:pt>
    <dgm:pt modelId="{178DC6FE-89D3-408B-88F2-20759E00DBBA}" type="pres">
      <dgm:prSet presAssocID="{A3E92916-4D93-4809-9225-15B3112F1074}" presName="box" presStyleLbl="node1" presStyleIdx="1" presStyleCnt="5"/>
      <dgm:spPr/>
      <dgm:t>
        <a:bodyPr/>
        <a:lstStyle/>
        <a:p>
          <a:endParaRPr lang="en-AU"/>
        </a:p>
      </dgm:t>
    </dgm:pt>
    <dgm:pt modelId="{4B91D0AB-2730-4236-B748-6833ED4F4B54}" type="pres">
      <dgm:prSet presAssocID="{A3E92916-4D93-4809-9225-15B3112F1074}" presName="img" presStyleLbl="fgImgPlace1" presStyleIdx="1" presStyleCnt="5" custScaleX="32071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 with solid fill"/>
        </a:ext>
      </dgm:extLst>
    </dgm:pt>
    <dgm:pt modelId="{40307156-447F-425C-8EED-EE5D6D3CF711}" type="pres">
      <dgm:prSet presAssocID="{A3E92916-4D93-4809-9225-15B3112F107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B92D2E8-D83E-4C80-BC8E-88CC92859400}" type="pres">
      <dgm:prSet presAssocID="{5CAD5647-C600-42C6-A415-72A116D6E3AE}" presName="spacer" presStyleCnt="0"/>
      <dgm:spPr/>
    </dgm:pt>
    <dgm:pt modelId="{EE494D05-0880-44AC-99A2-680280E1AA1D}" type="pres">
      <dgm:prSet presAssocID="{F39BADAF-1865-446B-B930-307E213A64C4}" presName="comp" presStyleCnt="0"/>
      <dgm:spPr/>
    </dgm:pt>
    <dgm:pt modelId="{E95C95A0-DDDC-4ED8-8598-8C7F051A61FE}" type="pres">
      <dgm:prSet presAssocID="{F39BADAF-1865-446B-B930-307E213A64C4}" presName="box" presStyleLbl="node1" presStyleIdx="2" presStyleCnt="5"/>
      <dgm:spPr/>
      <dgm:t>
        <a:bodyPr/>
        <a:lstStyle/>
        <a:p>
          <a:endParaRPr lang="en-AU"/>
        </a:p>
      </dgm:t>
    </dgm:pt>
    <dgm:pt modelId="{D60167EC-5ADC-4989-8E86-6F8C8F43C456}" type="pres">
      <dgm:prSet presAssocID="{F39BADAF-1865-446B-B930-307E213A64C4}" presName="img" presStyleLbl="fgImgPlace1" presStyleIdx="2" presStyleCnt="5" custScaleX="3207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4F07A2A5-2F95-456A-886C-337A473FF897}" type="pres">
      <dgm:prSet presAssocID="{F39BADAF-1865-446B-B930-307E213A64C4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AE67088-242E-4E83-BF0B-78EDA1BF7E86}" type="pres">
      <dgm:prSet presAssocID="{430271A6-8CB8-4E84-A5E7-D64D0CD99995}" presName="spacer" presStyleCnt="0"/>
      <dgm:spPr/>
    </dgm:pt>
    <dgm:pt modelId="{98A3A676-C8D7-45BF-B92E-5E995045DB42}" type="pres">
      <dgm:prSet presAssocID="{710092A0-59EF-47C4-BDA7-6B6096719E31}" presName="comp" presStyleCnt="0"/>
      <dgm:spPr/>
    </dgm:pt>
    <dgm:pt modelId="{561811EC-775A-4496-82B1-CC3CAF5C205C}" type="pres">
      <dgm:prSet presAssocID="{710092A0-59EF-47C4-BDA7-6B6096719E31}" presName="box" presStyleLbl="node1" presStyleIdx="3" presStyleCnt="5"/>
      <dgm:spPr/>
      <dgm:t>
        <a:bodyPr/>
        <a:lstStyle/>
        <a:p>
          <a:endParaRPr lang="en-AU"/>
        </a:p>
      </dgm:t>
    </dgm:pt>
    <dgm:pt modelId="{AA150A43-D475-41F6-A89D-BF4C2CEDBFCF}" type="pres">
      <dgm:prSet presAssocID="{710092A0-59EF-47C4-BDA7-6B6096719E31}" presName="img" presStyleLbl="fgImgPlace1" presStyleIdx="3" presStyleCnt="5" custScaleX="3207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7C2907B7-0FE2-4058-BA2B-F8D108246FDA}" type="pres">
      <dgm:prSet presAssocID="{710092A0-59EF-47C4-BDA7-6B6096719E3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1A15192-D6E7-40F2-A577-5DA7C657F328}" type="pres">
      <dgm:prSet presAssocID="{FE925AFA-BA3B-47BB-8CAA-08AD9F6FCC51}" presName="spacer" presStyleCnt="0"/>
      <dgm:spPr/>
    </dgm:pt>
    <dgm:pt modelId="{66CB51E6-FC97-4CF6-A8EA-A4511991FC36}" type="pres">
      <dgm:prSet presAssocID="{DD2C6A6F-28C8-470E-961E-52D9A02ED6BB}" presName="comp" presStyleCnt="0"/>
      <dgm:spPr/>
    </dgm:pt>
    <dgm:pt modelId="{AD195CA1-41C9-4BA9-A9A4-CE7F787675A5}" type="pres">
      <dgm:prSet presAssocID="{DD2C6A6F-28C8-470E-961E-52D9A02ED6BB}" presName="box" presStyleLbl="node1" presStyleIdx="4" presStyleCnt="5" custLinFactNeighborX="5346" custLinFactNeighborY="369"/>
      <dgm:spPr/>
      <dgm:t>
        <a:bodyPr/>
        <a:lstStyle/>
        <a:p>
          <a:endParaRPr lang="en-AU"/>
        </a:p>
      </dgm:t>
    </dgm:pt>
    <dgm:pt modelId="{C7BDB26F-B5AB-4320-89C5-6FC229AF8361}" type="pres">
      <dgm:prSet presAssocID="{DD2C6A6F-28C8-470E-961E-52D9A02ED6BB}" presName="img" presStyleLbl="fgImgPlace1" presStyleIdx="4" presStyleCnt="5" custScaleX="3207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4F434124-B19B-406A-B408-743127FB09F7}" type="pres">
      <dgm:prSet presAssocID="{DD2C6A6F-28C8-470E-961E-52D9A02ED6B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93DEE2C4-5016-43BF-B151-F2AF137DC350}" type="presOf" srcId="{9D729D0D-47C2-4BFD-87D1-E1E9967249B2}" destId="{54B023B5-32C1-4C05-9D7A-BB002CE7A04A}" srcOrd="0" destOrd="0" presId="urn:microsoft.com/office/officeart/2005/8/layout/vList4"/>
    <dgm:cxn modelId="{96762296-465D-4ACD-B5DB-1A44B3A1D956}" srcId="{4A99B003-F11A-4926-ABE9-5524A342D186}" destId="{710092A0-59EF-47C4-BDA7-6B6096719E31}" srcOrd="3" destOrd="0" parTransId="{73A1F630-F756-48E1-BA4A-238F24753C71}" sibTransId="{FE925AFA-BA3B-47BB-8CAA-08AD9F6FCC51}"/>
    <dgm:cxn modelId="{C154E4D1-D112-44F4-B5AD-1969AF38FACD}" type="presOf" srcId="{4A99B003-F11A-4926-ABE9-5524A342D186}" destId="{6B30A877-3D2D-4D81-A6D6-53806CE9D42C}" srcOrd="0" destOrd="0" presId="urn:microsoft.com/office/officeart/2005/8/layout/vList4"/>
    <dgm:cxn modelId="{BDBC443D-657B-420B-8B1B-1D1738884DBE}" type="presOf" srcId="{A3E92916-4D93-4809-9225-15B3112F1074}" destId="{178DC6FE-89D3-408B-88F2-20759E00DBBA}" srcOrd="0" destOrd="0" presId="urn:microsoft.com/office/officeart/2005/8/layout/vList4"/>
    <dgm:cxn modelId="{456C2D0F-D707-436C-87FF-C76848904F26}" srcId="{4A99B003-F11A-4926-ABE9-5524A342D186}" destId="{DD2C6A6F-28C8-470E-961E-52D9A02ED6BB}" srcOrd="4" destOrd="0" parTransId="{B7037046-D50E-408C-9CB6-440793783D7B}" sibTransId="{2A93D2E0-ADEC-4B05-8F0E-6EDA2E493169}"/>
    <dgm:cxn modelId="{EE347C78-EE3A-40AF-A354-14E622E82D40}" srcId="{4A99B003-F11A-4926-ABE9-5524A342D186}" destId="{F39BADAF-1865-446B-B930-307E213A64C4}" srcOrd="2" destOrd="0" parTransId="{60F4F320-A8E8-4A6B-9B87-EE8687FBE509}" sibTransId="{430271A6-8CB8-4E84-A5E7-D64D0CD99995}"/>
    <dgm:cxn modelId="{879135D0-5D8D-4210-A0BE-0062E5F4D57B}" type="presOf" srcId="{710092A0-59EF-47C4-BDA7-6B6096719E31}" destId="{561811EC-775A-4496-82B1-CC3CAF5C205C}" srcOrd="0" destOrd="0" presId="urn:microsoft.com/office/officeart/2005/8/layout/vList4"/>
    <dgm:cxn modelId="{61EA815A-03E1-4032-BEAF-000F584B149D}" type="presOf" srcId="{710092A0-59EF-47C4-BDA7-6B6096719E31}" destId="{7C2907B7-0FE2-4058-BA2B-F8D108246FDA}" srcOrd="1" destOrd="0" presId="urn:microsoft.com/office/officeart/2005/8/layout/vList4"/>
    <dgm:cxn modelId="{9F0248D2-C037-4828-9283-C58EBF812CBD}" srcId="{4A99B003-F11A-4926-ABE9-5524A342D186}" destId="{A3E92916-4D93-4809-9225-15B3112F1074}" srcOrd="1" destOrd="0" parTransId="{55B065AB-D5B8-4404-8E8D-941D60A2F689}" sibTransId="{5CAD5647-C600-42C6-A415-72A116D6E3AE}"/>
    <dgm:cxn modelId="{50239644-7FD5-43F0-B523-F39EB45D7FD7}" type="presOf" srcId="{DD2C6A6F-28C8-470E-961E-52D9A02ED6BB}" destId="{AD195CA1-41C9-4BA9-A9A4-CE7F787675A5}" srcOrd="0" destOrd="0" presId="urn:microsoft.com/office/officeart/2005/8/layout/vList4"/>
    <dgm:cxn modelId="{F82FB79F-0A1F-4E34-BEB4-DCDD6E8D317B}" type="presOf" srcId="{F39BADAF-1865-446B-B930-307E213A64C4}" destId="{E95C95A0-DDDC-4ED8-8598-8C7F051A61FE}" srcOrd="0" destOrd="0" presId="urn:microsoft.com/office/officeart/2005/8/layout/vList4"/>
    <dgm:cxn modelId="{A2687FDB-7C06-49BF-A4E4-751C935AA549}" type="presOf" srcId="{9D729D0D-47C2-4BFD-87D1-E1E9967249B2}" destId="{A1FAEB8F-6297-4AD9-A507-6809AC537C9C}" srcOrd="1" destOrd="0" presId="urn:microsoft.com/office/officeart/2005/8/layout/vList4"/>
    <dgm:cxn modelId="{583758E5-3797-49A4-A0A0-25090C6E23BA}" type="presOf" srcId="{F39BADAF-1865-446B-B930-307E213A64C4}" destId="{4F07A2A5-2F95-456A-886C-337A473FF897}" srcOrd="1" destOrd="0" presId="urn:microsoft.com/office/officeart/2005/8/layout/vList4"/>
    <dgm:cxn modelId="{CA3BAAEB-88F8-4400-B126-F917EB1DB58C}" type="presOf" srcId="{DD2C6A6F-28C8-470E-961E-52D9A02ED6BB}" destId="{4F434124-B19B-406A-B408-743127FB09F7}" srcOrd="1" destOrd="0" presId="urn:microsoft.com/office/officeart/2005/8/layout/vList4"/>
    <dgm:cxn modelId="{212F0088-EFF1-4678-A0FB-AC56A78DBFCE}" srcId="{4A99B003-F11A-4926-ABE9-5524A342D186}" destId="{9D729D0D-47C2-4BFD-87D1-E1E9967249B2}" srcOrd="0" destOrd="0" parTransId="{7069163A-8172-4E3B-A3DD-D619991CD6FB}" sibTransId="{BFF115A8-0660-49D7-AE06-A0BA5FE67A9A}"/>
    <dgm:cxn modelId="{609C03DB-1F83-4239-A90E-8AC947ED4F5D}" type="presOf" srcId="{A3E92916-4D93-4809-9225-15B3112F1074}" destId="{40307156-447F-425C-8EED-EE5D6D3CF711}" srcOrd="1" destOrd="0" presId="urn:microsoft.com/office/officeart/2005/8/layout/vList4"/>
    <dgm:cxn modelId="{F4083722-7E2D-46D6-BB8D-F9165E23E7DE}" type="presParOf" srcId="{6B30A877-3D2D-4D81-A6D6-53806CE9D42C}" destId="{46C73D1B-C4E4-4F41-BB72-EFD00FB02681}" srcOrd="0" destOrd="0" presId="urn:microsoft.com/office/officeart/2005/8/layout/vList4"/>
    <dgm:cxn modelId="{79D44D79-4D01-492E-B716-4A60B0420A71}" type="presParOf" srcId="{46C73D1B-C4E4-4F41-BB72-EFD00FB02681}" destId="{54B023B5-32C1-4C05-9D7A-BB002CE7A04A}" srcOrd="0" destOrd="0" presId="urn:microsoft.com/office/officeart/2005/8/layout/vList4"/>
    <dgm:cxn modelId="{E3481E3C-1E63-4FF9-9844-C06E8E04B30B}" type="presParOf" srcId="{46C73D1B-C4E4-4F41-BB72-EFD00FB02681}" destId="{BAEF3D1B-0756-42BC-9ED3-260E50F677D7}" srcOrd="1" destOrd="0" presId="urn:microsoft.com/office/officeart/2005/8/layout/vList4"/>
    <dgm:cxn modelId="{8FF0EC34-4196-45D7-9D34-A8E27293CCFC}" type="presParOf" srcId="{46C73D1B-C4E4-4F41-BB72-EFD00FB02681}" destId="{A1FAEB8F-6297-4AD9-A507-6809AC537C9C}" srcOrd="2" destOrd="0" presId="urn:microsoft.com/office/officeart/2005/8/layout/vList4"/>
    <dgm:cxn modelId="{4B535F63-019B-4834-8AF4-A8EDE75842E9}" type="presParOf" srcId="{6B30A877-3D2D-4D81-A6D6-53806CE9D42C}" destId="{98D871C6-D197-4910-85ED-47823D08537B}" srcOrd="1" destOrd="0" presId="urn:microsoft.com/office/officeart/2005/8/layout/vList4"/>
    <dgm:cxn modelId="{A84051E9-E325-48C2-944C-C6EFDADAB577}" type="presParOf" srcId="{6B30A877-3D2D-4D81-A6D6-53806CE9D42C}" destId="{23795126-0012-4E83-AA03-CCE8F47F4103}" srcOrd="2" destOrd="0" presId="urn:microsoft.com/office/officeart/2005/8/layout/vList4"/>
    <dgm:cxn modelId="{EA177640-B57A-484A-9955-CA7AEF90A98C}" type="presParOf" srcId="{23795126-0012-4E83-AA03-CCE8F47F4103}" destId="{178DC6FE-89D3-408B-88F2-20759E00DBBA}" srcOrd="0" destOrd="0" presId="urn:microsoft.com/office/officeart/2005/8/layout/vList4"/>
    <dgm:cxn modelId="{230388B4-4589-449C-8278-83379343DC29}" type="presParOf" srcId="{23795126-0012-4E83-AA03-CCE8F47F4103}" destId="{4B91D0AB-2730-4236-B748-6833ED4F4B54}" srcOrd="1" destOrd="0" presId="urn:microsoft.com/office/officeart/2005/8/layout/vList4"/>
    <dgm:cxn modelId="{37E32F1A-2A3F-4A8E-B6F2-5406D89691A3}" type="presParOf" srcId="{23795126-0012-4E83-AA03-CCE8F47F4103}" destId="{40307156-447F-425C-8EED-EE5D6D3CF711}" srcOrd="2" destOrd="0" presId="urn:microsoft.com/office/officeart/2005/8/layout/vList4"/>
    <dgm:cxn modelId="{9638A7BD-B532-4196-9FFF-032F8685220A}" type="presParOf" srcId="{6B30A877-3D2D-4D81-A6D6-53806CE9D42C}" destId="{AB92D2E8-D83E-4C80-BC8E-88CC92859400}" srcOrd="3" destOrd="0" presId="urn:microsoft.com/office/officeart/2005/8/layout/vList4"/>
    <dgm:cxn modelId="{B481CEEA-386F-4443-8A33-33C3A9FA27F5}" type="presParOf" srcId="{6B30A877-3D2D-4D81-A6D6-53806CE9D42C}" destId="{EE494D05-0880-44AC-99A2-680280E1AA1D}" srcOrd="4" destOrd="0" presId="urn:microsoft.com/office/officeart/2005/8/layout/vList4"/>
    <dgm:cxn modelId="{44363D4C-63CF-4E6D-952F-5C82443E69E1}" type="presParOf" srcId="{EE494D05-0880-44AC-99A2-680280E1AA1D}" destId="{E95C95A0-DDDC-4ED8-8598-8C7F051A61FE}" srcOrd="0" destOrd="0" presId="urn:microsoft.com/office/officeart/2005/8/layout/vList4"/>
    <dgm:cxn modelId="{05437DF2-F88E-4034-AD35-7A41BC61E67C}" type="presParOf" srcId="{EE494D05-0880-44AC-99A2-680280E1AA1D}" destId="{D60167EC-5ADC-4989-8E86-6F8C8F43C456}" srcOrd="1" destOrd="0" presId="urn:microsoft.com/office/officeart/2005/8/layout/vList4"/>
    <dgm:cxn modelId="{87061950-C7E3-45FC-ADF1-B23F0C0C0F57}" type="presParOf" srcId="{EE494D05-0880-44AC-99A2-680280E1AA1D}" destId="{4F07A2A5-2F95-456A-886C-337A473FF897}" srcOrd="2" destOrd="0" presId="urn:microsoft.com/office/officeart/2005/8/layout/vList4"/>
    <dgm:cxn modelId="{0727E3DD-FC9F-4A08-B366-D56A7197A52B}" type="presParOf" srcId="{6B30A877-3D2D-4D81-A6D6-53806CE9D42C}" destId="{6AE67088-242E-4E83-BF0B-78EDA1BF7E86}" srcOrd="5" destOrd="0" presId="urn:microsoft.com/office/officeart/2005/8/layout/vList4"/>
    <dgm:cxn modelId="{CCF3072C-D738-49D3-89A2-B876434B7BB4}" type="presParOf" srcId="{6B30A877-3D2D-4D81-A6D6-53806CE9D42C}" destId="{98A3A676-C8D7-45BF-B92E-5E995045DB42}" srcOrd="6" destOrd="0" presId="urn:microsoft.com/office/officeart/2005/8/layout/vList4"/>
    <dgm:cxn modelId="{128789A2-0715-4E71-B113-F351F6716599}" type="presParOf" srcId="{98A3A676-C8D7-45BF-B92E-5E995045DB42}" destId="{561811EC-775A-4496-82B1-CC3CAF5C205C}" srcOrd="0" destOrd="0" presId="urn:microsoft.com/office/officeart/2005/8/layout/vList4"/>
    <dgm:cxn modelId="{0087BD09-E0B4-44F3-9860-2648107E8617}" type="presParOf" srcId="{98A3A676-C8D7-45BF-B92E-5E995045DB42}" destId="{AA150A43-D475-41F6-A89D-BF4C2CEDBFCF}" srcOrd="1" destOrd="0" presId="urn:microsoft.com/office/officeart/2005/8/layout/vList4"/>
    <dgm:cxn modelId="{3498063B-A76A-43BC-992D-800CB8925963}" type="presParOf" srcId="{98A3A676-C8D7-45BF-B92E-5E995045DB42}" destId="{7C2907B7-0FE2-4058-BA2B-F8D108246FDA}" srcOrd="2" destOrd="0" presId="urn:microsoft.com/office/officeart/2005/8/layout/vList4"/>
    <dgm:cxn modelId="{DF87AC33-523A-4328-81A6-E87745673334}" type="presParOf" srcId="{6B30A877-3D2D-4D81-A6D6-53806CE9D42C}" destId="{D1A15192-D6E7-40F2-A577-5DA7C657F328}" srcOrd="7" destOrd="0" presId="urn:microsoft.com/office/officeart/2005/8/layout/vList4"/>
    <dgm:cxn modelId="{47304C6E-7E84-4BED-92D5-BBEC1C7AF990}" type="presParOf" srcId="{6B30A877-3D2D-4D81-A6D6-53806CE9D42C}" destId="{66CB51E6-FC97-4CF6-A8EA-A4511991FC36}" srcOrd="8" destOrd="0" presId="urn:microsoft.com/office/officeart/2005/8/layout/vList4"/>
    <dgm:cxn modelId="{43FAE5A2-5161-45FB-AD62-4EF7D7001687}" type="presParOf" srcId="{66CB51E6-FC97-4CF6-A8EA-A4511991FC36}" destId="{AD195CA1-41C9-4BA9-A9A4-CE7F787675A5}" srcOrd="0" destOrd="0" presId="urn:microsoft.com/office/officeart/2005/8/layout/vList4"/>
    <dgm:cxn modelId="{52FE02FD-97F6-4AF9-970F-A0581919194D}" type="presParOf" srcId="{66CB51E6-FC97-4CF6-A8EA-A4511991FC36}" destId="{C7BDB26F-B5AB-4320-89C5-6FC229AF8361}" srcOrd="1" destOrd="0" presId="urn:microsoft.com/office/officeart/2005/8/layout/vList4"/>
    <dgm:cxn modelId="{A0A68653-8B8E-454B-85CF-4F1A943394AB}" type="presParOf" srcId="{66CB51E6-FC97-4CF6-A8EA-A4511991FC36}" destId="{4F434124-B19B-406A-B408-743127FB09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023B5-32C1-4C05-9D7A-BB002CE7A04A}">
      <dsp:nvSpPr>
        <dsp:cNvPr id="0" name=""/>
        <dsp:cNvSpPr/>
      </dsp:nvSpPr>
      <dsp:spPr>
        <a:xfrm>
          <a:off x="0" y="0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m-ET" sz="3200" kern="1200" dirty="0">
              <a:latin typeface="Arial" panose="020B0604020202020204" pitchFamily="34" charset="0"/>
              <a:cs typeface="Arial" panose="020B0604020202020204" pitchFamily="34" charset="0"/>
            </a:rPr>
            <a:t>ኣብ ኣጠራጠርቲ ጻውዒት ስልኪ ጥንቁ</a:t>
          </a:r>
          <a:r>
            <a:rPr lang="am-ET" sz="3200" kern="1200" dirty="0">
              <a:latin typeface="Nyala" panose="02000504070300020003" pitchFamily="2" charset="0"/>
              <a:cs typeface="Arial" panose="020B0604020202020204" pitchFamily="34" charset="0"/>
            </a:rPr>
            <a:t>ቕ </a:t>
          </a:r>
          <a:r>
            <a:rPr lang="am-ET" sz="3200" kern="1200" dirty="0">
              <a:latin typeface="Arial" panose="020B0604020202020204" pitchFamily="34" charset="0"/>
              <a:cs typeface="Arial" panose="020B0604020202020204" pitchFamily="34" charset="0"/>
            </a:rPr>
            <a:t>ኩን፡፡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0"/>
        <a:ext cx="7801509" cy="925490"/>
      </dsp:txXfrm>
    </dsp:sp>
    <dsp:sp modelId="{BAEF3D1B-0756-42BC-9ED3-260E50F677D7}">
      <dsp:nvSpPr>
        <dsp:cNvPr id="0" name=""/>
        <dsp:cNvSpPr/>
      </dsp:nvSpPr>
      <dsp:spPr>
        <a:xfrm>
          <a:off x="762843" y="92549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8DC6FE-89D3-408B-88F2-20759E00DBBA}">
      <dsp:nvSpPr>
        <dsp:cNvPr id="0" name=""/>
        <dsp:cNvSpPr/>
      </dsp:nvSpPr>
      <dsp:spPr>
        <a:xfrm>
          <a:off x="0" y="1018039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m-ET" sz="3200" kern="1200" dirty="0">
              <a:latin typeface="Arial" panose="020B0604020202020204" pitchFamily="34" charset="0"/>
              <a:cs typeface="Arial" panose="020B0604020202020204" pitchFamily="34" charset="0"/>
            </a:rPr>
            <a:t>ኣብ ዝመጹሉካ መልእኽትታት ጽሑፍ ጥንቁ</a:t>
          </a:r>
          <a:r>
            <a:rPr lang="am-ET" sz="3200" kern="1200" dirty="0">
              <a:latin typeface="Nyala" panose="02000504070300020003" pitchFamily="2" charset="0"/>
              <a:cs typeface="Arial" panose="020B0604020202020204" pitchFamily="34" charset="0"/>
            </a:rPr>
            <a:t>ቕ ኩን፡፡</a:t>
          </a:r>
        </a:p>
      </dsp:txBody>
      <dsp:txXfrm>
        <a:off x="2066063" y="1018039"/>
        <a:ext cx="7801509" cy="925490"/>
      </dsp:txXfrm>
    </dsp:sp>
    <dsp:sp modelId="{4B91D0AB-2730-4236-B748-6833ED4F4B54}">
      <dsp:nvSpPr>
        <dsp:cNvPr id="0" name=""/>
        <dsp:cNvSpPr/>
      </dsp:nvSpPr>
      <dsp:spPr>
        <a:xfrm>
          <a:off x="762843" y="1110588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5C95A0-DDDC-4ED8-8598-8C7F051A61FE}">
      <dsp:nvSpPr>
        <dsp:cNvPr id="0" name=""/>
        <dsp:cNvSpPr/>
      </dsp:nvSpPr>
      <dsp:spPr>
        <a:xfrm>
          <a:off x="0" y="2036078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m-ET" sz="3200" kern="1200" dirty="0">
              <a:latin typeface="Arial" panose="020B0604020202020204" pitchFamily="34" charset="0"/>
              <a:cs typeface="Arial" panose="020B0604020202020204" pitchFamily="34" charset="0"/>
            </a:rPr>
            <a:t>ምሽጥራዊ መሕለፊታትካ ጽኑዓት ይኹኑ፡፡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2036078"/>
        <a:ext cx="7801509" cy="925490"/>
      </dsp:txXfrm>
    </dsp:sp>
    <dsp:sp modelId="{D60167EC-5ADC-4989-8E86-6F8C8F43C456}">
      <dsp:nvSpPr>
        <dsp:cNvPr id="0" name=""/>
        <dsp:cNvSpPr/>
      </dsp:nvSpPr>
      <dsp:spPr>
        <a:xfrm>
          <a:off x="762843" y="2128627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1811EC-775A-4496-82B1-CC3CAF5C205C}">
      <dsp:nvSpPr>
        <dsp:cNvPr id="0" name=""/>
        <dsp:cNvSpPr/>
      </dsp:nvSpPr>
      <dsp:spPr>
        <a:xfrm>
          <a:off x="0" y="3054117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m-ET" sz="3200" kern="1200" dirty="0">
              <a:latin typeface="Arial" panose="020B0604020202020204" pitchFamily="34" charset="0"/>
              <a:cs typeface="Arial" panose="020B0604020202020204" pitchFamily="34" charset="0"/>
            </a:rPr>
            <a:t>ኣብ ማሕበራዊ ሚድያ ጥንቁ</a:t>
          </a:r>
          <a:r>
            <a:rPr lang="am-ET" sz="3200" kern="1200" dirty="0">
              <a:latin typeface="Nyala" panose="02000504070300020003" pitchFamily="2" charset="0"/>
              <a:cs typeface="Arial" panose="020B0604020202020204" pitchFamily="34" charset="0"/>
            </a:rPr>
            <a:t>ቕ ኩን፡፡</a:t>
          </a:r>
        </a:p>
      </dsp:txBody>
      <dsp:txXfrm>
        <a:off x="2066063" y="3054117"/>
        <a:ext cx="7801509" cy="925490"/>
      </dsp:txXfrm>
    </dsp:sp>
    <dsp:sp modelId="{AA150A43-D475-41F6-A89D-BF4C2CEDBFCF}">
      <dsp:nvSpPr>
        <dsp:cNvPr id="0" name=""/>
        <dsp:cNvSpPr/>
      </dsp:nvSpPr>
      <dsp:spPr>
        <a:xfrm>
          <a:off x="762843" y="3146666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195CA1-41C9-4BA9-A9A4-CE7F787675A5}">
      <dsp:nvSpPr>
        <dsp:cNvPr id="0" name=""/>
        <dsp:cNvSpPr/>
      </dsp:nvSpPr>
      <dsp:spPr>
        <a:xfrm>
          <a:off x="0" y="4075571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m-ET" sz="3200" kern="1200" dirty="0">
              <a:latin typeface="Arial" panose="020B0604020202020204" pitchFamily="34" charset="0"/>
              <a:cs typeface="Arial" panose="020B0604020202020204" pitchFamily="34" charset="0"/>
            </a:rPr>
            <a:t>ኣብ ውሽጣዊ ስምዒታትካ እምነት ይሃሉኻ</a:t>
          </a:r>
          <a:r>
            <a:rPr lang="en-AU" sz="3200" kern="1200" dirty="0">
              <a:latin typeface="Arial" panose="020B0604020202020204" pitchFamily="34" charset="0"/>
              <a:cs typeface="Arial" panose="020B0604020202020204" pitchFamily="34" charset="0"/>
            </a:rPr>
            <a:t>!</a:t>
          </a:r>
          <a:endParaRPr lang="en-US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66063" y="4075571"/>
        <a:ext cx="7801509" cy="925490"/>
      </dsp:txXfrm>
    </dsp:sp>
    <dsp:sp modelId="{C7BDB26F-B5AB-4320-89C5-6FC229AF8361}">
      <dsp:nvSpPr>
        <dsp:cNvPr id="0" name=""/>
        <dsp:cNvSpPr/>
      </dsp:nvSpPr>
      <dsp:spPr>
        <a:xfrm>
          <a:off x="762843" y="4164705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8F14CBD7-D9A9-47B8-A6CD-9C9EE0D1FB57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86B52AB3-E29D-49C7-B415-D601D59D8F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59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7D249F-376C-1ECD-3EE6-F8F53C05506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2BCD43-6559-2138-2AF6-E411CB1A6E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399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68E9E2-2E7D-4C4D-E580-A04E1D0E3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77656CB-AC1E-FE4A-4F7C-F2F166DE0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C8AD50CF-BCB4-E49D-6ADB-E9AE800F6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r>
              <a:rPr lang="am-ET" sz="2100" dirty="0">
                <a:latin typeface="Arial" panose="020B0604020202020204" pitchFamily="34" charset="0"/>
                <a:cs typeface="Arial" panose="020B0604020202020204" pitchFamily="34" charset="0"/>
              </a:rPr>
              <a:t>ነቲ ጉጅለ ኣየናይ ትኽክል ከምዝመስሎን ንምንታይን ሕተቶ፡፡</a:t>
            </a:r>
            <a:endParaRPr lang="en-AU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m-ET" sz="2100" dirty="0">
                <a:latin typeface="Arial" panose="020B0604020202020204" pitchFamily="34" charset="0"/>
                <a:cs typeface="Arial" panose="020B0604020202020204" pitchFamily="34" charset="0"/>
              </a:rPr>
              <a:t>ዝ</a:t>
            </a:r>
            <a:r>
              <a:rPr lang="am-ET" sz="2100" dirty="0">
                <a:latin typeface="Nyala" panose="02000504070300020003" pitchFamily="2" charset="0"/>
                <a:cs typeface="Arial" panose="020B0604020202020204" pitchFamily="34" charset="0"/>
              </a:rPr>
              <a:t>ቕጽል ስላይድ መልሲክህቦም እዩ፡፡</a:t>
            </a:r>
            <a:endParaRPr lang="en-A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51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661996-4A99-F8F3-036F-A0EC34FCE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4EED572-3468-EE23-EF84-1809DC6D6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89E94F3-04E1-F02B-7BFE-275A50CF8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endParaRPr lang="en-AU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1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" y="574675"/>
            <a:ext cx="9345613" cy="52578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1223" y="6184085"/>
            <a:ext cx="8616873" cy="6136389"/>
          </a:xfrm>
        </p:spPr>
        <p:txBody>
          <a:bodyPr/>
          <a:lstStyle/>
          <a:p>
            <a:r>
              <a:rPr lang="am-ET" sz="2100" b="1" dirty="0">
                <a:latin typeface="Arial" panose="020B0604020202020204" pitchFamily="34" charset="0"/>
                <a:cs typeface="Arial" panose="020B0604020202020204" pitchFamily="34" charset="0"/>
              </a:rPr>
              <a:t>ነቶም መል እኽትታት ንኹሎም ኣንብብ፡፡</a:t>
            </a:r>
            <a:endParaRPr lang="en-A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m-ET" sz="2100" b="1" dirty="0">
                <a:latin typeface="Arial" panose="020B0604020202020204" pitchFamily="34" charset="0"/>
                <a:cs typeface="Arial" panose="020B0604020202020204" pitchFamily="34" charset="0"/>
              </a:rPr>
              <a:t>አይትረስዕ፡፡ ቀጥፍቲ ምናልባሽ </a:t>
            </a:r>
            <a:endParaRPr lang="en-A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3564" indent="-433564">
              <a:buFont typeface="Arial" panose="020B0604020202020204" pitchFamily="34" charset="0"/>
              <a:buChar char="•"/>
            </a:pPr>
            <a:r>
              <a:rPr lang="am-ET" sz="2100" dirty="0">
                <a:latin typeface="Arial" panose="020B0604020202020204" pitchFamily="34" charset="0"/>
                <a:cs typeface="Arial" panose="020B0604020202020204" pitchFamily="34" charset="0"/>
              </a:rPr>
              <a:t>ከዳፉ ኡኻ ወይ ከዓ ናይ ታህዋኽ ሃዋህው ክፈጥሩ ክፍትኑ እዮም፡፡</a:t>
            </a:r>
            <a:endParaRPr lang="en-AU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3564" indent="-433564">
              <a:buFont typeface="Arial" panose="020B0604020202020204" pitchFamily="34" charset="0"/>
              <a:buChar char="•"/>
            </a:pPr>
            <a:r>
              <a:rPr lang="am-ET" sz="2100" dirty="0">
                <a:latin typeface="Arial" panose="020B0604020202020204" pitchFamily="34" charset="0"/>
                <a:cs typeface="Arial" panose="020B0604020202020204" pitchFamily="34" charset="0"/>
              </a:rPr>
              <a:t>ናትካ ናይ ል</a:t>
            </a:r>
            <a:r>
              <a:rPr lang="am-ET" sz="2100" dirty="0">
                <a:latin typeface="Nyala" panose="02000504070300020003" pitchFamily="2" charset="0"/>
                <a:cs typeface="Arial" panose="020B0604020202020204" pitchFamily="34" charset="0"/>
              </a:rPr>
              <a:t>ቓሕ ኩነታት ወይ ከዓ ክፍሊታት ብዝምልከት መፈራርሒ ብምግባር ጸቕጢ ክገብሩልካ ምድላይ፡፡ </a:t>
            </a:r>
            <a:endParaRPr lang="en-AU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m-ET" sz="2100" b="1" dirty="0">
                <a:latin typeface="Arial" panose="020B0604020202020204" pitchFamily="34" charset="0"/>
                <a:cs typeface="Arial" panose="020B0604020202020204" pitchFamily="34" charset="0"/>
              </a:rPr>
              <a:t>ውሑስ ክትኸውን፤ ኩሉሳዕ</a:t>
            </a:r>
            <a:r>
              <a:rPr lang="en-AU" sz="21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60138" indent="-260138">
              <a:buFont typeface="Arial"/>
              <a:buChar char="•"/>
            </a:pPr>
            <a:r>
              <a:rPr lang="am-ET" sz="2100" dirty="0">
                <a:latin typeface="Arial" panose="020B0604020202020204" pitchFamily="34" charset="0"/>
                <a:cs typeface="Arial" panose="020B0604020202020204" pitchFamily="34" charset="0"/>
              </a:rPr>
              <a:t>ደው በል፤ ቅድሚ ስጉምቲ ምውሳድካ ኣረጋግጽ፡፡ </a:t>
            </a:r>
            <a:endParaRPr lang="en-AU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0138" indent="-260138">
              <a:buFont typeface="Arial"/>
              <a:buChar char="•"/>
            </a:pPr>
            <a:r>
              <a:rPr lang="am-ET" sz="2100" dirty="0">
                <a:latin typeface="Arial" panose="020B0604020202020204" pitchFamily="34" charset="0"/>
                <a:cs typeface="Arial" panose="020B0604020202020204" pitchFamily="34" charset="0"/>
              </a:rPr>
              <a:t>ኩሉ ሳዕ ንመልእኽትታት ክልተ ጊዜ ኣረጋግጽ፡፡ ኣጠራጠርቲ ፈትሊታት እንካብ ምጥዋ</a:t>
            </a:r>
            <a:r>
              <a:rPr lang="am-ET" sz="2100" dirty="0">
                <a:latin typeface="Nyala" panose="02000504070300020003" pitchFamily="2" charset="0"/>
                <a:cs typeface="Arial" panose="020B0604020202020204" pitchFamily="34" charset="0"/>
              </a:rPr>
              <a:t>ቕ ጥንቅቕ በል፡፡ </a:t>
            </a:r>
            <a:endParaRPr lang="en-A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14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95E0A8-C7E1-31F3-F448-75B2921A3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B3A2342B-743A-24A7-1B55-A126C0F1D1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1E5CE0A-AFBE-2FEF-3F7C-CC90F241A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am-ET" sz="1400" b="1" dirty="0">
                <a:cs typeface="Arial" panose="020B0604020202020204" pitchFamily="34" charset="0"/>
              </a:rPr>
              <a:t>ፍ</a:t>
            </a:r>
            <a:r>
              <a:rPr lang="am-ET" sz="1400" b="1" dirty="0">
                <a:latin typeface="Nyala" panose="02000504070300020003" pitchFamily="2" charset="0"/>
                <a:cs typeface="Arial" panose="020B0604020202020204" pitchFamily="34" charset="0"/>
              </a:rPr>
              <a:t>ቕሪ ሓዘል ቅጥፈታት</a:t>
            </a:r>
            <a:endParaRPr lang="en-US" sz="1400" b="1" dirty="0"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am-ET" sz="14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ኣብ ኦንላይን ንፍ</a:t>
            </a:r>
            <a:r>
              <a:rPr lang="am-ET" sz="1400" kern="100" noProof="0" dirty="0">
                <a:solidFill>
                  <a:schemeClr val="tx1"/>
                </a:solidFill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ቕሪ ንዘናድዩ ሰባት </a:t>
            </a:r>
            <a:r>
              <a:rPr lang="am-ET" sz="1400" kern="100" dirty="0">
                <a:solidFill>
                  <a:schemeClr val="tx1"/>
                </a:solidFill>
                <a:ea typeface="Aptos" panose="020B0004020202020204" pitchFamily="34" charset="0"/>
                <a:cs typeface="Arial" panose="020B0604020202020204" pitchFamily="34" charset="0"/>
              </a:rPr>
              <a:t>ሓደ ቀጣፊ </a:t>
            </a:r>
            <a:r>
              <a:rPr lang="am-ET" sz="1400" kern="100" noProof="0" dirty="0">
                <a:solidFill>
                  <a:schemeClr val="tx1"/>
                </a:solidFill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እንትብለጸሎም ማለት እዩ፡፡</a:t>
            </a:r>
            <a:endParaRPr lang="en-AU" sz="1400" kern="100" noProof="0" dirty="0">
              <a:solidFill>
                <a:schemeClr val="tx1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cs typeface="Arial" panose="020B0604020202020204" pitchFamily="34" charset="0"/>
              </a:rPr>
              <a:t>S</a:t>
            </a:r>
            <a:r>
              <a:rPr lang="am-ET" sz="14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ብዙሕ ጊዘ ንዓኻ ስምዒት ከምዘለዎም ኮይኖም ይ</a:t>
            </a:r>
            <a:r>
              <a:rPr lang="am-ET" sz="1400" kern="100" noProof="0" dirty="0">
                <a:solidFill>
                  <a:schemeClr val="tx1"/>
                </a:solidFill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ቐርቡኻ እሞ ምስ ኣመንካዮም ገንዘብ ይሓቱኻ፡፡ </a:t>
            </a:r>
            <a:endParaRPr lang="en-AU" sz="1400" dirty="0"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m-ET" sz="1400" dirty="0">
                <a:cs typeface="Arial" panose="020B0604020202020204" pitchFamily="34" charset="0"/>
              </a:rPr>
              <a:t>ንዖዖም ዝስዕብ ምባል ዘሕፍር የብሉን፡</a:t>
            </a:r>
            <a:endParaRPr lang="en-AU" sz="1400" dirty="0">
              <a:cs typeface="Arial" panose="020B0604020202020204" pitchFamily="34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m-ET" sz="1400" dirty="0">
                <a:cs typeface="Arial" panose="020B0604020202020204" pitchFamily="34" charset="0"/>
              </a:rPr>
              <a:t>ገንዘብ ክትህቦም ከም ዘይትኽእል፤ ወይ ከዓ </a:t>
            </a:r>
            <a:r>
              <a:rPr lang="en-AU" sz="1400" dirty="0"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m-ET" sz="1400" dirty="0">
                <a:cs typeface="Arial" panose="020B0604020202020204" pitchFamily="34" charset="0"/>
              </a:rPr>
              <a:t>ዝተ</a:t>
            </a:r>
            <a:r>
              <a:rPr lang="am-ET" sz="1400" dirty="0">
                <a:latin typeface="Nyala" panose="02000504070300020003" pitchFamily="2" charset="0"/>
                <a:cs typeface="Arial" panose="020B0604020202020204" pitchFamily="34" charset="0"/>
              </a:rPr>
              <a:t>ቐሸሽካ ከም ዝኾንካ ከም እትኣምን</a:t>
            </a:r>
            <a:r>
              <a:rPr lang="en-AU" sz="1400" dirty="0">
                <a:cs typeface="Arial" panose="020B0604020202020204" pitchFamily="34" charset="0"/>
              </a:rPr>
              <a:t>!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6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679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C07CEA-833E-4A81-D1CC-05B89FD8A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095B575-FF2E-96ED-7BED-F9D78F59F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1A7BD05-D750-34B6-F287-DEC62D103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28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452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4D50F0-0DD4-8B83-2A37-23D95F6A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CEF0C8B6-52D2-532F-C8F5-82DB895E9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4D361B2-56BC-82DC-DD0D-C2735AEB9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9986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383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7501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573BD4-A6A8-7251-D139-4B07FA55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CF75422-A51B-7B03-A393-3510F1B10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FF8E7FF-9898-50E3-CCAF-C52B2DC02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8132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ABC2F9-955D-19F2-BBAD-428F692D6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75E744D9-12A6-6218-796C-0FB69A42B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D2C44CE-A3E9-C40C-BA73-64FDD73F5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53807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9549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2F6DAE-93A9-912D-B80D-17C20C62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5913A8D-4E52-DA69-01A3-79411AD25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ACEFDFA-60B7-AC51-6F8B-44CE7ADCB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1666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B75036-9EEA-68FC-1089-CF4DCA59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EEA2D0D-579A-31BA-03CD-B3C241D4E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8A823C7-339B-657B-C3FB-229FA6B48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437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708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6839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r>
              <a:rPr lang="am-ET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ብጭ</a:t>
            </a:r>
            <a:r>
              <a:rPr lang="am-ET" sz="1400" b="1" dirty="0">
                <a:solidFill>
                  <a:srgbClr val="11111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ቕታ 1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am-ET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ሓደ ሰብ ደዊሉ ውልቃዊ መረዳእታ ክትህቦ እንተድኣ ሓቲቱካ፡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ብዛዕብኦም ዝርዝር ጽሒፍካ ነቲ ስልኪ ዕጸዎ፡፡ እንታይ ክትብል ትኽእል ድማ ኢኻ፡ “’ ስልኪ ንኽትድውለለይ ኣይሓተትኩካን፡፡ ስለዝኾነ፡ ነዚ ስልኪ ሕጂ ይዓጽዎ ኣሎኹ፡፡’’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ትኽክለኛ ኣድራሽኦም እንካብ ድረ </a:t>
            </a:r>
            <a:r>
              <a:rPr lang="en-GB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ገጽ ኣልሽ፡፡ ብድሕሪኡ መሊስካ ደውለሎም፡፡ 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m-ET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ብጭ</a:t>
            </a:r>
            <a:r>
              <a:rPr lang="am-ET" sz="1400" b="1" dirty="0">
                <a:solidFill>
                  <a:srgbClr val="11111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ቕታ 2፡ ምስ መልእኽቲ ጽሑፍን ኢሜይልን ተኣሳሲሩ ጥንቃቐ ግበር፡፡ </a:t>
            </a:r>
            <a:endParaRPr lang="en-AU" sz="1400" b="1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እቲ ናይ ጽሑፍ መል እኽቲ ዘይቅዱው እንተኾይኑ፤ ወይ ከዓ ናይ ገንዝብ ሕቶ እንተልይዎ፡፡  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ንዓርክኻ ወይ እውን ንኣባል ስድራ ቤትካ ነቲ ኣብ ኢድካ ብዘሎ ቁጽሪ ደውለሎም፡፡ ነቲ መረዳእታ ከረጋግጹልካ ሕተቶም፡፡ 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m-ET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ብጭ</a:t>
            </a:r>
            <a:r>
              <a:rPr lang="am-ET" sz="1400" b="1" dirty="0">
                <a:solidFill>
                  <a:srgbClr val="11111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ቕታ 3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am-ET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ንናይ ምሽጥር መሕለፊካ ኣጠናኽር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 defTabSz="955579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ምሽጥራዊ መሕለፊኻ ነዊሕን ንምግማቱ ዘጸግምን ግበሮ፡፡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98618" indent="-298618" defTabSz="955579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ሽምካ ወይ ከዓ ‘ፓስ ወርድ’’ ዝብል ምሽጥራዊ መሕለፊ ኣይትጠ</a:t>
            </a:r>
            <a:r>
              <a:rPr lang="am-ET" sz="1400" dirty="0">
                <a:solidFill>
                  <a:srgbClr val="11111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ቐም፡፡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ላዕለዋይ ፊደል፤ ታሕተዋይ ፊደል፤ ቁጽርታት፤ ከም እውን ፍሉያት ሆሄታት ወይ ከዓ ምልክታት ተጠ</a:t>
            </a:r>
            <a:r>
              <a:rPr lang="am-ET" sz="1400" dirty="0">
                <a:solidFill>
                  <a:srgbClr val="11111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ቐም፡፡ 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m-ET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ብጭ</a:t>
            </a:r>
            <a:r>
              <a:rPr lang="am-ET" sz="1400" b="1" dirty="0">
                <a:solidFill>
                  <a:srgbClr val="11111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ቕታ 4፡ ኣብ ማሕበራዊ ሚድያ ብዛዕባ እትውዝዖ ነገር ኣስተባሂልካ ኪድ፡፡ 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ናይ ውልቂኻ መረዳእታ ኣብ ማሕበራዊ ሚድያ ኦን ላይን ቅድሚ ምውዛእካ ክልተ ጊዜ ሕሰብ፡፡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ንስእልታት ደጊምካ ርአዮም፡፡ እቲ ምንታይ እቶም ስ እልታት ከም ኣጋጣሚ ናይ ውልቂ መረዳእታ ከይህልዎም፡፡  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b="1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m-ET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ብጭ</a:t>
            </a:r>
            <a:r>
              <a:rPr lang="am-ET" sz="1400" b="1" dirty="0">
                <a:solidFill>
                  <a:srgbClr val="11111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ቕታ 5፤ ንውሽጣዊ ስምዒታትካ እመን፡፡ 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ኣብ ኣጠራጠርቲ ፈትልታት ኣይትጠው</a:t>
            </a:r>
            <a:r>
              <a:rPr lang="am-ET" sz="1400" dirty="0">
                <a:solidFill>
                  <a:srgbClr val="11111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ቕ፡፡ 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ኣብ ኦንላይን ምስ ዝረኸብካዮም ዘይትፈልጦም ሰባት ጥንቃ</a:t>
            </a:r>
            <a:r>
              <a:rPr lang="am-ET" sz="1400" dirty="0">
                <a:solidFill>
                  <a:srgbClr val="111111"/>
                </a:solidFill>
                <a:latin typeface="Nyala" panose="02000504070300020003" pitchFamily="2" charset="0"/>
                <a:cs typeface="Arial" panose="020B0604020202020204" pitchFamily="34" charset="0"/>
              </a:rPr>
              <a:t>ቐ ግበር፡፡ 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am-ET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ንቁሕ ኩን፤ ነብስኻ ዝነግረካ ተኽተል፡፡ 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16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9539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09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4942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2242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86AEC8-6C29-9EA2-4A11-2C54A66E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8216EEE4-F929-0ADD-0378-B9769C262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430DDE82-788B-9800-CB20-3BBE7A874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0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3F9722-98C5-5E55-8F36-9A93D3D28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B3643DA-2127-29D4-F009-837012D3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AB0B332-F7CA-CA9A-5984-EE9B37ACA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519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605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033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977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227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36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56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680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D5D43F-E616-41DF-C83D-9DB9880C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D2B08E-F752-F3B0-91AC-C143BC748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A914A5-D2CF-FDCE-6E4F-DE68AC99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FFBB63-06BA-2CE5-CEEB-3A78CA96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BE4C20-6AD1-BF57-BE4C-EDC10CA3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68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EB7792-A3F6-532F-2428-FDED13D21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9025CE-C685-593D-70E8-CC3951155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A0DFC8-51E6-347E-16B3-81DFFACB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053C13-2086-015A-0F85-3E11AD66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BAC470-0685-5D20-187E-E42698E2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52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E7A20D3-D13E-0980-95D7-89146A108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E311ED2-723E-D0EC-5AF2-301A02D7E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FE1B97-C92B-8423-70A9-F07589DC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C77C23-C39C-A56E-268F-B488FBAF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EAA54A-4920-E109-8C3A-7CDB69C9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513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248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2063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158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366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6823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6313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8510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xmlns="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58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1C6089-82F9-90B6-80F6-B14DF83A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E5395E-17D2-C3AF-97EA-D1101787A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0FCAAE-2D8F-6882-82E8-576CCB81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F17911-F74E-0028-2221-97AF2D34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9524A8-DE9C-A632-32F0-EF5736AD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797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9622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9198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00739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118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93521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46414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7280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142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11188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45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2018C-02C7-0036-EA99-05DA5E5C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119D25-3306-8DB2-7163-D87A210EF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28EB6B-5263-2AB6-56FE-605F3D5C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2EAABE-0138-3374-54B9-7ED6D9C0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EB36E-5D0D-E5BC-BDBA-A864F60E8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799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27698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xmlns="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xmlns="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79015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79989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12915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58670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024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494BB-0A64-6AB8-5E21-49969DC2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F4C959-2806-B92E-B353-8DE65F87A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AC0802-03E9-67B8-8A8B-4D17740EB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2238-C4E4-2180-37EC-6EA1B248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BF1972-C4B6-ADDF-561B-0266DDC4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4B6258-131E-05F9-199E-DAFEB4A9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082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E2058D-D450-0B4E-8961-BFDD0B1F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B7D0DB-E504-0AF6-0410-ADF7D350A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91EA01-C203-A2FE-64E8-60F49D68B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48B7EE8-475B-48A2-97F4-2164C9EEA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C66E70-6125-1C28-F030-53FCF8DB6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1DDBAB0-7909-B666-F3BD-98F0B29D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6490EF8-F101-07F1-136E-5052FC18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F9EF567-C8BB-880E-E4EA-BC8F14EE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002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FCC73-AC57-6F28-1228-FEB4E118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6D102A-A99B-ECEB-5D70-FA220446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3CCAC6-C694-0E33-06B0-8BE16F92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697F393-D5AD-CE4A-277F-66D2DD05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296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7A893C7-B9CE-E3BE-77E9-C4CAC783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04CF854-C96B-7025-F920-F0CCAABF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0D2B74-A724-C7DB-C3CA-86A7E2A3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07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98A2FD-F2CE-F91F-B1DE-80C2F62C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3BAA1E-2CE5-2730-8D01-5F7C3531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100603-8443-5E91-5C67-5A482A5FC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E1BE75-9A76-E5F4-779B-10E1FC9E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7EBE06-097C-9409-C630-709DEE66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E0F5D3-C85F-072A-BE57-87A2A11F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677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4E21D-18F4-38FE-E534-290DFDA8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3ED5305-3B31-1BDB-32C1-FC9ECBC43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C7D852-42A5-B5F2-1DF6-6418DE531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AFDA70-59BA-1323-43A4-6F1DEC11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E67E97-CED8-7EEB-F449-97C18C4C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6DF552-BD80-7F61-2D36-EAB1BFA1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938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1E3FEA-9C6C-BC59-3942-03710021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0E0B14-BD2E-5E8E-E976-FBF9D7D0E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4DCB6D-E455-CC79-9DE1-28B8380DD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6523F3-3B8B-6043-AADC-AA157250FE56}" type="datetimeFigureOut">
              <a:rPr lang="en-AU" smtClean="0"/>
              <a:t>19/03/2026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BEA4E4-23AA-9B67-AE6E-4946F1487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F598B-0AD0-5039-77C0-718D4C627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31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:a16="http://schemas.microsoft.com/office/drawing/2014/main" xmlns="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:a16="http://schemas.microsoft.com/office/drawing/2014/main" xmlns="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28B1101A-320B-8917-FAA8-4681916D2C3E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bg1"/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bg1"/>
              </a:solidFill>
            </a:endParaRPr>
          </a:p>
        </p:txBody>
      </p:sp>
      <p:pic>
        <p:nvPicPr>
          <p:cNvPr id="2057" name="Picture 10">
            <a:extLst>
              <a:ext uri="{FF2B5EF4-FFF2-40B4-BE49-F238E27FC236}">
                <a16:creationId xmlns:a16="http://schemas.microsoft.com/office/drawing/2014/main" xmlns="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5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xmlns="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:a16="http://schemas.microsoft.com/office/drawing/2014/main" xmlns="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:a16="http://schemas.microsoft.com/office/drawing/2014/main" xmlns="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10665FF3-7E02-D741-51A1-50BF59518F75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tx1">
                    <a:lumMod val="65000"/>
                    <a:lumOff val="35000"/>
                  </a:schemeClr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XdIi_DegWNI?feature=oembed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s://www.abc.net.au/news/2024-10-30/woman-in-gift-card-scam-taken-to-shop-by-taxi/104528608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rawpixel.com/search/security%20guar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rcchampions@wacoss.org.a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xmlns="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5617" y="3904637"/>
            <a:ext cx="8389938" cy="1864951"/>
          </a:xfrm>
        </p:spPr>
        <p:txBody>
          <a:bodyPr/>
          <a:lstStyle/>
          <a:p>
            <a:pPr algn="ctr" eaLnBrk="1" hangingPunct="1"/>
            <a:r>
              <a:rPr lang="am-ET" altLang="en-US" sz="5400" dirty="0">
                <a:latin typeface="Arial"/>
                <a:cs typeface="Arial"/>
              </a:rPr>
              <a:t>እን</a:t>
            </a:r>
            <a:r>
              <a:rPr lang="am-ET" altLang="en-US" sz="5400" dirty="0">
                <a:latin typeface="Nyala" panose="02000504070300020003" pitchFamily="2" charset="0"/>
                <a:cs typeface="Arial"/>
              </a:rPr>
              <a:t>ኳዕ ደሓን መጻኹም</a:t>
            </a:r>
            <a:r>
              <a:rPr lang="en-AU" altLang="en-US" sz="5400" dirty="0">
                <a:latin typeface="Arial"/>
                <a:cs typeface="Arial"/>
              </a:rPr>
              <a:t/>
            </a:r>
            <a:br>
              <a:rPr lang="en-AU" altLang="en-US" sz="5400" dirty="0">
                <a:latin typeface="Arial"/>
                <a:cs typeface="Arial"/>
              </a:rPr>
            </a:br>
            <a:r>
              <a:rPr lang="am-ET" altLang="en-US" sz="3600" dirty="0">
                <a:solidFill>
                  <a:schemeClr val="bg1"/>
                </a:solidFill>
                <a:cs typeface="Arial"/>
              </a:rPr>
              <a:t>ናይ ማሕበረሰብ ተሓለቕቲ</a:t>
            </a:r>
            <a:r>
              <a:rPr lang="am-ET" altLang="en-US" sz="5400" dirty="0">
                <a:latin typeface="Nyala" panose="02000504070300020003" pitchFamily="2" charset="0"/>
                <a:cs typeface="Arial"/>
              </a:rPr>
              <a:t/>
            </a:r>
            <a:br>
              <a:rPr lang="am-ET" altLang="en-US" sz="5400" dirty="0">
                <a:latin typeface="Nyala" panose="02000504070300020003" pitchFamily="2" charset="0"/>
                <a:cs typeface="Arial"/>
              </a:rPr>
            </a:br>
            <a:r>
              <a:rPr lang="am-ET" altLang="en-US" sz="3600" i="1" dirty="0">
                <a:solidFill>
                  <a:schemeClr val="bg1"/>
                </a:solidFill>
                <a:cs typeface="Arial"/>
              </a:rPr>
              <a:t>ዝርርብ</a:t>
            </a:r>
            <a:r>
              <a:rPr lang="en-AU" altLang="en-US" sz="3600" i="1" dirty="0">
                <a:solidFill>
                  <a:schemeClr val="bg1"/>
                </a:solidFill>
                <a:latin typeface="Arial"/>
                <a:cs typeface="Arial"/>
              </a:rPr>
              <a:t>: </a:t>
            </a:r>
            <a:r>
              <a:rPr lang="am-ET" altLang="en-US" sz="3600" i="1" dirty="0">
                <a:solidFill>
                  <a:schemeClr val="bg1"/>
                </a:solidFill>
                <a:latin typeface="Arial"/>
                <a:cs typeface="Arial"/>
              </a:rPr>
              <a:t>ቅጥፈታት</a:t>
            </a:r>
            <a:endParaRPr lang="en-AU" altLang="en-US" sz="440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xmlns="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xmlns="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:a16="http://schemas.microsoft.com/office/drawing/2014/main" xmlns="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FB879C-0E8F-AE83-400C-5AA123034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DE3961-ACA0-D35C-A6AB-12A470996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868385"/>
            <a:ext cx="10965873" cy="3477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m-ET" sz="5400" dirty="0">
                <a:solidFill>
                  <a:srgbClr val="0A2391"/>
                </a:solidFill>
              </a:rPr>
              <a:t>መልእኽታት </a:t>
            </a:r>
            <a:r>
              <a:rPr lang="am-ET" sz="5400" b="1" dirty="0">
                <a:solidFill>
                  <a:srgbClr val="0A2391"/>
                </a:solidFill>
              </a:rPr>
              <a:t>ህጹጻት</a:t>
            </a:r>
            <a:r>
              <a:rPr lang="am-ET" sz="5400" dirty="0">
                <a:solidFill>
                  <a:srgbClr val="0A2391"/>
                </a:solidFill>
              </a:rPr>
              <a:t> ኮይኖም ክስሙዕኻ ይግበር፡፡ </a:t>
            </a:r>
            <a:r>
              <a:rPr lang="am-ET" sz="5400" b="1" dirty="0">
                <a:solidFill>
                  <a:srgbClr val="0A2391"/>
                </a:solidFill>
              </a:rPr>
              <a:t>ቀልጢፍካ ስጉምቲ </a:t>
            </a:r>
            <a:r>
              <a:rPr lang="am-ET" sz="5400" dirty="0">
                <a:solidFill>
                  <a:srgbClr val="0A2391"/>
                </a:solidFill>
              </a:rPr>
              <a:t>ንኽትወስድ ትደፋፋእ፡፡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65D51F-7A61-E285-C1DB-020B9C2E6963}"/>
              </a:ext>
            </a:extLst>
          </p:cNvPr>
          <p:cNvSpPr txBox="1"/>
          <p:nvPr/>
        </p:nvSpPr>
        <p:spPr>
          <a:xfrm>
            <a:off x="838200" y="5952023"/>
            <a:ext cx="11080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dirty="0"/>
              <a:t>ብ4</a:t>
            </a:r>
            <a:r>
              <a:rPr lang="am-ET" dirty="0"/>
              <a:t>.0 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7BB3E6D3-01DD-51A6-8558-19F733D05F22}"/>
              </a:ext>
            </a:extLst>
          </p:cNvPr>
          <p:cNvSpPr txBox="1">
            <a:spLocks/>
          </p:cNvSpPr>
          <p:nvPr/>
        </p:nvSpPr>
        <p:spPr>
          <a:xfrm>
            <a:off x="902208" y="733816"/>
            <a:ext cx="10515600" cy="804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m-ET" sz="5400" b="1" dirty="0">
                <a:solidFill>
                  <a:srgbClr val="022091"/>
                </a:solidFill>
              </a:rPr>
              <a:t>ብናይ ጽሑፍ መልእኽቲ ወይ ከዓ ኤስ ኤም ኤስ ዝግበሩ ቅጥፈታት፡፡</a:t>
            </a:r>
            <a:endParaRPr lang="en-AU" sz="5400" b="1" dirty="0">
              <a:solidFill>
                <a:srgbClr val="02209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6C66D0D-AD12-4B2E-6DEF-4EC97FBA8882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203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06E1745-AFF0-4ECF-F2A0-AFC98A733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xmlns="" id="{6B8012F9-6812-67AD-C35C-7AAEF609E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4869" y="332035"/>
            <a:ext cx="6602255" cy="1432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am-ET" altLang="en-US" sz="40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ንቅጥፈት ዘለካ ኣረዳድኣ </a:t>
            </a:r>
            <a:br>
              <a:rPr lang="am-ET" altLang="en-US" sz="40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m-ET" altLang="en-US" sz="40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ንምፍታን፡፡</a:t>
            </a:r>
            <a:endParaRPr lang="en-US" altLang="en-US" sz="4000" dirty="0">
              <a:solidFill>
                <a:srgbClr val="1962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2817877-3A95-3AE8-6E84-4CEE20A379E9}"/>
              </a:ext>
            </a:extLst>
          </p:cNvPr>
          <p:cNvSpPr/>
          <p:nvPr/>
        </p:nvSpPr>
        <p:spPr>
          <a:xfrm>
            <a:off x="4833878" y="427681"/>
            <a:ext cx="4466492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m-ET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ካብ እዞም ዝስዕቡ ኣየነቶም ትኽክለኛ ኮይኖም ይስምዑኻ?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C48B47-A04B-3EED-C7BB-E637883AFD66}"/>
              </a:ext>
            </a:extLst>
          </p:cNvPr>
          <p:cNvSpPr txBox="1"/>
          <p:nvPr/>
        </p:nvSpPr>
        <p:spPr>
          <a:xfrm>
            <a:off x="668482" y="3343766"/>
            <a:ext cx="3719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መጠንቀ</a:t>
            </a:r>
            <a:r>
              <a:rPr lang="am-ET" dirty="0">
                <a:latin typeface="Nyala" panose="02000504070300020003" pitchFamily="2" charset="0"/>
              </a:rPr>
              <a:t>ቕታ፡ እቲ ንምጥቃም መገዲ መኪና እትፍጽሞ ክፍሊት መዓልቲ ሓሊፍዎ ኣሎ፡፡ ናትካ ናይ ልቃሕ ተቐባልነት ክትሕሊ ምእንታን በዚ ዝስዕብ ገንዘብ ክፈል፡፡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Nyala" panose="02000504070300020003" pitchFamily="2" charset="0"/>
              </a:rPr>
              <a:t>https://linksizz.life/au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D04676-3721-3F4E-A6E0-7BB213FB2E8B}"/>
              </a:ext>
            </a:extLst>
          </p:cNvPr>
          <p:cNvSpPr txBox="1"/>
          <p:nvPr/>
        </p:nvSpPr>
        <p:spPr>
          <a:xfrm>
            <a:off x="6194288" y="2605102"/>
            <a:ext cx="4175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ንስኻ ካብ ከይ ማርት ዝዓደግካዮ  ኣቅሓ ሎሚ ክበጽሕ እዩ፡፡ ኣብ ጽኑዕ ቦታ ክንገድፈልካ ኢና፡፡ ኣብ ኦስፖስት </a:t>
            </a:r>
            <a:r>
              <a:rPr lang="en-GB" dirty="0" err="1"/>
              <a:t>ድረ</a:t>
            </a:r>
            <a:r>
              <a:rPr lang="en-GB" dirty="0"/>
              <a:t>-</a:t>
            </a:r>
            <a:r>
              <a:rPr lang="am-ET" dirty="0"/>
              <a:t>ገጽ ወይ ከዓ መተግበሪ ክትከታተሎ ትኽእል፡፡ እቲ መከታተሊ ቁጽሪ ዝስዕብ እዩ፤ </a:t>
            </a:r>
            <a:r>
              <a:rPr lang="en-GB" dirty="0"/>
              <a:t>33AEW3411903540631500</a:t>
            </a:r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08B2DC-BD1B-3832-73E2-8FCFED25381E}"/>
              </a:ext>
            </a:extLst>
          </p:cNvPr>
          <p:cNvSpPr txBox="1"/>
          <p:nvPr/>
        </p:nvSpPr>
        <p:spPr>
          <a:xfrm>
            <a:off x="6096000" y="4528046"/>
            <a:ext cx="471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መጠንቀ</a:t>
            </a:r>
            <a:r>
              <a:rPr lang="am-ET" dirty="0">
                <a:latin typeface="Nyala" panose="02000504070300020003" pitchFamily="2" charset="0"/>
              </a:rPr>
              <a:t>ቕታ፡</a:t>
            </a:r>
            <a:r>
              <a:rPr lang="en-GB" dirty="0">
                <a:latin typeface="Nyala" panose="02000504070300020003" pitchFamily="2" charset="0"/>
              </a:rPr>
              <a:t> </a:t>
            </a:r>
            <a:r>
              <a:rPr lang="am-ET" dirty="0">
                <a:latin typeface="Nyala" panose="02000504070300020003" pitchFamily="2" charset="0"/>
              </a:rPr>
              <a:t>ናይ ትራፊክ መቕጻ እትኻ መዓልቲ ሓሊፍዎ ኣሎ፡፡  ምእንታን ተወሳኺ ክፍሊት ከይገጥመካ፤ በዚ ዝስዕብ ብቕልጡፍ ኽፈል፡፡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Nyala" panose="02000504070300020003" pitchFamily="2" charset="0"/>
              </a:rPr>
              <a:t>https://linksmfi.life/au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34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FBFB22-D3FB-BB6E-41B9-A912A7364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xmlns="" id="{A6E06545-FA9C-D885-006A-994A8657B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4830" y="535102"/>
            <a:ext cx="3823440" cy="14323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/>
            <a:r>
              <a:rPr lang="am-ET" altLang="en-US" sz="40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ንቅጥፈት ዘለካ ኣረዳድኣ </a:t>
            </a:r>
            <a:br>
              <a:rPr lang="am-ET" altLang="en-US" sz="40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m-ET" altLang="en-US" sz="40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ንምፍታን፡፡</a:t>
            </a:r>
            <a:endParaRPr lang="en-US" altLang="en-US" sz="4000" dirty="0">
              <a:solidFill>
                <a:srgbClr val="1962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EAEDC39-6609-87A9-D8D6-A184832A9DBC}"/>
              </a:ext>
            </a:extLst>
          </p:cNvPr>
          <p:cNvSpPr/>
          <p:nvPr/>
        </p:nvSpPr>
        <p:spPr>
          <a:xfrm>
            <a:off x="4911137" y="373450"/>
            <a:ext cx="4307036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am-ET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ካብ እዞም ዝስዕቡ ኣየነቶም ትኽክለኛ ኮይኖም ይስምዑኻ?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091FCF4-EFB8-B19A-2737-BC6BB17155B4}"/>
              </a:ext>
            </a:extLst>
          </p:cNvPr>
          <p:cNvSpPr/>
          <p:nvPr/>
        </p:nvSpPr>
        <p:spPr>
          <a:xfrm>
            <a:off x="5905025" y="2017507"/>
            <a:ext cx="5814832" cy="23530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225DC5-E060-68BB-621F-822AFCDB6827}"/>
              </a:ext>
            </a:extLst>
          </p:cNvPr>
          <p:cNvSpPr txBox="1"/>
          <p:nvPr/>
        </p:nvSpPr>
        <p:spPr>
          <a:xfrm>
            <a:off x="7689528" y="4422447"/>
            <a:ext cx="4502472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m-ET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m-ET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እዚ እቲ ናይ ብሓቂ መልእኽቲ እዩ፡፡ ብኻልኦት መገዲታት ክነረጋግጽ ንኽእል፡፡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372F43-CA9D-2640-19C4-30135E0BE7F8}"/>
              </a:ext>
            </a:extLst>
          </p:cNvPr>
          <p:cNvSpPr txBox="1"/>
          <p:nvPr/>
        </p:nvSpPr>
        <p:spPr>
          <a:xfrm>
            <a:off x="6525017" y="2546841"/>
            <a:ext cx="4250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m-ET" dirty="0"/>
              <a:t>ንስኻ ካብ ከይ ማርት ዝዓደግካዮ  ኣቅሓ ሎሚ ክበጽሕ እዩ፡፡ ኣብ ጽኑዕ ቦታ ክንገድፈልካ ኢና፡፡ ኣብ ኦስፖስት </a:t>
            </a:r>
            <a:r>
              <a:rPr lang="en-GB" dirty="0" err="1"/>
              <a:t>ድረ</a:t>
            </a:r>
            <a:r>
              <a:rPr lang="en-GB" dirty="0"/>
              <a:t>-</a:t>
            </a:r>
            <a:r>
              <a:rPr lang="am-ET" dirty="0"/>
              <a:t>ገጽ ወይ ከዓ መተግበሪ ክትከታተሎ ትኽእል፡፡ እቲ መከታተሊ ቁጽሪ ዝስዕብ እዩ፤ </a:t>
            </a:r>
            <a:r>
              <a:rPr lang="en-GB" dirty="0"/>
              <a:t>33AEW3411903540631500</a:t>
            </a:r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0D4FA8-E12E-5D11-ADBD-30D445CAA025}"/>
              </a:ext>
            </a:extLst>
          </p:cNvPr>
          <p:cNvSpPr txBox="1"/>
          <p:nvPr/>
        </p:nvSpPr>
        <p:spPr>
          <a:xfrm>
            <a:off x="969818" y="2485019"/>
            <a:ext cx="3719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መጠንቀ</a:t>
            </a:r>
            <a:r>
              <a:rPr lang="am-ET" dirty="0">
                <a:latin typeface="Nyala" panose="02000504070300020003" pitchFamily="2" charset="0"/>
              </a:rPr>
              <a:t>ቕታ፡ እቲ ንምጥቃም መገዲ መኪና እትፍጽሞ ክፍሊት መዓልቲ ሓሊፍዎ ኣሎ፡፡ ናትካ ናይ ልቃሕ ተቐባልነት ክትሕሊ ምእንታን በዚ ዝስዕብ ገንዘብ ክፈል፡፡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Nyala" panose="02000504070300020003" pitchFamily="2" charset="0"/>
              </a:rPr>
              <a:t>https://linksizz.life/au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033D26-1BA5-AFCF-0F47-3CFBBE96AE4A}"/>
              </a:ext>
            </a:extLst>
          </p:cNvPr>
          <p:cNvSpPr txBox="1"/>
          <p:nvPr/>
        </p:nvSpPr>
        <p:spPr>
          <a:xfrm>
            <a:off x="1534391" y="4777427"/>
            <a:ext cx="4717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መጠንቀ</a:t>
            </a:r>
            <a:r>
              <a:rPr lang="am-ET" dirty="0">
                <a:latin typeface="Nyala" panose="02000504070300020003" pitchFamily="2" charset="0"/>
              </a:rPr>
              <a:t>ቕታ፡</a:t>
            </a:r>
            <a:r>
              <a:rPr lang="en-GB" dirty="0">
                <a:latin typeface="Nyala" panose="02000504070300020003" pitchFamily="2" charset="0"/>
              </a:rPr>
              <a:t> </a:t>
            </a:r>
            <a:r>
              <a:rPr lang="am-ET" dirty="0">
                <a:latin typeface="Nyala" panose="02000504070300020003" pitchFamily="2" charset="0"/>
              </a:rPr>
              <a:t>ናይ ትራፊክ መቕጻ እትኻ መዓልቲ ሓሊፍዎ ኣሎ፡፡  ምእንታን ተወሳኺ ክፍሊት ከይገጥመካ፤ በዚ ዝስዕብ ብቕልጡፍ ኽፈል፡፡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Nyala" panose="02000504070300020003" pitchFamily="2" charset="0"/>
              </a:rPr>
              <a:t>https://linksmfi.life/au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xmlns="" id="{6B0344B1-5264-29BF-99F4-B41E5EB1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0800"/>
            <a:ext cx="9228138" cy="1119188"/>
          </a:xfrm>
        </p:spPr>
        <p:txBody>
          <a:bodyPr/>
          <a:lstStyle/>
          <a:p>
            <a:pPr algn="ctr" eaLnBrk="1" hangingPunct="1"/>
            <a:r>
              <a:rPr lang="am-ET" altLang="en-US" sz="4000" dirty="0">
                <a:latin typeface="Arial" panose="020B0604020202020204" pitchFamily="34" charset="0"/>
                <a:ea typeface="Kanit" panose="020B0502040204020203" charset="0"/>
                <a:cs typeface="Arial" panose="020B0604020202020204" pitchFamily="34" charset="0"/>
              </a:rPr>
              <a:t>ቅጥፈታት ኣብ ኤስ ኤም ኤስ </a:t>
            </a:r>
            <a:r>
              <a:rPr lang="en-US" altLang="en-US" sz="4000" dirty="0">
                <a:latin typeface="Arial" panose="020B0604020202020204" pitchFamily="34" charset="0"/>
                <a:ea typeface="Kanit" panose="020B0502040204020203" charset="0"/>
                <a:cs typeface="Arial" panose="020B0604020202020204" pitchFamily="34" charset="0"/>
              </a:rPr>
              <a:t> –</a:t>
            </a:r>
            <a:r>
              <a:rPr lang="am-ET" altLang="en-US" sz="4000" dirty="0">
                <a:latin typeface="Arial" panose="020B0604020202020204" pitchFamily="34" charset="0"/>
                <a:ea typeface="Kanit" panose="020B0502040204020203" charset="0"/>
                <a:cs typeface="Arial" panose="020B0604020202020204" pitchFamily="34" charset="0"/>
              </a:rPr>
              <a:t> ተወሰኽቲ ኣብነታት</a:t>
            </a:r>
            <a:r>
              <a:rPr lang="en-US" altLang="en-US" sz="4000" dirty="0">
                <a:latin typeface="Arial" panose="020B0604020202020204" pitchFamily="34" charset="0"/>
                <a:ea typeface="Kanit" panose="020B0502040204020203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xmlns="" id="{06B72056-8824-1261-CD3A-BBC46D941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A016B-EB01-4607-A6A1-C43B434C3DF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2A9F4B-3582-B236-2C17-9E09B7E2E54C}"/>
              </a:ext>
            </a:extLst>
          </p:cNvPr>
          <p:cNvSpPr txBox="1"/>
          <p:nvPr/>
        </p:nvSpPr>
        <p:spPr>
          <a:xfrm>
            <a:off x="1343567" y="1067594"/>
            <a:ext cx="3904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ኣውስትራሊያ ፓስት፡ ንናትካ ኣቅሓ ናብ ቦትኡ ክነብጽሖ ኣይከኣልናን፡፡ እቲ ምኽን ያት ኸዓ ኣድራሻኻ ምስቲ ምሳና ዘሎ ስለዘይተጠዓዓመ እዩ፡፡ በዚ ዝ</a:t>
            </a:r>
            <a:r>
              <a:rPr lang="am-ET" dirty="0">
                <a:latin typeface="Nyala" panose="02000504070300020003" pitchFamily="2" charset="0"/>
              </a:rPr>
              <a:t>ቕጽል ንኣድራሻኻ ኣስተኻኽሎ፡፡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Nyala" panose="02000504070300020003" pitchFamily="2" charset="0"/>
              </a:rPr>
              <a:t>https://parcelsendau.vip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CEE2B7-F076-4082-8A63-350B01738D30}"/>
              </a:ext>
            </a:extLst>
          </p:cNvPr>
          <p:cNvSpPr txBox="1"/>
          <p:nvPr/>
        </p:nvSpPr>
        <p:spPr>
          <a:xfrm>
            <a:off x="6857779" y="1193341"/>
            <a:ext cx="3990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ኣብ ናይ ኮልስ መደብር ኣብቲ ናይ መሸጣ ቦታ እየ ዘለኹ፡፡ ዝተጋገየ ካርድ ሒዘ መጺአ ስለዘሎኹ በጃኻ $150 ስደደለይ፡፡ ገዛ ምስበጻሕኹ ክመልሰልካ እየ፡፡ B</a:t>
            </a:r>
            <a:r>
              <a:rPr lang="en-GB" dirty="0"/>
              <a:t>SB 633 123 </a:t>
            </a:r>
            <a:r>
              <a:rPr lang="en-GB" dirty="0" err="1"/>
              <a:t>acc</a:t>
            </a:r>
            <a:r>
              <a:rPr lang="en-GB" dirty="0"/>
              <a:t>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196 902 985</a:t>
            </a:r>
            <a:endParaRPr lang="am-ET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5315CB-2855-EFBD-1C74-B28F7910CD46}"/>
              </a:ext>
            </a:extLst>
          </p:cNvPr>
          <p:cNvSpPr txBox="1"/>
          <p:nvPr/>
        </p:nvSpPr>
        <p:spPr>
          <a:xfrm>
            <a:off x="1301096" y="2741213"/>
            <a:ext cx="3743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እንካብ ኤ ኤን ዚ፡ ናትካ ሒሳብ ቁጽሪ ናይ ስርቂ ገንዘብ ኣትይዎ ይኸውን እዩ ብዝብል ተጠርጢሩ እንዳተመርመረ እዩ፡፡ በዚ ዝኣክል ሒሳብ </a:t>
            </a:r>
            <a:r>
              <a:rPr lang="am-ET" dirty="0">
                <a:latin typeface="Nyala" panose="02000504070300020003" pitchFamily="2" charset="0"/>
              </a:rPr>
              <a:t>ቑጽሪኻ ብዝቐልጠፈ ክድስክል እዩ፡፡ በጃኻ ነዚ ዝቕጽል ጠዊቅካ ነቲ መረጋገጺ ምላእ፡፡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  <a:latin typeface="Nyala" panose="02000504070300020003" pitchFamily="2" charset="0"/>
              </a:rPr>
              <a:t>www.anzau.com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B281CA-DE95-D76A-EE97-8EDDEFBDA537}"/>
              </a:ext>
            </a:extLst>
          </p:cNvPr>
          <p:cNvSpPr txBox="1"/>
          <p:nvPr/>
        </p:nvSpPr>
        <p:spPr>
          <a:xfrm>
            <a:off x="6935611" y="2925971"/>
            <a:ext cx="3990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ናትካ ናይ ኮልስ ሒሳብ ቁጽሪ (3022 ነጥብታት) መዓልቲ ክሓልፎ ቀሪቡ ኣሎ፡፡ በጃኻ ንሽልማታትካ ቀልጢፍካ ኣሐድስ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https://coles-su.life/au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98F741B-110F-A21C-E0E7-811B6111AE4D}"/>
              </a:ext>
            </a:extLst>
          </p:cNvPr>
          <p:cNvSpPr txBox="1"/>
          <p:nvPr/>
        </p:nvSpPr>
        <p:spPr>
          <a:xfrm>
            <a:off x="1421400" y="4718405"/>
            <a:ext cx="3622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ሓደ (1) ሓዱሽ ናይ ማይ ጎቭ ዘይተነበ መልእኽቲ ኣሎካ፡፡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https://review-auservices.cc/de/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DA4CB0-7270-0BDF-4E25-5A4F047D5281}"/>
              </a:ext>
            </a:extLst>
          </p:cNvPr>
          <p:cNvSpPr txBox="1"/>
          <p:nvPr/>
        </p:nvSpPr>
        <p:spPr>
          <a:xfrm>
            <a:off x="6935611" y="4495539"/>
            <a:ext cx="391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ኣገዳሲ ሓበሬታ፡ ናትካ ናይ ጥዕና ኢንሹራንስ ክፍሊት ኣይተዓወተን፡፡ በጃኻ ነዚ ቀልጢፍካ እለዮ፡፡ </a:t>
            </a:r>
            <a:r>
              <a:rPr lang="en-GB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https://utwga.space</a:t>
            </a:r>
            <a:endParaRPr lang="en-A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18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E1E64E-CFCA-7A9D-3089-24A564D0F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7E13F-D478-88E4-760F-5A82371B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am-ET" noProof="0" dirty="0">
                <a:latin typeface="+mn-lt"/>
                <a:cs typeface="Arial" panose="020B0604020202020204" pitchFamily="34" charset="0"/>
              </a:rPr>
              <a:t>ፍ</a:t>
            </a:r>
            <a:r>
              <a:rPr lang="am-ET" noProof="0" dirty="0">
                <a:latin typeface="Nyala" panose="02000504070300020003" pitchFamily="2" charset="0"/>
                <a:cs typeface="Arial" panose="020B0604020202020204" pitchFamily="34" charset="0"/>
              </a:rPr>
              <a:t>ቕሪ ሓዘል ቅጥፈታት</a:t>
            </a:r>
            <a:endParaRPr lang="en-AU" noProof="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301F653-1340-1A0A-F8EB-F83BA3C49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665" y="1492971"/>
            <a:ext cx="5271864" cy="4131052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am-ET" sz="28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ኣብ ኦንላይን ንፍ</a:t>
            </a:r>
            <a:r>
              <a:rPr lang="am-ET" sz="2800" kern="100" noProof="0" dirty="0">
                <a:solidFill>
                  <a:schemeClr val="tx1"/>
                </a:solidFill>
                <a:effectLst/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ቕሪ ንዘናድዩ ሰባት </a:t>
            </a:r>
            <a:r>
              <a:rPr lang="am-ET" sz="2800" kern="100" dirty="0">
                <a:solidFill>
                  <a:schemeClr val="tx1"/>
                </a:solidFill>
                <a:ea typeface="Aptos" panose="020B0004020202020204" pitchFamily="34" charset="0"/>
                <a:cs typeface="Arial" panose="020B0604020202020204" pitchFamily="34" charset="0"/>
              </a:rPr>
              <a:t>ሓደ ቀጣፊ </a:t>
            </a:r>
            <a:r>
              <a:rPr lang="am-ET" sz="2800" kern="100" noProof="0" dirty="0">
                <a:solidFill>
                  <a:schemeClr val="tx1"/>
                </a:solidFill>
                <a:effectLst/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እንትብለጸሎም ማለት እዩ፡፡</a:t>
            </a:r>
            <a:endParaRPr lang="en-AU" sz="2800" kern="100" noProof="0" dirty="0">
              <a:solidFill>
                <a:schemeClr val="tx1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am-ET" sz="28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ብዙሕ ጊዘ ንዓኻ ስምዒት ከምዘለዎም ኮይኖም ይ</a:t>
            </a:r>
            <a:r>
              <a:rPr lang="am-ET" sz="2800" kern="100" noProof="0" dirty="0">
                <a:solidFill>
                  <a:schemeClr val="tx1"/>
                </a:solidFill>
                <a:effectLst/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ቐርቡኻ እሞ ምስ ኣመንካዮም ገንዘብ ይሓቱኻ፡፡ </a:t>
            </a:r>
            <a:endParaRPr lang="en-AU" sz="2800" kern="100" noProof="0" dirty="0">
              <a:solidFill>
                <a:schemeClr val="tx1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am-ET" sz="28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ናይ ፍ</a:t>
            </a:r>
            <a:r>
              <a:rPr lang="am-ET" sz="2800" kern="100" noProof="0" dirty="0">
                <a:solidFill>
                  <a:schemeClr val="tx1"/>
                </a:solidFill>
                <a:effectLst/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ቕሪ ቆጸራ ክትገብር ናይ ቆጸራ መሳለጢ መተግበሪ ወይ ከዓ ድረ</a:t>
            </a:r>
            <a:r>
              <a:rPr lang="en-GB" sz="2800" kern="100" noProof="0" dirty="0">
                <a:solidFill>
                  <a:schemeClr val="tx1"/>
                </a:solidFill>
                <a:effectLst/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-</a:t>
            </a:r>
            <a:r>
              <a:rPr lang="am-ET" sz="2800" kern="100" noProof="0" dirty="0">
                <a:solidFill>
                  <a:schemeClr val="tx1"/>
                </a:solidFill>
                <a:effectLst/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ገጽ እንተድኣ ትጥቀም ሃሊኻ፤ ብዝከኣል ኩሉ ናይቲ ሰብ መንነት ምርግጋጽ ኣይትረስዕ፡፡</a:t>
            </a:r>
            <a:endParaRPr lang="en-AU" sz="2800" kern="100" noProof="0" dirty="0">
              <a:solidFill>
                <a:schemeClr val="tx1"/>
              </a:solidFill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hape, icon&#10;&#10;Description automatically generated">
            <a:extLst>
              <a:ext uri="{FF2B5EF4-FFF2-40B4-BE49-F238E27FC236}">
                <a16:creationId xmlns:a16="http://schemas.microsoft.com/office/drawing/2014/main" xmlns="" id="{7CBBFA99-B129-9E88-3C74-318B8AAE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5" y="167408"/>
            <a:ext cx="1104228" cy="1104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053071-0BDB-B110-D78B-8B9F343805D9}"/>
              </a:ext>
            </a:extLst>
          </p:cNvPr>
          <p:cNvSpPr txBox="1"/>
          <p:nvPr/>
        </p:nvSpPr>
        <p:spPr>
          <a:xfrm>
            <a:off x="7126405" y="1479969"/>
            <a:ext cx="4857179" cy="230832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am-ET" dirty="0"/>
          </a:p>
          <a:p>
            <a:endParaRPr lang="am-ET" dirty="0"/>
          </a:p>
          <a:p>
            <a:r>
              <a:rPr lang="am-ET" dirty="0"/>
              <a:t>ከመይ አሎኺ ቆንጆ ፍትውተይ?  </a:t>
            </a:r>
            <a:r>
              <a:rPr lang="am-ET" dirty="0" smtClean="0"/>
              <a:t>ናይ </a:t>
            </a:r>
            <a:r>
              <a:rPr lang="am-ET" dirty="0"/>
              <a:t>ቫላንታይን ሂያብኪ $2000 ምሳይ ኣሎ፡፡ ኮይኑ ግ ና ኣብ ባንኪ ተ ዓጽዩ ይርከብ፡፡ በጃኺ $500 ዶ ት ሰድለይ፤ ም እንታን ነቲ ህያብ ክል እኸልኪ? የፍቅረኪ እዩ መዓረይ  </a:t>
            </a:r>
            <a:endParaRPr lang="en-US" dirty="0" smtClean="0"/>
          </a:p>
          <a:p>
            <a:endParaRPr lang="en-US" dirty="0"/>
          </a:p>
          <a:p>
            <a:endParaRPr lang="en-AU" dirty="0"/>
          </a:p>
        </p:txBody>
      </p:sp>
      <p:pic>
        <p:nvPicPr>
          <p:cNvPr id="1026" name="Picture 2" descr="❤️ Red Heart Emoji">
            <a:extLst>
              <a:ext uri="{FF2B5EF4-FFF2-40B4-BE49-F238E27FC236}">
                <a16:creationId xmlns:a16="http://schemas.microsoft.com/office/drawing/2014/main" xmlns="" id="{1BFE3090-B010-312B-4598-E78EC5D6F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132" y="2942322"/>
            <a:ext cx="344348" cy="13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❤️ Red Heart Emoji">
            <a:extLst>
              <a:ext uri="{FF2B5EF4-FFF2-40B4-BE49-F238E27FC236}">
                <a16:creationId xmlns:a16="http://schemas.microsoft.com/office/drawing/2014/main" xmlns="" id="{468EB0B2-706B-EC9B-7E49-F1B6EE29B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457" y="2110025"/>
            <a:ext cx="414981" cy="23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8F0338-F73B-A10C-75CB-B94FB0F04CD2}"/>
              </a:ext>
            </a:extLst>
          </p:cNvPr>
          <p:cNvSpPr txBox="1"/>
          <p:nvPr/>
        </p:nvSpPr>
        <p:spPr>
          <a:xfrm>
            <a:off x="7523127" y="9849635"/>
            <a:ext cx="818143" cy="147732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am-ET" dirty="0"/>
              <a:t>ከመይ አሎኺ ቆንጆ ፍትውተይ? </a:t>
            </a:r>
            <a:endParaRPr lang="en-AU" dirty="0"/>
          </a:p>
        </p:txBody>
      </p:sp>
      <p:pic>
        <p:nvPicPr>
          <p:cNvPr id="13" name="Picture 2" descr="❤️ Red Heart Emoji">
            <a:extLst>
              <a:ext uri="{FF2B5EF4-FFF2-40B4-BE49-F238E27FC236}">
                <a16:creationId xmlns:a16="http://schemas.microsoft.com/office/drawing/2014/main" xmlns="" id="{8BD15C72-7432-8D38-4F4E-EBCA89CE8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51" y="6987276"/>
            <a:ext cx="277755" cy="19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5571A18-11EC-0C14-326B-E3AAF30E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656" y="3230863"/>
            <a:ext cx="548688" cy="3962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766E3B-8C5E-67DC-E3CE-C1D71A64C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6306" y="1492971"/>
            <a:ext cx="548688" cy="396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CA34D31-6742-E135-FF4A-F6FA4ACBA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5878811" y="3589034"/>
            <a:ext cx="434378" cy="12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3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35E9FE-EB3C-DF5B-6727-8C4E259C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31A43-5AD4-4242-FE6E-2B6CBAF5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78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m-ET" sz="4400" dirty="0">
                <a:solidFill>
                  <a:srgbClr val="0A2391"/>
                </a:solidFill>
              </a:rPr>
              <a:t>ቀጠፍቲ ከም ህሉው ሓቀኛ ትካል </a:t>
            </a:r>
            <a:r>
              <a:rPr lang="am-ET" sz="4400" b="1" dirty="0">
                <a:solidFill>
                  <a:srgbClr val="0A2391"/>
                </a:solidFill>
              </a:rPr>
              <a:t>ሓደ ዓይነት ምስሊን ተመሳሳላይ ኢሜይልን</a:t>
            </a:r>
            <a:r>
              <a:rPr lang="am-ET" sz="4400" dirty="0">
                <a:solidFill>
                  <a:srgbClr val="0A2391"/>
                </a:solidFill>
              </a:rPr>
              <a:t> ይጥቀሙ፡፡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AFFEFB-4431-C7F5-D3DB-76818E3E004A}"/>
              </a:ext>
            </a:extLst>
          </p:cNvPr>
          <p:cNvSpPr txBox="1"/>
          <p:nvPr/>
        </p:nvSpPr>
        <p:spPr>
          <a:xfrm>
            <a:off x="838200" y="5543199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1600" dirty="0"/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sz="1600" dirty="0"/>
              <a:t>ብ4</a:t>
            </a:r>
            <a:r>
              <a:rPr lang="am-ET" sz="1600" dirty="0"/>
              <a:t>.0 </a:t>
            </a:r>
            <a:endParaRPr lang="en-AU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32BAC3F1-FE76-D113-6599-568370F72B2F}"/>
              </a:ext>
            </a:extLst>
          </p:cNvPr>
          <p:cNvSpPr txBox="1">
            <a:spLocks/>
          </p:cNvSpPr>
          <p:nvPr/>
        </p:nvSpPr>
        <p:spPr>
          <a:xfrm>
            <a:off x="838200" y="433929"/>
            <a:ext cx="10515600" cy="948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m-ET" sz="5400" b="1" dirty="0">
                <a:solidFill>
                  <a:srgbClr val="0A2391"/>
                </a:solidFill>
              </a:rPr>
              <a:t>ናይ ኢሜይል ቅጥፈት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80060F-7228-7DC9-A775-0289904B03A0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346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C7F237-0252-91F5-807A-8286D765D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44A617-8FB2-2F2E-2CE6-0DAFF817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am-ET" dirty="0">
                <a:latin typeface="Arial" panose="020B0604020202020204" pitchFamily="34" charset="0"/>
                <a:cs typeface="Arial" panose="020B0604020202020204" pitchFamily="34" charset="0"/>
              </a:rPr>
              <a:t>ናይ ቅሸሻ ቅጥፈት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C3731FAE-2B01-DBA5-7423-2C5B0BF43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2" y="1786597"/>
            <a:ext cx="4085655" cy="351692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am-ET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ቀጠፍቲ ናይ ሓሶት ናይ ኢሜይል መል እኽቲ ከም ባንኪ ወይ ከዓ  መንግስቲ ካብ ዝኣምሰሉ ኣምሲሎም ይሰዱ፡፡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am-ET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መብዛሕቲኡ ጊዜታት፡ ናይ ውልቂ መረዳእታት ክትሰደሎም ይሓቱ፡፡ </a:t>
            </a: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am-ET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ሓንሳእ ዝኣክል መረዳእታ እንተድኣ ኣኪቦም፤ ንዓኻ መሲሎም ይዋስኡ፡፡ 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C6F0DD-2918-4914-F29C-72FFDA8FD2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3E33ADEF-2ABB-5604-A2FA-EC7C9D0DA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73" y="300637"/>
            <a:ext cx="1059104" cy="1059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1AD4F59-D5E8-93AC-D54A-5D913BB4A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071" y="1153056"/>
            <a:ext cx="6593058" cy="51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E1A5E6-2C6E-FF49-6742-A435836CF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C58F7C-00F6-90DF-1CCF-01DCBF3AC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m-ET" sz="4400" dirty="0">
                <a:solidFill>
                  <a:srgbClr val="0A2391"/>
                </a:solidFill>
              </a:rPr>
              <a:t>ደዋላይ ብዛዕባኻ ኦሮማይ ገለ ገለ ዝርዝር ይህልዎ እዩ፤ ከም ሽምኻን ኣድራሻኻን ዝኣምሰሉ፡፡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942140E-2F9E-B5F9-E1D1-30D3A7625004}"/>
              </a:ext>
            </a:extLst>
          </p:cNvPr>
          <p:cNvSpPr txBox="1">
            <a:spLocks/>
          </p:cNvSpPr>
          <p:nvPr/>
        </p:nvSpPr>
        <p:spPr>
          <a:xfrm>
            <a:off x="838200" y="850106"/>
            <a:ext cx="10515600" cy="896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m-ET" sz="5400" b="1" dirty="0">
                <a:solidFill>
                  <a:srgbClr val="0A2391"/>
                </a:solidFill>
              </a:rPr>
              <a:t>ናይ ስልኪ ቅጥፈታት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ECF5C4-12EF-0948-13B6-004B40808E0B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ADEC3D-3D19-2BD3-0512-5AE352A18C08}"/>
              </a:ext>
            </a:extLst>
          </p:cNvPr>
          <p:cNvSpPr txBox="1"/>
          <p:nvPr/>
        </p:nvSpPr>
        <p:spPr>
          <a:xfrm>
            <a:off x="675773" y="5932918"/>
            <a:ext cx="10840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m-ET" dirty="0"/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dirty="0"/>
              <a:t>ብ4</a:t>
            </a:r>
            <a:r>
              <a:rPr lang="am-ET" dirty="0"/>
              <a:t>.0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01557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7F95AC-E4E8-DE98-B555-225C9000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3A4854-D1F6-586D-95C8-14C2122AF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35DF42-F917-EB79-C283-B09084C6EA9F}"/>
              </a:ext>
            </a:extLst>
          </p:cNvPr>
          <p:cNvSpPr txBox="1"/>
          <p:nvPr/>
        </p:nvSpPr>
        <p:spPr>
          <a:xfrm>
            <a:off x="270668" y="6073745"/>
            <a:ext cx="10202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000" dirty="0"/>
              <a:t>Mundy, Garrett (2024, October 30). Elderly Perth woman targeted in $2,000 gift card scam. ABC News.  </a:t>
            </a:r>
            <a:br>
              <a:rPr lang="en-AU" sz="1000" dirty="0"/>
            </a:br>
            <a:r>
              <a:rPr lang="en-AU" sz="1000" dirty="0">
                <a:hlinkClick r:id="rId4"/>
              </a:rPr>
              <a:t>https://www.abc.net.au/news/2024-10-30/woman-in-gift-card-scam-taken-to-shop-by-taxi/104528608</a:t>
            </a:r>
            <a:endParaRPr lang="en-AU" sz="1000" dirty="0"/>
          </a:p>
        </p:txBody>
      </p:sp>
      <p:pic>
        <p:nvPicPr>
          <p:cNvPr id="2" name="Online Media 1" title="How 91-year-old Grace was preyed on by gift card scammers | ABC News">
            <a:hlinkClick r:id="" action="ppaction://media"/>
            <a:extLst>
              <a:ext uri="{FF2B5EF4-FFF2-40B4-BE49-F238E27FC236}">
                <a16:creationId xmlns:a16="http://schemas.microsoft.com/office/drawing/2014/main" xmlns="" id="{5A9C0F20-B2F0-9CDF-6F71-2248DF3F06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77759" y="932688"/>
            <a:ext cx="8836482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DEC92F-98CA-00F0-3269-B9090A1B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A209D9-06A1-C6DC-55EE-3B665417F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6743"/>
            <a:ext cx="10515600" cy="3390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 err="1">
                <a:solidFill>
                  <a:srgbClr val="0A2391"/>
                </a:solidFill>
              </a:rPr>
              <a:t>ድረ</a:t>
            </a:r>
            <a:r>
              <a:rPr lang="en-GB" sz="4400" dirty="0">
                <a:solidFill>
                  <a:srgbClr val="0A2391"/>
                </a:solidFill>
              </a:rPr>
              <a:t>-</a:t>
            </a:r>
            <a:r>
              <a:rPr lang="am-ET" sz="4400" dirty="0">
                <a:solidFill>
                  <a:srgbClr val="0A2391"/>
                </a:solidFill>
              </a:rPr>
              <a:t>ገጻት ምእንታን ክትኣምኖም </a:t>
            </a:r>
            <a:r>
              <a:rPr lang="am-ET" sz="4400" b="1" dirty="0">
                <a:solidFill>
                  <a:srgbClr val="0A2391"/>
                </a:solidFill>
              </a:rPr>
              <a:t>ናይ ሓሶት ገምጋም</a:t>
            </a:r>
            <a:r>
              <a:rPr lang="am-ET" sz="4400" dirty="0">
                <a:solidFill>
                  <a:srgbClr val="0A2391"/>
                </a:solidFill>
              </a:rPr>
              <a:t> ክሕዙ ይኽእሉ እዮም፡፡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87F296-FD88-97C0-4EE0-F47E3C7D21C4}"/>
              </a:ext>
            </a:extLst>
          </p:cNvPr>
          <p:cNvSpPr txBox="1"/>
          <p:nvPr/>
        </p:nvSpPr>
        <p:spPr>
          <a:xfrm>
            <a:off x="586083" y="5884575"/>
            <a:ext cx="9617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1600" dirty="0"/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sz="1600" dirty="0"/>
              <a:t>ብ4</a:t>
            </a:r>
            <a:r>
              <a:rPr lang="am-ET" sz="1600" dirty="0"/>
              <a:t>.0 </a:t>
            </a:r>
            <a:endParaRPr lang="en-AU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5CBC2334-980F-6137-CD18-E3DE076661D2}"/>
              </a:ext>
            </a:extLst>
          </p:cNvPr>
          <p:cNvSpPr txBox="1">
            <a:spLocks/>
          </p:cNvSpPr>
          <p:nvPr/>
        </p:nvSpPr>
        <p:spPr>
          <a:xfrm>
            <a:off x="838200" y="768095"/>
            <a:ext cx="10515600" cy="411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m-ET" sz="5400" b="1" dirty="0">
                <a:solidFill>
                  <a:srgbClr val="0A2391"/>
                </a:solidFill>
              </a:rPr>
              <a:t>ናይ </a:t>
            </a:r>
            <a:r>
              <a:rPr lang="en-GB" sz="5400" b="1" dirty="0" err="1">
                <a:solidFill>
                  <a:srgbClr val="0A2391"/>
                </a:solidFill>
              </a:rPr>
              <a:t>ድረ</a:t>
            </a:r>
            <a:r>
              <a:rPr lang="en-GB" sz="5400" b="1" dirty="0">
                <a:solidFill>
                  <a:srgbClr val="0A2391"/>
                </a:solidFill>
              </a:rPr>
              <a:t>-</a:t>
            </a:r>
            <a:r>
              <a:rPr lang="am-ET" sz="5400" b="1" dirty="0">
                <a:solidFill>
                  <a:srgbClr val="0A2391"/>
                </a:solidFill>
              </a:rPr>
              <a:t>ገጽ ቅጥፈታት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053980E-9B6C-B028-F540-E5EE31F439A1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444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66B332A4-D438-4773-A77F-5ED49A448D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DF9AD32D-FF05-44F4-BD4D-9CEE89B71E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1DB78F-0B99-C6D1-7BDC-4F473938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am-ET" sz="5400">
                <a:solidFill>
                  <a:schemeClr val="bg1">
                    <a:lumMod val="95000"/>
                    <a:lumOff val="5000"/>
                  </a:schemeClr>
                </a:solidFill>
              </a:rPr>
              <a:t>ኣፍልጦ ንደቂ ኣባት</a:t>
            </a:r>
            <a:endParaRPr lang="en-US" sz="5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754134-7D0C-5E32-1382-E0F72A592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639F41-626A-050B-F482-E378DCF7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am-ET" dirty="0">
                <a:latin typeface="Arial" panose="020B0604020202020204" pitchFamily="34" charset="0"/>
                <a:cs typeface="Arial" panose="020B0604020202020204" pitchFamily="34" charset="0"/>
              </a:rPr>
              <a:t>ናይ ሓሶት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ድረ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am-ET" dirty="0">
                <a:latin typeface="Arial" panose="020B0604020202020204" pitchFamily="34" charset="0"/>
                <a:cs typeface="Arial" panose="020B0604020202020204" pitchFamily="34" charset="0"/>
              </a:rPr>
              <a:t>ገጻት ተሰሪሖም ኣብ ግብሪ ውዒሎም እዮም፡፡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2346186-C9D8-5984-13FC-1F6497701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6199" y="1492971"/>
            <a:ext cx="3333770" cy="448720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am-ET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ቀጠፍቲ ናይ ሓሶት ምልክታታት ወይ ከዓ ፍርያት ዝሸጡ </a:t>
            </a:r>
            <a:r>
              <a:rPr lang="en-GB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ድረ</a:t>
            </a:r>
            <a:r>
              <a:rPr lang="en-GB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</a:t>
            </a:r>
            <a:r>
              <a:rPr lang="am-ET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ገጻትን ይፈጥሩ እዮም፡፡ </a:t>
            </a: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am-ET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ንገንዘብኻ ይወስዱ፤ ኮይኑ ግና ነቲ ፍርያት ፈጺሞም ኣየ</a:t>
            </a:r>
            <a:r>
              <a:rPr lang="am-ET" kern="100" dirty="0">
                <a:solidFill>
                  <a:schemeClr val="tx1"/>
                </a:solidFill>
                <a:effectLst/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ቕርቡልካን፡፡ </a:t>
            </a: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am-ET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ኣብ ትኽክለኛ  </a:t>
            </a:r>
            <a:r>
              <a:rPr lang="en-GB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ድረ</a:t>
            </a:r>
            <a:r>
              <a:rPr lang="en-GB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-</a:t>
            </a:r>
            <a:r>
              <a:rPr lang="am-ET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ገጽ ምህላውካ </a:t>
            </a:r>
            <a:r>
              <a:rPr lang="am-ET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ኩሉሳዕ ኣረጋግጽ፡፡ </a:t>
            </a: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9C1408-CAF9-3655-BB59-4DE8090768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94A721-EC26-12D6-70AA-9A6F3DB3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81FA298-7390-652D-854E-FF6193A55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970" y="1271636"/>
            <a:ext cx="8042030" cy="5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30A768-08DA-92BB-7F5C-C35C6E322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E5E5E9-ADB0-F587-A642-43B69552A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am-ET" dirty="0">
                <a:latin typeface="Arial" panose="020B0604020202020204" pitchFamily="34" charset="0"/>
                <a:cs typeface="Arial" panose="020B0604020202020204" pitchFamily="34" charset="0"/>
              </a:rPr>
              <a:t>ጠላዕ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m-ET" b="0" dirty="0">
                <a:latin typeface="Arial" panose="020B0604020202020204" pitchFamily="34" charset="0"/>
                <a:cs typeface="Arial" panose="020B0604020202020204" pitchFamily="34" charset="0"/>
              </a:rPr>
              <a:t>ኣብ ኦን ላይን ዝፍጸም ናይ ጠላዕ ቅጥፈታት</a:t>
            </a:r>
            <a:endParaRPr lang="en-AU" b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B8214AF-AFC5-D64E-CF41-B550EC718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172" y="1622004"/>
            <a:ext cx="4486877" cy="4799577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am-ET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ናይ ጠላዕ መተግበሪታት ወይ ከዓ ጻውቲ (ጌም) ኣምሲሎም ዝፍጸሙ </a:t>
            </a:r>
            <a:r>
              <a:rPr lang="am-ET" b="1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ቅጥፈታት፡፡</a:t>
            </a: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am-ET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ናይ ሓሶት ናይ ውርርድ ሽልማት፤ </a:t>
            </a:r>
            <a:r>
              <a:rPr lang="am-ET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ብናይ ሓሶት ኣስማታዊ ኣካይዳ ሰባት ገንዘቦም ወይ ከዓ ውልቃዊ መረዳእታቶም ንክህቡ የዐሽውዎም፡፡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am-ET" b="1" kern="100" dirty="0">
                <a:solidFill>
                  <a:schemeClr val="tx1"/>
                </a:solidFill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ኣዝዩ ኣገዳሲ </a:t>
            </a:r>
            <a:r>
              <a:rPr lang="am-ET" b="1" kern="100" dirty="0">
                <a:solidFill>
                  <a:schemeClr val="tx1"/>
                </a:solidFill>
                <a:effectLst/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መረዳእታ ኣይተካፍል፤ ወይ ከዓ ገንዘብ ኣይትስደድ፡፡ </a:t>
            </a:r>
            <a:r>
              <a:rPr lang="am-ET" kern="100" dirty="0">
                <a:solidFill>
                  <a:schemeClr val="tx1"/>
                </a:solidFill>
                <a:effectLst/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ነቲ መተግበሪ </a:t>
            </a:r>
            <a:r>
              <a:rPr lang="am-ET" kern="100" dirty="0">
                <a:solidFill>
                  <a:schemeClr val="tx1"/>
                </a:solidFill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ቕድሚ ም</a:t>
            </a:r>
            <a:r>
              <a:rPr lang="am-ET" kern="100" dirty="0">
                <a:solidFill>
                  <a:schemeClr val="tx1"/>
                </a:solidFill>
                <a:effectLst/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ውራድካ ኣረጋግጽ፤ ኣጠራጣራይ ነገር እንተልዩ ከዓ ሪፖርት ግበር፡፡</a:t>
            </a:r>
            <a:endParaRPr lang="en-US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AEDD0C-1E76-76C8-1C73-64D2D4FD6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52C772-34F1-961C-403D-370D3804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9175AE6-38D2-C320-F39D-D957431A64C5}"/>
              </a:ext>
            </a:extLst>
          </p:cNvPr>
          <p:cNvSpPr/>
          <p:nvPr/>
        </p:nvSpPr>
        <p:spPr>
          <a:xfrm>
            <a:off x="976775" y="352425"/>
            <a:ext cx="741513" cy="7499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C764FA-ECB1-6454-6DB4-89F84465E2FD}"/>
              </a:ext>
            </a:extLst>
          </p:cNvPr>
          <p:cNvSpPr txBox="1"/>
          <p:nvPr/>
        </p:nvSpPr>
        <p:spPr>
          <a:xfrm>
            <a:off x="944412" y="352425"/>
            <a:ext cx="504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/>
              <a:t>🎰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xmlns="" id="{503CE4D1-BF2A-0924-9879-8E73B09DD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059371" y="1102405"/>
            <a:ext cx="3946545" cy="330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8BFA6E-804D-9A6F-7DA9-3615BB3BD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371" y="4403924"/>
            <a:ext cx="4266457" cy="216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80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800577-F8B0-77C9-3E00-388B37AF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C7F29A-D44C-3014-6B10-159CF26D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3"/>
            <a:ext cx="10515600" cy="3698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m-ET" sz="4400" dirty="0">
                <a:solidFill>
                  <a:srgbClr val="0A2391"/>
                </a:solidFill>
              </a:rPr>
              <a:t>ቀጠፍቲ ብዛዕባኻ </a:t>
            </a:r>
            <a:r>
              <a:rPr lang="am-ET" sz="4400" b="1" dirty="0">
                <a:solidFill>
                  <a:srgbClr val="0A2391"/>
                </a:solidFill>
              </a:rPr>
              <a:t>ካብ ናይ ማሕበራዊ ሚድያ ሒሳብካ </a:t>
            </a:r>
            <a:r>
              <a:rPr lang="am-ET" sz="4400" dirty="0">
                <a:solidFill>
                  <a:srgbClr val="0A2391"/>
                </a:solidFill>
              </a:rPr>
              <a:t>ብዙሕ ክመሃሩ ይኽእሉ እዮም፡፡</a:t>
            </a:r>
            <a:endParaRPr lang="en-AU" sz="44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D5DA7F7-705E-0FDB-65BC-628A0CFA37CE}"/>
              </a:ext>
            </a:extLst>
          </p:cNvPr>
          <p:cNvSpPr txBox="1"/>
          <p:nvPr/>
        </p:nvSpPr>
        <p:spPr>
          <a:xfrm>
            <a:off x="513346" y="5952023"/>
            <a:ext cx="11165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1600" dirty="0"/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sz="1600" dirty="0"/>
              <a:t>ብ4</a:t>
            </a:r>
            <a:r>
              <a:rPr lang="am-ET" sz="1600" dirty="0"/>
              <a:t>.0 </a:t>
            </a:r>
            <a:endParaRPr lang="en-AU" sz="16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5B77BF46-F75A-B295-152E-55BAF09A9842}"/>
              </a:ext>
            </a:extLst>
          </p:cNvPr>
          <p:cNvSpPr txBox="1">
            <a:spLocks/>
          </p:cNvSpPr>
          <p:nvPr/>
        </p:nvSpPr>
        <p:spPr>
          <a:xfrm>
            <a:off x="838200" y="559042"/>
            <a:ext cx="10515600" cy="1690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m-ET" sz="5400" b="1" dirty="0">
                <a:solidFill>
                  <a:srgbClr val="0A2391"/>
                </a:solidFill>
              </a:rPr>
              <a:t>ኣብ ማሕበራዊ ሚድያ፤ መተግበሪን ናይ ኦን ላይን መልእኽቲን መሰረት ዝገበሩ ቅጥፈታት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97DF8C9-05A4-C927-B2EE-63DEEA1C7FA8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8807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56EA7D-9624-A243-C97B-F76F2880E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7614-5F39-6550-2844-6A38C68A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72" y="167408"/>
            <a:ext cx="10381416" cy="1325563"/>
          </a:xfrm>
        </p:spPr>
        <p:txBody>
          <a:bodyPr/>
          <a:lstStyle/>
          <a:p>
            <a:r>
              <a:rPr lang="am-ET" dirty="0">
                <a:latin typeface="Arial" panose="020B0604020202020204" pitchFamily="34" charset="0"/>
                <a:cs typeface="Arial" panose="020B0604020202020204" pitchFamily="34" charset="0"/>
              </a:rPr>
              <a:t>ኣብ ማሕበራዊ ሚድያ ምክፋል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9FA5A-266A-FD93-EECB-68920D867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E8E9656-ADA5-3A7B-2C80-D2ABD49FEB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6191546" y="2568624"/>
            <a:ext cx="2581127" cy="17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9E38F7BA-0388-50B5-422E-CCA7D728FBDD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486877" cy="45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am-ET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ባንኪ ንዓኻ ከለልይ ዝጥቀመሎም መረዳእታታት ኣስትብህል፡፡ ወይ ከዓ መፍለዪ ምሽጥር፡፡</a:t>
            </a:r>
            <a:endParaRPr lang="en-US" sz="2000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am-ET" sz="20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ልደት መዓልትኻ</a:t>
            </a:r>
            <a:endParaRPr lang="en-US" sz="2000" b="1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am-ET" sz="20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ኣድራሻኻ </a:t>
            </a:r>
            <a:endParaRPr lang="en-US" sz="2000" b="1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am-ET" sz="20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ናይ ድሙኻ ወይ ከዓ ከልብኻ ሽም</a:t>
            </a:r>
            <a:endParaRPr lang="en-US" sz="2000" b="1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am-ET" sz="20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ካልእ ዝኾነ ውልቃዊ መረዳእታ</a:t>
            </a:r>
            <a:r>
              <a:rPr lang="en-US" sz="20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am-ET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ኣብ ሶሻል ሚድያ እተካፍሎ እንታይ ም</a:t>
            </a:r>
            <a:r>
              <a:rPr lang="am-ET" sz="2000" kern="100" dirty="0">
                <a:solidFill>
                  <a:schemeClr val="tx1"/>
                </a:solidFill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ዃኑ ጥንቃቐ ግበር፡፡ እቲ እትውዝዖ ስእሊን መረዳእታን ቀጠፍቲ ክእክብዎ ይኽእሉ እዮም፡፡</a:t>
            </a:r>
            <a:endParaRPr lang="en-US" sz="2000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730A59-67F1-0135-2E98-F4200FDB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673" y="1708249"/>
            <a:ext cx="2581127" cy="1720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03D29D-42F0-CA34-09A9-6F9C8C6FB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007" y="3428999"/>
            <a:ext cx="2581127" cy="172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2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D7D305-F206-DE64-670A-8F4F6F125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6B457-714C-337B-F353-5D832902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72" y="167408"/>
            <a:ext cx="10381416" cy="1325563"/>
          </a:xfrm>
        </p:spPr>
        <p:txBody>
          <a:bodyPr/>
          <a:lstStyle/>
          <a:p>
            <a:r>
              <a:rPr lang="am-ET" dirty="0">
                <a:latin typeface="Arial" panose="020B0604020202020204" pitchFamily="34" charset="0"/>
                <a:cs typeface="Arial" panose="020B0604020202020204" pitchFamily="34" charset="0"/>
              </a:rPr>
              <a:t>ኣብ ዕዳጋ ዝፍጸሙ ቅጥፈታት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am-ET" dirty="0">
                <a:latin typeface="Arial" panose="020B0604020202020204" pitchFamily="34" charset="0"/>
                <a:cs typeface="Arial" panose="020B0604020202020204" pitchFamily="34" charset="0"/>
              </a:rPr>
              <a:t>ናይ ሓሰት ምልክታታት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E13432-F00C-DB14-0953-48223E6059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n-AU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D589C4C-2B0E-5F21-BD6A-F0E9EAE8BF3A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486877" cy="45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am-ET" sz="2000" kern="1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am-ET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ንርእስኻ ካብ ቅጥፈትን ካብዘይ ምርድዳእን ተኸላኸል፡፡ እዞም ዝስዕቡ ብጭ</a:t>
            </a:r>
            <a:r>
              <a:rPr lang="am-ET" sz="2000" kern="100" dirty="0">
                <a:solidFill>
                  <a:schemeClr val="tx1"/>
                </a:solidFill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ቕታታት ከዓ ኣይተረስዕ፡፡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am-ET" sz="2000" kern="100" dirty="0">
                <a:solidFill>
                  <a:schemeClr val="tx1"/>
                </a:solidFill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ንዝኾነ ኣቅሓ ኣይትኽፈለሉ፤ ብፍላይ ከዓ ዕርቡን ኣይተትሕዝ፤ እስካዕ ነቲ ኣቅሓ እትርእዮ፡፡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am-ET" sz="2000" kern="100" dirty="0">
                <a:solidFill>
                  <a:schemeClr val="tx1"/>
                </a:solidFill>
                <a:latin typeface="Nyala" panose="02000504070300020003" pitchFamily="2" charset="0"/>
                <a:ea typeface="Aptos" panose="020B0004020202020204" pitchFamily="34" charset="0"/>
                <a:cs typeface="Arial" panose="020B0604020202020204" pitchFamily="34" charset="0"/>
              </a:rPr>
              <a:t>ዝኾነ ኣብ ኢድካ ዘሎ ኣቅሓ ኣይተረክብ፤ እስካዕ ምሉእ ክፍሊት ዝፍጸም፡፡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A0490C-BCC9-84D0-9B11-B0BB3EC7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128" y="1825625"/>
            <a:ext cx="2809540" cy="3719448"/>
          </a:xfrm>
          <a:prstGeom prst="rect">
            <a:avLst/>
          </a:prstGeom>
        </p:spPr>
      </p:pic>
      <p:pic>
        <p:nvPicPr>
          <p:cNvPr id="5" name="60E5AEAB-A34D-449F-B358-9F6E31A52DEA" descr="IMG_9600.jpg">
            <a:extLst>
              <a:ext uri="{FF2B5EF4-FFF2-40B4-BE49-F238E27FC236}">
                <a16:creationId xmlns:a16="http://schemas.microsoft.com/office/drawing/2014/main" xmlns="" id="{D82F00F6-8334-2DF1-0B93-E8E3BDE8C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" b="23313"/>
          <a:stretch/>
        </p:blipFill>
        <p:spPr bwMode="auto">
          <a:xfrm>
            <a:off x="9310299" y="1825625"/>
            <a:ext cx="2475729" cy="354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27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22CCC2-8BC9-73E2-8B6C-651802D7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2AADE12-81EB-71A7-911C-90087AF12599}"/>
              </a:ext>
            </a:extLst>
          </p:cNvPr>
          <p:cNvSpPr/>
          <p:nvPr/>
        </p:nvSpPr>
        <p:spPr>
          <a:xfrm>
            <a:off x="146051" y="96262"/>
            <a:ext cx="12192000" cy="6858000"/>
          </a:xfrm>
          <a:prstGeom prst="rect">
            <a:avLst/>
          </a:prstGeom>
          <a:solidFill>
            <a:srgbClr val="0220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F15E1C-54B7-1EA4-1B01-3C9525FEE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0774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m-ET" sz="5400" dirty="0">
                <a:solidFill>
                  <a:schemeClr val="bg1"/>
                </a:solidFill>
              </a:rPr>
              <a:t>ቀጠፍቲ ቴክኖሎጂ እንዳተጠ</a:t>
            </a:r>
            <a:r>
              <a:rPr lang="am-ET" sz="5400" dirty="0">
                <a:solidFill>
                  <a:schemeClr val="bg1"/>
                </a:solidFill>
                <a:latin typeface="Nyala" panose="02000504070300020003" pitchFamily="2" charset="0"/>
              </a:rPr>
              <a:t>ቐ</a:t>
            </a:r>
            <a:r>
              <a:rPr lang="am-ET" sz="5400" dirty="0">
                <a:solidFill>
                  <a:schemeClr val="bg1"/>
                </a:solidFill>
              </a:rPr>
              <a:t>ሙ ናይ ስልኪ ጻውዒቶምን ዘመሓልፍዎ መልእኽቶምን ካብ ሓቀኛ ቁጽሪ ስልኪ ከምዝመጸ ከምስልዎ ይፍትኑ፡፡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E110FBB-F99B-F5E2-3A32-927DE74F9C71}"/>
              </a:ext>
            </a:extLst>
          </p:cNvPr>
          <p:cNvSpPr txBox="1"/>
          <p:nvPr/>
        </p:nvSpPr>
        <p:spPr>
          <a:xfrm>
            <a:off x="838200" y="6176963"/>
            <a:ext cx="11207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1600" dirty="0">
                <a:solidFill>
                  <a:schemeClr val="bg2"/>
                </a:solidFill>
              </a:rPr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sz="1600" dirty="0">
                <a:solidFill>
                  <a:schemeClr val="bg2"/>
                </a:solidFill>
              </a:rPr>
              <a:t>ብ4</a:t>
            </a:r>
            <a:r>
              <a:rPr lang="am-ET" sz="1600" dirty="0">
                <a:solidFill>
                  <a:schemeClr val="bg2"/>
                </a:solidFill>
              </a:rPr>
              <a:t>.0 </a:t>
            </a:r>
            <a:endParaRPr lang="en-AU" sz="1600" dirty="0">
              <a:solidFill>
                <a:schemeClr val="bg2"/>
              </a:solidFill>
            </a:endParaRPr>
          </a:p>
        </p:txBody>
      </p:sp>
      <p:pic>
        <p:nvPicPr>
          <p:cNvPr id="8" name="Picture 7" descr="A hand holding a phone&#10;&#10;AI-generated content may be incorrect.">
            <a:extLst>
              <a:ext uri="{FF2B5EF4-FFF2-40B4-BE49-F238E27FC236}">
                <a16:creationId xmlns:a16="http://schemas.microsoft.com/office/drawing/2014/main" xmlns="" id="{DA7291D1-E58E-BBB9-E123-D398A78A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667" y="4487228"/>
            <a:ext cx="3017384" cy="16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3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ABCAC7-102F-235C-2CD3-3E4C09F8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CC4F89-6F75-6EB0-9FD9-F66DE37E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89" y="678996"/>
            <a:ext cx="10515600" cy="1294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m-ET" sz="5400" b="1" dirty="0">
                <a:solidFill>
                  <a:srgbClr val="0A2391"/>
                </a:solidFill>
              </a:rPr>
              <a:t>ልሙዳት ቅጥፈታት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75DE9B-9FED-2256-6BDD-89525A3E747C}"/>
              </a:ext>
            </a:extLst>
          </p:cNvPr>
          <p:cNvSpPr txBox="1"/>
          <p:nvPr/>
        </p:nvSpPr>
        <p:spPr>
          <a:xfrm>
            <a:off x="559841" y="5761464"/>
            <a:ext cx="9269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1600" dirty="0"/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sz="1600" dirty="0"/>
              <a:t>ብ4</a:t>
            </a:r>
            <a:r>
              <a:rPr lang="am-ET" sz="1600" dirty="0"/>
              <a:t>.0 </a:t>
            </a:r>
            <a:endParaRPr lang="en-AU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29FD35D-C342-B84B-6470-592EF6E6AC2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5A181F-D618-41AC-308A-C1A137272EC8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8CC8C7-6AF0-7A6A-7169-86E989C90BB9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FD16A50-C8DE-5499-9579-3757CB93AD0E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01DD307-2E4F-C499-BC43-B60EA3F98A37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1681B0-AF1C-4DD9-8398-FD0D7F294AFE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4E6B2E9-196C-09BE-E0EB-268E124C26D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58D28BB7-83B1-60DC-D11E-49E664F5B1DB}"/>
              </a:ext>
            </a:extLst>
          </p:cNvPr>
          <p:cNvSpPr txBox="1">
            <a:spLocks/>
          </p:cNvSpPr>
          <p:nvPr/>
        </p:nvSpPr>
        <p:spPr>
          <a:xfrm>
            <a:off x="838200" y="2087816"/>
            <a:ext cx="10515600" cy="26823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m-ET" dirty="0">
                <a:solidFill>
                  <a:schemeClr val="bg1"/>
                </a:solidFill>
              </a:rPr>
              <a:t>ናይ ሰብ ባህርይ እንዳተዋሳእኻ ዝፍጸሙ ቅጥፈታት</a:t>
            </a:r>
            <a:endParaRPr lang="en-A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am-ET" dirty="0">
                <a:solidFill>
                  <a:schemeClr val="bg1"/>
                </a:solidFill>
              </a:rPr>
              <a:t>ናይ ኢንቨስትመንት ቅጥፈታት</a:t>
            </a:r>
            <a:endParaRPr lang="en-A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am-ET" dirty="0">
                <a:solidFill>
                  <a:schemeClr val="bg1"/>
                </a:solidFill>
              </a:rPr>
              <a:t>ስራሕን ቁጻርን መሰረት ዝገበሩ ቅጥፈታት</a:t>
            </a:r>
            <a:endParaRPr lang="en-A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am-ET" dirty="0">
                <a:solidFill>
                  <a:schemeClr val="bg1"/>
                </a:solidFill>
              </a:rPr>
              <a:t>ፍርያትን ኣገልግሎትን መሰረት ዘገበሩ ቅጥፈታት</a:t>
            </a:r>
            <a:endParaRPr lang="en-A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am-ET" dirty="0">
                <a:solidFill>
                  <a:schemeClr val="bg1"/>
                </a:solidFill>
              </a:rPr>
              <a:t>ኣብ ፍ</a:t>
            </a:r>
            <a:r>
              <a:rPr lang="am-ET" dirty="0">
                <a:solidFill>
                  <a:schemeClr val="bg1"/>
                </a:solidFill>
                <a:latin typeface="Nyala" panose="02000504070300020003" pitchFamily="2" charset="0"/>
              </a:rPr>
              <a:t>ቕሪ ዝተደረኹ ቅጥፈታት</a:t>
            </a:r>
            <a:endParaRPr lang="en-A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am-ET" dirty="0">
                <a:solidFill>
                  <a:schemeClr val="bg1"/>
                </a:solidFill>
              </a:rPr>
              <a:t>ምፍርራሕን ምጉሓልን ዝሓዙ ቅጥፈታት</a:t>
            </a:r>
            <a:endParaRPr lang="en-A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am-ET" dirty="0">
                <a:solidFill>
                  <a:schemeClr val="bg1"/>
                </a:solidFill>
              </a:rPr>
              <a:t>ኣብ ዘይተገመተ ኩነታት ኣብ ገንዘብ ዝፍጸሙ ቅጥፈታት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590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7626D81F-D180-DEAF-414E-38AF6C90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214" y="171760"/>
            <a:ext cx="9867572" cy="1325563"/>
          </a:xfrm>
        </p:spPr>
        <p:txBody>
          <a:bodyPr/>
          <a:lstStyle/>
          <a:p>
            <a:pPr algn="ctr"/>
            <a:r>
              <a:rPr lang="am-ET" sz="4000" dirty="0">
                <a:latin typeface="Arial" panose="020B0604020202020204" pitchFamily="34" charset="0"/>
                <a:cs typeface="Arial" panose="020B0604020202020204" pitchFamily="34" charset="0"/>
              </a:rPr>
              <a:t>ኣብ ኦን ላይን ውሑስ ንም</a:t>
            </a:r>
            <a:r>
              <a:rPr lang="am-ET" sz="4000" dirty="0">
                <a:latin typeface="Nyala" panose="02000504070300020003" pitchFamily="2" charset="0"/>
                <a:cs typeface="Arial" panose="020B0604020202020204" pitchFamily="34" charset="0"/>
              </a:rPr>
              <a:t>ዃን ገለ ብጭቕታታት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xmlns="" id="{2D874D53-55FC-A4E7-485A-F44D7E3139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9259841"/>
              </p:ext>
            </p:extLst>
          </p:nvPr>
        </p:nvGraphicFramePr>
        <p:xfrm>
          <a:off x="1162214" y="1325562"/>
          <a:ext cx="9867573" cy="500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C20E757-1F63-1C32-9C6D-619339D6CBBA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05DFCC-C1A8-1DD9-E355-E90B89B01F6D}"/>
              </a:ext>
            </a:extLst>
          </p:cNvPr>
          <p:cNvSpPr/>
          <p:nvPr/>
        </p:nvSpPr>
        <p:spPr>
          <a:xfrm>
            <a:off x="10353822" y="-1"/>
            <a:ext cx="18288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056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C875F8-B636-A736-FCB6-1AB75146D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3593F-E90B-B8EB-5F9D-41119CF5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m-ET" sz="5400" dirty="0">
                <a:solidFill>
                  <a:srgbClr val="0A2391"/>
                </a:solidFill>
              </a:rPr>
              <a:t>እንተድኣ ግዳይ ቅጥፈት ኮይንካ፤ ሪፖርት ምግባር ኣገዳሲ እዩ፡፡ </a:t>
            </a:r>
            <a:endParaRPr lang="en-AU" sz="54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am-ET" sz="5400" b="1" dirty="0">
                <a:solidFill>
                  <a:srgbClr val="0A2391"/>
                </a:solidFill>
              </a:rPr>
              <a:t>ሪፖርታት ሽምካ እንከይጸራሕካ ወይ ከዓ ብሽም ካልእ ሰብ ክትገብር ትኽእል ኢኻ፡፡</a:t>
            </a:r>
            <a:endParaRPr lang="en-AU" sz="5400" b="1" dirty="0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C54D64-43DC-7644-6017-9627FA216CCF}"/>
              </a:ext>
            </a:extLst>
          </p:cNvPr>
          <p:cNvSpPr txBox="1"/>
          <p:nvPr/>
        </p:nvSpPr>
        <p:spPr>
          <a:xfrm>
            <a:off x="513346" y="6176963"/>
            <a:ext cx="1067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1600" dirty="0"/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sz="1600" dirty="0"/>
              <a:t>ብ4</a:t>
            </a:r>
            <a:r>
              <a:rPr lang="am-ET" sz="1600" dirty="0"/>
              <a:t>.0 </a:t>
            </a:r>
            <a:endParaRPr lang="en-AU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916327E-C109-9CAE-E14D-84A550935B03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2492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2CE7B6-E2B7-3280-C19B-4AC90BE8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396502-43A8-0D85-96EA-1E915ACC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6595"/>
            <a:ext cx="10515600" cy="537410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m-ET" sz="5400" b="1" dirty="0">
                <a:solidFill>
                  <a:srgbClr val="0A2391"/>
                </a:solidFill>
              </a:rPr>
              <a:t>ንቅጥፈታት ኣበይ ከም እተፍልጥ፡፡</a:t>
            </a:r>
            <a:endParaRPr lang="en-AU" sz="5400" b="1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am-ET" sz="3200" dirty="0">
                <a:solidFill>
                  <a:srgbClr val="0A2391"/>
                </a:solidFill>
              </a:rPr>
              <a:t>ናብ  </a:t>
            </a:r>
            <a:r>
              <a:rPr lang="en-AU" sz="3200" u="sng" dirty="0">
                <a:solidFill>
                  <a:srgbClr val="0A2391"/>
                </a:solidFill>
              </a:rPr>
              <a:t>scamwatch.gov.au</a:t>
            </a:r>
            <a:r>
              <a:rPr lang="am-ET" sz="3200" u="sng" dirty="0">
                <a:solidFill>
                  <a:srgbClr val="0A2391"/>
                </a:solidFill>
              </a:rPr>
              <a:t> </a:t>
            </a:r>
            <a:r>
              <a:rPr lang="am-ET" sz="3200" dirty="0">
                <a:solidFill>
                  <a:srgbClr val="0A2391"/>
                </a:solidFill>
              </a:rPr>
              <a:t>ሪፖርት ግበር</a:t>
            </a:r>
            <a:r>
              <a:rPr lang="en-AU" sz="3200" dirty="0">
                <a:solidFill>
                  <a:srgbClr val="0A2391"/>
                </a:solidFill>
              </a:rPr>
              <a:t>:</a:t>
            </a:r>
            <a:endParaRPr lang="en-AU" sz="3200" u="sng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sz="3200" b="1" dirty="0">
                <a:solidFill>
                  <a:srgbClr val="0A2391"/>
                </a:solidFill>
              </a:rPr>
              <a:t>1300 303 143</a:t>
            </a:r>
            <a:endParaRPr lang="en-AU" sz="32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am-ET" sz="3200" dirty="0">
                <a:solidFill>
                  <a:srgbClr val="0A2391"/>
                </a:solidFill>
              </a:rPr>
              <a:t>እቲ ቀጣፊ ንገንዘብካ ወይ ከዓ ንመንነትካ እንተድ ኣ ሰሪ</a:t>
            </a:r>
            <a:r>
              <a:rPr lang="am-ET" sz="3200" dirty="0">
                <a:solidFill>
                  <a:srgbClr val="0A2391"/>
                </a:solidFill>
                <a:latin typeface="Nyala" panose="02000504070300020003" pitchFamily="2" charset="0"/>
              </a:rPr>
              <a:t>ቑካ ኮይኑ፤ ንባንክኻ ርኸብ፡፡ ከም እውን ብኣይ ዲ ኬር </a:t>
            </a:r>
            <a:r>
              <a:rPr lang="en-AU" sz="3200" dirty="0">
                <a:solidFill>
                  <a:srgbClr val="0A2391"/>
                </a:solidFill>
              </a:rPr>
              <a:t>1800 595 160 </a:t>
            </a:r>
            <a:r>
              <a:rPr lang="en-AU" sz="3200" u="sng" dirty="0">
                <a:solidFill>
                  <a:srgbClr val="0A2391"/>
                </a:solidFill>
              </a:rPr>
              <a:t>idcare.org</a:t>
            </a:r>
            <a:r>
              <a:rPr lang="am-ET" sz="3200" dirty="0">
                <a:solidFill>
                  <a:srgbClr val="0A2391"/>
                </a:solidFill>
                <a:latin typeface="Nyala" panose="02000504070300020003" pitchFamily="2" charset="0"/>
              </a:rPr>
              <a:t> አፍልጥ፡፡</a:t>
            </a:r>
            <a:endParaRPr lang="en-AU" sz="3200" u="sng" dirty="0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3A9F4D-3EB3-99E8-3BE6-023028795B63}"/>
              </a:ext>
            </a:extLst>
          </p:cNvPr>
          <p:cNvSpPr txBox="1"/>
          <p:nvPr/>
        </p:nvSpPr>
        <p:spPr>
          <a:xfrm>
            <a:off x="685717" y="5503206"/>
            <a:ext cx="1026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sz="1600" dirty="0"/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sz="1600" dirty="0"/>
              <a:t>ብ4</a:t>
            </a:r>
            <a:r>
              <a:rPr lang="am-ET" sz="1600" dirty="0"/>
              <a:t>.0 </a:t>
            </a:r>
            <a:endParaRPr lang="en-AU" sz="1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7A9E0BD-87D9-09AB-B657-EA8CE07CEFD5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3B44E7C-FFB0-7974-E36D-EB757D89B5EF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E77F70-2127-53F4-1070-A7086DDC2E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408016F-27C9-8D9B-F246-EA9117D252CA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1D8E1C5-38F6-0D98-B8D9-82066B754FA7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8E0E049-607C-AA14-0244-50ACE7886A7A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69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46F182-0514-2EA2-044A-6CB74A7F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am-ET" dirty="0"/>
              <a:t>ዳህሰሳ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212689-1EBC-6CD6-5209-A989F9C48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99018" cy="3929223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m-ET" dirty="0"/>
              <a:t>ንቅጥፈታት ከመይ ተለልዮም፤ ከመይኽ ተወግዶም</a:t>
            </a:r>
            <a:endParaRPr lang="en-AU" dirty="0"/>
          </a:p>
          <a:p>
            <a:pPr marL="742950" lvl="1" indent="-285750"/>
            <a:r>
              <a:rPr lang="am-ET" dirty="0"/>
              <a:t>ናይ ጽሑፍ መልእኽትታት</a:t>
            </a:r>
            <a:endParaRPr lang="en-AU" dirty="0"/>
          </a:p>
          <a:p>
            <a:pPr marL="742950" lvl="1" indent="-285750"/>
            <a:r>
              <a:rPr lang="am-ET" dirty="0">
                <a:latin typeface="Nyala" panose="02000504070300020003" pitchFamily="2" charset="0"/>
              </a:rPr>
              <a:t>ም</a:t>
            </a:r>
            <a:r>
              <a:rPr lang="en-AU" dirty="0">
                <a:latin typeface="Nyala" panose="02000504070300020003" pitchFamily="2" charset="0"/>
              </a:rPr>
              <a:t>ቕ</a:t>
            </a:r>
            <a:r>
              <a:rPr lang="am-ET" dirty="0">
                <a:latin typeface="Nyala" panose="02000504070300020003" pitchFamily="2" charset="0"/>
              </a:rPr>
              <a:t>ሻሽ</a:t>
            </a:r>
            <a:endParaRPr lang="en-AU" dirty="0"/>
          </a:p>
          <a:p>
            <a:pPr marL="742950" lvl="1" indent="-285750"/>
            <a:r>
              <a:rPr lang="am-ET" dirty="0"/>
              <a:t>ናይ ሓሰት ድረ ገጽን ዳህሰሳዊ ገምጋምን </a:t>
            </a:r>
            <a:endParaRPr lang="en-AU" dirty="0"/>
          </a:p>
          <a:p>
            <a:pPr marL="742950" lvl="1" indent="-285750"/>
            <a:r>
              <a:rPr lang="am-ET" dirty="0"/>
              <a:t>ማሕበራዊ ሚድያ</a:t>
            </a:r>
            <a:endParaRPr lang="en-AU" dirty="0"/>
          </a:p>
          <a:p>
            <a:pPr marL="285750" indent="-285750"/>
            <a:r>
              <a:rPr lang="am-ET" dirty="0"/>
              <a:t>ንቅጥፈት ሪፖርት ምግባር</a:t>
            </a:r>
            <a:endParaRPr lang="en-AU" dirty="0"/>
          </a:p>
          <a:p>
            <a:pPr marL="742950" lvl="1" indent="-285750"/>
            <a:endParaRPr lang="en-AU" dirty="0"/>
          </a:p>
          <a:p>
            <a:pPr marL="742950" lvl="1" indent="-285750"/>
            <a:endParaRPr lang="en-AU" dirty="0"/>
          </a:p>
          <a:p>
            <a:pPr marL="742950" lvl="1" indent="-285750"/>
            <a:endParaRPr lang="en-AU" dirty="0"/>
          </a:p>
        </p:txBody>
      </p:sp>
      <p:pic>
        <p:nvPicPr>
          <p:cNvPr id="10" name="Content Placeholder 9" descr="A blue shield with a keyhole and numbers&#10;&#10;AI-generated content may be incorrect.">
            <a:extLst>
              <a:ext uri="{FF2B5EF4-FFF2-40B4-BE49-F238E27FC236}">
                <a16:creationId xmlns:a16="http://schemas.microsoft.com/office/drawing/2014/main" xmlns="" id="{CAFA2A27-E0F9-CFDB-8F62-B0BB60D9D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7239000" y="2017486"/>
            <a:ext cx="4199728" cy="2782320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1A1A0A-858C-1F64-80C9-87539336F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48400"/>
            <a:ext cx="7526338" cy="244475"/>
          </a:xfrm>
        </p:spPr>
        <p:txBody>
          <a:bodyPr anchor="ctr">
            <a:norm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/>
              <a:t>WA Digital Inclusion Project  | </a:t>
            </a:r>
            <a:r>
              <a:rPr lang="en-AU" altLang="en-US"/>
              <a:t>Community Champions | Training Session.</a:t>
            </a: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96A85B-09B6-4E52-4A24-4BE9F05373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B097261-AB5A-4C34-B9F2-CE1C1D3F8165}" type="slidenum">
              <a:rPr lang="en-AU" altLang="en-US" smtClean="0"/>
              <a:pPr>
                <a:spcAft>
                  <a:spcPts val="600"/>
                </a:spcAft>
                <a:defRPr/>
              </a:pPr>
              <a:t>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4048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274E21-250B-ABD9-E81A-E64E3CF8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0A7971-2A3F-8F9A-5BFC-8BA6FC3D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000"/>
            <a:ext cx="10515600" cy="5541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m-ET" sz="5400" b="1" dirty="0">
                <a:solidFill>
                  <a:srgbClr val="0A2391"/>
                </a:solidFill>
              </a:rPr>
              <a:t>ሓገዝን ደገፍን</a:t>
            </a:r>
            <a:endParaRPr lang="en-AU" sz="5400" b="1" dirty="0">
              <a:solidFill>
                <a:srgbClr val="0A2391"/>
              </a:solidFill>
            </a:endParaRPr>
          </a:p>
          <a:p>
            <a:pPr marL="0" indent="0">
              <a:buNone/>
            </a:pPr>
            <a:endParaRPr lang="en-AU" b="1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am-ET" b="1" dirty="0">
                <a:solidFill>
                  <a:srgbClr val="0A2391"/>
                </a:solidFill>
              </a:rPr>
              <a:t>ትኩስ መስመር</a:t>
            </a:r>
            <a:r>
              <a:rPr lang="en-AU" b="1" dirty="0">
                <a:solidFill>
                  <a:srgbClr val="0A2391"/>
                </a:solidFill>
              </a:rPr>
              <a:t>: </a:t>
            </a:r>
            <a:r>
              <a:rPr lang="en-AU" dirty="0">
                <a:solidFill>
                  <a:srgbClr val="0A2391"/>
                </a:solidFill>
              </a:rPr>
              <a:t>13 11 14 | </a:t>
            </a:r>
            <a:r>
              <a:rPr lang="en-AU" u="sng" dirty="0">
                <a:solidFill>
                  <a:srgbClr val="0A2391"/>
                </a:solidFill>
              </a:rPr>
              <a:t>lifeline.org.au </a:t>
            </a:r>
          </a:p>
          <a:p>
            <a:pPr marL="0" indent="0">
              <a:buNone/>
            </a:pPr>
            <a:r>
              <a:rPr lang="am-ET" b="1" dirty="0">
                <a:solidFill>
                  <a:srgbClr val="0A2391"/>
                </a:solidFill>
              </a:rPr>
              <a:t>እንካብ ሰማያዊ ሰገር</a:t>
            </a:r>
            <a:r>
              <a:rPr lang="en-AU" b="1" dirty="0">
                <a:solidFill>
                  <a:srgbClr val="0A2391"/>
                </a:solidFill>
              </a:rPr>
              <a:t>: </a:t>
            </a:r>
            <a:r>
              <a:rPr lang="en-AU" dirty="0">
                <a:solidFill>
                  <a:srgbClr val="0A2391"/>
                </a:solidFill>
              </a:rPr>
              <a:t>1300 22 4636 | </a:t>
            </a:r>
            <a:r>
              <a:rPr lang="en-AU" u="sng" dirty="0">
                <a:solidFill>
                  <a:srgbClr val="0A2391"/>
                </a:solidFill>
              </a:rPr>
              <a:t>beyondblue.org.au </a:t>
            </a:r>
          </a:p>
          <a:p>
            <a:pPr marL="0" indent="0">
              <a:buNone/>
            </a:pPr>
            <a:r>
              <a:rPr lang="en-AU" b="1" dirty="0">
                <a:solidFill>
                  <a:srgbClr val="0A2391"/>
                </a:solidFill>
              </a:rPr>
              <a:t>13</a:t>
            </a:r>
            <a:r>
              <a:rPr lang="am-ET" b="1" dirty="0">
                <a:solidFill>
                  <a:srgbClr val="0A2391"/>
                </a:solidFill>
              </a:rPr>
              <a:t> ያርን</a:t>
            </a:r>
            <a:r>
              <a:rPr lang="en-AU" b="1" dirty="0">
                <a:solidFill>
                  <a:srgbClr val="0A2391"/>
                </a:solidFill>
              </a:rPr>
              <a:t>:</a:t>
            </a:r>
            <a:r>
              <a:rPr lang="en-AU" dirty="0">
                <a:solidFill>
                  <a:srgbClr val="0A2391"/>
                </a:solidFill>
              </a:rPr>
              <a:t> 13 92 76 | </a:t>
            </a:r>
            <a:r>
              <a:rPr lang="en-AU" u="sng" dirty="0">
                <a:solidFill>
                  <a:srgbClr val="0A2391"/>
                </a:solidFill>
              </a:rPr>
              <a:t>13yarn.org.au</a:t>
            </a:r>
          </a:p>
          <a:p>
            <a:pPr marL="0" indent="0">
              <a:buNone/>
            </a:pPr>
            <a:endParaRPr lang="en-AU" sz="14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am-ET" b="1" dirty="0">
                <a:solidFill>
                  <a:srgbClr val="0A2391"/>
                </a:solidFill>
              </a:rPr>
              <a:t>ናይ ገንዘብ ጸገም ገጢሙካ ዶ ኣሎ</a:t>
            </a:r>
            <a:r>
              <a:rPr lang="en-AU" b="1" dirty="0">
                <a:solidFill>
                  <a:srgbClr val="0A2391"/>
                </a:solidFill>
              </a:rPr>
              <a:t>? </a:t>
            </a:r>
            <a:r>
              <a:rPr lang="en-AU" sz="3200" b="1" dirty="0">
                <a:solidFill>
                  <a:srgbClr val="0A2391"/>
                </a:solidFill>
              </a:rPr>
              <a:t/>
            </a:r>
            <a:br>
              <a:rPr lang="en-AU" sz="3200" b="1" dirty="0">
                <a:solidFill>
                  <a:srgbClr val="0A2391"/>
                </a:solidFill>
              </a:rPr>
            </a:br>
            <a:r>
              <a:rPr lang="am-ET" sz="3200" dirty="0">
                <a:solidFill>
                  <a:srgbClr val="0A2391"/>
                </a:solidFill>
              </a:rPr>
              <a:t>ምስ ናጻ ናይ </a:t>
            </a:r>
            <a:r>
              <a:rPr lang="am-ET" sz="3200" b="1" dirty="0">
                <a:solidFill>
                  <a:srgbClr val="0A2391"/>
                </a:solidFill>
              </a:rPr>
              <a:t>ገንዘብ ኣማኻሪ ብብሄራዊ ዕዳ ትኩስ መስመር </a:t>
            </a:r>
            <a:r>
              <a:rPr lang="am-ET" sz="3200" dirty="0">
                <a:solidFill>
                  <a:srgbClr val="0A2391"/>
                </a:solidFill>
              </a:rPr>
              <a:t>ኣቢልካ ተዘራረብ፡፡ </a:t>
            </a:r>
            <a:r>
              <a:rPr lang="am-ET" sz="3200" b="1" dirty="0">
                <a:solidFill>
                  <a:srgbClr val="0A2391"/>
                </a:solidFill>
              </a:rPr>
              <a:t>ናይ ሓገዝ መስመር </a:t>
            </a:r>
            <a:r>
              <a:rPr lang="en-AU" dirty="0">
                <a:solidFill>
                  <a:srgbClr val="0A2391"/>
                </a:solidFill>
              </a:rPr>
              <a:t> </a:t>
            </a:r>
            <a:r>
              <a:rPr lang="am-ET" dirty="0">
                <a:solidFill>
                  <a:srgbClr val="0A2391"/>
                </a:solidFill>
              </a:rPr>
              <a:t>ቢ</a:t>
            </a:r>
            <a:r>
              <a:rPr lang="en-AU" b="1" dirty="0">
                <a:solidFill>
                  <a:srgbClr val="0A2391"/>
                </a:solidFill>
              </a:rPr>
              <a:t>1800 007 007 </a:t>
            </a:r>
            <a:r>
              <a:rPr lang="en-AU" dirty="0">
                <a:solidFill>
                  <a:srgbClr val="0A2391"/>
                </a:solidFill>
              </a:rPr>
              <a:t>(</a:t>
            </a:r>
            <a:r>
              <a:rPr lang="am-ET" dirty="0">
                <a:solidFill>
                  <a:srgbClr val="0A2391"/>
                </a:solidFill>
              </a:rPr>
              <a:t>እንካብ </a:t>
            </a:r>
            <a:r>
              <a:rPr lang="en-AU" dirty="0">
                <a:solidFill>
                  <a:srgbClr val="0A2391"/>
                </a:solidFill>
              </a:rPr>
              <a:t>9:30</a:t>
            </a:r>
            <a:r>
              <a:rPr lang="am-ET" dirty="0">
                <a:solidFill>
                  <a:srgbClr val="0A2391"/>
                </a:solidFill>
              </a:rPr>
              <a:t> ናይ ንግሆ </a:t>
            </a:r>
            <a:r>
              <a:rPr lang="en-AU" dirty="0">
                <a:solidFill>
                  <a:srgbClr val="0A2391"/>
                </a:solidFill>
              </a:rPr>
              <a:t> – 4:30</a:t>
            </a:r>
            <a:r>
              <a:rPr lang="am-ET" dirty="0">
                <a:solidFill>
                  <a:srgbClr val="0A2391"/>
                </a:solidFill>
              </a:rPr>
              <a:t> ናይ ድሕሪ ሰዓት እንካብ ሶኒ እስካዕ ዓርቢ</a:t>
            </a:r>
            <a:r>
              <a:rPr lang="en-AU" dirty="0">
                <a:solidFill>
                  <a:srgbClr val="0A2391"/>
                </a:solidFill>
              </a:rPr>
              <a:t>)</a:t>
            </a:r>
            <a:endParaRPr lang="en-AU" sz="32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F9FA6A-FCB8-6809-DDEB-4FCB79175224}"/>
              </a:ext>
            </a:extLst>
          </p:cNvPr>
          <p:cNvSpPr txBox="1"/>
          <p:nvPr/>
        </p:nvSpPr>
        <p:spPr>
          <a:xfrm>
            <a:off x="838200" y="6176963"/>
            <a:ext cx="11207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chemeClr val="bg1"/>
                </a:solidFill>
              </a:rPr>
              <a:t>Adapted from the </a:t>
            </a:r>
            <a:r>
              <a:rPr lang="en-AU" sz="1600" i="1">
                <a:solidFill>
                  <a:schemeClr val="bg1"/>
                </a:solidFill>
              </a:rPr>
              <a:t>Little Book of Scams: How to spot and avoid scams </a:t>
            </a:r>
            <a:r>
              <a:rPr lang="en-AU" sz="1600">
                <a:solidFill>
                  <a:schemeClr val="bg1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288CC6-1E2B-9406-B6CA-C5ADB9339E6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B913956-D934-77FC-2667-BFB7F75E6155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03E714D-4596-16CF-46C4-72BA9B27CBE2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7FF5AB7-1C74-838A-8A0E-F773DACBEBD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F76B24-D552-624F-D96A-E9D1DABBBCEF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78FCC8D-3DF2-6418-2086-0218B4425596}"/>
              </a:ext>
            </a:extLst>
          </p:cNvPr>
          <p:cNvSpPr/>
          <p:nvPr/>
        </p:nvSpPr>
        <p:spPr>
          <a:xfrm>
            <a:off x="387181" y="60790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9F768C7-3331-B0F6-AED5-F3328E19FB59}"/>
              </a:ext>
            </a:extLst>
          </p:cNvPr>
          <p:cNvSpPr txBox="1"/>
          <p:nvPr/>
        </p:nvSpPr>
        <p:spPr>
          <a:xfrm>
            <a:off x="685717" y="5665323"/>
            <a:ext cx="1026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</p:spTree>
    <p:extLst>
      <p:ext uri="{BB962C8B-B14F-4D97-AF65-F5344CB8AC3E}">
        <p14:creationId xmlns:p14="http://schemas.microsoft.com/office/powerpoint/2010/main" val="884924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CD0F3B-1112-79FD-812C-DD25A2AC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15115002-4D21-F4D6-7768-9087FD15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71" y="500062"/>
            <a:ext cx="9867572" cy="1325563"/>
          </a:xfrm>
        </p:spPr>
        <p:txBody>
          <a:bodyPr/>
          <a:lstStyle/>
          <a:p>
            <a:pPr algn="ctr"/>
            <a:r>
              <a:rPr lang="am-ET" sz="4000" dirty="0"/>
              <a:t>ስልጠና ምዕባይ</a:t>
            </a:r>
            <a:r>
              <a:rPr lang="am-ET" sz="4000" dirty="0">
                <a:latin typeface="Nyala" panose="02000504070300020003" pitchFamily="2" charset="0"/>
              </a:rPr>
              <a:t> ክእለት </a:t>
            </a:r>
            <a:r>
              <a:rPr lang="am-ET" sz="4000" dirty="0"/>
              <a:t>ዲጂታል </a:t>
            </a:r>
            <a:r>
              <a:rPr lang="am-ET" sz="4000" dirty="0">
                <a:latin typeface="Nyala" panose="02000504070300020003" pitchFamily="2" charset="0"/>
              </a:rPr>
              <a:t>ዶ ተናዲ አሎኻ</a:t>
            </a:r>
            <a:r>
              <a:rPr lang="en-AU" sz="4000" dirty="0"/>
              <a:t>?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9E32EA6-6E14-8B08-4B23-14E7B20244B1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2CE3B32-B8B4-65D9-FA33-F704CA652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r>
              <a:rPr lang="am-ET" sz="3200" b="1" dirty="0"/>
              <a:t>ንናይ ኸባቢኻ ቤተ</a:t>
            </a:r>
            <a:r>
              <a:rPr lang="en-GB" sz="3200" b="1" dirty="0"/>
              <a:t>-</a:t>
            </a:r>
            <a:r>
              <a:rPr lang="am-ET" sz="3200" b="1" dirty="0"/>
              <a:t>መጻሕፍቲ ርኸቦም፡፡ </a:t>
            </a:r>
            <a:r>
              <a:rPr lang="am-ET" sz="3200" dirty="0"/>
              <a:t>እንታይ ከም ዘ</a:t>
            </a:r>
            <a:r>
              <a:rPr lang="am-ET" sz="3200" dirty="0">
                <a:latin typeface="Nyala" panose="02000504070300020003" pitchFamily="2" charset="0"/>
              </a:rPr>
              <a:t>ቕርቡ ሕተት፡፡ ብዙሓት ሓደ ንሓደ ናይ ቴክኖሎጂ ስልጠና ከም እውን ደገፍ ይህቡ እዮም፤ ወይ ከዓ ስሩዕ መደብ ኣናእሽቲ ጉጅለታት የካይዱ እዮም፡፡ </a:t>
            </a:r>
            <a:endParaRPr lang="en-AU" sz="3200" dirty="0"/>
          </a:p>
          <a:p>
            <a:pPr marL="0" indent="0">
              <a:buNone/>
            </a:pPr>
            <a:r>
              <a:rPr lang="am-ET" sz="3200" b="1" dirty="0"/>
              <a:t>እዞም ዝስዕቡ ድረ</a:t>
            </a:r>
            <a:r>
              <a:rPr lang="en-GB" sz="3200" b="1" dirty="0"/>
              <a:t>-</a:t>
            </a:r>
            <a:r>
              <a:rPr lang="am-ET" sz="3200" b="1" dirty="0"/>
              <a:t>ገጻት ስልጠና ምዕባይ ክ እለት ዲጂታል ከም እውን ኦን ላይን ሃፍትታት ንባብ ኣሎዎም፡፡ </a:t>
            </a:r>
          </a:p>
          <a:p>
            <a:pPr marL="0" indent="0">
              <a:buNone/>
            </a:pPr>
            <a:r>
              <a:rPr lang="am-ET" sz="3200" dirty="0"/>
              <a:t>ናይ ጉድ ቲንግስ ፋውንዴሽን </a:t>
            </a:r>
            <a:r>
              <a:rPr lang="en-GB" sz="3200" dirty="0" err="1"/>
              <a:t>ድረ</a:t>
            </a:r>
            <a:r>
              <a:rPr lang="en-GB" sz="3200" dirty="0"/>
              <a:t>-</a:t>
            </a:r>
            <a:r>
              <a:rPr lang="am-ET" sz="3200" dirty="0"/>
              <a:t>ገጽ ተወከስ </a:t>
            </a:r>
            <a:r>
              <a:rPr lang="en-AU" sz="3200" u="sng" dirty="0">
                <a:solidFill>
                  <a:srgbClr val="0A2391"/>
                </a:solidFill>
              </a:rPr>
              <a:t>goodthings.org.au</a:t>
            </a:r>
            <a:r>
              <a:rPr lang="am-ET" sz="3200" u="sng" dirty="0">
                <a:solidFill>
                  <a:srgbClr val="0A2391"/>
                </a:solidFill>
              </a:rPr>
              <a:t>  </a:t>
            </a:r>
            <a:r>
              <a:rPr lang="am-ET" sz="3200" dirty="0"/>
              <a:t>ከምኡ እውን ‘’</a:t>
            </a:r>
            <a:r>
              <a:rPr lang="en-AU" sz="3200" dirty="0"/>
              <a:t>Learn Digital Skills”</a:t>
            </a:r>
            <a:r>
              <a:rPr lang="am-ET" sz="3200" dirty="0"/>
              <a:t> ንዝብል ጠው</a:t>
            </a:r>
            <a:r>
              <a:rPr lang="am-ET" sz="3200" dirty="0">
                <a:latin typeface="Nyala" panose="02000504070300020003" pitchFamily="2" charset="0"/>
              </a:rPr>
              <a:t>ቕ፡፡</a:t>
            </a:r>
            <a:endParaRPr lang="en-AU" sz="3200" dirty="0"/>
          </a:p>
          <a:p>
            <a:pPr marL="0" indent="0">
              <a:buNone/>
            </a:pPr>
            <a:r>
              <a:rPr lang="am-ET" sz="3200" dirty="0"/>
              <a:t>ቢ ኮኔክትድ ዝብል</a:t>
            </a:r>
            <a:r>
              <a:rPr lang="en-AU" sz="3200" dirty="0"/>
              <a:t> </a:t>
            </a:r>
            <a:r>
              <a:rPr lang="en-AU" sz="3200" u="sng" dirty="0">
                <a:solidFill>
                  <a:srgbClr val="0A2391"/>
                </a:solidFill>
              </a:rPr>
              <a:t>beconnected.esafety.gov.au </a:t>
            </a:r>
          </a:p>
        </p:txBody>
      </p:sp>
    </p:spTree>
    <p:extLst>
      <p:ext uri="{BB962C8B-B14F-4D97-AF65-F5344CB8AC3E}">
        <p14:creationId xmlns:p14="http://schemas.microsoft.com/office/powerpoint/2010/main" val="3156123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54889F-5128-A66E-4F2D-1BAF91EDB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ADB3344-19CF-036F-DFE7-F927E1DE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56" y="426626"/>
            <a:ext cx="9215501" cy="1325563"/>
          </a:xfrm>
        </p:spPr>
        <p:txBody>
          <a:bodyPr/>
          <a:lstStyle/>
          <a:p>
            <a:r>
              <a:rPr lang="am-ET" sz="4000" dirty="0"/>
              <a:t>ናይ ማሕበረሰብ ተሓላ</a:t>
            </a:r>
            <a:r>
              <a:rPr lang="am-ET" sz="4000" dirty="0">
                <a:latin typeface="Nyala" panose="02000504070300020003" pitchFamily="2" charset="0"/>
              </a:rPr>
              <a:t>ቒ ክትከውን ዶ ትደሊ? </a:t>
            </a:r>
            <a:endParaRPr lang="en-A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18B347-A0F5-3F66-0686-08A7FD4E65DB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B056073-24FE-EF3E-C5F2-05B68D82D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r>
              <a:rPr lang="am-ET" sz="2800" dirty="0"/>
              <a:t>ናይ ማሕበረሰብ ተሓላ</a:t>
            </a:r>
            <a:r>
              <a:rPr lang="am-ET" sz="2800" dirty="0">
                <a:latin typeface="Nyala" panose="02000504070300020003" pitchFamily="2" charset="0"/>
              </a:rPr>
              <a:t>ቒ ክትኸውን ትኽእል ኢኻ፡፡ ብከምኡ እውን ምስ ኣዕሩኩኻ፤ ስድራ ቤትካ ከምኡ እውን ማህበረሰባት ዝርርብ ክተሳልጥ ትኽእል ኢኻ፡፡</a:t>
            </a:r>
          </a:p>
          <a:p>
            <a:r>
              <a:rPr lang="am-ET" sz="2800" dirty="0"/>
              <a:t>ብዝበለጸ ክትርዳእ ኣብ ዝ</a:t>
            </a:r>
            <a:r>
              <a:rPr lang="am-ET" sz="2800" dirty="0">
                <a:latin typeface="Nyala" panose="02000504070300020003" pitchFamily="2" charset="0"/>
              </a:rPr>
              <a:t>ቕጽል ጠውቕ፡፡</a:t>
            </a:r>
            <a:r>
              <a:rPr lang="en-AU" sz="2800" dirty="0"/>
              <a:t/>
            </a:r>
            <a:br>
              <a:rPr lang="en-AU" sz="2800" dirty="0"/>
            </a:br>
            <a:r>
              <a:rPr lang="en-AU" sz="2800" u="sng" dirty="0">
                <a:solidFill>
                  <a:srgbClr val="0A2391"/>
                </a:solidFill>
              </a:rPr>
              <a:t>digitalinclusionwa.org.au/get-involved/champions-program</a:t>
            </a:r>
          </a:p>
          <a:p>
            <a:pPr marL="0" indent="0">
              <a:buNone/>
            </a:pPr>
            <a:r>
              <a:rPr lang="en-AU" sz="2800" dirty="0"/>
              <a:t>  </a:t>
            </a:r>
            <a:r>
              <a:rPr lang="am-ET" sz="2800" dirty="0"/>
              <a:t>ወይ ከዓ ነዚ ዝ</a:t>
            </a:r>
            <a:r>
              <a:rPr lang="am-ET" sz="2800" dirty="0">
                <a:latin typeface="Nyala" panose="02000504070300020003" pitchFamily="2" charset="0"/>
              </a:rPr>
              <a:t>ቕጽል ኪው ኣር ኮድ ስካን ግበር፡፡</a:t>
            </a:r>
            <a:endParaRPr lang="en-AU" sz="2800" dirty="0"/>
          </a:p>
          <a:p>
            <a:endParaRPr lang="en-AU" sz="2800" u="sng" dirty="0">
              <a:solidFill>
                <a:srgbClr val="0A239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031A2C-7419-9C58-226E-3C5113CD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967" y="3625602"/>
            <a:ext cx="2338423" cy="23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0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3E714A-98DD-3AE3-F1CD-9EE3783B74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m-ET" dirty="0"/>
              <a:t>የ</a:t>
            </a:r>
            <a:r>
              <a:rPr lang="am-ET" dirty="0">
                <a:latin typeface="Nyala" panose="02000504070300020003" pitchFamily="2" charset="0"/>
              </a:rPr>
              <a:t>ቐንየልና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FBC9E2-8F6C-BDF4-88E9-BDEED0DB0E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m-ET" dirty="0"/>
              <a:t>ናይ ምዕራብ ኣውስትራሊያ ዲጂታል ሓዋሳይ ፕሮጀክት</a:t>
            </a:r>
            <a:endParaRPr lang="en-AU" dirty="0"/>
          </a:p>
          <a:p>
            <a:r>
              <a:rPr lang="en-AU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crcchampions@wacoss.org.au</a:t>
            </a:r>
            <a:endParaRPr lang="en-AU" dirty="0"/>
          </a:p>
          <a:p>
            <a:r>
              <a:rPr lang="en-AU" dirty="0"/>
              <a:t>(08) 6831 5300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FF0FB28-45DB-08C6-2FBC-B595266F3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ECBDAA-2BA5-0B66-215B-0D6AAD837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E6E1D-8E7D-44ED-A4F5-C3BD169B5746}" type="slidenum">
              <a:rPr lang="en-AU" altLang="en-US" smtClean="0"/>
              <a:pPr>
                <a:defRPr/>
              </a:pPr>
              <a:t>33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3803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8D0F10-493F-C146-2192-F4435B8F1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DB5E14D-C539-D5BA-3703-0FA8E4FFA8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481576D-1299-8DF3-37D1-D13CE80AC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54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m-ET" sz="7200" dirty="0">
                <a:solidFill>
                  <a:srgbClr val="134C91"/>
                </a:solidFill>
              </a:rPr>
              <a:t>ንቅጥፈታት ከመይ ተለልዮምን ተወግዶምን፡፡</a:t>
            </a:r>
            <a:endParaRPr lang="en-AU" sz="3600" i="1" dirty="0">
              <a:solidFill>
                <a:srgbClr val="134C91"/>
              </a:solidFill>
            </a:endParaRPr>
          </a:p>
          <a:p>
            <a:pPr marL="0" indent="0">
              <a:buNone/>
            </a:pPr>
            <a:r>
              <a:rPr lang="am-ET" sz="3600" i="1" dirty="0">
                <a:solidFill>
                  <a:srgbClr val="134C91"/>
                </a:solidFill>
              </a:rPr>
              <a:t>ዝርርብ ኣብ መንጎ ማሕበረስባዊ ተሓለ</a:t>
            </a:r>
            <a:r>
              <a:rPr lang="am-ET" sz="3600" i="1" dirty="0">
                <a:solidFill>
                  <a:srgbClr val="134C91"/>
                </a:solidFill>
                <a:latin typeface="Nyala" panose="02000504070300020003" pitchFamily="2" charset="0"/>
              </a:rPr>
              <a:t>ቕቲ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08C21C-428A-BE9A-7E8D-2B97289A84BF}"/>
              </a:ext>
            </a:extLst>
          </p:cNvPr>
          <p:cNvSpPr txBox="1"/>
          <p:nvPr/>
        </p:nvSpPr>
        <p:spPr>
          <a:xfrm>
            <a:off x="838199" y="5759879"/>
            <a:ext cx="986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dirty="0"/>
              <a:t>ብ4</a:t>
            </a:r>
            <a:r>
              <a:rPr lang="am-ET" dirty="0"/>
              <a:t>.0 </a:t>
            </a:r>
            <a:endParaRPr lang="en-A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AB1CD3-EADB-F202-AA5E-61B85CF8699A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A396EF-DD53-9EC5-8E16-B3B8A5D8DFD5}"/>
              </a:ext>
            </a:extLst>
          </p:cNvPr>
          <p:cNvSpPr/>
          <p:nvPr/>
        </p:nvSpPr>
        <p:spPr>
          <a:xfrm>
            <a:off x="0" y="513346"/>
            <a:ext cx="513346" cy="634465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F95E346-2368-7C62-B189-644A9EAEE9D4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60057FD-9883-7FAB-917A-BC062F02151B}"/>
              </a:ext>
            </a:extLst>
          </p:cNvPr>
          <p:cNvSpPr/>
          <p:nvPr/>
        </p:nvSpPr>
        <p:spPr>
          <a:xfrm>
            <a:off x="513346" y="6344654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302179A-EF7E-E091-E405-DDE5C100E1A6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327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262C65-BFD8-7491-022E-C3F03DC1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43678E7-29E3-6140-717B-028F14D5C9A9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EE3D3A-B269-78A5-94C6-4E2D1D965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22941"/>
            <a:ext cx="10515600" cy="1032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am-ET" sz="7200" b="1" dirty="0">
                <a:solidFill>
                  <a:srgbClr val="134C91"/>
                </a:solidFill>
              </a:rPr>
              <a:t>ሓገዝ ኣብ ኢድ እዩ፡፡</a:t>
            </a:r>
            <a:endParaRPr lang="en-AU" sz="7200" b="1" dirty="0">
              <a:solidFill>
                <a:srgbClr val="134C9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6CC4D39-3D72-07C4-E570-AC55200BAC5B}"/>
              </a:ext>
            </a:extLst>
          </p:cNvPr>
          <p:cNvSpPr txBox="1"/>
          <p:nvPr/>
        </p:nvSpPr>
        <p:spPr>
          <a:xfrm>
            <a:off x="838199" y="5448952"/>
            <a:ext cx="986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dirty="0"/>
              <a:t>ብ4</a:t>
            </a:r>
            <a:r>
              <a:rPr lang="am-ET" dirty="0"/>
              <a:t>.0 </a:t>
            </a:r>
            <a:endParaRPr lang="en-A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CCA8332-E3DD-7C44-1177-429C3DBBC2AB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452D6F5-C942-6B32-DFDC-0976768F357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6D2DC67-35B4-3663-870D-CC5D21EA3D5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609B5D0-814F-256B-9B67-F85876429DB2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C4F81A9-3C28-FAFE-C63D-271889CB75AA}"/>
              </a:ext>
            </a:extLst>
          </p:cNvPr>
          <p:cNvSpPr txBox="1">
            <a:spLocks/>
          </p:cNvSpPr>
          <p:nvPr/>
        </p:nvSpPr>
        <p:spPr>
          <a:xfrm>
            <a:off x="838199" y="2908233"/>
            <a:ext cx="9324110" cy="1609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m-ET" sz="7200" dirty="0">
                <a:solidFill>
                  <a:srgbClr val="134C91"/>
                </a:solidFill>
              </a:rPr>
              <a:t>ናይ ቀጣፊ ሸቶ ኮይንካ እንተኔርካ፤ በይንኻ ኣይኮንካን፡፡ ኮይኑ ግና ቀልጢፍካ ስጉምቲ ውሰድ፡፡</a:t>
            </a:r>
            <a:endParaRPr lang="en-AU" sz="7200" dirty="0">
              <a:solidFill>
                <a:srgbClr val="134C91"/>
              </a:solidFill>
            </a:endParaRPr>
          </a:p>
          <a:p>
            <a:r>
              <a:rPr lang="am-ET" sz="7200" dirty="0">
                <a:solidFill>
                  <a:srgbClr val="134C91"/>
                </a:solidFill>
              </a:rPr>
              <a:t>ንባንክኻ ወይ ከዓ ንመ</a:t>
            </a:r>
            <a:r>
              <a:rPr lang="am-ET" sz="7200" dirty="0">
                <a:solidFill>
                  <a:srgbClr val="134C91"/>
                </a:solidFill>
                <a:latin typeface="Nyala" panose="02000504070300020003" pitchFamily="2" charset="0"/>
              </a:rPr>
              <a:t>ቕረቢ ካርድኻ ርኸብ፡፡</a:t>
            </a:r>
          </a:p>
          <a:p>
            <a:r>
              <a:rPr lang="am-ET" sz="7200" dirty="0">
                <a:solidFill>
                  <a:srgbClr val="134C91"/>
                </a:solidFill>
                <a:latin typeface="Nyala" panose="02000504070300020003" pitchFamily="2" charset="0"/>
              </a:rPr>
              <a:t>ንኣይ ዲ ኬር ብስልኪ ቑጽሪ 1800 595 160 ወይ ከዓ ብ</a:t>
            </a:r>
            <a:r>
              <a:rPr lang="en-AU" sz="7200" dirty="0">
                <a:solidFill>
                  <a:srgbClr val="134C91"/>
                </a:solidFill>
              </a:rPr>
              <a:t>www.idcare.org</a:t>
            </a:r>
            <a:r>
              <a:rPr lang="am-ET" sz="7200" dirty="0">
                <a:solidFill>
                  <a:srgbClr val="134C91"/>
                </a:solidFill>
                <a:latin typeface="Nyala" panose="02000504070300020003" pitchFamily="2" charset="0"/>
              </a:rPr>
              <a:t> ርኸብ፡፡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1AFB394-D37C-65C5-C9BD-4921183DC384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89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BCE95C-150D-9CF2-C3D7-E8784162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m-ET" dirty="0">
                <a:solidFill>
                  <a:srgbClr val="0A2391"/>
                </a:solidFill>
              </a:rPr>
              <a:t>ንርእስኻ በዘን ዝስዕባ ስዳሮታት ገይርካ </a:t>
            </a:r>
            <a:r>
              <a:rPr lang="am-ET" b="1" dirty="0">
                <a:solidFill>
                  <a:srgbClr val="0A2391"/>
                </a:solidFill>
              </a:rPr>
              <a:t>ተኸላኸል፡፡</a:t>
            </a:r>
            <a:endParaRPr lang="en-AU" dirty="0">
              <a:solidFill>
                <a:srgbClr val="0A239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A9F061-FB02-62FC-6162-025AE608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914" y="1825625"/>
            <a:ext cx="285144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</a:rPr>
              <a:t>1. </a:t>
            </a:r>
            <a:r>
              <a:rPr lang="am-ET" sz="4400" dirty="0">
                <a:solidFill>
                  <a:srgbClr val="0A2391"/>
                </a:solidFill>
              </a:rPr>
              <a:t>ደው ኣብል </a:t>
            </a: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</a:rPr>
              <a:t>2.</a:t>
            </a:r>
            <a:r>
              <a:rPr lang="am-ET" sz="4400" dirty="0">
                <a:solidFill>
                  <a:srgbClr val="0A2391"/>
                </a:solidFill>
              </a:rPr>
              <a:t> ኣረጋግጽ</a:t>
            </a:r>
            <a:r>
              <a:rPr lang="en-AU" sz="4400" dirty="0">
                <a:solidFill>
                  <a:srgbClr val="0A2391"/>
                </a:solidFill>
              </a:rPr>
              <a:t> </a:t>
            </a:r>
          </a:p>
          <a:p>
            <a:pPr marL="0" indent="0"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n-AU" sz="4400" dirty="0">
                <a:solidFill>
                  <a:srgbClr val="0A2391"/>
                </a:solidFill>
              </a:rPr>
              <a:t>3. </a:t>
            </a:r>
            <a:r>
              <a:rPr lang="am-ET" sz="4400" dirty="0">
                <a:solidFill>
                  <a:srgbClr val="0A2391"/>
                </a:solidFill>
              </a:rPr>
              <a:t>ተኸላኸል</a:t>
            </a:r>
            <a:endParaRPr lang="en-AU" sz="4400" dirty="0">
              <a:solidFill>
                <a:srgbClr val="0A239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4D1A19D-D4C8-77FD-8920-958D1FF96ED8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7DAA40E-28AB-7615-FA77-FAA24AC06ED6}"/>
              </a:ext>
            </a:extLst>
          </p:cNvPr>
          <p:cNvSpPr/>
          <p:nvPr/>
        </p:nvSpPr>
        <p:spPr>
          <a:xfrm>
            <a:off x="0" y="513346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B19C50A-C4E8-3728-F221-9D9C72EB83E1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FFEB51"/>
          </a:solidFill>
          <a:ln>
            <a:solidFill>
              <a:srgbClr val="FFEB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96340D-7B7B-E9AF-BD09-1DC9198903FD}"/>
              </a:ext>
            </a:extLst>
          </p:cNvPr>
          <p:cNvSpPr/>
          <p:nvPr/>
        </p:nvSpPr>
        <p:spPr>
          <a:xfrm>
            <a:off x="513346" y="6344654"/>
            <a:ext cx="11715230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C934D2-855A-9E08-289D-0CC6E29D1EBB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81F5128-99F2-268E-E9EF-784E5B930C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9210" y="1657934"/>
            <a:ext cx="1105858" cy="117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75B03F-6FFF-4E32-5630-1B09AB5EA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10" y="3339716"/>
            <a:ext cx="933580" cy="924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D435D8-1CCB-5213-430F-318776D4A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052" y="4778347"/>
            <a:ext cx="1047896" cy="100979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2BAEAB8-8BAC-0897-46EB-6AEE4F5033B8}"/>
              </a:ext>
            </a:extLst>
          </p:cNvPr>
          <p:cNvSpPr txBox="1">
            <a:spLocks/>
          </p:cNvSpPr>
          <p:nvPr/>
        </p:nvSpPr>
        <p:spPr>
          <a:xfrm>
            <a:off x="6887644" y="1800622"/>
            <a:ext cx="37376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m-ET" sz="4400" dirty="0">
                <a:solidFill>
                  <a:srgbClr val="0A2391"/>
                </a:solidFill>
              </a:rPr>
              <a:t>ርግጸኛ እንተዘይኮይንካ ንዝኾነ ሰብ </a:t>
            </a:r>
            <a:r>
              <a:rPr lang="am-ET" sz="4400" b="1" dirty="0">
                <a:solidFill>
                  <a:srgbClr val="0A2391"/>
                </a:solidFill>
              </a:rPr>
              <a:t>ገንዘብ ወይ ከዓ ናይ ውልቂ ሓበሬታ </a:t>
            </a:r>
            <a:r>
              <a:rPr lang="am-ET" sz="4400" dirty="0">
                <a:solidFill>
                  <a:srgbClr val="0A2391"/>
                </a:solidFill>
              </a:rPr>
              <a:t>ኣይትሃብ፡፡ </a:t>
            </a: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am-ET" sz="4400" dirty="0">
                <a:solidFill>
                  <a:srgbClr val="0A2391"/>
                </a:solidFill>
              </a:rPr>
              <a:t>ንርእስኻ እዚ መልእኽቲ ወይ ከዓ ጻውዒት ስልኪ ሓሰት ዶ ይኸውን ኢልካ ሕተት?</a:t>
            </a: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AU" sz="440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am-ET" sz="4400" b="1" dirty="0">
                <a:solidFill>
                  <a:srgbClr val="0A2391"/>
                </a:solidFill>
              </a:rPr>
              <a:t>ዝኾነ ነገር ክምትምት እንተይሉካ</a:t>
            </a:r>
            <a:r>
              <a:rPr lang="am-ET" sz="4400" dirty="0">
                <a:solidFill>
                  <a:srgbClr val="0A2391"/>
                </a:solidFill>
              </a:rPr>
              <a:t>፤ ቀልጢፍካ ስጉምቲ ውሰድ፡፡</a:t>
            </a:r>
            <a:endParaRPr lang="en-AU" sz="4400" dirty="0">
              <a:solidFill>
                <a:srgbClr val="0A23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4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FFC1F6-D0BB-801C-8BF8-1C6339DB4C0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B7F206-B09D-BBB0-887F-7226A47D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m-ET" b="1" dirty="0">
                <a:solidFill>
                  <a:srgbClr val="0A2391"/>
                </a:solidFill>
              </a:rPr>
              <a:t>ቅጥፈት እንታይ እዩ</a:t>
            </a:r>
            <a:r>
              <a:rPr lang="en-AU" b="1" dirty="0">
                <a:solidFill>
                  <a:srgbClr val="0A2391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88CF64-75F7-84D5-B97D-E90E3490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816"/>
            <a:ext cx="10515600" cy="2682367"/>
          </a:xfrm>
        </p:spPr>
        <p:txBody>
          <a:bodyPr/>
          <a:lstStyle/>
          <a:p>
            <a:pPr marL="0" indent="0">
              <a:buNone/>
            </a:pPr>
            <a:r>
              <a:rPr lang="am-ET" dirty="0">
                <a:solidFill>
                  <a:schemeClr val="bg1"/>
                </a:solidFill>
              </a:rPr>
              <a:t>ቅጥፈታት</a:t>
            </a:r>
            <a:endParaRPr lang="en-A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am-ET" dirty="0">
                <a:solidFill>
                  <a:schemeClr val="bg1"/>
                </a:solidFill>
              </a:rPr>
              <a:t>ብገበነኛታት ይካየዱ፡፡ </a:t>
            </a:r>
            <a:endParaRPr lang="en-A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m-ET" dirty="0">
                <a:solidFill>
                  <a:schemeClr val="bg1"/>
                </a:solidFill>
              </a:rPr>
              <a:t>ሓቃዊ ይመስሉ፡፡</a:t>
            </a:r>
            <a:endParaRPr lang="en-A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m-ET" dirty="0">
                <a:solidFill>
                  <a:schemeClr val="bg1"/>
                </a:solidFill>
              </a:rPr>
              <a:t>ብዘእምኑ ታሪኻት ተሰንዮም ይመጹ፡፡ </a:t>
            </a:r>
            <a:endParaRPr lang="en-A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am-ET" dirty="0">
                <a:solidFill>
                  <a:schemeClr val="bg1"/>
                </a:solidFill>
              </a:rPr>
              <a:t>ስጉምቲ ንኽትወስድ ይደፋፍኡኻ፡፡ </a:t>
            </a:r>
            <a:endParaRPr lang="en-A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A86BBB9-8CC1-A6FE-29EC-56743B58D937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9508A31-3B9E-81A6-1023-C36193FB9DA6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F5F1DE2-C0DA-EDF6-1B15-3041154D6940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47E78F-C9B4-A5EA-E5ED-66E2313D9A47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7B5F08D-5A85-E33C-1E8E-C32DC32343A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B870F9A5-E57F-10EB-43AF-06B9E8EF5484}"/>
              </a:ext>
            </a:extLst>
          </p:cNvPr>
          <p:cNvSpPr txBox="1">
            <a:spLocks/>
          </p:cNvSpPr>
          <p:nvPr/>
        </p:nvSpPr>
        <p:spPr>
          <a:xfrm>
            <a:off x="838200" y="5219160"/>
            <a:ext cx="10515600" cy="1084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m-ET" dirty="0">
                <a:solidFill>
                  <a:srgbClr val="0A2391"/>
                </a:solidFill>
              </a:rPr>
              <a:t>ቅጥፈት እዞም ዝስዕቡ ኣይኮነን</a:t>
            </a:r>
            <a:r>
              <a:rPr lang="en-AU" dirty="0">
                <a:solidFill>
                  <a:srgbClr val="0A2391"/>
                </a:solidFill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AU" sz="2000" dirty="0">
                <a:solidFill>
                  <a:srgbClr val="FF742D"/>
                </a:solidFill>
              </a:rPr>
              <a:t>X</a:t>
            </a:r>
            <a:r>
              <a:rPr lang="en-AU" sz="2000" dirty="0">
                <a:solidFill>
                  <a:srgbClr val="0A2391"/>
                </a:solidFill>
              </a:rPr>
              <a:t> </a:t>
            </a:r>
            <a:r>
              <a:rPr lang="am-ET" sz="2000" dirty="0">
                <a:solidFill>
                  <a:srgbClr val="0A2391"/>
                </a:solidFill>
              </a:rPr>
              <a:t>ናይ ኮምፒተር ሰበራ </a:t>
            </a:r>
            <a:r>
              <a:rPr lang="en-AU" sz="2000" dirty="0">
                <a:solidFill>
                  <a:srgbClr val="0A2391"/>
                </a:solidFill>
              </a:rPr>
              <a:t>   </a:t>
            </a:r>
            <a:r>
              <a:rPr lang="en-AU" sz="2000" dirty="0">
                <a:solidFill>
                  <a:srgbClr val="FF742D"/>
                </a:solidFill>
              </a:rPr>
              <a:t>X</a:t>
            </a:r>
            <a:r>
              <a:rPr lang="en-AU" sz="2000" dirty="0">
                <a:solidFill>
                  <a:srgbClr val="0A2391"/>
                </a:solidFill>
              </a:rPr>
              <a:t> </a:t>
            </a:r>
            <a:r>
              <a:rPr lang="am-ET" sz="2000" dirty="0">
                <a:solidFill>
                  <a:srgbClr val="0A2391"/>
                </a:solidFill>
              </a:rPr>
              <a:t> ዘይፍታሓዊ ናይ ውዕሊ ሓረጋት</a:t>
            </a:r>
            <a:r>
              <a:rPr lang="en-AU" sz="2000" dirty="0">
                <a:solidFill>
                  <a:srgbClr val="0A2391"/>
                </a:solidFill>
              </a:rPr>
              <a:t>   </a:t>
            </a:r>
            <a:r>
              <a:rPr lang="en-AU" sz="2000" dirty="0">
                <a:solidFill>
                  <a:srgbClr val="FF742D"/>
                </a:solidFill>
              </a:rPr>
              <a:t>X</a:t>
            </a:r>
            <a:r>
              <a:rPr lang="en-AU" sz="2000" dirty="0">
                <a:solidFill>
                  <a:srgbClr val="0A2391"/>
                </a:solidFill>
              </a:rPr>
              <a:t> </a:t>
            </a:r>
            <a:r>
              <a:rPr lang="am-ET" sz="2000" dirty="0">
                <a:solidFill>
                  <a:srgbClr val="0A2391"/>
                </a:solidFill>
              </a:rPr>
              <a:t>ጭንቂ ዝፈጥሩ ናይ መሸጣ ኣገባባት፡፡ </a:t>
            </a:r>
            <a:endParaRPr lang="en-AU" dirty="0">
              <a:solidFill>
                <a:srgbClr val="0A239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C230584-A5D1-1616-D0FA-83A902A2E294}"/>
              </a:ext>
            </a:extLst>
          </p:cNvPr>
          <p:cNvSpPr txBox="1">
            <a:spLocks/>
          </p:cNvSpPr>
          <p:nvPr/>
        </p:nvSpPr>
        <p:spPr>
          <a:xfrm>
            <a:off x="830345" y="1376313"/>
            <a:ext cx="10515600" cy="56089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m-ET" dirty="0">
                <a:solidFill>
                  <a:srgbClr val="0A2391"/>
                </a:solidFill>
              </a:rPr>
              <a:t>ሓደ ሰብ ገንዘብካ ወይ ከዓ ውልቃዊ መረዳእታኻ ክሰርቀካ ደልዩ ክ</a:t>
            </a:r>
            <a:r>
              <a:rPr lang="am-ET" dirty="0">
                <a:solidFill>
                  <a:srgbClr val="0A2391"/>
                </a:solidFill>
                <a:latin typeface="Nyala" panose="02000504070300020003" pitchFamily="2" charset="0"/>
              </a:rPr>
              <a:t>ቕሽሸካ እንተሎ ማለት እዩ፡፡ </a:t>
            </a:r>
            <a:endParaRPr lang="en-AU" dirty="0">
              <a:solidFill>
                <a:srgbClr val="0A239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284C6EC-7D11-F505-8CFA-F4B394075F53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725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518E35-553F-1233-85F6-8087BF1A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ADB2AE-05E8-C465-5321-FA0EFD8B7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m-ET" sz="8000" dirty="0">
                <a:solidFill>
                  <a:srgbClr val="0A2391"/>
                </a:solidFill>
              </a:rPr>
              <a:t>ከመይ ንቅጥፈታት ተለሊ፤ ከመይ እውን ተወግድ፡፡</a:t>
            </a:r>
            <a:endParaRPr lang="en-AU" sz="8000" b="1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C18B54-2D8B-0B30-7446-9F46BFC37912}"/>
              </a:ext>
            </a:extLst>
          </p:cNvPr>
          <p:cNvSpPr txBox="1"/>
          <p:nvPr/>
        </p:nvSpPr>
        <p:spPr>
          <a:xfrm>
            <a:off x="900150" y="5256984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m-ET" dirty="0"/>
              <a:t>እንካብ እታ ንኡሽተይ መጽሓፍ ቅጥፈታት ዝተወስደ፤ ንቅጥፈታት ከመይ ተለልን ተወግድን፤ ብኮሚሽን ውድድርን ሓለዋ ሸመቲን ኣውስትራሊያ 2024፤ ናይ ኮመንዌልዝ ኣውስትራሊያ ኣእምሮኣዊ ንብረት፤ ኣብ ትሕቲ ሲ ሲ ፈቓድ ዝተገብረሉ፤ </a:t>
            </a:r>
            <a:r>
              <a:rPr lang="en-GB" dirty="0"/>
              <a:t>ብ4</a:t>
            </a:r>
            <a:r>
              <a:rPr lang="am-ET" dirty="0"/>
              <a:t>.0 </a:t>
            </a:r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2F68B7-E9A3-3FA9-6911-F1A2C63EEC32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9CCB5F-3652-796C-AE82-022F9DCDEA20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4ABACA5-E2DC-5521-0D2A-9063E2A6F11F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7DC43AB-5D4C-427E-6A0E-2AE5AF0DC9DB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26F9C3B-76E3-2CAF-FF8F-F3109071C4B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6371021-5F81-B0BC-7FE2-1981A23E4E9B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090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DCAE33-D844-BF9A-17BB-22652622F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31CEF8-63C1-3DF6-9C92-071175CB5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4375"/>
            <a:ext cx="10515600" cy="489029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m-ET" dirty="0">
                <a:solidFill>
                  <a:srgbClr val="121737"/>
                </a:solidFill>
              </a:rPr>
              <a:t>ንቅጥፈታት ከመይ ተለሊ፤ ከም እውን ከመይ ተወግድ፡፡</a:t>
            </a:r>
            <a:endParaRPr lang="en-AU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am-ET" b="1" dirty="0">
                <a:solidFill>
                  <a:srgbClr val="121737"/>
                </a:solidFill>
              </a:rPr>
              <a:t>ገንዘብ ክትረክብን ክት</a:t>
            </a:r>
            <a:r>
              <a:rPr lang="am-ET" b="1" dirty="0">
                <a:solidFill>
                  <a:srgbClr val="121737"/>
                </a:solidFill>
                <a:latin typeface="Nyala" panose="02000504070300020003" pitchFamily="2" charset="0"/>
              </a:rPr>
              <a:t>ቑጥብን </a:t>
            </a:r>
            <a:r>
              <a:rPr lang="am-ET" b="1" dirty="0">
                <a:solidFill>
                  <a:srgbClr val="121737"/>
                </a:solidFill>
              </a:rPr>
              <a:t>ዕድል ምፍጣር</a:t>
            </a:r>
          </a:p>
          <a:p>
            <a:pPr marL="514350" indent="-514350">
              <a:buFont typeface="+mj-lt"/>
              <a:buAutoNum type="arabicPeriod"/>
            </a:pPr>
            <a:r>
              <a:rPr lang="am-ET" b="1" dirty="0">
                <a:solidFill>
                  <a:srgbClr val="121737"/>
                </a:solidFill>
              </a:rPr>
              <a:t>ሓዘን ዘላዕሉ ታሪኻት ምውሳእን ንሓገዝ ምምሕጻንን</a:t>
            </a:r>
            <a:endParaRPr lang="en-AU" b="1" dirty="0">
              <a:solidFill>
                <a:srgbClr val="121737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am-ET" b="1" dirty="0">
                <a:solidFill>
                  <a:srgbClr val="121737"/>
                </a:solidFill>
              </a:rPr>
              <a:t>ናይ ጥወ</a:t>
            </a:r>
            <a:r>
              <a:rPr lang="am-ET" b="1" dirty="0">
                <a:solidFill>
                  <a:srgbClr val="121737"/>
                </a:solidFill>
                <a:latin typeface="Nyala" panose="02000504070300020003" pitchFamily="2" charset="0"/>
              </a:rPr>
              <a:t>ቓ ፈትሊን ዝተሓዝሉ ሰነዳትን</a:t>
            </a:r>
          </a:p>
          <a:p>
            <a:pPr marL="514350" indent="-514350">
              <a:buFont typeface="+mj-lt"/>
              <a:buAutoNum type="arabicPeriod"/>
            </a:pPr>
            <a:r>
              <a:rPr lang="am-ET" b="1" dirty="0">
                <a:solidFill>
                  <a:srgbClr val="121737"/>
                </a:solidFill>
                <a:latin typeface="Nyala" panose="02000504070300020003" pitchFamily="2" charset="0"/>
              </a:rPr>
              <a:t>ቀልጢፍካ ስጉምቲ ንኽትወስድ ዝግበር ምድፍፋእ</a:t>
            </a:r>
          </a:p>
          <a:p>
            <a:pPr marL="514350" indent="-514350">
              <a:buFont typeface="+mj-lt"/>
              <a:buAutoNum type="arabicPeriod"/>
            </a:pPr>
            <a:r>
              <a:rPr lang="am-ET" b="1" dirty="0">
                <a:solidFill>
                  <a:srgbClr val="121737"/>
                </a:solidFill>
              </a:rPr>
              <a:t>ብዘይተለምደ መልክዕ ወይ ከዓ ብፍሉይ መገዲ ክትኸፍል ምሕታት</a:t>
            </a:r>
          </a:p>
          <a:p>
            <a:pPr marL="514350" indent="-514350">
              <a:buFont typeface="+mj-lt"/>
              <a:buAutoNum type="arabicPeriod"/>
            </a:pPr>
            <a:r>
              <a:rPr lang="am-ET" b="1" dirty="0">
                <a:solidFill>
                  <a:srgbClr val="121737"/>
                </a:solidFill>
              </a:rPr>
              <a:t>ሓዲሽ ናይ ሒሳብ ቁጽሪ ወይ ከዓ ፐይ ኣይዲታት ክትኸፍት ምሕታት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49D56E8-8736-30CC-7B12-BDEBAD63DD68}"/>
              </a:ext>
            </a:extLst>
          </p:cNvPr>
          <p:cNvSpPr txBox="1"/>
          <p:nvPr/>
        </p:nvSpPr>
        <p:spPr>
          <a:xfrm>
            <a:off x="559841" y="5761464"/>
            <a:ext cx="7561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>
                <a:solidFill>
                  <a:srgbClr val="121737"/>
                </a:solidFill>
              </a:rPr>
              <a:t>Adapted from the </a:t>
            </a:r>
            <a:r>
              <a:rPr lang="en-AU" sz="1600" i="1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>
                <a:solidFill>
                  <a:srgbClr val="121737"/>
                </a:solidFill>
              </a:rPr>
              <a:t>by the Australian Competition and Consumer Commission, 2024, Copyright Commonwealth of Australia, licensed under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15E11F-7AFE-8953-6833-0CE1426A714C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1B76376-A4E9-5579-2BFF-75968A72D9A4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4D4B14C-0110-125C-9968-B4A7C5BD98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FC4E9D-0597-1AD4-F999-7D8F4433A3F3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14359C4-CDAA-350A-1FD8-08863E09EB5C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6948F33-F064-ABE4-225D-B50EFBCAA132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114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70e02f53a3eb13edc6e369756182c42e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71a4c43ce5a93029adf4274ec095dad0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5d6256-5200-4c34-82a9-8b0b259790ba">
      <Terms xmlns="http://schemas.microsoft.com/office/infopath/2007/PartnerControls"/>
    </lcf76f155ced4ddcb4097134ff3c332f>
    <TaxCatchAll xmlns="2cc45243-29f6-4a1c-995b-35ed14ae441a" xsi:nil="true"/>
    <_Flow_SignoffStatus xmlns="5e5d6256-5200-4c34-82a9-8b0b259790b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394036-1F97-4BBE-B2EA-30BF1A7B0288}">
  <ds:schemaRefs>
    <ds:schemaRef ds:uri="2cc45243-29f6-4a1c-995b-35ed14ae441a"/>
    <ds:schemaRef ds:uri="5e5d6256-5200-4c34-82a9-8b0b259790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47C5BED-54A4-44C0-805C-43D0358E0A50}">
  <ds:schemaRefs>
    <ds:schemaRef ds:uri="2cc45243-29f6-4a1c-995b-35ed14ae441a"/>
    <ds:schemaRef ds:uri="5e5d6256-5200-4c34-82a9-8b0b259790b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3DC8E8C-648C-4711-B5E0-28A8D4AFB4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2265</Words>
  <Application>Microsoft Office PowerPoint</Application>
  <PresentationFormat>Custom</PresentationFormat>
  <Paragraphs>233</Paragraphs>
  <Slides>33</Slides>
  <Notes>33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1_DIP_blue</vt:lpstr>
      <vt:lpstr>DIP_white</vt:lpstr>
      <vt:lpstr>እንኳዕ ደሓን መጻኹም ናይ ማሕበረሰብ ተሓለቕቲ ዝርርብ: ቅጥፈታት</vt:lpstr>
      <vt:lpstr>ኣፍልጦ ንደቂ ኣባት</vt:lpstr>
      <vt:lpstr>ዳህሰሳ</vt:lpstr>
      <vt:lpstr>PowerPoint Presentation</vt:lpstr>
      <vt:lpstr>PowerPoint Presentation</vt:lpstr>
      <vt:lpstr>ንርእስኻ በዘን ዝስዕባ ስዳሮታት ገይርካ ተኸላኸል፡፡</vt:lpstr>
      <vt:lpstr>ቅጥፈት እንታይ እዩ?</vt:lpstr>
      <vt:lpstr>PowerPoint Presentation</vt:lpstr>
      <vt:lpstr>PowerPoint Presentation</vt:lpstr>
      <vt:lpstr>PowerPoint Presentation</vt:lpstr>
      <vt:lpstr>ንቅጥፈት ዘለካ ኣረዳድኣ  ንምፍታን፡፡</vt:lpstr>
      <vt:lpstr>ንቅጥፈት ዘለካ ኣረዳድኣ  ንምፍታን፡፡</vt:lpstr>
      <vt:lpstr>ቅጥፈታት ኣብ ኤስ ኤም ኤስ  – ተወሰኽቲ ኣብነታት!</vt:lpstr>
      <vt:lpstr>ፍቕሪ ሓዘል ቅጥፈታት</vt:lpstr>
      <vt:lpstr>PowerPoint Presentation</vt:lpstr>
      <vt:lpstr>ናይ ቅሸሻ ቅጥፈት</vt:lpstr>
      <vt:lpstr>PowerPoint Presentation</vt:lpstr>
      <vt:lpstr>PowerPoint Presentation</vt:lpstr>
      <vt:lpstr>PowerPoint Presentation</vt:lpstr>
      <vt:lpstr>ናይ ሓሶት ድረ-ገጻት ተሰሪሖም ኣብ ግብሪ ውዒሎም እዮም፡፡</vt:lpstr>
      <vt:lpstr>ጠላዕ: ኣብ ኦን ላይን ዝፍጸም ናይ ጠላዕ ቅጥፈታት</vt:lpstr>
      <vt:lpstr>PowerPoint Presentation</vt:lpstr>
      <vt:lpstr>ኣብ ማሕበራዊ ሚድያ ምክፋል</vt:lpstr>
      <vt:lpstr>ኣብ ዕዳጋ ዝፍጸሙ ቅጥፈታት - ናይ ሓሰት ምልክታታት</vt:lpstr>
      <vt:lpstr>PowerPoint Presentation</vt:lpstr>
      <vt:lpstr>PowerPoint Presentation</vt:lpstr>
      <vt:lpstr>ኣብ ኦን ላይን ውሑስ ንምዃን ገለ ብጭቕታታት</vt:lpstr>
      <vt:lpstr>PowerPoint Presentation</vt:lpstr>
      <vt:lpstr>PowerPoint Presentation</vt:lpstr>
      <vt:lpstr>PowerPoint Presentation</vt:lpstr>
      <vt:lpstr>ስልጠና ምዕባይ ክእለት ዲጂታል ዶ ተናዲ አሎኻ?</vt:lpstr>
      <vt:lpstr>ናይ ማሕበረሰብ ተሓላቒ ክትከውን ዶ ትደሊ? </vt:lpstr>
      <vt:lpstr>የቐንየልና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እንኳዕ ደሓን መጻኹም ናይ ማሕበረሰብ ተሓለቕቲ ዝርርብ: ቅጥፈታት</dc:title>
  <dc:creator>Elliot Sawers</dc:creator>
  <cp:lastModifiedBy>Simon</cp:lastModifiedBy>
  <cp:revision>8</cp:revision>
  <cp:lastPrinted>2026-01-28T07:15:48Z</cp:lastPrinted>
  <dcterms:created xsi:type="dcterms:W3CDTF">2025-12-01T00:17:26Z</dcterms:created>
  <dcterms:modified xsi:type="dcterms:W3CDTF">2026-03-18T23:58:23Z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0x01010071F0F04F5F537047B9E859B809FC98B2</vt:lpwstr>
  </property>
</Properties>
</file>