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8288000" cy="10287000"/>
  <p:notesSz cx="6858000" cy="9144000"/>
  <p:embeddedFontLst>
    <p:embeddedFont>
      <p:font typeface=" Avenir Next Arabic" panose="020B0604020202020204" charset="-78"/>
      <p:regular r:id="rId36"/>
    </p:embeddedFont>
    <p:embeddedFont>
      <p:font typeface="Aptos Bold" panose="020B0604020202020204" charset="0"/>
      <p:regular r:id="rId37"/>
    </p:embeddedFont>
    <p:embeddedFont>
      <p:font typeface="Aptos Italics" panose="020B0604020202020204" charset="0"/>
      <p:regular r:id="rId38"/>
    </p:embeddedFont>
    <p:embeddedFont>
      <p:font typeface="Arial Bold" panose="020B0704020202020204" pitchFamily="34" charset="0"/>
      <p:regular r:id="rId39"/>
      <p:bold r:id="rId40"/>
    </p:embeddedFont>
    <p:embeddedFont>
      <p:font typeface="Arimo" panose="020B0604020202020204" charset="0"/>
      <p:regular r:id="rId41"/>
    </p:embeddedFont>
    <p:embeddedFont>
      <p:font typeface="Arimo Bold" panose="020B0604020202020204" charset="0"/>
      <p:regular r:id="rId42"/>
    </p:embeddedFont>
    <p:embeddedFont>
      <p:font typeface="Arimo Italics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2" autoAdjust="0"/>
  </p:normalViewPr>
  <p:slideViewPr>
    <p:cSldViewPr>
      <p:cViewPr>
        <p:scale>
          <a:sx n="50" d="100"/>
          <a:sy n="50" d="100"/>
        </p:scale>
        <p:origin x="52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Ji grûpê bipirsin ka bi ya wan kîjan rast e û çima?</a:t>
            </a:r>
          </a:p>
          <a:p>
            <a:endParaRPr lang="en-US"/>
          </a:p>
          <a:p>
            <a:r>
              <a:rPr lang="en-US"/>
              <a:t>Slayda din dê bersivê bide wan!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Mesajan bixwînin.</a:t>
            </a:r>
          </a:p>
          <a:p>
            <a:r>
              <a:rPr lang="en-US"/>
              <a:t>Bîr bixin ku xapînok dikarin:</a:t>
            </a:r>
          </a:p>
          <a:p>
            <a:r>
              <a:rPr lang="en-US"/>
              <a:t>Ji we re lezgîn xuya bikin an hesta aciliyetê biafirînin.</a:t>
            </a:r>
          </a:p>
          <a:p>
            <a:r>
              <a:rPr lang="en-US"/>
              <a:t>Bi gefên li ser krediyan an xercên cûre bi cûre zext li we bikin.</a:t>
            </a:r>
          </a:p>
          <a:p>
            <a:r>
              <a:rPr lang="en-US"/>
              <a:t>Ji bo ewlehiyê, her gav:</a:t>
            </a:r>
          </a:p>
          <a:p>
            <a:r>
              <a:rPr lang="en-US"/>
              <a:t>Bisekinin û piştrast bikin berî ku tevbigerin.</a:t>
            </a:r>
          </a:p>
          <a:p>
            <a:r>
              <a:rPr lang="en-US"/>
              <a:t>Mesajan du caran kontrol bikin û ji klîkkirina lînkên gumanbar dûr bikevin.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Xapandina bi Navê Hezkirinê:</a:t>
            </a:r>
          </a:p>
          <a:p>
            <a:r>
              <a:rPr lang="en-US"/>
              <a:t> Dema ku Xapînok ji kesên ku li ser înternetê li evînê digerin sûd werdigire.</a:t>
            </a:r>
          </a:p>
          <a:p>
            <a:r>
              <a:rPr lang="en-US"/>
              <a:t>  Ew gelek caran xwe dikin ku ji we hez dikin û dûv re gava we baweriya xwe bi wan anî, pereyan ji we dixwazin.</a:t>
            </a:r>
          </a:p>
          <a:p>
            <a:r>
              <a:rPr lang="en-US"/>
              <a:t> Şerm nekin ku hûn ji kesekî re bêjin ku:</a:t>
            </a:r>
          </a:p>
          <a:p>
            <a:r>
              <a:rPr lang="en-US"/>
              <a:t> Hûn nikarin pereyan bidin wan, an Hûn difikirin ku ew hatine xapandin!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Serşîreta 1 - Heke kesek telefonî we bike û agahiyên şexsî bixwaze:</a:t>
            </a:r>
          </a:p>
          <a:p>
            <a:r>
              <a:rPr lang="en-US"/>
              <a:t>• Agahiyên wan bigirin û telefonê bigirin. Hûn dikarin bêjin: "Min daxwaz nekir ku hûn telefonî min bikin, loma ez ê niha telefonê bigirim".  </a:t>
            </a:r>
          </a:p>
          <a:p>
            <a:r>
              <a:rPr lang="en-US"/>
              <a:t>• Hejmara wan a rast ji malpera wan a înternetê bibînin. Bi wê hejmarê li wan vegerînin</a:t>
            </a:r>
          </a:p>
          <a:p>
            <a:endParaRPr lang="en-US"/>
          </a:p>
          <a:p>
            <a:r>
              <a:rPr lang="en-US"/>
              <a:t>Serşîreta 2 - Bi mesajên nivîskî û emailan re hişyar bin:</a:t>
            </a:r>
          </a:p>
          <a:p>
            <a:r>
              <a:rPr lang="en-US"/>
              <a:t>• Heke peyam an emailek xerîb xuya bike an daxwaza pereyan bike:  </a:t>
            </a:r>
          </a:p>
          <a:p>
            <a:r>
              <a:rPr lang="en-US"/>
              <a:t>• Li ser wê hejmara ku berê li cem we heye, telefonî heval an endamê malbata xwe bikin. Ji wan bixwazin ku agahiyan piştrast bikin.</a:t>
            </a:r>
          </a:p>
          <a:p>
            <a:endParaRPr lang="en-US"/>
          </a:p>
          <a:p>
            <a:r>
              <a:rPr lang="en-US"/>
              <a:t>Serşîret 3 - Şîfreyên xwe xurt bikin:</a:t>
            </a:r>
          </a:p>
          <a:p>
            <a:r>
              <a:rPr lang="en-US"/>
              <a:t>• Şîfreyên xwe dirêj bikin û bila texmînkirina wan zehmet be.  </a:t>
            </a:r>
          </a:p>
          <a:p>
            <a:r>
              <a:rPr lang="en-US"/>
              <a:t>• Navê xwe an peyvên mîna 'şîfre' (password) bikar neynin.  </a:t>
            </a:r>
          </a:p>
          <a:p>
            <a:r>
              <a:rPr lang="en-US"/>
              <a:t>• Tîpên mezin, tîpên piçûk, reqam û nîşanên taybet tevlihev bikin.</a:t>
            </a:r>
          </a:p>
          <a:p>
            <a:endParaRPr lang="en-US"/>
          </a:p>
          <a:p>
            <a:r>
              <a:rPr lang="en-US"/>
              <a:t>Serşîret 4 - Di parvekirinên li ser medyaya civakî de baldar bin:</a:t>
            </a:r>
          </a:p>
          <a:p>
            <a:r>
              <a:rPr lang="en-US"/>
              <a:t>• Berî parvekirina agahiyên şexsî li ser înternetê, du caran bifikirin.  </a:t>
            </a:r>
          </a:p>
          <a:p>
            <a:r>
              <a:rPr lang="en-US"/>
              <a:t>• Kontrol bikin ku di nav wêneyan de bi xeletî agahiyên şexsî tune bin.</a:t>
            </a:r>
          </a:p>
          <a:p>
            <a:endParaRPr lang="en-US"/>
          </a:p>
          <a:p>
            <a:r>
              <a:rPr lang="en-US"/>
              <a:t>Serşîret 5 - Baweriya xwe bi hesta xwe bînin:</a:t>
            </a:r>
          </a:p>
          <a:p>
            <a:r>
              <a:rPr lang="en-US"/>
              <a:t>• Li ser lînkên gumanbar bikirtonekin.  </a:t>
            </a:r>
          </a:p>
          <a:p>
            <a:r>
              <a:rPr lang="en-US"/>
              <a:t>• Bi kesên nenas re li ser înternetê hişyar bin.  </a:t>
            </a:r>
          </a:p>
          <a:p>
            <a:r>
              <a:rPr lang="en-US"/>
              <a:t>• Hişyar bimînin û li gorî hestên xwe tevbigerin.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9.jpe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png"/><Relationship Id="rId7" Type="http://schemas.openxmlformats.org/officeDocument/2006/relationships/hyperlink" Target="https://www.abc.net.au/news/2024-10-30/woman-in-gift-card-scam-taken-to-shop-by-taxi/10452860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hyperlink" Target="https://www.abc.net.au/news/2025-08-29/scambling-the-online-gambling-scam-targeting-aboriginal-people/105709290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41.png"/><Relationship Id="rId5" Type="http://schemas.openxmlformats.org/officeDocument/2006/relationships/image" Target="../media/image2.pn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crcchampions@wacoss.org.a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u.wiktionary.org/w/index.php?title=bazarkirinine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7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257300" y="9805988"/>
            <a:ext cx="15773400" cy="306642"/>
            <a:chOff x="0" y="0"/>
            <a:chExt cx="21031200" cy="4088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408856"/>
            </a:xfrm>
            <a:custGeom>
              <a:avLst/>
              <a:gdLst/>
              <a:ahLst/>
              <a:cxnLst/>
              <a:rect l="l" t="t" r="r" b="b"/>
              <a:pathLst>
                <a:path w="21031200" h="408856">
                  <a:moveTo>
                    <a:pt x="0" y="0"/>
                  </a:moveTo>
                  <a:lnTo>
                    <a:pt x="21031200" y="0"/>
                  </a:lnTo>
                  <a:lnTo>
                    <a:pt x="21031200" y="408856"/>
                  </a:lnTo>
                  <a:lnTo>
                    <a:pt x="0" y="408856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964243" b="-940345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1031200" cy="4279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FFFFFF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Lotterywest piştgirê sereke yê Projeya Têketina Dîjîtal a WA ye. WACOSS pêşengiya vê înîsiyatîfê dike û berpirsiyarê rêveberiya projeyê ye.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842456" y="347662"/>
            <a:ext cx="2078831" cy="926306"/>
            <a:chOff x="0" y="0"/>
            <a:chExt cx="2771775" cy="12350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775" cy="1235075"/>
            </a:xfrm>
            <a:custGeom>
              <a:avLst/>
              <a:gdLst/>
              <a:ahLst/>
              <a:cxnLst/>
              <a:rect l="l" t="t" r="r" b="b"/>
              <a:pathLst>
                <a:path w="2771775" h="1235075">
                  <a:moveTo>
                    <a:pt x="0" y="0"/>
                  </a:moveTo>
                  <a:lnTo>
                    <a:pt x="2771775" y="0"/>
                  </a:lnTo>
                  <a:lnTo>
                    <a:pt x="2771775" y="1235075"/>
                  </a:lnTo>
                  <a:lnTo>
                    <a:pt x="0" y="1235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416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2483425" y="5856951"/>
            <a:ext cx="12584906" cy="3045063"/>
            <a:chOff x="0" y="0"/>
            <a:chExt cx="16779875" cy="40600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779877" cy="4060084"/>
            </a:xfrm>
            <a:custGeom>
              <a:avLst/>
              <a:gdLst/>
              <a:ahLst/>
              <a:cxnLst/>
              <a:rect l="l" t="t" r="r" b="b"/>
              <a:pathLst>
                <a:path w="16779877" h="4060084">
                  <a:moveTo>
                    <a:pt x="0" y="0"/>
                  </a:moveTo>
                  <a:lnTo>
                    <a:pt x="16779877" y="0"/>
                  </a:lnTo>
                  <a:lnTo>
                    <a:pt x="16779877" y="4060084"/>
                  </a:lnTo>
                  <a:lnTo>
                    <a:pt x="0" y="4060084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34595" b="-26463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66675"/>
              <a:ext cx="16779875" cy="399340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8748"/>
                </a:lnSpc>
              </a:pPr>
              <a:r>
                <a:rPr lang="en-US" sz="8100" b="1">
                  <a:solidFill>
                    <a:srgbClr val="FFD38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Hûn bi xêr hatin</a:t>
              </a:r>
            </a:p>
            <a:p>
              <a:pPr algn="ctr">
                <a:lnSpc>
                  <a:spcPts val="5832"/>
                </a:lnSpc>
              </a:pPr>
              <a:r>
                <a:rPr lang="en-US" sz="5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Danûstandina Şampiyonên Civakê: Xapandin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40581" y="966788"/>
            <a:ext cx="10094119" cy="4512469"/>
            <a:chOff x="0" y="0"/>
            <a:chExt cx="13458825" cy="60166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458825" cy="6016625"/>
            </a:xfrm>
            <a:custGeom>
              <a:avLst/>
              <a:gdLst/>
              <a:ahLst/>
              <a:cxnLst/>
              <a:rect l="l" t="t" r="r" b="b"/>
              <a:pathLst>
                <a:path w="13458825" h="6016625">
                  <a:moveTo>
                    <a:pt x="0" y="0"/>
                  </a:moveTo>
                  <a:lnTo>
                    <a:pt x="13458825" y="0"/>
                  </a:lnTo>
                  <a:lnTo>
                    <a:pt x="13458825" y="6016625"/>
                  </a:lnTo>
                  <a:lnTo>
                    <a:pt x="0" y="6016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13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4227969" y="9082088"/>
            <a:ext cx="3298031" cy="742950"/>
            <a:chOff x="0" y="0"/>
            <a:chExt cx="4397375" cy="9906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397375" cy="990600"/>
            </a:xfrm>
            <a:custGeom>
              <a:avLst/>
              <a:gdLst/>
              <a:ahLst/>
              <a:cxnLst/>
              <a:rect l="l" t="t" r="r" b="b"/>
              <a:pathLst>
                <a:path w="4397375" h="990600">
                  <a:moveTo>
                    <a:pt x="0" y="0"/>
                  </a:moveTo>
                  <a:lnTo>
                    <a:pt x="4397375" y="0"/>
                  </a:lnTo>
                  <a:lnTo>
                    <a:pt x="4397375" y="990600"/>
                  </a:lnTo>
                  <a:lnTo>
                    <a:pt x="0" y="990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364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676275" y="9032081"/>
            <a:ext cx="2140744" cy="835819"/>
            <a:chOff x="0" y="0"/>
            <a:chExt cx="2854325" cy="111442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54325" cy="1114425"/>
            </a:xfrm>
            <a:custGeom>
              <a:avLst/>
              <a:gdLst/>
              <a:ahLst/>
              <a:cxnLst/>
              <a:rect l="l" t="t" r="r" b="b"/>
              <a:pathLst>
                <a:path w="2854325" h="1114425">
                  <a:moveTo>
                    <a:pt x="0" y="0"/>
                  </a:moveTo>
                  <a:lnTo>
                    <a:pt x="2854325" y="0"/>
                  </a:lnTo>
                  <a:lnTo>
                    <a:pt x="2854325" y="1114425"/>
                  </a:lnTo>
                  <a:lnTo>
                    <a:pt x="0" y="1114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b="-6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4190457"/>
            <a:ext cx="15590520" cy="2237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Mesaj dê </a:t>
            </a:r>
            <a:r>
              <a:rPr lang="en-US" sz="8100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lezgîn</a:t>
            </a:r>
            <a:r>
              <a:rPr lang="en-US" sz="81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 xuya bikin û hewl bidin ku hûn </a:t>
            </a:r>
            <a:r>
              <a:rPr lang="en-US" sz="8100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zû tevbigerin.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92595" y="1554306"/>
            <a:ext cx="16780520" cy="84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18"/>
              </a:lnSpc>
            </a:pPr>
            <a:r>
              <a:rPr lang="en-US" sz="6500" b="1">
                <a:solidFill>
                  <a:srgbClr val="022091"/>
                </a:solidFill>
                <a:latin typeface="Aptos Bold"/>
                <a:ea typeface="Aptos Bold"/>
                <a:cs typeface="Aptos Bold"/>
                <a:sym typeface="Aptos Bold"/>
              </a:rPr>
              <a:t>Xapandinên bi rêya mesajên nivîski an SMSê.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503692" y="-14288"/>
            <a:ext cx="798595" cy="798595"/>
            <a:chOff x="0" y="0"/>
            <a:chExt cx="1064793" cy="1064793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1026668" cy="1026668"/>
            </a:xfrm>
            <a:custGeom>
              <a:avLst/>
              <a:gdLst/>
              <a:ahLst/>
              <a:cxnLst/>
              <a:rect l="l" t="t" r="r" b="b"/>
              <a:pathLst>
                <a:path w="1026668" h="1026668">
                  <a:moveTo>
                    <a:pt x="0" y="0"/>
                  </a:moveTo>
                  <a:lnTo>
                    <a:pt x="1026668" y="0"/>
                  </a:lnTo>
                  <a:lnTo>
                    <a:pt x="1026668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0A239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64768" cy="1064768"/>
            </a:xfrm>
            <a:custGeom>
              <a:avLst/>
              <a:gdLst/>
              <a:ahLst/>
              <a:cxnLst/>
              <a:rect l="l" t="t" r="r" b="b"/>
              <a:pathLst>
                <a:path w="1064768" h="1064768">
                  <a:moveTo>
                    <a:pt x="19050" y="0"/>
                  </a:moveTo>
                  <a:lnTo>
                    <a:pt x="1045718" y="0"/>
                  </a:lnTo>
                  <a:cubicBezTo>
                    <a:pt x="1056259" y="0"/>
                    <a:pt x="1064768" y="8509"/>
                    <a:pt x="1064768" y="19050"/>
                  </a:cubicBezTo>
                  <a:lnTo>
                    <a:pt x="1064768" y="1045718"/>
                  </a:lnTo>
                  <a:cubicBezTo>
                    <a:pt x="1064768" y="1056259"/>
                    <a:pt x="1056259" y="1064768"/>
                    <a:pt x="1045718" y="1064768"/>
                  </a:cubicBezTo>
                  <a:lnTo>
                    <a:pt x="19050" y="1064768"/>
                  </a:lnTo>
                  <a:cubicBezTo>
                    <a:pt x="8509" y="1064768"/>
                    <a:pt x="0" y="1056259"/>
                    <a:pt x="0" y="1045718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045718"/>
                  </a:lnTo>
                  <a:lnTo>
                    <a:pt x="19050" y="1045718"/>
                  </a:lnTo>
                  <a:lnTo>
                    <a:pt x="19050" y="1026668"/>
                  </a:lnTo>
                  <a:lnTo>
                    <a:pt x="1045718" y="1026668"/>
                  </a:lnTo>
                  <a:lnTo>
                    <a:pt x="1045718" y="1045718"/>
                  </a:lnTo>
                  <a:lnTo>
                    <a:pt x="1026668" y="1045718"/>
                  </a:lnTo>
                  <a:lnTo>
                    <a:pt x="1026668" y="19050"/>
                  </a:lnTo>
                  <a:lnTo>
                    <a:pt x="1045718" y="19050"/>
                  </a:lnTo>
                  <a:lnTo>
                    <a:pt x="10457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258300"/>
            <a:ext cx="15758673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Hatiye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adaptekirin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Pirtûka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Piçûk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Xapandinan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: Meriv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çawa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xapînokan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nas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dike û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xwe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wan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diparêze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ji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aliyê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Komîsyona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Awustralya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Pêşbazî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Xerîdaran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ve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2024,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Mafên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Weşanê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Commonwealth of Australia, bi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destûra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CC BY 4.0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42456" y="345281"/>
            <a:ext cx="2083594" cy="933450"/>
            <a:chOff x="0" y="0"/>
            <a:chExt cx="2778125" cy="124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8125" cy="1244600"/>
            </a:xfrm>
            <a:custGeom>
              <a:avLst/>
              <a:gdLst/>
              <a:ahLst/>
              <a:cxnLst/>
              <a:rect l="l" t="t" r="r" b="b"/>
              <a:pathLst>
                <a:path w="2778125" h="1244600">
                  <a:moveTo>
                    <a:pt x="0" y="0"/>
                  </a:moveTo>
                  <a:lnTo>
                    <a:pt x="2778125" y="0"/>
                  </a:lnTo>
                  <a:lnTo>
                    <a:pt x="2778125" y="1244600"/>
                  </a:lnTo>
                  <a:lnTo>
                    <a:pt x="0" y="124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300" y="9805988"/>
            <a:ext cx="15773400" cy="306642"/>
            <a:chOff x="0" y="0"/>
            <a:chExt cx="21031200" cy="4088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408856"/>
            </a:xfrm>
            <a:custGeom>
              <a:avLst/>
              <a:gdLst/>
              <a:ahLst/>
              <a:cxnLst/>
              <a:rect l="l" t="t" r="r" b="b"/>
              <a:pathLst>
                <a:path w="21031200" h="408856">
                  <a:moveTo>
                    <a:pt x="0" y="0"/>
                  </a:moveTo>
                  <a:lnTo>
                    <a:pt x="21031200" y="0"/>
                  </a:lnTo>
                  <a:lnTo>
                    <a:pt x="21031200" y="408856"/>
                  </a:lnTo>
                  <a:lnTo>
                    <a:pt x="0" y="40885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964243" b="-940345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031200" cy="4279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 West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piştgirê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sereke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yê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projeya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Digital Inclusion li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Rojavayê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Avusturalya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ye. WACOSS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pêşengiya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înîsiyatîfê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dike û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berpirsiyarê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birêvebirina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projeyê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ye.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76407" y="631993"/>
            <a:ext cx="6479492" cy="2148468"/>
            <a:chOff x="0" y="0"/>
            <a:chExt cx="8639323" cy="28646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39325" cy="2864623"/>
            </a:xfrm>
            <a:custGeom>
              <a:avLst/>
              <a:gdLst/>
              <a:ahLst/>
              <a:cxnLst/>
              <a:rect l="l" t="t" r="r" b="b"/>
              <a:pathLst>
                <a:path w="8639325" h="2864623">
                  <a:moveTo>
                    <a:pt x="0" y="0"/>
                  </a:moveTo>
                  <a:lnTo>
                    <a:pt x="8639325" y="0"/>
                  </a:lnTo>
                  <a:lnTo>
                    <a:pt x="8639325" y="2864623"/>
                  </a:lnTo>
                  <a:lnTo>
                    <a:pt x="0" y="2864623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39816" r="-52841" b="-39816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47625"/>
              <a:ext cx="8639323" cy="281699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6000" b="1">
                  <a:solidFill>
                    <a:srgbClr val="1962B2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Testa xapandinê!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41296" y="631993"/>
            <a:ext cx="7103910" cy="2304922"/>
            <a:chOff x="0" y="0"/>
            <a:chExt cx="8958390" cy="2906624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8932926" cy="2881249"/>
            </a:xfrm>
            <a:custGeom>
              <a:avLst/>
              <a:gdLst/>
              <a:ahLst/>
              <a:cxnLst/>
              <a:rect l="l" t="t" r="r" b="b"/>
              <a:pathLst>
                <a:path w="8932926" h="2881249">
                  <a:moveTo>
                    <a:pt x="0" y="0"/>
                  </a:moveTo>
                  <a:lnTo>
                    <a:pt x="8932926" y="0"/>
                  </a:lnTo>
                  <a:lnTo>
                    <a:pt x="8932926" y="2881249"/>
                  </a:lnTo>
                  <a:lnTo>
                    <a:pt x="0" y="2881249"/>
                  </a:lnTo>
                  <a:close/>
                </a:path>
              </a:pathLst>
            </a:custGeom>
            <a:solidFill>
              <a:srgbClr val="F8B0C9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8958326" cy="2906649"/>
            </a:xfrm>
            <a:custGeom>
              <a:avLst/>
              <a:gdLst/>
              <a:ahLst/>
              <a:cxnLst/>
              <a:rect l="l" t="t" r="r" b="b"/>
              <a:pathLst>
                <a:path w="8958326" h="2906649">
                  <a:moveTo>
                    <a:pt x="12700" y="0"/>
                  </a:moveTo>
                  <a:lnTo>
                    <a:pt x="8945626" y="0"/>
                  </a:lnTo>
                  <a:cubicBezTo>
                    <a:pt x="8952611" y="0"/>
                    <a:pt x="8958326" y="5715"/>
                    <a:pt x="8958326" y="12700"/>
                  </a:cubicBezTo>
                  <a:lnTo>
                    <a:pt x="8958326" y="2893949"/>
                  </a:lnTo>
                  <a:cubicBezTo>
                    <a:pt x="8958326" y="2900934"/>
                    <a:pt x="8952611" y="2906649"/>
                    <a:pt x="8945626" y="2906649"/>
                  </a:cubicBezTo>
                  <a:lnTo>
                    <a:pt x="12700" y="2906649"/>
                  </a:lnTo>
                  <a:cubicBezTo>
                    <a:pt x="5715" y="2906649"/>
                    <a:pt x="0" y="2900934"/>
                    <a:pt x="0" y="289394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893949"/>
                  </a:lnTo>
                  <a:lnTo>
                    <a:pt x="12700" y="2893949"/>
                  </a:lnTo>
                  <a:lnTo>
                    <a:pt x="12700" y="2881249"/>
                  </a:lnTo>
                  <a:lnTo>
                    <a:pt x="8945626" y="2881249"/>
                  </a:lnTo>
                  <a:lnTo>
                    <a:pt x="8945626" y="2893949"/>
                  </a:lnTo>
                  <a:lnTo>
                    <a:pt x="8932926" y="2893949"/>
                  </a:lnTo>
                  <a:lnTo>
                    <a:pt x="8932926" y="12700"/>
                  </a:lnTo>
                  <a:lnTo>
                    <a:pt x="8945626" y="12700"/>
                  </a:lnTo>
                  <a:lnTo>
                    <a:pt x="894562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8B0C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8958390" cy="286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84"/>
                </a:lnSpc>
              </a:pPr>
              <a:r>
                <a:rPr lang="en-US"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Which one of these do you think is real?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136276" y="6951135"/>
            <a:ext cx="6407260" cy="2263178"/>
            <a:chOff x="0" y="0"/>
            <a:chExt cx="10109314" cy="35708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109327" cy="3570859"/>
            </a:xfrm>
            <a:custGeom>
              <a:avLst/>
              <a:gdLst/>
              <a:ahLst/>
              <a:cxnLst/>
              <a:rect l="l" t="t" r="r" b="b"/>
              <a:pathLst>
                <a:path w="10109327" h="3570859">
                  <a:moveTo>
                    <a:pt x="0" y="0"/>
                  </a:moveTo>
                  <a:lnTo>
                    <a:pt x="10109327" y="0"/>
                  </a:lnTo>
                  <a:lnTo>
                    <a:pt x="10109327" y="3570859"/>
                  </a:lnTo>
                  <a:lnTo>
                    <a:pt x="0" y="3570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3" t="-173525" r="-31523" b="-534284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522990" y="3927432"/>
            <a:ext cx="5058941" cy="1771661"/>
            <a:chOff x="0" y="0"/>
            <a:chExt cx="8286726" cy="290204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286690" cy="2902044"/>
            </a:xfrm>
            <a:custGeom>
              <a:avLst/>
              <a:gdLst/>
              <a:ahLst/>
              <a:cxnLst/>
              <a:rect l="l" t="t" r="r" b="b"/>
              <a:pathLst>
                <a:path w="8286690" h="2902044">
                  <a:moveTo>
                    <a:pt x="0" y="0"/>
                  </a:moveTo>
                  <a:lnTo>
                    <a:pt x="8286690" y="0"/>
                  </a:lnTo>
                  <a:lnTo>
                    <a:pt x="8286690" y="2902044"/>
                  </a:lnTo>
                  <a:lnTo>
                    <a:pt x="0" y="2902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656" t="-166109" r="-30482" b="-557542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0958734" y="3717617"/>
            <a:ext cx="5290484" cy="2122468"/>
            <a:chOff x="0" y="0"/>
            <a:chExt cx="8110398" cy="3253778"/>
          </a:xfrm>
        </p:grpSpPr>
        <p:sp>
          <p:nvSpPr>
            <p:cNvPr id="23" name="Freeform 23" descr="A white background with black text  Description automatically generated"/>
            <p:cNvSpPr/>
            <p:nvPr/>
          </p:nvSpPr>
          <p:spPr>
            <a:xfrm>
              <a:off x="0" y="0"/>
              <a:ext cx="8110411" cy="3253740"/>
            </a:xfrm>
            <a:custGeom>
              <a:avLst/>
              <a:gdLst/>
              <a:ahLst/>
              <a:cxnLst/>
              <a:rect l="l" t="t" r="r" b="b"/>
              <a:pathLst>
                <a:path w="8110411" h="3253740">
                  <a:moveTo>
                    <a:pt x="0" y="0"/>
                  </a:moveTo>
                  <a:lnTo>
                    <a:pt x="8110411" y="0"/>
                  </a:lnTo>
                  <a:lnTo>
                    <a:pt x="8110411" y="3253740"/>
                  </a:lnTo>
                  <a:lnTo>
                    <a:pt x="0" y="3253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552" r="-2551" b="-1"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7211878" y="539652"/>
            <a:ext cx="7133327" cy="2466271"/>
            <a:chOff x="0" y="0"/>
            <a:chExt cx="1113325" cy="3849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13325" cy="384920"/>
            </a:xfrm>
            <a:custGeom>
              <a:avLst/>
              <a:gdLst/>
              <a:ahLst/>
              <a:cxnLst/>
              <a:rect l="l" t="t" r="r" b="b"/>
              <a:pathLst>
                <a:path w="1113325" h="384920">
                  <a:moveTo>
                    <a:pt x="0" y="0"/>
                  </a:moveTo>
                  <a:lnTo>
                    <a:pt x="1113325" y="0"/>
                  </a:lnTo>
                  <a:lnTo>
                    <a:pt x="1113325" y="384920"/>
                  </a:lnTo>
                  <a:lnTo>
                    <a:pt x="0" y="384920"/>
                  </a:lnTo>
                  <a:close/>
                </a:path>
              </a:pathLst>
            </a:custGeom>
            <a:solidFill>
              <a:srgbClr val="F8B0C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113325" cy="423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r>
                <a:rPr lang="en-US" sz="5599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Bi ya te kîjan ji van rast e?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716153" y="7187339"/>
            <a:ext cx="5731556" cy="1790772"/>
            <a:chOff x="0" y="0"/>
            <a:chExt cx="10463450" cy="3269209"/>
          </a:xfrm>
        </p:grpSpPr>
        <p:sp>
          <p:nvSpPr>
            <p:cNvPr id="28" name="Freeform 28" descr="A close up of a message  Description automatically generated"/>
            <p:cNvSpPr/>
            <p:nvPr/>
          </p:nvSpPr>
          <p:spPr>
            <a:xfrm>
              <a:off x="0" y="0"/>
              <a:ext cx="10463402" cy="3269234"/>
            </a:xfrm>
            <a:custGeom>
              <a:avLst/>
              <a:gdLst/>
              <a:ahLst/>
              <a:cxnLst/>
              <a:rect l="l" t="t" r="r" b="b"/>
              <a:pathLst>
                <a:path w="10463402" h="3269234">
                  <a:moveTo>
                    <a:pt x="0" y="0"/>
                  </a:moveTo>
                  <a:lnTo>
                    <a:pt x="10463402" y="0"/>
                  </a:lnTo>
                  <a:lnTo>
                    <a:pt x="10463402" y="3269234"/>
                  </a:lnTo>
                  <a:lnTo>
                    <a:pt x="0" y="3269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B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3474128" y="7215914"/>
            <a:ext cx="5731556" cy="1577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4"/>
              </a:lnSpc>
              <a:spcBef>
                <a:spcPct val="0"/>
              </a:spcBef>
            </a:pPr>
            <a:r>
              <a:rPr lang="en-US" sz="2874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HIŞYARÎ: Dema dayîna bilêta parkkirinê dereng maye, ji bo dûrketina ji xercên zêde zû bidin</a:t>
            </a:r>
          </a:p>
          <a:p>
            <a:pPr marL="0" lvl="0" indent="0" algn="ctr">
              <a:lnSpc>
                <a:spcPts val="3104"/>
              </a:lnSpc>
              <a:spcBef>
                <a:spcPct val="0"/>
              </a:spcBef>
            </a:pPr>
            <a:r>
              <a:rPr lang="en-US" sz="2874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 </a:t>
            </a:r>
            <a:r>
              <a:rPr lang="en-US" sz="2874" u="none" strike="noStrike">
                <a:solidFill>
                  <a:srgbClr val="0E67B2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https:// linksmfj life/au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776613" y="4317118"/>
            <a:ext cx="4636955" cy="1097361"/>
            <a:chOff x="0" y="0"/>
            <a:chExt cx="11792764" cy="2790822"/>
          </a:xfrm>
        </p:grpSpPr>
        <p:sp>
          <p:nvSpPr>
            <p:cNvPr id="31" name="Freeform 31" descr="A close up of a message  Description automatically generated"/>
            <p:cNvSpPr/>
            <p:nvPr/>
          </p:nvSpPr>
          <p:spPr>
            <a:xfrm>
              <a:off x="0" y="0"/>
              <a:ext cx="11792710" cy="2790848"/>
            </a:xfrm>
            <a:custGeom>
              <a:avLst/>
              <a:gdLst/>
              <a:ahLst/>
              <a:cxnLst/>
              <a:rect l="l" t="t" r="r" b="b"/>
              <a:pathLst>
                <a:path w="11792710" h="2790848">
                  <a:moveTo>
                    <a:pt x="0" y="0"/>
                  </a:moveTo>
                  <a:lnTo>
                    <a:pt x="11792710" y="0"/>
                  </a:lnTo>
                  <a:lnTo>
                    <a:pt x="11792710" y="2790848"/>
                  </a:lnTo>
                  <a:lnTo>
                    <a:pt x="0" y="2790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B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776613" y="4301856"/>
            <a:ext cx="4683517" cy="1107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89"/>
              </a:lnSpc>
              <a:spcBef>
                <a:spcPct val="0"/>
              </a:spcBef>
            </a:pPr>
            <a:r>
              <a:rPr lang="en-US" sz="2027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Hişyarî: dayîna fatûreya trafîkê dereng maye.</a:t>
            </a:r>
          </a:p>
          <a:p>
            <a:pPr marL="0" lvl="0" indent="0" algn="ctr">
              <a:lnSpc>
                <a:spcPts val="2189"/>
              </a:lnSpc>
              <a:spcBef>
                <a:spcPct val="0"/>
              </a:spcBef>
            </a:pPr>
            <a:r>
              <a:rPr lang="en-US" sz="2027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Karta xwe biparêzin û zû li vir bidin: </a:t>
            </a:r>
            <a:r>
              <a:rPr lang="en-US" sz="2027" u="none" strike="noStrike">
                <a:solidFill>
                  <a:srgbClr val="1962B2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https://linksizz.life/au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1315760" y="3927432"/>
            <a:ext cx="4712434" cy="1755672"/>
            <a:chOff x="0" y="0"/>
            <a:chExt cx="9775696" cy="3642048"/>
          </a:xfrm>
        </p:grpSpPr>
        <p:sp>
          <p:nvSpPr>
            <p:cNvPr id="34" name="Freeform 34" descr="A close up of a message  Description automatically generated"/>
            <p:cNvSpPr/>
            <p:nvPr/>
          </p:nvSpPr>
          <p:spPr>
            <a:xfrm>
              <a:off x="0" y="0"/>
              <a:ext cx="9775651" cy="3642074"/>
            </a:xfrm>
            <a:custGeom>
              <a:avLst/>
              <a:gdLst/>
              <a:ahLst/>
              <a:cxnLst/>
              <a:rect l="l" t="t" r="r" b="b"/>
              <a:pathLst>
                <a:path w="9775651" h="3642074">
                  <a:moveTo>
                    <a:pt x="0" y="0"/>
                  </a:moveTo>
                  <a:lnTo>
                    <a:pt x="9775651" y="0"/>
                  </a:lnTo>
                  <a:lnTo>
                    <a:pt x="9775651" y="3642074"/>
                  </a:lnTo>
                  <a:lnTo>
                    <a:pt x="0" y="3642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B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1234667" y="3870272"/>
            <a:ext cx="4874620" cy="184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20"/>
              </a:lnSpc>
              <a:spcBef>
                <a:spcPct val="0"/>
              </a:spcBef>
            </a:pPr>
            <a:r>
              <a:rPr lang="en-US" sz="224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</a:t>
            </a:r>
            <a:r>
              <a:rPr lang="en-US" sz="2240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akêta te ya Kmart îro tê.</a:t>
            </a:r>
          </a:p>
          <a:p>
            <a:pPr marL="0" lvl="0" indent="0" algn="ctr">
              <a:lnSpc>
                <a:spcPts val="2420"/>
              </a:lnSpc>
              <a:spcBef>
                <a:spcPct val="0"/>
              </a:spcBef>
            </a:pPr>
            <a:r>
              <a:rPr lang="en-US" sz="2240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Ne li malê yî? Em ê wê li cîhekî ewle bihêlin. Şopandin: Malpera an bernameya AusPost, hejmara şopandinê.</a:t>
            </a:r>
          </a:p>
          <a:p>
            <a:pPr marL="0" lvl="0" indent="0" algn="ctr">
              <a:lnSpc>
                <a:spcPts val="2420"/>
              </a:lnSpc>
              <a:spcBef>
                <a:spcPct val="0"/>
              </a:spcBef>
            </a:pPr>
            <a:r>
              <a:rPr lang="en-US" sz="2240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33AEW3411903540631500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42456" y="345281"/>
            <a:ext cx="2083594" cy="933450"/>
            <a:chOff x="0" y="0"/>
            <a:chExt cx="2778125" cy="124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8125" cy="1244600"/>
            </a:xfrm>
            <a:custGeom>
              <a:avLst/>
              <a:gdLst/>
              <a:ahLst/>
              <a:cxnLst/>
              <a:rect l="l" t="t" r="r" b="b"/>
              <a:pathLst>
                <a:path w="2778125" h="1244600">
                  <a:moveTo>
                    <a:pt x="0" y="0"/>
                  </a:moveTo>
                  <a:lnTo>
                    <a:pt x="2778125" y="0"/>
                  </a:lnTo>
                  <a:lnTo>
                    <a:pt x="2778125" y="1244600"/>
                  </a:lnTo>
                  <a:lnTo>
                    <a:pt x="0" y="124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300" y="9805988"/>
            <a:ext cx="15773400" cy="306642"/>
            <a:chOff x="0" y="0"/>
            <a:chExt cx="21031200" cy="4088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408856"/>
            </a:xfrm>
            <a:custGeom>
              <a:avLst/>
              <a:gdLst/>
              <a:ahLst/>
              <a:cxnLst/>
              <a:rect l="l" t="t" r="r" b="b"/>
              <a:pathLst>
                <a:path w="21031200" h="408856">
                  <a:moveTo>
                    <a:pt x="0" y="0"/>
                  </a:moveTo>
                  <a:lnTo>
                    <a:pt x="21031200" y="0"/>
                  </a:lnTo>
                  <a:lnTo>
                    <a:pt x="21031200" y="408856"/>
                  </a:lnTo>
                  <a:lnTo>
                    <a:pt x="0" y="40885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964243" b="-940345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031200" cy="4279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 West piştgirê sereke yê projeya Digital Inclusion li Rojavayê Avusturalya ye. WACOSS pêşengiya înîsiyatîfê dike û berpirsiyarê birêvebirina projeyê ye.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76407" y="631993"/>
            <a:ext cx="6479492" cy="2148468"/>
            <a:chOff x="0" y="0"/>
            <a:chExt cx="8639323" cy="28646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39325" cy="2864623"/>
            </a:xfrm>
            <a:custGeom>
              <a:avLst/>
              <a:gdLst/>
              <a:ahLst/>
              <a:cxnLst/>
              <a:rect l="l" t="t" r="r" b="b"/>
              <a:pathLst>
                <a:path w="8639325" h="2864623">
                  <a:moveTo>
                    <a:pt x="0" y="0"/>
                  </a:moveTo>
                  <a:lnTo>
                    <a:pt x="8639325" y="0"/>
                  </a:lnTo>
                  <a:lnTo>
                    <a:pt x="8639325" y="2864623"/>
                  </a:lnTo>
                  <a:lnTo>
                    <a:pt x="0" y="2864623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39816" r="-52841" b="-39816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47625"/>
              <a:ext cx="8639323" cy="281699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6000" b="1">
                  <a:solidFill>
                    <a:srgbClr val="1962B2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Testa xapandinê!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41296" y="631993"/>
            <a:ext cx="7103910" cy="2304922"/>
            <a:chOff x="0" y="0"/>
            <a:chExt cx="8958390" cy="2906624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8932926" cy="2881249"/>
            </a:xfrm>
            <a:custGeom>
              <a:avLst/>
              <a:gdLst/>
              <a:ahLst/>
              <a:cxnLst/>
              <a:rect l="l" t="t" r="r" b="b"/>
              <a:pathLst>
                <a:path w="8932926" h="2881249">
                  <a:moveTo>
                    <a:pt x="0" y="0"/>
                  </a:moveTo>
                  <a:lnTo>
                    <a:pt x="8932926" y="0"/>
                  </a:lnTo>
                  <a:lnTo>
                    <a:pt x="8932926" y="2881249"/>
                  </a:lnTo>
                  <a:lnTo>
                    <a:pt x="0" y="2881249"/>
                  </a:lnTo>
                  <a:close/>
                </a:path>
              </a:pathLst>
            </a:custGeom>
            <a:solidFill>
              <a:srgbClr val="F8B0C9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8958326" cy="2906649"/>
            </a:xfrm>
            <a:custGeom>
              <a:avLst/>
              <a:gdLst/>
              <a:ahLst/>
              <a:cxnLst/>
              <a:rect l="l" t="t" r="r" b="b"/>
              <a:pathLst>
                <a:path w="8958326" h="2906649">
                  <a:moveTo>
                    <a:pt x="12700" y="0"/>
                  </a:moveTo>
                  <a:lnTo>
                    <a:pt x="8945626" y="0"/>
                  </a:lnTo>
                  <a:cubicBezTo>
                    <a:pt x="8952611" y="0"/>
                    <a:pt x="8958326" y="5715"/>
                    <a:pt x="8958326" y="12700"/>
                  </a:cubicBezTo>
                  <a:lnTo>
                    <a:pt x="8958326" y="2893949"/>
                  </a:lnTo>
                  <a:cubicBezTo>
                    <a:pt x="8958326" y="2900934"/>
                    <a:pt x="8952611" y="2906649"/>
                    <a:pt x="8945626" y="2906649"/>
                  </a:cubicBezTo>
                  <a:lnTo>
                    <a:pt x="12700" y="2906649"/>
                  </a:lnTo>
                  <a:cubicBezTo>
                    <a:pt x="5715" y="2906649"/>
                    <a:pt x="0" y="2900934"/>
                    <a:pt x="0" y="289394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893949"/>
                  </a:lnTo>
                  <a:lnTo>
                    <a:pt x="12700" y="2893949"/>
                  </a:lnTo>
                  <a:lnTo>
                    <a:pt x="12700" y="2881249"/>
                  </a:lnTo>
                  <a:lnTo>
                    <a:pt x="8945626" y="2881249"/>
                  </a:lnTo>
                  <a:lnTo>
                    <a:pt x="8945626" y="2893949"/>
                  </a:lnTo>
                  <a:lnTo>
                    <a:pt x="8932926" y="2893949"/>
                  </a:lnTo>
                  <a:lnTo>
                    <a:pt x="8932926" y="12700"/>
                  </a:lnTo>
                  <a:lnTo>
                    <a:pt x="8945626" y="12700"/>
                  </a:lnTo>
                  <a:lnTo>
                    <a:pt x="894562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8B0C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8958390" cy="286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84"/>
                </a:lnSpc>
              </a:pPr>
              <a:r>
                <a:rPr lang="en-US"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Which one of these do you think is real?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136276" y="6951135"/>
            <a:ext cx="6407260" cy="2263178"/>
            <a:chOff x="0" y="0"/>
            <a:chExt cx="10109314" cy="35708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109327" cy="3570859"/>
            </a:xfrm>
            <a:custGeom>
              <a:avLst/>
              <a:gdLst/>
              <a:ahLst/>
              <a:cxnLst/>
              <a:rect l="l" t="t" r="r" b="b"/>
              <a:pathLst>
                <a:path w="10109327" h="3570859">
                  <a:moveTo>
                    <a:pt x="0" y="0"/>
                  </a:moveTo>
                  <a:lnTo>
                    <a:pt x="10109327" y="0"/>
                  </a:lnTo>
                  <a:lnTo>
                    <a:pt x="10109327" y="3570859"/>
                  </a:lnTo>
                  <a:lnTo>
                    <a:pt x="0" y="3570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3" t="-173525" r="-31523" b="-534284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522990" y="3927432"/>
            <a:ext cx="5058941" cy="1771661"/>
            <a:chOff x="0" y="0"/>
            <a:chExt cx="8286726" cy="290204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286690" cy="2902044"/>
            </a:xfrm>
            <a:custGeom>
              <a:avLst/>
              <a:gdLst/>
              <a:ahLst/>
              <a:cxnLst/>
              <a:rect l="l" t="t" r="r" b="b"/>
              <a:pathLst>
                <a:path w="8286690" h="2902044">
                  <a:moveTo>
                    <a:pt x="0" y="0"/>
                  </a:moveTo>
                  <a:lnTo>
                    <a:pt x="8286690" y="0"/>
                  </a:lnTo>
                  <a:lnTo>
                    <a:pt x="8286690" y="2902044"/>
                  </a:lnTo>
                  <a:lnTo>
                    <a:pt x="0" y="2902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656" t="-166109" r="-30482" b="-557542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0958734" y="3717617"/>
            <a:ext cx="5290484" cy="2122468"/>
            <a:chOff x="0" y="0"/>
            <a:chExt cx="8110398" cy="3253778"/>
          </a:xfrm>
        </p:grpSpPr>
        <p:sp>
          <p:nvSpPr>
            <p:cNvPr id="23" name="Freeform 23" descr="A white background with black text  Description automatically generated"/>
            <p:cNvSpPr/>
            <p:nvPr/>
          </p:nvSpPr>
          <p:spPr>
            <a:xfrm>
              <a:off x="0" y="0"/>
              <a:ext cx="8110411" cy="3253740"/>
            </a:xfrm>
            <a:custGeom>
              <a:avLst/>
              <a:gdLst/>
              <a:ahLst/>
              <a:cxnLst/>
              <a:rect l="l" t="t" r="r" b="b"/>
              <a:pathLst>
                <a:path w="8110411" h="3253740">
                  <a:moveTo>
                    <a:pt x="0" y="0"/>
                  </a:moveTo>
                  <a:lnTo>
                    <a:pt x="8110411" y="0"/>
                  </a:lnTo>
                  <a:lnTo>
                    <a:pt x="8110411" y="3253740"/>
                  </a:lnTo>
                  <a:lnTo>
                    <a:pt x="0" y="3253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552" r="-2551" b="-1"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7211878" y="539652"/>
            <a:ext cx="7133327" cy="2466271"/>
            <a:chOff x="0" y="0"/>
            <a:chExt cx="1113325" cy="3849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13325" cy="384920"/>
            </a:xfrm>
            <a:custGeom>
              <a:avLst/>
              <a:gdLst/>
              <a:ahLst/>
              <a:cxnLst/>
              <a:rect l="l" t="t" r="r" b="b"/>
              <a:pathLst>
                <a:path w="1113325" h="384920">
                  <a:moveTo>
                    <a:pt x="0" y="0"/>
                  </a:moveTo>
                  <a:lnTo>
                    <a:pt x="1113325" y="0"/>
                  </a:lnTo>
                  <a:lnTo>
                    <a:pt x="1113325" y="384920"/>
                  </a:lnTo>
                  <a:lnTo>
                    <a:pt x="0" y="384920"/>
                  </a:lnTo>
                  <a:close/>
                </a:path>
              </a:pathLst>
            </a:custGeom>
            <a:solidFill>
              <a:srgbClr val="F8B0C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113325" cy="423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r>
                <a:rPr lang="en-US" sz="5599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Bi ya te kîjan ji van rast e?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641731" y="6976072"/>
            <a:ext cx="6014047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 mesaja rast e, û em dikarin bi awayên din jî piştrast bikin!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118073" y="3116751"/>
            <a:ext cx="8807977" cy="3615309"/>
            <a:chOff x="0" y="0"/>
            <a:chExt cx="11743969" cy="482041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743944" cy="4820412"/>
            </a:xfrm>
            <a:custGeom>
              <a:avLst/>
              <a:gdLst/>
              <a:ahLst/>
              <a:cxnLst/>
              <a:rect l="l" t="t" r="r" b="b"/>
              <a:pathLst>
                <a:path w="11743944" h="4820412">
                  <a:moveTo>
                    <a:pt x="0" y="2410206"/>
                  </a:moveTo>
                  <a:cubicBezTo>
                    <a:pt x="0" y="1045591"/>
                    <a:pt x="2679573" y="0"/>
                    <a:pt x="5871972" y="0"/>
                  </a:cubicBezTo>
                  <a:cubicBezTo>
                    <a:pt x="9064371" y="0"/>
                    <a:pt x="11743944" y="1045591"/>
                    <a:pt x="11743944" y="2410206"/>
                  </a:cubicBezTo>
                  <a:lnTo>
                    <a:pt x="11686794" y="2410206"/>
                  </a:lnTo>
                  <a:lnTo>
                    <a:pt x="11743944" y="2410206"/>
                  </a:lnTo>
                  <a:cubicBezTo>
                    <a:pt x="11743944" y="3774821"/>
                    <a:pt x="9064371" y="4820412"/>
                    <a:pt x="5871972" y="4820412"/>
                  </a:cubicBezTo>
                  <a:lnTo>
                    <a:pt x="5871972" y="4763262"/>
                  </a:lnTo>
                  <a:lnTo>
                    <a:pt x="5871972" y="4820412"/>
                  </a:lnTo>
                  <a:cubicBezTo>
                    <a:pt x="2679573" y="4820412"/>
                    <a:pt x="0" y="3774821"/>
                    <a:pt x="0" y="2410206"/>
                  </a:cubicBezTo>
                  <a:lnTo>
                    <a:pt x="57150" y="2410206"/>
                  </a:lnTo>
                  <a:lnTo>
                    <a:pt x="114300" y="2410206"/>
                  </a:lnTo>
                  <a:lnTo>
                    <a:pt x="57150" y="2410206"/>
                  </a:lnTo>
                  <a:lnTo>
                    <a:pt x="0" y="2410206"/>
                  </a:lnTo>
                  <a:moveTo>
                    <a:pt x="114300" y="2410206"/>
                  </a:moveTo>
                  <a:cubicBezTo>
                    <a:pt x="114300" y="2441829"/>
                    <a:pt x="88773" y="2467356"/>
                    <a:pt x="57150" y="2467356"/>
                  </a:cubicBezTo>
                  <a:cubicBezTo>
                    <a:pt x="25527" y="2467356"/>
                    <a:pt x="0" y="2441829"/>
                    <a:pt x="0" y="2410206"/>
                  </a:cubicBezTo>
                  <a:cubicBezTo>
                    <a:pt x="0" y="2378583"/>
                    <a:pt x="25527" y="2353056"/>
                    <a:pt x="57150" y="2353056"/>
                  </a:cubicBezTo>
                  <a:cubicBezTo>
                    <a:pt x="88773" y="2353056"/>
                    <a:pt x="114300" y="2378583"/>
                    <a:pt x="114300" y="2410206"/>
                  </a:cubicBezTo>
                  <a:cubicBezTo>
                    <a:pt x="114300" y="3644646"/>
                    <a:pt x="2641473" y="4706112"/>
                    <a:pt x="5871972" y="4706112"/>
                  </a:cubicBezTo>
                  <a:cubicBezTo>
                    <a:pt x="9102471" y="4706112"/>
                    <a:pt x="11629644" y="3644646"/>
                    <a:pt x="11629644" y="2410206"/>
                  </a:cubicBezTo>
                  <a:cubicBezTo>
                    <a:pt x="11629644" y="1175766"/>
                    <a:pt x="9102471" y="114300"/>
                    <a:pt x="5871972" y="114300"/>
                  </a:cubicBezTo>
                  <a:lnTo>
                    <a:pt x="5871972" y="57150"/>
                  </a:lnTo>
                  <a:lnTo>
                    <a:pt x="5871972" y="114300"/>
                  </a:lnTo>
                  <a:cubicBezTo>
                    <a:pt x="2641473" y="114300"/>
                    <a:pt x="114300" y="1175766"/>
                    <a:pt x="114300" y="2410206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3716153" y="7187339"/>
            <a:ext cx="5731556" cy="1790772"/>
            <a:chOff x="0" y="0"/>
            <a:chExt cx="10463450" cy="3269209"/>
          </a:xfrm>
        </p:grpSpPr>
        <p:sp>
          <p:nvSpPr>
            <p:cNvPr id="31" name="Freeform 31" descr="A close up of a message  Description automatically generated"/>
            <p:cNvSpPr/>
            <p:nvPr/>
          </p:nvSpPr>
          <p:spPr>
            <a:xfrm>
              <a:off x="0" y="0"/>
              <a:ext cx="10463402" cy="3269234"/>
            </a:xfrm>
            <a:custGeom>
              <a:avLst/>
              <a:gdLst/>
              <a:ahLst/>
              <a:cxnLst/>
              <a:rect l="l" t="t" r="r" b="b"/>
              <a:pathLst>
                <a:path w="10463402" h="3269234">
                  <a:moveTo>
                    <a:pt x="0" y="0"/>
                  </a:moveTo>
                  <a:lnTo>
                    <a:pt x="10463402" y="0"/>
                  </a:lnTo>
                  <a:lnTo>
                    <a:pt x="10463402" y="3269234"/>
                  </a:lnTo>
                  <a:lnTo>
                    <a:pt x="0" y="3269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B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3716153" y="7306590"/>
            <a:ext cx="6259936" cy="1577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r>
              <a:rPr lang="en-US" sz="2874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HIŞYARÎ: Dema dayîna bilêta parkkirinê dereng maye, ji bo dûrketina ji xercên zêde zû bidin</a:t>
            </a:r>
          </a:p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r>
              <a:rPr lang="en-US" sz="2874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 </a:t>
            </a:r>
            <a:r>
              <a:rPr lang="en-US" sz="2874" u="sng" strike="noStrike">
                <a:solidFill>
                  <a:srgbClr val="0E67B2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https:// linksmfj life/au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776613" y="4317118"/>
            <a:ext cx="4636955" cy="1097361"/>
            <a:chOff x="0" y="0"/>
            <a:chExt cx="11792764" cy="2790822"/>
          </a:xfrm>
        </p:grpSpPr>
        <p:sp>
          <p:nvSpPr>
            <p:cNvPr id="34" name="Freeform 34" descr="A close up of a message  Description automatically generated"/>
            <p:cNvSpPr/>
            <p:nvPr/>
          </p:nvSpPr>
          <p:spPr>
            <a:xfrm>
              <a:off x="0" y="0"/>
              <a:ext cx="11792710" cy="2790848"/>
            </a:xfrm>
            <a:custGeom>
              <a:avLst/>
              <a:gdLst/>
              <a:ahLst/>
              <a:cxnLst/>
              <a:rect l="l" t="t" r="r" b="b"/>
              <a:pathLst>
                <a:path w="11792710" h="2790848">
                  <a:moveTo>
                    <a:pt x="0" y="0"/>
                  </a:moveTo>
                  <a:lnTo>
                    <a:pt x="11792710" y="0"/>
                  </a:lnTo>
                  <a:lnTo>
                    <a:pt x="11792710" y="2790848"/>
                  </a:lnTo>
                  <a:lnTo>
                    <a:pt x="0" y="2790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B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898415" y="4307262"/>
            <a:ext cx="4683517" cy="1107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89"/>
              </a:lnSpc>
              <a:spcBef>
                <a:spcPct val="0"/>
              </a:spcBef>
            </a:pPr>
            <a:r>
              <a:rPr lang="en-US" sz="2027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Hişyarî: dayîna fatûreya trafîkê dereng maye.</a:t>
            </a:r>
          </a:p>
          <a:p>
            <a:pPr marL="0" lvl="0" indent="0" algn="l">
              <a:lnSpc>
                <a:spcPts val="2189"/>
              </a:lnSpc>
              <a:spcBef>
                <a:spcPct val="0"/>
              </a:spcBef>
            </a:pPr>
            <a:r>
              <a:rPr lang="en-US" sz="2027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Karta xwe biparêzin û zû li vir bidin: </a:t>
            </a:r>
            <a:r>
              <a:rPr lang="en-US" sz="2027" u="sng" strike="noStrike">
                <a:solidFill>
                  <a:srgbClr val="1962B2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https://linksizz.life/au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1315760" y="3927432"/>
            <a:ext cx="4712434" cy="1755672"/>
            <a:chOff x="0" y="0"/>
            <a:chExt cx="9775696" cy="3642048"/>
          </a:xfrm>
        </p:grpSpPr>
        <p:sp>
          <p:nvSpPr>
            <p:cNvPr id="37" name="Freeform 37" descr="A close up of a message  Description automatically generated"/>
            <p:cNvSpPr/>
            <p:nvPr/>
          </p:nvSpPr>
          <p:spPr>
            <a:xfrm>
              <a:off x="0" y="0"/>
              <a:ext cx="9775651" cy="3642074"/>
            </a:xfrm>
            <a:custGeom>
              <a:avLst/>
              <a:gdLst/>
              <a:ahLst/>
              <a:cxnLst/>
              <a:rect l="l" t="t" r="r" b="b"/>
              <a:pathLst>
                <a:path w="9775651" h="3642074">
                  <a:moveTo>
                    <a:pt x="0" y="0"/>
                  </a:moveTo>
                  <a:lnTo>
                    <a:pt x="9775651" y="0"/>
                  </a:lnTo>
                  <a:lnTo>
                    <a:pt x="9775651" y="3642074"/>
                  </a:lnTo>
                  <a:lnTo>
                    <a:pt x="0" y="3642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B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11234667" y="3870272"/>
            <a:ext cx="4874620" cy="184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r>
              <a:rPr lang="en-US" sz="224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</a:t>
            </a:r>
            <a:r>
              <a:rPr lang="en-US" sz="2240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akêta te ya Kmart îro tê.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r>
              <a:rPr lang="en-US" sz="2240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Ne li malê yî? Em ê wê li cîhekî ewle bihêlin. Şopandin: Malpera an bernameya AusPost, hejmara şopandinê.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r>
              <a:rPr lang="en-US" sz="2240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33AEW3411903540631500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42456" y="345281"/>
            <a:ext cx="2083594" cy="933450"/>
            <a:chOff x="0" y="0"/>
            <a:chExt cx="2778125" cy="124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8125" cy="1244600"/>
            </a:xfrm>
            <a:custGeom>
              <a:avLst/>
              <a:gdLst/>
              <a:ahLst/>
              <a:cxnLst/>
              <a:rect l="l" t="t" r="r" b="b"/>
              <a:pathLst>
                <a:path w="2778125" h="1244600">
                  <a:moveTo>
                    <a:pt x="0" y="0"/>
                  </a:moveTo>
                  <a:lnTo>
                    <a:pt x="2778125" y="0"/>
                  </a:lnTo>
                  <a:lnTo>
                    <a:pt x="2778125" y="1244600"/>
                  </a:lnTo>
                  <a:lnTo>
                    <a:pt x="0" y="124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300" y="9805988"/>
            <a:ext cx="15773400" cy="306642"/>
            <a:chOff x="0" y="0"/>
            <a:chExt cx="21031200" cy="4088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408856"/>
            </a:xfrm>
            <a:custGeom>
              <a:avLst/>
              <a:gdLst/>
              <a:ahLst/>
              <a:cxnLst/>
              <a:rect l="l" t="t" r="r" b="b"/>
              <a:pathLst>
                <a:path w="21031200" h="408856">
                  <a:moveTo>
                    <a:pt x="0" y="0"/>
                  </a:moveTo>
                  <a:lnTo>
                    <a:pt x="21031200" y="0"/>
                  </a:lnTo>
                  <a:lnTo>
                    <a:pt x="21031200" y="408856"/>
                  </a:lnTo>
                  <a:lnTo>
                    <a:pt x="0" y="40885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964243" b="-940345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031200" cy="4279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 West piştgirê sereke yê projeya Digital Inclusion li Rojavayê Avusturalya ye. WACOSS pêşengiya înîsiyatîfê dike û berpirsiyarê birêvebirina projeyê ye.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57300" y="266320"/>
            <a:ext cx="14378081" cy="1678782"/>
            <a:chOff x="0" y="0"/>
            <a:chExt cx="19170775" cy="22383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70777" cy="2238377"/>
            </a:xfrm>
            <a:custGeom>
              <a:avLst/>
              <a:gdLst/>
              <a:ahLst/>
              <a:cxnLst/>
              <a:rect l="l" t="t" r="r" b="b"/>
              <a:pathLst>
                <a:path w="19170777" h="2238377">
                  <a:moveTo>
                    <a:pt x="0" y="0"/>
                  </a:moveTo>
                  <a:lnTo>
                    <a:pt x="19170777" y="0"/>
                  </a:lnTo>
                  <a:lnTo>
                    <a:pt x="19170777" y="2238377"/>
                  </a:lnTo>
                  <a:lnTo>
                    <a:pt x="0" y="2238377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10661" r="3727" b="-110661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9170775" cy="22098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5000" b="1">
                  <a:solidFill>
                    <a:srgbClr val="0E67B2"/>
                  </a:solidFill>
                  <a:latin typeface="Arial Bold"/>
                  <a:ea typeface="Arial Bold"/>
                  <a:cs typeface="Arial Bold"/>
                  <a:sym typeface="Arial Bold"/>
                </a:rPr>
                <a:t>Xapandinên bi rêya SMS - Çend Mînakên Din!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15900" y="9410700"/>
            <a:ext cx="4114800" cy="366712"/>
            <a:chOff x="0" y="0"/>
            <a:chExt cx="5486400" cy="4889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6400" cy="488950"/>
            </a:xfrm>
            <a:custGeom>
              <a:avLst/>
              <a:gdLst/>
              <a:ahLst/>
              <a:cxnLst/>
              <a:rect l="l" t="t" r="r" b="b"/>
              <a:pathLst>
                <a:path w="5486400" h="488950">
                  <a:moveTo>
                    <a:pt x="0" y="0"/>
                  </a:moveTo>
                  <a:lnTo>
                    <a:pt x="5486400" y="0"/>
                  </a:lnTo>
                  <a:lnTo>
                    <a:pt x="5486400" y="488950"/>
                  </a:lnTo>
                  <a:lnTo>
                    <a:pt x="0" y="48895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68637" b="-168637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5486400" cy="508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898989"/>
                  </a:solidFill>
                  <a:latin typeface="Arimo"/>
                  <a:ea typeface="Arimo"/>
                  <a:cs typeface="Arimo"/>
                  <a:sym typeface="Arimo"/>
                </a:rPr>
                <a:t>13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32030" y="1740941"/>
            <a:ext cx="6480000" cy="2228117"/>
            <a:chOff x="0" y="0"/>
            <a:chExt cx="8640000" cy="29708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639937" cy="2970784"/>
            </a:xfrm>
            <a:custGeom>
              <a:avLst/>
              <a:gdLst/>
              <a:ahLst/>
              <a:cxnLst/>
              <a:rect l="l" t="t" r="r" b="b"/>
              <a:pathLst>
                <a:path w="8639937" h="2970784">
                  <a:moveTo>
                    <a:pt x="0" y="0"/>
                  </a:moveTo>
                  <a:lnTo>
                    <a:pt x="8639937" y="0"/>
                  </a:lnTo>
                  <a:lnTo>
                    <a:pt x="8639937" y="2970784"/>
                  </a:lnTo>
                  <a:lnTo>
                    <a:pt x="0" y="29707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65452" r="-25622" b="-526601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9751476" y="4444222"/>
            <a:ext cx="6480000" cy="2288524"/>
            <a:chOff x="0" y="0"/>
            <a:chExt cx="8640000" cy="305136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39937" cy="3051302"/>
            </a:xfrm>
            <a:custGeom>
              <a:avLst/>
              <a:gdLst/>
              <a:ahLst/>
              <a:cxnLst/>
              <a:rect l="l" t="t" r="r" b="b"/>
              <a:pathLst>
                <a:path w="8639937" h="3051302">
                  <a:moveTo>
                    <a:pt x="0" y="0"/>
                  </a:moveTo>
                  <a:lnTo>
                    <a:pt x="8639937" y="0"/>
                  </a:lnTo>
                  <a:lnTo>
                    <a:pt x="8639937" y="3051302"/>
                  </a:lnTo>
                  <a:lnTo>
                    <a:pt x="0" y="30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1" t="-163487" r="-24799" b="-502874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9675905" y="6743309"/>
            <a:ext cx="6480000" cy="2288867"/>
            <a:chOff x="0" y="0"/>
            <a:chExt cx="8640000" cy="30518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639937" cy="3051810"/>
            </a:xfrm>
            <a:custGeom>
              <a:avLst/>
              <a:gdLst/>
              <a:ahLst/>
              <a:cxnLst/>
              <a:rect l="l" t="t" r="r" b="b"/>
              <a:pathLst>
                <a:path w="8639937" h="3051810">
                  <a:moveTo>
                    <a:pt x="0" y="0"/>
                  </a:moveTo>
                  <a:lnTo>
                    <a:pt x="8639937" y="0"/>
                  </a:lnTo>
                  <a:lnTo>
                    <a:pt x="8639937" y="3051810"/>
                  </a:lnTo>
                  <a:lnTo>
                    <a:pt x="0" y="3051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3" t="-173528" r="-31524" b="-534295"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1738713" y="7282348"/>
            <a:ext cx="6133900" cy="1944338"/>
            <a:chOff x="0" y="0"/>
            <a:chExt cx="8178533" cy="2592451"/>
          </a:xfrm>
        </p:grpSpPr>
        <p:sp>
          <p:nvSpPr>
            <p:cNvPr id="24" name="Freeform 24" descr="A screenshot of a phone  Description automatically generated"/>
            <p:cNvSpPr/>
            <p:nvPr/>
          </p:nvSpPr>
          <p:spPr>
            <a:xfrm>
              <a:off x="0" y="0"/>
              <a:ext cx="8178546" cy="2592451"/>
            </a:xfrm>
            <a:custGeom>
              <a:avLst/>
              <a:gdLst/>
              <a:ahLst/>
              <a:cxnLst/>
              <a:rect l="l" t="t" r="r" b="b"/>
              <a:pathLst>
                <a:path w="8178546" h="2592451">
                  <a:moveTo>
                    <a:pt x="0" y="0"/>
                  </a:moveTo>
                  <a:lnTo>
                    <a:pt x="8178546" y="0"/>
                  </a:lnTo>
                  <a:lnTo>
                    <a:pt x="8178546" y="2592451"/>
                  </a:lnTo>
                  <a:lnTo>
                    <a:pt x="0" y="2592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41216" r="-4993" b="-6836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532030" y="4114419"/>
            <a:ext cx="6480000" cy="3022559"/>
            <a:chOff x="0" y="0"/>
            <a:chExt cx="8640000" cy="4030078"/>
          </a:xfrm>
        </p:grpSpPr>
        <p:sp>
          <p:nvSpPr>
            <p:cNvPr id="26" name="Freeform 26" descr="A close-up of a message  Description automatically generated"/>
            <p:cNvSpPr/>
            <p:nvPr/>
          </p:nvSpPr>
          <p:spPr>
            <a:xfrm>
              <a:off x="0" y="0"/>
              <a:ext cx="8639937" cy="4030091"/>
            </a:xfrm>
            <a:custGeom>
              <a:avLst/>
              <a:gdLst/>
              <a:ahLst/>
              <a:cxnLst/>
              <a:rect l="l" t="t" r="r" b="b"/>
              <a:pathLst>
                <a:path w="8639937" h="4030091">
                  <a:moveTo>
                    <a:pt x="0" y="0"/>
                  </a:moveTo>
                  <a:lnTo>
                    <a:pt x="8639937" y="0"/>
                  </a:lnTo>
                  <a:lnTo>
                    <a:pt x="8639937" y="4030091"/>
                  </a:lnTo>
                  <a:lnTo>
                    <a:pt x="0" y="4030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r="-3346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9856356" y="1803073"/>
            <a:ext cx="6270241" cy="2451906"/>
            <a:chOff x="0" y="0"/>
            <a:chExt cx="8360321" cy="3269209"/>
          </a:xfrm>
        </p:grpSpPr>
        <p:sp>
          <p:nvSpPr>
            <p:cNvPr id="28" name="Freeform 28" descr="A close up of a message  Description automatically generated"/>
            <p:cNvSpPr/>
            <p:nvPr/>
          </p:nvSpPr>
          <p:spPr>
            <a:xfrm>
              <a:off x="0" y="0"/>
              <a:ext cx="8360283" cy="3269234"/>
            </a:xfrm>
            <a:custGeom>
              <a:avLst/>
              <a:gdLst/>
              <a:ahLst/>
              <a:cxnLst/>
              <a:rect l="l" t="t" r="r" b="b"/>
              <a:pathLst>
                <a:path w="8360283" h="3269234">
                  <a:moveTo>
                    <a:pt x="0" y="0"/>
                  </a:moveTo>
                  <a:lnTo>
                    <a:pt x="8360283" y="0"/>
                  </a:lnTo>
                  <a:lnTo>
                    <a:pt x="8360283" y="3269234"/>
                  </a:lnTo>
                  <a:lnTo>
                    <a:pt x="0" y="3269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9856356" y="6695237"/>
            <a:ext cx="6480000" cy="2385003"/>
            <a:chOff x="0" y="0"/>
            <a:chExt cx="8640000" cy="3180004"/>
          </a:xfrm>
        </p:grpSpPr>
        <p:sp>
          <p:nvSpPr>
            <p:cNvPr id="30" name="Freeform 30" descr="A screenshot of a message  Description automatically generated"/>
            <p:cNvSpPr/>
            <p:nvPr/>
          </p:nvSpPr>
          <p:spPr>
            <a:xfrm>
              <a:off x="0" y="0"/>
              <a:ext cx="8639937" cy="3179953"/>
            </a:xfrm>
            <a:custGeom>
              <a:avLst/>
              <a:gdLst/>
              <a:ahLst/>
              <a:cxnLst/>
              <a:rect l="l" t="t" r="r" b="b"/>
              <a:pathLst>
                <a:path w="8639937" h="3179953">
                  <a:moveTo>
                    <a:pt x="0" y="0"/>
                  </a:moveTo>
                  <a:lnTo>
                    <a:pt x="8639937" y="0"/>
                  </a:lnTo>
                  <a:lnTo>
                    <a:pt x="8639937" y="3179953"/>
                  </a:lnTo>
                  <a:lnTo>
                    <a:pt x="0" y="3179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32657" r="-9919" b="-76"/>
              </a:stretch>
            </a:blipFill>
          </p:spPr>
        </p:sp>
      </p:grpSp>
      <p:grpSp>
        <p:nvGrpSpPr>
          <p:cNvPr id="31" name="Group 31"/>
          <p:cNvGrpSpPr/>
          <p:nvPr/>
        </p:nvGrpSpPr>
        <p:grpSpPr>
          <a:xfrm>
            <a:off x="10317939" y="2056614"/>
            <a:ext cx="5317442" cy="1944824"/>
            <a:chOff x="0" y="0"/>
            <a:chExt cx="8938509" cy="3269209"/>
          </a:xfrm>
        </p:grpSpPr>
        <p:sp>
          <p:nvSpPr>
            <p:cNvPr id="32" name="Freeform 32" descr="A close up of a message  Description automatically generated"/>
            <p:cNvSpPr/>
            <p:nvPr/>
          </p:nvSpPr>
          <p:spPr>
            <a:xfrm>
              <a:off x="0" y="0"/>
              <a:ext cx="8938468" cy="3269234"/>
            </a:xfrm>
            <a:custGeom>
              <a:avLst/>
              <a:gdLst/>
              <a:ahLst/>
              <a:cxnLst/>
              <a:rect l="l" t="t" r="r" b="b"/>
              <a:pathLst>
                <a:path w="8938468" h="3269234">
                  <a:moveTo>
                    <a:pt x="0" y="0"/>
                  </a:moveTo>
                  <a:lnTo>
                    <a:pt x="8938468" y="0"/>
                  </a:lnTo>
                  <a:lnTo>
                    <a:pt x="8938468" y="3269234"/>
                  </a:lnTo>
                  <a:lnTo>
                    <a:pt x="0" y="3269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B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2088444" y="2056614"/>
            <a:ext cx="5519228" cy="1685807"/>
            <a:chOff x="0" y="0"/>
            <a:chExt cx="10703185" cy="3269209"/>
          </a:xfrm>
        </p:grpSpPr>
        <p:sp>
          <p:nvSpPr>
            <p:cNvPr id="34" name="Freeform 34" descr="A close up of a message  Description automatically generated"/>
            <p:cNvSpPr/>
            <p:nvPr/>
          </p:nvSpPr>
          <p:spPr>
            <a:xfrm>
              <a:off x="0" y="0"/>
              <a:ext cx="10703136" cy="3269234"/>
            </a:xfrm>
            <a:custGeom>
              <a:avLst/>
              <a:gdLst/>
              <a:ahLst/>
              <a:cxnLst/>
              <a:rect l="l" t="t" r="r" b="b"/>
              <a:pathLst>
                <a:path w="10703136" h="3269234">
                  <a:moveTo>
                    <a:pt x="0" y="0"/>
                  </a:moveTo>
                  <a:lnTo>
                    <a:pt x="10703136" y="0"/>
                  </a:lnTo>
                  <a:lnTo>
                    <a:pt x="10703136" y="3269234"/>
                  </a:lnTo>
                  <a:lnTo>
                    <a:pt x="0" y="3269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B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2088444" y="4300596"/>
            <a:ext cx="5519228" cy="2569299"/>
            <a:chOff x="0" y="0"/>
            <a:chExt cx="10703185" cy="4982523"/>
          </a:xfrm>
        </p:grpSpPr>
        <p:sp>
          <p:nvSpPr>
            <p:cNvPr id="36" name="Freeform 36" descr="A close up of a message  Description automatically generated"/>
            <p:cNvSpPr/>
            <p:nvPr/>
          </p:nvSpPr>
          <p:spPr>
            <a:xfrm>
              <a:off x="0" y="0"/>
              <a:ext cx="10703136" cy="4982549"/>
            </a:xfrm>
            <a:custGeom>
              <a:avLst/>
              <a:gdLst/>
              <a:ahLst/>
              <a:cxnLst/>
              <a:rect l="l" t="t" r="r" b="b"/>
              <a:pathLst>
                <a:path w="10703136" h="4982549">
                  <a:moveTo>
                    <a:pt x="0" y="0"/>
                  </a:moveTo>
                  <a:lnTo>
                    <a:pt x="10703136" y="0"/>
                  </a:lnTo>
                  <a:lnTo>
                    <a:pt x="10703136" y="4982549"/>
                  </a:lnTo>
                  <a:lnTo>
                    <a:pt x="0" y="498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B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2255044" y="7642389"/>
            <a:ext cx="5128670" cy="1286627"/>
            <a:chOff x="0" y="0"/>
            <a:chExt cx="12052794" cy="3023679"/>
          </a:xfrm>
        </p:grpSpPr>
        <p:sp>
          <p:nvSpPr>
            <p:cNvPr id="38" name="Freeform 38" descr="A close up of a message  Description automatically generated"/>
            <p:cNvSpPr/>
            <p:nvPr/>
          </p:nvSpPr>
          <p:spPr>
            <a:xfrm>
              <a:off x="0" y="0"/>
              <a:ext cx="12052739" cy="3023705"/>
            </a:xfrm>
            <a:custGeom>
              <a:avLst/>
              <a:gdLst/>
              <a:ahLst/>
              <a:cxnLst/>
              <a:rect l="l" t="t" r="r" b="b"/>
              <a:pathLst>
                <a:path w="12052739" h="3023705">
                  <a:moveTo>
                    <a:pt x="0" y="0"/>
                  </a:moveTo>
                  <a:lnTo>
                    <a:pt x="12052739" y="0"/>
                  </a:lnTo>
                  <a:lnTo>
                    <a:pt x="12052739" y="3023705"/>
                  </a:lnTo>
                  <a:lnTo>
                    <a:pt x="0" y="3023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B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0317939" y="4653286"/>
            <a:ext cx="5524517" cy="1708575"/>
            <a:chOff x="0" y="0"/>
            <a:chExt cx="9286598" cy="2872080"/>
          </a:xfrm>
        </p:grpSpPr>
        <p:sp>
          <p:nvSpPr>
            <p:cNvPr id="40" name="Freeform 40" descr="A close up of a message  Description automatically generated"/>
            <p:cNvSpPr/>
            <p:nvPr/>
          </p:nvSpPr>
          <p:spPr>
            <a:xfrm>
              <a:off x="0" y="0"/>
              <a:ext cx="9286556" cy="2872105"/>
            </a:xfrm>
            <a:custGeom>
              <a:avLst/>
              <a:gdLst/>
              <a:ahLst/>
              <a:cxnLst/>
              <a:rect l="l" t="t" r="r" b="b"/>
              <a:pathLst>
                <a:path w="9286556" h="2872105">
                  <a:moveTo>
                    <a:pt x="0" y="0"/>
                  </a:moveTo>
                  <a:lnTo>
                    <a:pt x="9286556" y="0"/>
                  </a:lnTo>
                  <a:lnTo>
                    <a:pt x="9286556" y="2872105"/>
                  </a:lnTo>
                  <a:lnTo>
                    <a:pt x="0" y="2872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B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0317939" y="7031993"/>
            <a:ext cx="5524517" cy="1708575"/>
            <a:chOff x="0" y="0"/>
            <a:chExt cx="9286598" cy="2872080"/>
          </a:xfrm>
        </p:grpSpPr>
        <p:sp>
          <p:nvSpPr>
            <p:cNvPr id="42" name="Freeform 42" descr="A close up of a message  Description automatically generated"/>
            <p:cNvSpPr/>
            <p:nvPr/>
          </p:nvSpPr>
          <p:spPr>
            <a:xfrm>
              <a:off x="0" y="0"/>
              <a:ext cx="9286556" cy="2872105"/>
            </a:xfrm>
            <a:custGeom>
              <a:avLst/>
              <a:gdLst/>
              <a:ahLst/>
              <a:cxnLst/>
              <a:rect l="l" t="t" r="r" b="b"/>
              <a:pathLst>
                <a:path w="9286556" h="2872105">
                  <a:moveTo>
                    <a:pt x="0" y="0"/>
                  </a:moveTo>
                  <a:lnTo>
                    <a:pt x="9286556" y="0"/>
                  </a:lnTo>
                  <a:lnTo>
                    <a:pt x="9286556" y="2872105"/>
                  </a:lnTo>
                  <a:lnTo>
                    <a:pt x="0" y="2872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B"/>
            </a:solidFill>
          </p:spPr>
        </p:sp>
      </p:grpSp>
      <p:sp>
        <p:nvSpPr>
          <p:cNvPr id="43" name="TextBox 43"/>
          <p:cNvSpPr txBox="1"/>
          <p:nvPr/>
        </p:nvSpPr>
        <p:spPr>
          <a:xfrm>
            <a:off x="2088444" y="2203553"/>
            <a:ext cx="5799253" cy="142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0"/>
              </a:lnSpc>
              <a:spcBef>
                <a:spcPct val="0"/>
              </a:spcBef>
            </a:pPr>
            <a:r>
              <a:rPr lang="en-US" sz="2584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Post</a:t>
            </a:r>
            <a:r>
              <a:rPr lang="en-US" sz="2584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 Awustralyayê: Em nikarin pakêta we radest bikin ji ber ku navnîşana we bi pergalê re li hev nake. Tenê </a:t>
            </a:r>
            <a:r>
              <a:rPr lang="en-US" sz="2584" u="sng" strike="noStrike">
                <a:solidFill>
                  <a:srgbClr val="0E67B2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https://parcelsendau.vip</a:t>
            </a:r>
            <a:r>
              <a:rPr lang="en-US" sz="2584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 nûve bikin.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088444" y="4490059"/>
            <a:ext cx="5799253" cy="2299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6"/>
              </a:lnSpc>
              <a:spcBef>
                <a:spcPct val="0"/>
              </a:spcBef>
            </a:pPr>
            <a:r>
              <a:rPr lang="en-US" sz="2784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Ji Bank</a:t>
            </a:r>
            <a:r>
              <a:rPr lang="en-US" sz="2784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 ANZ: Hesabê we ji bo pereyên gumanbar tê kontrolkirin. Hesabê we dê rasterast were cemidandin. Ji kerema xwe ji bo temamkirina kontrolê li ser lînka jêrîn bikirtînin: </a:t>
            </a:r>
            <a:r>
              <a:rPr lang="en-US" sz="2784" u="sng" strike="noStrike">
                <a:solidFill>
                  <a:srgbClr val="0E67B2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www.anzau.com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165596" y="7660853"/>
            <a:ext cx="5644950" cy="121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2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Peyam</a:t>
            </a:r>
            <a:r>
              <a:rPr lang="en-US" sz="2974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 we ya nû ya MyGov heye (1) https://</a:t>
            </a:r>
            <a:r>
              <a:rPr lang="en-US" sz="2974" u="sng" strike="noStrike">
                <a:solidFill>
                  <a:srgbClr val="0E67B2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review-</a:t>
            </a:r>
          </a:p>
          <a:p>
            <a:pPr marL="0" lvl="0" indent="0" algn="l">
              <a:lnSpc>
                <a:spcPts val="3212"/>
              </a:lnSpc>
              <a:spcBef>
                <a:spcPct val="0"/>
              </a:spcBef>
            </a:pPr>
            <a:r>
              <a:rPr lang="en-US" sz="2974" u="sng" strike="noStrike">
                <a:solidFill>
                  <a:srgbClr val="0E67B2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auservices.cc/de/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358533" y="2075664"/>
            <a:ext cx="5236254" cy="1902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Ez li Kohl's li</a:t>
            </a:r>
            <a:r>
              <a:rPr lang="en-US" sz="2333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 ser kasayê me û min karta xelet anî.</a:t>
            </a: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2333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Ma tu dikarî 150 dolar ji min re bişînî? Dema ku ez bigihîjim malê, ez ê ji te re vegerînim.</a:t>
            </a: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2333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BSB 633 123 ac</a:t>
            </a:r>
            <a:r>
              <a:rPr lang="en-US" sz="2333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c </a:t>
            </a:r>
            <a:r>
              <a:rPr lang="en-US" sz="2333" u="sng" strike="noStrike">
                <a:solidFill>
                  <a:srgbClr val="0E67B2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196 902 985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273881" y="4824158"/>
            <a:ext cx="5644950" cy="149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6"/>
              </a:lnSpc>
              <a:spcBef>
                <a:spcPct val="0"/>
              </a:spcBef>
            </a:pPr>
            <a:r>
              <a:rPr lang="en-US" sz="2774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Hes</a:t>
            </a:r>
            <a:r>
              <a:rPr lang="en-US" sz="2774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abê we yê Coles (3022 xal) li ber bidawîbûnê ye, ji kerema xwe xelatên xwe zû bikar bînin </a:t>
            </a:r>
            <a:r>
              <a:rPr lang="en-US" sz="2774" u="sng" strike="noStrike">
                <a:solidFill>
                  <a:srgbClr val="0E67B2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https://coles-su.life/au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358533" y="7070093"/>
            <a:ext cx="5644950" cy="149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6"/>
              </a:lnSpc>
              <a:spcBef>
                <a:spcPct val="0"/>
              </a:spcBef>
            </a:pPr>
            <a:r>
              <a:rPr lang="en-US" sz="2774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Nûvekirineke Girîng:</a:t>
            </a:r>
            <a:r>
              <a:rPr lang="en-US" sz="2774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 Vegerandina sîgortaya tenduristiya we bi ser neket. Ji kerema xwe vê yekê zû çareser bikin: </a:t>
            </a:r>
            <a:r>
              <a:rPr lang="en-US" sz="2774" u="sng" strike="noStrike">
                <a:solidFill>
                  <a:srgbClr val="0E67B2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https://utwga.space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42456" y="345281"/>
            <a:ext cx="2083594" cy="933450"/>
            <a:chOff x="0" y="0"/>
            <a:chExt cx="2778125" cy="124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8125" cy="1244600"/>
            </a:xfrm>
            <a:custGeom>
              <a:avLst/>
              <a:gdLst/>
              <a:ahLst/>
              <a:cxnLst/>
              <a:rect l="l" t="t" r="r" b="b"/>
              <a:pathLst>
                <a:path w="2778125" h="1244600">
                  <a:moveTo>
                    <a:pt x="0" y="0"/>
                  </a:moveTo>
                  <a:lnTo>
                    <a:pt x="2778125" y="0"/>
                  </a:lnTo>
                  <a:lnTo>
                    <a:pt x="2778125" y="1244600"/>
                  </a:lnTo>
                  <a:lnTo>
                    <a:pt x="0" y="124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300" y="9805988"/>
            <a:ext cx="15773400" cy="306642"/>
            <a:chOff x="0" y="0"/>
            <a:chExt cx="21031200" cy="4088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408856"/>
            </a:xfrm>
            <a:custGeom>
              <a:avLst/>
              <a:gdLst/>
              <a:ahLst/>
              <a:cxnLst/>
              <a:rect l="l" t="t" r="r" b="b"/>
              <a:pathLst>
                <a:path w="21031200" h="408856">
                  <a:moveTo>
                    <a:pt x="0" y="0"/>
                  </a:moveTo>
                  <a:lnTo>
                    <a:pt x="21031200" y="0"/>
                  </a:lnTo>
                  <a:lnTo>
                    <a:pt x="21031200" y="408856"/>
                  </a:lnTo>
                  <a:lnTo>
                    <a:pt x="0" y="40885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964243" b="-940345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031200" cy="4279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 West piştgirê sereke yê projeya Digital Inclusion li Rojavayê Avusturalya ye. WACOSS pêşengiya înîsiyatîfê dike û berpirsiyarê birêvebirina projeyê ye.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29179" y="85106"/>
            <a:ext cx="13842206" cy="1988344"/>
            <a:chOff x="0" y="0"/>
            <a:chExt cx="18456275" cy="26511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56277" cy="2651127"/>
            </a:xfrm>
            <a:custGeom>
              <a:avLst/>
              <a:gdLst/>
              <a:ahLst/>
              <a:cxnLst/>
              <a:rect l="l" t="t" r="r" b="b"/>
              <a:pathLst>
                <a:path w="18456277" h="2651127">
                  <a:moveTo>
                    <a:pt x="0" y="0"/>
                  </a:moveTo>
                  <a:lnTo>
                    <a:pt x="18456277" y="0"/>
                  </a:lnTo>
                  <a:lnTo>
                    <a:pt x="18456277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85648" b="-85648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8456275" cy="26225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0E67B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Xapandina bi Navê Hezkirinê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20438" y="2247081"/>
            <a:ext cx="4761443" cy="724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5432" lvl="1" indent="-267716" algn="l">
              <a:lnSpc>
                <a:spcPts val="3798"/>
              </a:lnSpc>
              <a:buFont typeface="Arial"/>
              <a:buChar char="•"/>
            </a:pPr>
            <a:r>
              <a:rPr lang="en-US" sz="2958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Dema ku Xapînok ji kesên ku li ser înternetê li evînê digerin sûd werdigire.</a:t>
            </a:r>
          </a:p>
          <a:p>
            <a:pPr marL="535432" lvl="1" indent="-267716" algn="l">
              <a:lnSpc>
                <a:spcPts val="3798"/>
              </a:lnSpc>
              <a:buFont typeface="Arial"/>
              <a:buChar char="•"/>
            </a:pPr>
            <a:r>
              <a:rPr lang="en-US" sz="2958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Ew gelek caran xwe dikin ku ji we hez dikin û dûv re gava we baweriya xwe bi wan aînî, pereyan ji we dixwazin.</a:t>
            </a:r>
          </a:p>
          <a:p>
            <a:pPr marL="535432" lvl="1" indent="-267716" algn="l">
              <a:lnSpc>
                <a:spcPts val="3798"/>
              </a:lnSpc>
              <a:buFont typeface="Arial"/>
              <a:buChar char="•"/>
            </a:pPr>
            <a:r>
              <a:rPr lang="en-US" sz="2958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Eger hûn bername an malperên hevdîtinê bi kar tînîn, pê ewle bin ku hûn nasnameya wî/wê kesî, heke mimkin be, bi xwe piştrast bikin.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28998" y="251108"/>
            <a:ext cx="1656340" cy="1656340"/>
            <a:chOff x="0" y="0"/>
            <a:chExt cx="2208454" cy="2208454"/>
          </a:xfrm>
        </p:grpSpPr>
        <p:sp>
          <p:nvSpPr>
            <p:cNvPr id="16" name="Freeform 16" descr="Shape, icon  Description automatically generated"/>
            <p:cNvSpPr/>
            <p:nvPr/>
          </p:nvSpPr>
          <p:spPr>
            <a:xfrm>
              <a:off x="0" y="0"/>
              <a:ext cx="2208403" cy="2208403"/>
            </a:xfrm>
            <a:custGeom>
              <a:avLst/>
              <a:gdLst/>
              <a:ahLst/>
              <a:cxnLst/>
              <a:rect l="l" t="t" r="r" b="b"/>
              <a:pathLst>
                <a:path w="2208403" h="2208403">
                  <a:moveTo>
                    <a:pt x="0" y="0"/>
                  </a:moveTo>
                  <a:lnTo>
                    <a:pt x="2208403" y="0"/>
                  </a:lnTo>
                  <a:lnTo>
                    <a:pt x="2208403" y="2208403"/>
                  </a:lnTo>
                  <a:lnTo>
                    <a:pt x="0" y="2208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2" b="-2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9950282" y="2720207"/>
            <a:ext cx="7689752" cy="5715819"/>
            <a:chOff x="0" y="0"/>
            <a:chExt cx="10253002" cy="76210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252964" cy="7621143"/>
            </a:xfrm>
            <a:custGeom>
              <a:avLst/>
              <a:gdLst/>
              <a:ahLst/>
              <a:cxnLst/>
              <a:rect l="l" t="t" r="r" b="b"/>
              <a:pathLst>
                <a:path w="10252964" h="7621143">
                  <a:moveTo>
                    <a:pt x="0" y="0"/>
                  </a:moveTo>
                  <a:lnTo>
                    <a:pt x="10252964" y="0"/>
                  </a:lnTo>
                  <a:lnTo>
                    <a:pt x="10252964" y="7621143"/>
                  </a:lnTo>
                  <a:lnTo>
                    <a:pt x="0" y="762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b="-28684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11490644" y="4615285"/>
            <a:ext cx="3895287" cy="2104085"/>
            <a:chOff x="0" y="0"/>
            <a:chExt cx="11647299" cy="6291426"/>
          </a:xfrm>
        </p:grpSpPr>
        <p:sp>
          <p:nvSpPr>
            <p:cNvPr id="20" name="Freeform 20" descr="A close up of a message  Description automatically generated"/>
            <p:cNvSpPr/>
            <p:nvPr/>
          </p:nvSpPr>
          <p:spPr>
            <a:xfrm>
              <a:off x="0" y="0"/>
              <a:ext cx="11647246" cy="6291451"/>
            </a:xfrm>
            <a:custGeom>
              <a:avLst/>
              <a:gdLst/>
              <a:ahLst/>
              <a:cxnLst/>
              <a:rect l="l" t="t" r="r" b="b"/>
              <a:pathLst>
                <a:path w="11647246" h="6291451">
                  <a:moveTo>
                    <a:pt x="0" y="0"/>
                  </a:moveTo>
                  <a:lnTo>
                    <a:pt x="11647246" y="0"/>
                  </a:lnTo>
                  <a:lnTo>
                    <a:pt x="11647246" y="6291451"/>
                  </a:lnTo>
                  <a:lnTo>
                    <a:pt x="0" y="6291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B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1490644" y="4725860"/>
            <a:ext cx="4034273" cy="187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25"/>
              </a:lnSpc>
              <a:spcBef>
                <a:spcPct val="0"/>
              </a:spcBef>
            </a:pPr>
            <a:r>
              <a:rPr lang="en-US" sz="1967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Evînd</a:t>
            </a:r>
            <a:r>
              <a:rPr lang="en-US" sz="1967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ara min a bedew çawa ye? ❤️</a:t>
            </a:r>
          </a:p>
          <a:p>
            <a:pPr marL="0" lvl="0" indent="0" algn="l">
              <a:lnSpc>
                <a:spcPts val="2125"/>
              </a:lnSpc>
              <a:spcBef>
                <a:spcPct val="0"/>
              </a:spcBef>
            </a:pPr>
            <a:r>
              <a:rPr lang="en-US" sz="1967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Diyariya te ya Roja Evîndaran a 2,000 dolarî li cem min e, lê ew li banka min girtî ye. Tu dikarî 500 dolarî ji min re bişînî da ku ez diyariyê ji te re bişînim?</a:t>
            </a:r>
          </a:p>
          <a:p>
            <a:pPr marL="0" lvl="0" indent="0" algn="l">
              <a:lnSpc>
                <a:spcPts val="2125"/>
              </a:lnSpc>
              <a:spcBef>
                <a:spcPct val="0"/>
              </a:spcBef>
            </a:pPr>
            <a:r>
              <a:rPr lang="en-US" sz="1967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 Ez ji te</a:t>
            </a:r>
            <a:r>
              <a:rPr lang="en-US" sz="1967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 hez d</a:t>
            </a:r>
            <a:r>
              <a:rPr lang="en-US" sz="1967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i</a:t>
            </a:r>
            <a:r>
              <a:rPr lang="en-US" sz="1967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kim d</a:t>
            </a:r>
            <a:r>
              <a:rPr lang="en-US" sz="1967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e</a:t>
            </a:r>
            <a:r>
              <a:rPr lang="en-US" sz="1967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l</a:t>
            </a:r>
            <a:r>
              <a:rPr lang="en-US" sz="1967" u="none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</a:t>
            </a:r>
            <a:r>
              <a:rPr lang="en-US" sz="1967" strike="noStrike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l. ❤️❤️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2850832"/>
            <a:ext cx="15590520" cy="1843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Xapînok </a:t>
            </a:r>
            <a:r>
              <a:rPr lang="en-US" sz="6600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logo</a:t>
            </a:r>
            <a:r>
              <a:rPr lang="en-US" sz="66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6600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navnîşana </a:t>
            </a:r>
            <a:r>
              <a:rPr lang="en-US" sz="6600" b="1" u="none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emailan</a:t>
            </a:r>
            <a:r>
              <a:rPr lang="en-US" sz="66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 bikar tînin ku </a:t>
            </a:r>
            <a:r>
              <a:rPr lang="en-US" sz="6600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dişibin</a:t>
            </a:r>
            <a:r>
              <a:rPr lang="en-US" sz="66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 rêxistinek rastîn.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782336"/>
            <a:ext cx="13015945" cy="1122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5"/>
              </a:lnSpc>
            </a:pPr>
            <a:r>
              <a:rPr lang="en-US" sz="7967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Xapandinên bi rêya emailan.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503692" y="-14288"/>
            <a:ext cx="798595" cy="798595"/>
            <a:chOff x="0" y="0"/>
            <a:chExt cx="1064793" cy="1064793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1026668" cy="1026668"/>
            </a:xfrm>
            <a:custGeom>
              <a:avLst/>
              <a:gdLst/>
              <a:ahLst/>
              <a:cxnLst/>
              <a:rect l="l" t="t" r="r" b="b"/>
              <a:pathLst>
                <a:path w="1026668" h="1026668">
                  <a:moveTo>
                    <a:pt x="0" y="0"/>
                  </a:moveTo>
                  <a:lnTo>
                    <a:pt x="1026668" y="0"/>
                  </a:lnTo>
                  <a:lnTo>
                    <a:pt x="1026668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0A239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64768" cy="1064768"/>
            </a:xfrm>
            <a:custGeom>
              <a:avLst/>
              <a:gdLst/>
              <a:ahLst/>
              <a:cxnLst/>
              <a:rect l="l" t="t" r="r" b="b"/>
              <a:pathLst>
                <a:path w="1064768" h="1064768">
                  <a:moveTo>
                    <a:pt x="19050" y="0"/>
                  </a:moveTo>
                  <a:lnTo>
                    <a:pt x="1045718" y="0"/>
                  </a:lnTo>
                  <a:cubicBezTo>
                    <a:pt x="1056259" y="0"/>
                    <a:pt x="1064768" y="8509"/>
                    <a:pt x="1064768" y="19050"/>
                  </a:cubicBezTo>
                  <a:lnTo>
                    <a:pt x="1064768" y="1045718"/>
                  </a:lnTo>
                  <a:cubicBezTo>
                    <a:pt x="1064768" y="1056259"/>
                    <a:pt x="1056259" y="1064768"/>
                    <a:pt x="1045718" y="1064768"/>
                  </a:cubicBezTo>
                  <a:lnTo>
                    <a:pt x="19050" y="1064768"/>
                  </a:lnTo>
                  <a:cubicBezTo>
                    <a:pt x="8509" y="1064768"/>
                    <a:pt x="0" y="1056259"/>
                    <a:pt x="0" y="1045718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045718"/>
                  </a:lnTo>
                  <a:lnTo>
                    <a:pt x="19050" y="1045718"/>
                  </a:lnTo>
                  <a:lnTo>
                    <a:pt x="19050" y="1026668"/>
                  </a:lnTo>
                  <a:lnTo>
                    <a:pt x="1045718" y="1026668"/>
                  </a:lnTo>
                  <a:lnTo>
                    <a:pt x="1045718" y="1045718"/>
                  </a:lnTo>
                  <a:lnTo>
                    <a:pt x="1026668" y="1045718"/>
                  </a:lnTo>
                  <a:lnTo>
                    <a:pt x="1026668" y="19050"/>
                  </a:lnTo>
                  <a:lnTo>
                    <a:pt x="1045718" y="19050"/>
                  </a:lnTo>
                  <a:lnTo>
                    <a:pt x="10457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8896350"/>
            <a:ext cx="15758673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Hatiye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adaptekirin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Pirtûka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Piçûk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Xapandinan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: Meriv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çawa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xapînokan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nas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dike û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xwe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wan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diparêze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ji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aliyê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Komîsyona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Awustralya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Pêşbazî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Xerîdaran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ve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2024,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Mafên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Weşanê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Commonwealth of Australia, bi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destûra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CC BY 4.0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42456" y="345281"/>
            <a:ext cx="2083594" cy="933450"/>
            <a:chOff x="0" y="0"/>
            <a:chExt cx="2778125" cy="124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8125" cy="1244600"/>
            </a:xfrm>
            <a:custGeom>
              <a:avLst/>
              <a:gdLst/>
              <a:ahLst/>
              <a:cxnLst/>
              <a:rect l="l" t="t" r="r" b="b"/>
              <a:pathLst>
                <a:path w="2778125" h="1244600">
                  <a:moveTo>
                    <a:pt x="0" y="0"/>
                  </a:moveTo>
                  <a:lnTo>
                    <a:pt x="2778125" y="0"/>
                  </a:lnTo>
                  <a:lnTo>
                    <a:pt x="2778125" y="1244600"/>
                  </a:lnTo>
                  <a:lnTo>
                    <a:pt x="0" y="124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300" y="9805988"/>
            <a:ext cx="15773400" cy="306642"/>
            <a:chOff x="0" y="0"/>
            <a:chExt cx="21031200" cy="4088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408856"/>
            </a:xfrm>
            <a:custGeom>
              <a:avLst/>
              <a:gdLst/>
              <a:ahLst/>
              <a:cxnLst/>
              <a:rect l="l" t="t" r="r" b="b"/>
              <a:pathLst>
                <a:path w="21031200" h="408856">
                  <a:moveTo>
                    <a:pt x="0" y="0"/>
                  </a:moveTo>
                  <a:lnTo>
                    <a:pt x="21031200" y="0"/>
                  </a:lnTo>
                  <a:lnTo>
                    <a:pt x="21031200" y="408856"/>
                  </a:lnTo>
                  <a:lnTo>
                    <a:pt x="0" y="40885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964243" b="-940345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031200" cy="4279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 West piştgirê sereke yê projeya Digital Inclusion li Rojavayê Avusturalya ye. WACOSS pêşengiya înîsiyatîfê dike û berpirsiyarê birêvebirina projeyê ye.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29179" y="251108"/>
            <a:ext cx="13842206" cy="1988344"/>
            <a:chOff x="0" y="0"/>
            <a:chExt cx="18456275" cy="26511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56277" cy="2651127"/>
            </a:xfrm>
            <a:custGeom>
              <a:avLst/>
              <a:gdLst/>
              <a:ahLst/>
              <a:cxnLst/>
              <a:rect l="l" t="t" r="r" b="b"/>
              <a:pathLst>
                <a:path w="18456277" h="2651127">
                  <a:moveTo>
                    <a:pt x="0" y="0"/>
                  </a:moveTo>
                  <a:lnTo>
                    <a:pt x="18456277" y="0"/>
                  </a:lnTo>
                  <a:lnTo>
                    <a:pt x="18456277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85648" b="-85648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8456275" cy="26225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0E67B2"/>
                  </a:solidFill>
                  <a:latin typeface="Arial Bold"/>
                  <a:ea typeface="Arial Bold"/>
                  <a:cs typeface="Arial Bold"/>
                  <a:sym typeface="Arial Bold"/>
                </a:rPr>
                <a:t>Xapandina Serhêl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90698" y="2668467"/>
            <a:ext cx="5945600" cy="699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Xapînok emailên sexte ji saziyên mîna bank an hikûmetê dişînin.</a:t>
            </a:r>
          </a:p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Ew ê gelek caran ji we bixwazin ku hûn agahdariyên şexsî ji wan re bişînin.</a:t>
            </a:r>
          </a:p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Dema ku ew mîqdarek baş ji agahiyên we yên șexsî bi dest bixin, ew dikarin xwe wekî we nîşan bidin.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915900" y="9410700"/>
            <a:ext cx="4114800" cy="366712"/>
            <a:chOff x="0" y="0"/>
            <a:chExt cx="5486400" cy="4889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86400" cy="488950"/>
            </a:xfrm>
            <a:custGeom>
              <a:avLst/>
              <a:gdLst/>
              <a:ahLst/>
              <a:cxnLst/>
              <a:rect l="l" t="t" r="r" b="b"/>
              <a:pathLst>
                <a:path w="5486400" h="488950">
                  <a:moveTo>
                    <a:pt x="0" y="0"/>
                  </a:moveTo>
                  <a:lnTo>
                    <a:pt x="5486400" y="0"/>
                  </a:lnTo>
                  <a:lnTo>
                    <a:pt x="5486400" y="488950"/>
                  </a:lnTo>
                  <a:lnTo>
                    <a:pt x="0" y="48895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68637" b="-168637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5486400" cy="508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898989"/>
                  </a:solidFill>
                  <a:latin typeface="Arimo"/>
                  <a:ea typeface="Arimo"/>
                  <a:cs typeface="Arimo"/>
                  <a:sym typeface="Arimo"/>
                </a:rPr>
                <a:t>16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99258" y="450952"/>
            <a:ext cx="1588656" cy="1588656"/>
            <a:chOff x="0" y="0"/>
            <a:chExt cx="2118208" cy="2118208"/>
          </a:xfrm>
        </p:grpSpPr>
        <p:sp>
          <p:nvSpPr>
            <p:cNvPr id="19" name="Freeform 19" descr="Icon  Description automatically generated"/>
            <p:cNvSpPr/>
            <p:nvPr/>
          </p:nvSpPr>
          <p:spPr>
            <a:xfrm>
              <a:off x="0" y="0"/>
              <a:ext cx="2118233" cy="2118233"/>
            </a:xfrm>
            <a:custGeom>
              <a:avLst/>
              <a:gdLst/>
              <a:ahLst/>
              <a:cxnLst/>
              <a:rect l="l" t="t" r="r" b="b"/>
              <a:pathLst>
                <a:path w="2118233" h="2118233">
                  <a:moveTo>
                    <a:pt x="0" y="0"/>
                  </a:moveTo>
                  <a:lnTo>
                    <a:pt x="2118233" y="0"/>
                  </a:lnTo>
                  <a:lnTo>
                    <a:pt x="2118233" y="2118233"/>
                  </a:lnTo>
                  <a:lnTo>
                    <a:pt x="0" y="2118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1" b="1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7971111" y="1729588"/>
            <a:ext cx="9889588" cy="7681112"/>
            <a:chOff x="0" y="0"/>
            <a:chExt cx="13186118" cy="1024148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186156" cy="10241534"/>
            </a:xfrm>
            <a:custGeom>
              <a:avLst/>
              <a:gdLst/>
              <a:ahLst/>
              <a:cxnLst/>
              <a:rect l="l" t="t" r="r" b="b"/>
              <a:pathLst>
                <a:path w="13186156" h="10241534">
                  <a:moveTo>
                    <a:pt x="0" y="0"/>
                  </a:moveTo>
                  <a:lnTo>
                    <a:pt x="13186156" y="0"/>
                  </a:lnTo>
                  <a:lnTo>
                    <a:pt x="13186156" y="10241534"/>
                  </a:lnTo>
                  <a:lnTo>
                    <a:pt x="0" y="1024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2850833"/>
            <a:ext cx="15590520" cy="274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Dibe ku kesê ku telefona we dike, hin agahdariyên we, </a:t>
            </a:r>
            <a:r>
              <a:rPr lang="en-US" sz="6600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wek nav an navnîşana we</a:t>
            </a:r>
            <a:r>
              <a:rPr lang="en-US" sz="66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, pê re hebin.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1416129"/>
            <a:ext cx="13350627" cy="113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Xapandinên bi rêya telefonê.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503692" y="-14288"/>
            <a:ext cx="798595" cy="798595"/>
            <a:chOff x="0" y="0"/>
            <a:chExt cx="1064793" cy="1064793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1026668" cy="1026668"/>
            </a:xfrm>
            <a:custGeom>
              <a:avLst/>
              <a:gdLst/>
              <a:ahLst/>
              <a:cxnLst/>
              <a:rect l="l" t="t" r="r" b="b"/>
              <a:pathLst>
                <a:path w="1026668" h="1026668">
                  <a:moveTo>
                    <a:pt x="0" y="0"/>
                  </a:moveTo>
                  <a:lnTo>
                    <a:pt x="1026668" y="0"/>
                  </a:lnTo>
                  <a:lnTo>
                    <a:pt x="1026668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0A239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64768" cy="1064768"/>
            </a:xfrm>
            <a:custGeom>
              <a:avLst/>
              <a:gdLst/>
              <a:ahLst/>
              <a:cxnLst/>
              <a:rect l="l" t="t" r="r" b="b"/>
              <a:pathLst>
                <a:path w="1064768" h="1064768">
                  <a:moveTo>
                    <a:pt x="19050" y="0"/>
                  </a:moveTo>
                  <a:lnTo>
                    <a:pt x="1045718" y="0"/>
                  </a:lnTo>
                  <a:cubicBezTo>
                    <a:pt x="1056259" y="0"/>
                    <a:pt x="1064768" y="8509"/>
                    <a:pt x="1064768" y="19050"/>
                  </a:cubicBezTo>
                  <a:lnTo>
                    <a:pt x="1064768" y="1045718"/>
                  </a:lnTo>
                  <a:cubicBezTo>
                    <a:pt x="1064768" y="1056259"/>
                    <a:pt x="1056259" y="1064768"/>
                    <a:pt x="1045718" y="1064768"/>
                  </a:cubicBezTo>
                  <a:lnTo>
                    <a:pt x="19050" y="1064768"/>
                  </a:lnTo>
                  <a:cubicBezTo>
                    <a:pt x="8509" y="1064768"/>
                    <a:pt x="0" y="1056259"/>
                    <a:pt x="0" y="1045718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045718"/>
                  </a:lnTo>
                  <a:lnTo>
                    <a:pt x="19050" y="1045718"/>
                  </a:lnTo>
                  <a:lnTo>
                    <a:pt x="19050" y="1026668"/>
                  </a:lnTo>
                  <a:lnTo>
                    <a:pt x="1045718" y="1026668"/>
                  </a:lnTo>
                  <a:lnTo>
                    <a:pt x="1045718" y="1045718"/>
                  </a:lnTo>
                  <a:lnTo>
                    <a:pt x="1026668" y="1045718"/>
                  </a:lnTo>
                  <a:lnTo>
                    <a:pt x="1026668" y="19050"/>
                  </a:lnTo>
                  <a:lnTo>
                    <a:pt x="1045718" y="19050"/>
                  </a:lnTo>
                  <a:lnTo>
                    <a:pt x="10457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80587" y="8896350"/>
            <a:ext cx="15758673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Hatiye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adaptekirin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Pirtûka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Piçûk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Xapandinan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: Meriv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çawa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xapînokan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nas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dike û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xwe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wan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diparêze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ji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aliyê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Komîsyona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Awustralya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Pêşbazî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Xerîdaran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ve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2024,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Mafên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Weşanê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Commonwealth of Australia, bi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destûra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CC BY 4.0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42456" y="345281"/>
            <a:ext cx="2083594" cy="933450"/>
            <a:chOff x="0" y="0"/>
            <a:chExt cx="2778125" cy="124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8125" cy="1244600"/>
            </a:xfrm>
            <a:custGeom>
              <a:avLst/>
              <a:gdLst/>
              <a:ahLst/>
              <a:cxnLst/>
              <a:rect l="l" t="t" r="r" b="b"/>
              <a:pathLst>
                <a:path w="2778125" h="1244600">
                  <a:moveTo>
                    <a:pt x="0" y="0"/>
                  </a:moveTo>
                  <a:lnTo>
                    <a:pt x="2778125" y="0"/>
                  </a:lnTo>
                  <a:lnTo>
                    <a:pt x="2778125" y="1244600"/>
                  </a:lnTo>
                  <a:lnTo>
                    <a:pt x="0" y="124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300" y="9805988"/>
            <a:ext cx="15773400" cy="306642"/>
            <a:chOff x="0" y="0"/>
            <a:chExt cx="21031200" cy="4088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408856"/>
            </a:xfrm>
            <a:custGeom>
              <a:avLst/>
              <a:gdLst/>
              <a:ahLst/>
              <a:cxnLst/>
              <a:rect l="l" t="t" r="r" b="b"/>
              <a:pathLst>
                <a:path w="21031200" h="408856">
                  <a:moveTo>
                    <a:pt x="0" y="0"/>
                  </a:moveTo>
                  <a:lnTo>
                    <a:pt x="21031200" y="0"/>
                  </a:lnTo>
                  <a:lnTo>
                    <a:pt x="21031200" y="408856"/>
                  </a:lnTo>
                  <a:lnTo>
                    <a:pt x="0" y="40885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964243" b="-940345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031200" cy="4279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 West piştgirê sereke yê projeya Digital Inclusion li Rojavayê Avusturalya ye. WACOSS pêşengiya înîsiyatîfê dike û berpirsiyarê birêvebirina projeyê ye.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915900" y="9410700"/>
            <a:ext cx="4114800" cy="366712"/>
            <a:chOff x="0" y="0"/>
            <a:chExt cx="5486400" cy="4889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86400" cy="488950"/>
            </a:xfrm>
            <a:custGeom>
              <a:avLst/>
              <a:gdLst/>
              <a:ahLst/>
              <a:cxnLst/>
              <a:rect l="l" t="t" r="r" b="b"/>
              <a:pathLst>
                <a:path w="5486400" h="488950">
                  <a:moveTo>
                    <a:pt x="0" y="0"/>
                  </a:moveTo>
                  <a:lnTo>
                    <a:pt x="5486400" y="0"/>
                  </a:lnTo>
                  <a:lnTo>
                    <a:pt x="5486400" y="488950"/>
                  </a:lnTo>
                  <a:lnTo>
                    <a:pt x="0" y="48895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68637" b="-168637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5486400" cy="508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898989"/>
                  </a:solidFill>
                  <a:latin typeface="Arimo"/>
                  <a:ea typeface="Arimo"/>
                  <a:cs typeface="Arimo"/>
                  <a:sym typeface="Arimo"/>
                </a:rPr>
                <a:t>18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7443" y="9137285"/>
            <a:ext cx="15121414" cy="527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Mundy, Garrett (2024, October 30). Elderly Perth woman targeted in $2,000 gift card scam. ABC News.  </a:t>
            </a:r>
          </a:p>
          <a:p>
            <a:pPr algn="ctr">
              <a:lnSpc>
                <a:spcPts val="1800"/>
              </a:lnSpc>
            </a:pPr>
            <a:r>
              <a:rPr lang="en-US" sz="1500" u="sng">
                <a:solidFill>
                  <a:srgbClr val="0E67B2"/>
                </a:solidFill>
                <a:latin typeface="Arimo"/>
                <a:ea typeface="Arimo"/>
                <a:cs typeface="Arimo"/>
                <a:sym typeface="Arimo"/>
                <a:hlinkClick r:id="rId7" tooltip="https://www.abc.net.au/news/2024-10-30/woman-in-gift-card-scam-taken-to-shop-by-taxi/104528608"/>
              </a:rPr>
              <a:t>https://www.abc.net.au/news/2024-10-30/woman-in-gift-card-scam-taken-to-shop-by-taxi/104528608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516638" y="1399032"/>
            <a:ext cx="13254723" cy="7488936"/>
            <a:chOff x="0" y="0"/>
            <a:chExt cx="17672964" cy="99852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672938" cy="9985248"/>
            </a:xfrm>
            <a:custGeom>
              <a:avLst/>
              <a:gdLst/>
              <a:ahLst/>
              <a:cxnLst/>
              <a:rect l="l" t="t" r="r" b="b"/>
              <a:pathLst>
                <a:path w="17672938" h="9985248">
                  <a:moveTo>
                    <a:pt x="0" y="0"/>
                  </a:moveTo>
                  <a:lnTo>
                    <a:pt x="17672938" y="0"/>
                  </a:lnTo>
                  <a:lnTo>
                    <a:pt x="17672938" y="9985248"/>
                  </a:lnTo>
                  <a:lnTo>
                    <a:pt x="0" y="9985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2089" y="4010670"/>
            <a:ext cx="16683821" cy="274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Malperên înternetê dibe ku </a:t>
            </a:r>
            <a:r>
              <a:rPr lang="en-US" sz="6600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nirxandinên sexte</a:t>
            </a:r>
            <a:r>
              <a:rPr lang="en-US" sz="66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 le ser wan hebin, da ku baweriya we bi wan were.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1460" y="1879413"/>
            <a:ext cx="16305937" cy="994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8"/>
              </a:lnSpc>
            </a:pPr>
            <a:r>
              <a:rPr lang="en-US" sz="7100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Xapandinên bi rêya Malperên Înternetê.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503692" y="-14288"/>
            <a:ext cx="798595" cy="798595"/>
            <a:chOff x="0" y="0"/>
            <a:chExt cx="1064793" cy="1064793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1026668" cy="1026668"/>
            </a:xfrm>
            <a:custGeom>
              <a:avLst/>
              <a:gdLst/>
              <a:ahLst/>
              <a:cxnLst/>
              <a:rect l="l" t="t" r="r" b="b"/>
              <a:pathLst>
                <a:path w="1026668" h="1026668">
                  <a:moveTo>
                    <a:pt x="0" y="0"/>
                  </a:moveTo>
                  <a:lnTo>
                    <a:pt x="1026668" y="0"/>
                  </a:lnTo>
                  <a:lnTo>
                    <a:pt x="1026668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0A239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64768" cy="1064768"/>
            </a:xfrm>
            <a:custGeom>
              <a:avLst/>
              <a:gdLst/>
              <a:ahLst/>
              <a:cxnLst/>
              <a:rect l="l" t="t" r="r" b="b"/>
              <a:pathLst>
                <a:path w="1064768" h="1064768">
                  <a:moveTo>
                    <a:pt x="19050" y="0"/>
                  </a:moveTo>
                  <a:lnTo>
                    <a:pt x="1045718" y="0"/>
                  </a:lnTo>
                  <a:cubicBezTo>
                    <a:pt x="1056259" y="0"/>
                    <a:pt x="1064768" y="8509"/>
                    <a:pt x="1064768" y="19050"/>
                  </a:cubicBezTo>
                  <a:lnTo>
                    <a:pt x="1064768" y="1045718"/>
                  </a:lnTo>
                  <a:cubicBezTo>
                    <a:pt x="1064768" y="1056259"/>
                    <a:pt x="1056259" y="1064768"/>
                    <a:pt x="1045718" y="1064768"/>
                  </a:cubicBezTo>
                  <a:lnTo>
                    <a:pt x="19050" y="1064768"/>
                  </a:lnTo>
                  <a:cubicBezTo>
                    <a:pt x="8509" y="1064768"/>
                    <a:pt x="0" y="1056259"/>
                    <a:pt x="0" y="1045718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045718"/>
                  </a:lnTo>
                  <a:lnTo>
                    <a:pt x="19050" y="1045718"/>
                  </a:lnTo>
                  <a:lnTo>
                    <a:pt x="19050" y="1026668"/>
                  </a:lnTo>
                  <a:lnTo>
                    <a:pt x="1045718" y="1026668"/>
                  </a:lnTo>
                  <a:lnTo>
                    <a:pt x="1045718" y="1045718"/>
                  </a:lnTo>
                  <a:lnTo>
                    <a:pt x="1026668" y="1045718"/>
                  </a:lnTo>
                  <a:lnTo>
                    <a:pt x="1026668" y="19050"/>
                  </a:lnTo>
                  <a:lnTo>
                    <a:pt x="1045718" y="19050"/>
                  </a:lnTo>
                  <a:lnTo>
                    <a:pt x="10457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8896350"/>
            <a:ext cx="15758673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Hatiye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adaptekirin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Pirtûka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Piçûk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Xapandinan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: Meriv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çawa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xapînokan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nas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dike û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xwe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wan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diparêze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ji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aliyê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Komîsyona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Awustralya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Pêşbazî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Xerîdaran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ve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2024,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Mafên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Weşanê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Commonwealth of Australia, bi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destûra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CC BY 4.0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30652" y="0"/>
            <a:ext cx="12426696" cy="10287000"/>
            <a:chOff x="0" y="0"/>
            <a:chExt cx="16568928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68928" cy="13716000"/>
            </a:xfrm>
            <a:custGeom>
              <a:avLst/>
              <a:gdLst/>
              <a:ahLst/>
              <a:cxnLst/>
              <a:rect l="l" t="t" r="r" b="b"/>
              <a:pathLst>
                <a:path w="16568928" h="13716000">
                  <a:moveTo>
                    <a:pt x="3636264" y="0"/>
                  </a:moveTo>
                  <a:lnTo>
                    <a:pt x="12932791" y="0"/>
                  </a:lnTo>
                  <a:lnTo>
                    <a:pt x="13241274" y="219329"/>
                  </a:lnTo>
                  <a:cubicBezTo>
                    <a:pt x="15261337" y="1730121"/>
                    <a:pt x="16568928" y="4141343"/>
                    <a:pt x="16568928" y="6858000"/>
                  </a:cubicBezTo>
                  <a:cubicBezTo>
                    <a:pt x="16568928" y="9574657"/>
                    <a:pt x="15261337" y="11985879"/>
                    <a:pt x="13241147" y="13496671"/>
                  </a:cubicBezTo>
                  <a:lnTo>
                    <a:pt x="12932664" y="13716000"/>
                  </a:lnTo>
                  <a:lnTo>
                    <a:pt x="3636264" y="13716000"/>
                  </a:lnTo>
                  <a:lnTo>
                    <a:pt x="3327781" y="13496671"/>
                  </a:lnTo>
                  <a:cubicBezTo>
                    <a:pt x="1307592" y="11985879"/>
                    <a:pt x="0" y="9574657"/>
                    <a:pt x="0" y="6858000"/>
                  </a:cubicBezTo>
                  <a:cubicBezTo>
                    <a:pt x="0" y="4141343"/>
                    <a:pt x="1307592" y="1730121"/>
                    <a:pt x="3327781" y="219329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177540" y="0"/>
            <a:ext cx="11932920" cy="10287000"/>
            <a:chOff x="0" y="0"/>
            <a:chExt cx="1591056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10561" cy="13716000"/>
            </a:xfrm>
            <a:custGeom>
              <a:avLst/>
              <a:gdLst/>
              <a:ahLst/>
              <a:cxnLst/>
              <a:rect l="l" t="t" r="r" b="b"/>
              <a:pathLst>
                <a:path w="15910561" h="13716000">
                  <a:moveTo>
                    <a:pt x="3924808" y="0"/>
                  </a:moveTo>
                  <a:lnTo>
                    <a:pt x="11985752" y="0"/>
                  </a:lnTo>
                  <a:lnTo>
                    <a:pt x="12080367" y="54483"/>
                  </a:lnTo>
                  <a:cubicBezTo>
                    <a:pt x="14376654" y="1449705"/>
                    <a:pt x="15910561" y="3974719"/>
                    <a:pt x="15910561" y="6858000"/>
                  </a:cubicBezTo>
                  <a:cubicBezTo>
                    <a:pt x="15910561" y="9741281"/>
                    <a:pt x="14376654" y="12266295"/>
                    <a:pt x="12080368" y="13661518"/>
                  </a:cubicBezTo>
                  <a:lnTo>
                    <a:pt x="11985753" y="13716000"/>
                  </a:lnTo>
                  <a:lnTo>
                    <a:pt x="3924808" y="13716000"/>
                  </a:lnTo>
                  <a:lnTo>
                    <a:pt x="3830193" y="13661518"/>
                  </a:lnTo>
                  <a:cubicBezTo>
                    <a:pt x="1533906" y="12266295"/>
                    <a:pt x="0" y="9741281"/>
                    <a:pt x="0" y="6858000"/>
                  </a:cubicBezTo>
                  <a:cubicBezTo>
                    <a:pt x="0" y="3974719"/>
                    <a:pt x="1533906" y="1449705"/>
                    <a:pt x="3830193" y="544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33451" y="2162908"/>
            <a:ext cx="10621108" cy="5961186"/>
            <a:chOff x="0" y="0"/>
            <a:chExt cx="14161478" cy="79482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161477" cy="7948252"/>
            </a:xfrm>
            <a:custGeom>
              <a:avLst/>
              <a:gdLst/>
              <a:ahLst/>
              <a:cxnLst/>
              <a:rect l="l" t="t" r="r" b="b"/>
              <a:pathLst>
                <a:path w="14161477" h="7948252">
                  <a:moveTo>
                    <a:pt x="0" y="0"/>
                  </a:moveTo>
                  <a:lnTo>
                    <a:pt x="14161477" y="0"/>
                  </a:lnTo>
                  <a:lnTo>
                    <a:pt x="14161477" y="7948252"/>
                  </a:lnTo>
                  <a:lnTo>
                    <a:pt x="0" y="79482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2011" r="-2201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95250"/>
              <a:ext cx="14161478" cy="785299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8748"/>
                </a:lnSpc>
              </a:pPr>
              <a:r>
                <a:rPr lang="en-US" sz="8100">
                  <a:solidFill>
                    <a:srgbClr val="0D0D0D"/>
                  </a:solidFill>
                  <a:latin typeface="Aptos"/>
                  <a:ea typeface="Aptos"/>
                  <a:cs typeface="Aptos"/>
                  <a:sym typeface="Aptos"/>
                </a:rPr>
                <a:t>Naskirina Welat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42456" y="345281"/>
            <a:ext cx="2083594" cy="933450"/>
            <a:chOff x="0" y="0"/>
            <a:chExt cx="2778125" cy="124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8125" cy="1244600"/>
            </a:xfrm>
            <a:custGeom>
              <a:avLst/>
              <a:gdLst/>
              <a:ahLst/>
              <a:cxnLst/>
              <a:rect l="l" t="t" r="r" b="b"/>
              <a:pathLst>
                <a:path w="2778125" h="1244600">
                  <a:moveTo>
                    <a:pt x="0" y="0"/>
                  </a:moveTo>
                  <a:lnTo>
                    <a:pt x="2778125" y="0"/>
                  </a:lnTo>
                  <a:lnTo>
                    <a:pt x="2778125" y="1244600"/>
                  </a:lnTo>
                  <a:lnTo>
                    <a:pt x="0" y="124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300" y="9805988"/>
            <a:ext cx="15773400" cy="306642"/>
            <a:chOff x="0" y="0"/>
            <a:chExt cx="21031200" cy="4088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408856"/>
            </a:xfrm>
            <a:custGeom>
              <a:avLst/>
              <a:gdLst/>
              <a:ahLst/>
              <a:cxnLst/>
              <a:rect l="l" t="t" r="r" b="b"/>
              <a:pathLst>
                <a:path w="21031200" h="408856">
                  <a:moveTo>
                    <a:pt x="0" y="0"/>
                  </a:moveTo>
                  <a:lnTo>
                    <a:pt x="21031200" y="0"/>
                  </a:lnTo>
                  <a:lnTo>
                    <a:pt x="21031200" y="408856"/>
                  </a:lnTo>
                  <a:lnTo>
                    <a:pt x="0" y="40885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964243" b="-940345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031200" cy="4279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 West piştgirê sereke yê projeya Digital Inclusion li Rojavayê Avusturalya ye. WACOSS pêşengiya înîsiyatîfê dike û berpirsiyarê birêvebirina projeyê ye.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29179" y="251108"/>
            <a:ext cx="13842206" cy="1988344"/>
            <a:chOff x="0" y="0"/>
            <a:chExt cx="18456275" cy="26511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56277" cy="2651127"/>
            </a:xfrm>
            <a:custGeom>
              <a:avLst/>
              <a:gdLst/>
              <a:ahLst/>
              <a:cxnLst/>
              <a:rect l="l" t="t" r="r" b="b"/>
              <a:pathLst>
                <a:path w="18456277" h="2651127">
                  <a:moveTo>
                    <a:pt x="0" y="0"/>
                  </a:moveTo>
                  <a:lnTo>
                    <a:pt x="18456277" y="0"/>
                  </a:lnTo>
                  <a:lnTo>
                    <a:pt x="18456277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85648" b="-85648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8456275" cy="26225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0E67B2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Malperên sexte hatine çêkirin.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90698" y="2668467"/>
            <a:ext cx="4817774" cy="5828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Xapînok reklamên sexte an malperên sexte çêdikin û tiştan difroşin. </a:t>
            </a:r>
          </a:p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Ew pereyên we bistînin û ew ê tiştekî nedin we.</a:t>
            </a:r>
          </a:p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 gav lê binêrin ka hûn li ser malpera rastin.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915900" y="9410700"/>
            <a:ext cx="4114800" cy="366712"/>
            <a:chOff x="0" y="0"/>
            <a:chExt cx="5486400" cy="4889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86400" cy="488950"/>
            </a:xfrm>
            <a:custGeom>
              <a:avLst/>
              <a:gdLst/>
              <a:ahLst/>
              <a:cxnLst/>
              <a:rect l="l" t="t" r="r" b="b"/>
              <a:pathLst>
                <a:path w="5486400" h="488950">
                  <a:moveTo>
                    <a:pt x="0" y="0"/>
                  </a:moveTo>
                  <a:lnTo>
                    <a:pt x="5486400" y="0"/>
                  </a:lnTo>
                  <a:lnTo>
                    <a:pt x="5486400" y="488950"/>
                  </a:lnTo>
                  <a:lnTo>
                    <a:pt x="0" y="48895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68637" b="-168637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5486400" cy="508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898989"/>
                  </a:solidFill>
                  <a:latin typeface="Arimo"/>
                  <a:ea typeface="Arimo"/>
                  <a:cs typeface="Arimo"/>
                  <a:sym typeface="Arimo"/>
                </a:rPr>
                <a:t>20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24296" y="373161"/>
            <a:ext cx="1593999" cy="1534287"/>
            <a:chOff x="0" y="0"/>
            <a:chExt cx="2125332" cy="20457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25345" cy="2045716"/>
            </a:xfrm>
            <a:custGeom>
              <a:avLst/>
              <a:gdLst/>
              <a:ahLst/>
              <a:cxnLst/>
              <a:rect l="l" t="t" r="r" b="b"/>
              <a:pathLst>
                <a:path w="2125345" h="2045716">
                  <a:moveTo>
                    <a:pt x="0" y="0"/>
                  </a:moveTo>
                  <a:lnTo>
                    <a:pt x="2125345" y="0"/>
                  </a:lnTo>
                  <a:lnTo>
                    <a:pt x="2125345" y="2045716"/>
                  </a:lnTo>
                  <a:lnTo>
                    <a:pt x="0" y="2045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7826" t="-153865" r="-466583" b="-23714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6224959" y="1907457"/>
            <a:ext cx="12063041" cy="7765961"/>
            <a:chOff x="0" y="0"/>
            <a:chExt cx="16084055" cy="1035461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84042" cy="10354564"/>
            </a:xfrm>
            <a:custGeom>
              <a:avLst/>
              <a:gdLst/>
              <a:ahLst/>
              <a:cxnLst/>
              <a:rect l="l" t="t" r="r" b="b"/>
              <a:pathLst>
                <a:path w="16084042" h="10354564">
                  <a:moveTo>
                    <a:pt x="0" y="0"/>
                  </a:moveTo>
                  <a:lnTo>
                    <a:pt x="16084042" y="0"/>
                  </a:lnTo>
                  <a:lnTo>
                    <a:pt x="16084042" y="10354564"/>
                  </a:lnTo>
                  <a:lnTo>
                    <a:pt x="0" y="10354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42456" y="345281"/>
            <a:ext cx="2083594" cy="933450"/>
            <a:chOff x="0" y="0"/>
            <a:chExt cx="2778125" cy="124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8125" cy="1244600"/>
            </a:xfrm>
            <a:custGeom>
              <a:avLst/>
              <a:gdLst/>
              <a:ahLst/>
              <a:cxnLst/>
              <a:rect l="l" t="t" r="r" b="b"/>
              <a:pathLst>
                <a:path w="2778125" h="1244600">
                  <a:moveTo>
                    <a:pt x="0" y="0"/>
                  </a:moveTo>
                  <a:lnTo>
                    <a:pt x="2778125" y="0"/>
                  </a:lnTo>
                  <a:lnTo>
                    <a:pt x="2778125" y="1244600"/>
                  </a:lnTo>
                  <a:lnTo>
                    <a:pt x="0" y="124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300" y="9805988"/>
            <a:ext cx="15773400" cy="306642"/>
            <a:chOff x="0" y="0"/>
            <a:chExt cx="21031200" cy="4088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408856"/>
            </a:xfrm>
            <a:custGeom>
              <a:avLst/>
              <a:gdLst/>
              <a:ahLst/>
              <a:cxnLst/>
              <a:rect l="l" t="t" r="r" b="b"/>
              <a:pathLst>
                <a:path w="21031200" h="408856">
                  <a:moveTo>
                    <a:pt x="0" y="0"/>
                  </a:moveTo>
                  <a:lnTo>
                    <a:pt x="21031200" y="0"/>
                  </a:lnTo>
                  <a:lnTo>
                    <a:pt x="21031200" y="408856"/>
                  </a:lnTo>
                  <a:lnTo>
                    <a:pt x="0" y="40885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964243" b="-940345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031200" cy="4279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 West piştgirê sereke yê projeya Digital Inclusion li Rojavayê Avusturalya ye. WACOSS pêşengiya înîsiyatîfê dike û berpirsiyarê birêvebirina projeyê ye.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25241" y="96950"/>
            <a:ext cx="13842206" cy="1988344"/>
            <a:chOff x="0" y="0"/>
            <a:chExt cx="18456275" cy="26511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56277" cy="2651127"/>
            </a:xfrm>
            <a:custGeom>
              <a:avLst/>
              <a:gdLst/>
              <a:ahLst/>
              <a:cxnLst/>
              <a:rect l="l" t="t" r="r" b="b"/>
              <a:pathLst>
                <a:path w="18456277" h="2651127">
                  <a:moveTo>
                    <a:pt x="0" y="0"/>
                  </a:moveTo>
                  <a:lnTo>
                    <a:pt x="18456277" y="0"/>
                  </a:lnTo>
                  <a:lnTo>
                    <a:pt x="18456277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85648" b="-85648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8456275" cy="26225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400"/>
                </a:lnSpc>
              </a:pPr>
              <a:r>
                <a:rPr lang="en-US" sz="5000" b="1">
                  <a:solidFill>
                    <a:srgbClr val="0E67B2"/>
                  </a:solidFill>
                  <a:latin typeface="Arial Bold"/>
                  <a:ea typeface="Arial Bold"/>
                  <a:cs typeface="Arial Bold"/>
                  <a:sym typeface="Arial Bold"/>
                </a:rPr>
                <a:t>Xapandinên: Xapînoka qumarê yên serhêl.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15736" y="2182080"/>
            <a:ext cx="6547437" cy="699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 </a:t>
            </a:r>
            <a:r>
              <a:rPr lang="en-US" sz="36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Xapînokên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wek bername an lîstikên qumarê têne veşartin.</a:t>
            </a:r>
          </a:p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Jackpotên sexte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û lîstikên qumarê yên belaş mirovan dixapînin da ku pere an jî agahdariyên șexsî bidin.</a:t>
            </a:r>
          </a:p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Agahiyên hesas parve nekin û pereyan neşînin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berî dakêşanê bi baldarî li bernameyan binêrin û her tiştê gumanbar rapor bikin.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915900" y="9410700"/>
            <a:ext cx="4114800" cy="366712"/>
            <a:chOff x="0" y="0"/>
            <a:chExt cx="5486400" cy="4889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86400" cy="488950"/>
            </a:xfrm>
            <a:custGeom>
              <a:avLst/>
              <a:gdLst/>
              <a:ahLst/>
              <a:cxnLst/>
              <a:rect l="l" t="t" r="r" b="b"/>
              <a:pathLst>
                <a:path w="5486400" h="488950">
                  <a:moveTo>
                    <a:pt x="0" y="0"/>
                  </a:moveTo>
                  <a:lnTo>
                    <a:pt x="5486400" y="0"/>
                  </a:lnTo>
                  <a:lnTo>
                    <a:pt x="5486400" y="488950"/>
                  </a:lnTo>
                  <a:lnTo>
                    <a:pt x="0" y="48895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68637" b="-168637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5486400" cy="508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898989"/>
                  </a:solidFill>
                  <a:latin typeface="Arimo"/>
                  <a:ea typeface="Arimo"/>
                  <a:cs typeface="Arimo"/>
                  <a:sym typeface="Arimo"/>
                </a:rPr>
                <a:t>21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24296" y="373161"/>
            <a:ext cx="1593999" cy="1534287"/>
            <a:chOff x="0" y="0"/>
            <a:chExt cx="2125332" cy="20457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25345" cy="2045716"/>
            </a:xfrm>
            <a:custGeom>
              <a:avLst/>
              <a:gdLst/>
              <a:ahLst/>
              <a:cxnLst/>
              <a:rect l="l" t="t" r="r" b="b"/>
              <a:pathLst>
                <a:path w="2125345" h="2045716">
                  <a:moveTo>
                    <a:pt x="0" y="0"/>
                  </a:moveTo>
                  <a:lnTo>
                    <a:pt x="2125345" y="0"/>
                  </a:lnTo>
                  <a:lnTo>
                    <a:pt x="2125345" y="2045716"/>
                  </a:lnTo>
                  <a:lnTo>
                    <a:pt x="0" y="2045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7826" t="-153865" r="-466583" b="-23714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455639" y="519112"/>
            <a:ext cx="1131322" cy="1144019"/>
            <a:chOff x="0" y="0"/>
            <a:chExt cx="1508430" cy="1525359"/>
          </a:xfrm>
        </p:grpSpPr>
        <p:sp>
          <p:nvSpPr>
            <p:cNvPr id="21" name="Freeform 21"/>
            <p:cNvSpPr/>
            <p:nvPr/>
          </p:nvSpPr>
          <p:spPr>
            <a:xfrm>
              <a:off x="12700" y="12700"/>
              <a:ext cx="1483106" cy="1499870"/>
            </a:xfrm>
            <a:custGeom>
              <a:avLst/>
              <a:gdLst/>
              <a:ahLst/>
              <a:cxnLst/>
              <a:rect l="l" t="t" r="r" b="b"/>
              <a:pathLst>
                <a:path w="1483106" h="1499870">
                  <a:moveTo>
                    <a:pt x="0" y="749935"/>
                  </a:moveTo>
                  <a:cubicBezTo>
                    <a:pt x="0" y="335788"/>
                    <a:pt x="331978" y="0"/>
                    <a:pt x="741553" y="0"/>
                  </a:cubicBezTo>
                  <a:cubicBezTo>
                    <a:pt x="1151128" y="0"/>
                    <a:pt x="1483106" y="335788"/>
                    <a:pt x="1483106" y="749935"/>
                  </a:cubicBezTo>
                  <a:cubicBezTo>
                    <a:pt x="1483106" y="1164082"/>
                    <a:pt x="1151128" y="1499870"/>
                    <a:pt x="741553" y="1499870"/>
                  </a:cubicBezTo>
                  <a:cubicBezTo>
                    <a:pt x="331978" y="1499870"/>
                    <a:pt x="0" y="1164209"/>
                    <a:pt x="0" y="7499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1508506" cy="1525270"/>
            </a:xfrm>
            <a:custGeom>
              <a:avLst/>
              <a:gdLst/>
              <a:ahLst/>
              <a:cxnLst/>
              <a:rect l="l" t="t" r="r" b="b"/>
              <a:pathLst>
                <a:path w="1508506" h="1525270">
                  <a:moveTo>
                    <a:pt x="0" y="762635"/>
                  </a:moveTo>
                  <a:cubicBezTo>
                    <a:pt x="0" y="341630"/>
                    <a:pt x="337566" y="0"/>
                    <a:pt x="754253" y="0"/>
                  </a:cubicBezTo>
                  <a:lnTo>
                    <a:pt x="754253" y="12700"/>
                  </a:lnTo>
                  <a:lnTo>
                    <a:pt x="754253" y="0"/>
                  </a:lnTo>
                  <a:cubicBezTo>
                    <a:pt x="1170940" y="0"/>
                    <a:pt x="1508506" y="341630"/>
                    <a:pt x="1508506" y="762635"/>
                  </a:cubicBezTo>
                  <a:lnTo>
                    <a:pt x="1495806" y="762635"/>
                  </a:lnTo>
                  <a:lnTo>
                    <a:pt x="1508506" y="762635"/>
                  </a:lnTo>
                  <a:cubicBezTo>
                    <a:pt x="1508506" y="1183767"/>
                    <a:pt x="1170940" y="1525270"/>
                    <a:pt x="754253" y="1525270"/>
                  </a:cubicBezTo>
                  <a:lnTo>
                    <a:pt x="754253" y="1512570"/>
                  </a:lnTo>
                  <a:lnTo>
                    <a:pt x="754253" y="1525270"/>
                  </a:lnTo>
                  <a:cubicBezTo>
                    <a:pt x="337566" y="1525397"/>
                    <a:pt x="0" y="1183767"/>
                    <a:pt x="0" y="762635"/>
                  </a:cubicBezTo>
                  <a:lnTo>
                    <a:pt x="12700" y="762635"/>
                  </a:lnTo>
                  <a:lnTo>
                    <a:pt x="25400" y="762635"/>
                  </a:lnTo>
                  <a:lnTo>
                    <a:pt x="12700" y="762635"/>
                  </a:lnTo>
                  <a:lnTo>
                    <a:pt x="0" y="762635"/>
                  </a:lnTo>
                  <a:moveTo>
                    <a:pt x="25400" y="762635"/>
                  </a:moveTo>
                  <a:cubicBezTo>
                    <a:pt x="25400" y="769620"/>
                    <a:pt x="19685" y="775335"/>
                    <a:pt x="12700" y="775335"/>
                  </a:cubicBezTo>
                  <a:cubicBezTo>
                    <a:pt x="5715" y="775335"/>
                    <a:pt x="0" y="769620"/>
                    <a:pt x="0" y="762635"/>
                  </a:cubicBezTo>
                  <a:cubicBezTo>
                    <a:pt x="0" y="755650"/>
                    <a:pt x="5715" y="749935"/>
                    <a:pt x="12700" y="749935"/>
                  </a:cubicBezTo>
                  <a:cubicBezTo>
                    <a:pt x="19685" y="749935"/>
                    <a:pt x="25400" y="755650"/>
                    <a:pt x="25400" y="762635"/>
                  </a:cubicBezTo>
                  <a:cubicBezTo>
                    <a:pt x="25400" y="1169924"/>
                    <a:pt x="351790" y="1499870"/>
                    <a:pt x="754253" y="1499870"/>
                  </a:cubicBezTo>
                  <a:cubicBezTo>
                    <a:pt x="1156716" y="1499870"/>
                    <a:pt x="1483106" y="1169924"/>
                    <a:pt x="1483106" y="762635"/>
                  </a:cubicBezTo>
                  <a:cubicBezTo>
                    <a:pt x="1483106" y="355346"/>
                    <a:pt x="1156589" y="25400"/>
                    <a:pt x="754253" y="25400"/>
                  </a:cubicBezTo>
                  <a:lnTo>
                    <a:pt x="754253" y="12700"/>
                  </a:lnTo>
                  <a:lnTo>
                    <a:pt x="754253" y="25400"/>
                  </a:lnTo>
                  <a:cubicBezTo>
                    <a:pt x="351790" y="25400"/>
                    <a:pt x="25400" y="355346"/>
                    <a:pt x="25400" y="7626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734122" y="672703"/>
            <a:ext cx="574357" cy="906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🎰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001374" y="1653607"/>
            <a:ext cx="5919816" cy="4952276"/>
            <a:chOff x="0" y="0"/>
            <a:chExt cx="7893088" cy="660303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93050" cy="6602984"/>
            </a:xfrm>
            <a:custGeom>
              <a:avLst/>
              <a:gdLst/>
              <a:ahLst/>
              <a:cxnLst/>
              <a:rect l="l" t="t" r="r" b="b"/>
              <a:pathLst>
                <a:path w="7893050" h="6602984">
                  <a:moveTo>
                    <a:pt x="0" y="0"/>
                  </a:moveTo>
                  <a:lnTo>
                    <a:pt x="7893050" y="0"/>
                  </a:lnTo>
                  <a:lnTo>
                    <a:pt x="7893050" y="6602984"/>
                  </a:lnTo>
                  <a:lnTo>
                    <a:pt x="0" y="6602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10589057" y="6605883"/>
            <a:ext cx="6399686" cy="3248835"/>
            <a:chOff x="0" y="0"/>
            <a:chExt cx="8532914" cy="43317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532876" cy="4331843"/>
            </a:xfrm>
            <a:custGeom>
              <a:avLst/>
              <a:gdLst/>
              <a:ahLst/>
              <a:cxnLst/>
              <a:rect l="l" t="t" r="r" b="b"/>
              <a:pathLst>
                <a:path w="8532876" h="4331843">
                  <a:moveTo>
                    <a:pt x="0" y="0"/>
                  </a:moveTo>
                  <a:lnTo>
                    <a:pt x="8532876" y="0"/>
                  </a:lnTo>
                  <a:lnTo>
                    <a:pt x="8532876" y="4331843"/>
                  </a:lnTo>
                  <a:lnTo>
                    <a:pt x="0" y="4331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b="1"/>
              </a:stretch>
            </a:blipFill>
          </p:spPr>
        </p:sp>
      </p:grpSp>
      <p:sp>
        <p:nvSpPr>
          <p:cNvPr id="28" name="TextBox 28"/>
          <p:cNvSpPr txBox="1"/>
          <p:nvPr/>
        </p:nvSpPr>
        <p:spPr>
          <a:xfrm>
            <a:off x="1315736" y="9308011"/>
            <a:ext cx="996010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Boltje, S., (2025, Tebax 29). ‘Scambling’ xapandineke qumarê ya serhêl e ku civakên Gelên Xwecihî hedef digire.</a:t>
            </a:r>
            <a:r>
              <a:rPr lang="en-US" sz="1350" u="sng">
                <a:solidFill>
                  <a:srgbClr val="0E67B2"/>
                </a:solidFill>
                <a:latin typeface="Arimo"/>
                <a:ea typeface="Arimo"/>
                <a:cs typeface="Arimo"/>
                <a:sym typeface="Arimo"/>
                <a:hlinkClick r:id="rId10" tooltip="https://www.abc.net.au/news/2025-08-29/scambling-the-online-gambling-scam-targeting-aboriginal-people/105709290"/>
              </a:rPr>
              <a:t>https://www.abc.net.au/news/2025-08-29/scambling-the-online-gambling-scam-targeting-aboriginal-people/105709290</a:t>
            </a:r>
            <a:r>
              <a:rPr lang="en-US" sz="1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3829431"/>
            <a:ext cx="16154952" cy="1843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Xapînok dikarin gelek agahiyên we</a:t>
            </a:r>
            <a:r>
              <a:rPr lang="en-US" sz="6600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 ji hesabên we yên medyaya civakî </a:t>
            </a:r>
            <a:r>
              <a:rPr lang="en-US" sz="66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kombikin.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950957"/>
            <a:ext cx="15590520" cy="1843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Xapandinên medyaya civakî, yên li ser  bernameyan û yên mesajên serhêl.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503692" y="-14288"/>
            <a:ext cx="798595" cy="798595"/>
            <a:chOff x="0" y="0"/>
            <a:chExt cx="1064793" cy="1064793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1026668" cy="1026668"/>
            </a:xfrm>
            <a:custGeom>
              <a:avLst/>
              <a:gdLst/>
              <a:ahLst/>
              <a:cxnLst/>
              <a:rect l="l" t="t" r="r" b="b"/>
              <a:pathLst>
                <a:path w="1026668" h="1026668">
                  <a:moveTo>
                    <a:pt x="0" y="0"/>
                  </a:moveTo>
                  <a:lnTo>
                    <a:pt x="1026668" y="0"/>
                  </a:lnTo>
                  <a:lnTo>
                    <a:pt x="1026668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0A239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64768" cy="1064768"/>
            </a:xfrm>
            <a:custGeom>
              <a:avLst/>
              <a:gdLst/>
              <a:ahLst/>
              <a:cxnLst/>
              <a:rect l="l" t="t" r="r" b="b"/>
              <a:pathLst>
                <a:path w="1064768" h="1064768">
                  <a:moveTo>
                    <a:pt x="19050" y="0"/>
                  </a:moveTo>
                  <a:lnTo>
                    <a:pt x="1045718" y="0"/>
                  </a:lnTo>
                  <a:cubicBezTo>
                    <a:pt x="1056259" y="0"/>
                    <a:pt x="1064768" y="8509"/>
                    <a:pt x="1064768" y="19050"/>
                  </a:cubicBezTo>
                  <a:lnTo>
                    <a:pt x="1064768" y="1045718"/>
                  </a:lnTo>
                  <a:cubicBezTo>
                    <a:pt x="1064768" y="1056259"/>
                    <a:pt x="1056259" y="1064768"/>
                    <a:pt x="1045718" y="1064768"/>
                  </a:cubicBezTo>
                  <a:lnTo>
                    <a:pt x="19050" y="1064768"/>
                  </a:lnTo>
                  <a:cubicBezTo>
                    <a:pt x="8509" y="1064768"/>
                    <a:pt x="0" y="1056259"/>
                    <a:pt x="0" y="1045718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045718"/>
                  </a:lnTo>
                  <a:lnTo>
                    <a:pt x="19050" y="1045718"/>
                  </a:lnTo>
                  <a:lnTo>
                    <a:pt x="19050" y="1026668"/>
                  </a:lnTo>
                  <a:lnTo>
                    <a:pt x="1045718" y="1026668"/>
                  </a:lnTo>
                  <a:lnTo>
                    <a:pt x="1045718" y="1045718"/>
                  </a:lnTo>
                  <a:lnTo>
                    <a:pt x="1026668" y="1045718"/>
                  </a:lnTo>
                  <a:lnTo>
                    <a:pt x="1026668" y="19050"/>
                  </a:lnTo>
                  <a:lnTo>
                    <a:pt x="1045718" y="19050"/>
                  </a:lnTo>
                  <a:lnTo>
                    <a:pt x="10457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8896350"/>
            <a:ext cx="15758673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Hatiye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adaptekirin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Pirtûka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Piçûk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Xapandinan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: Meriv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çawa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xapînokan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nas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dike û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xwe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wan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diparêze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ji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aliyê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Komîsyona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Awustralya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Pêşbazî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Xerîdaran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ve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2024,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Mafên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Weşanê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Commonwealth of Australia, bi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destûra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CC BY 4.0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42456" y="345281"/>
            <a:ext cx="2083594" cy="933450"/>
            <a:chOff x="0" y="0"/>
            <a:chExt cx="2778125" cy="124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8125" cy="1244600"/>
            </a:xfrm>
            <a:custGeom>
              <a:avLst/>
              <a:gdLst/>
              <a:ahLst/>
              <a:cxnLst/>
              <a:rect l="l" t="t" r="r" b="b"/>
              <a:pathLst>
                <a:path w="2778125" h="1244600">
                  <a:moveTo>
                    <a:pt x="0" y="0"/>
                  </a:moveTo>
                  <a:lnTo>
                    <a:pt x="2778125" y="0"/>
                  </a:lnTo>
                  <a:lnTo>
                    <a:pt x="2778125" y="1244600"/>
                  </a:lnTo>
                  <a:lnTo>
                    <a:pt x="0" y="124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300" y="9805988"/>
            <a:ext cx="15773400" cy="306642"/>
            <a:chOff x="0" y="0"/>
            <a:chExt cx="21031200" cy="4088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408856"/>
            </a:xfrm>
            <a:custGeom>
              <a:avLst/>
              <a:gdLst/>
              <a:ahLst/>
              <a:cxnLst/>
              <a:rect l="l" t="t" r="r" b="b"/>
              <a:pathLst>
                <a:path w="21031200" h="408856">
                  <a:moveTo>
                    <a:pt x="0" y="0"/>
                  </a:moveTo>
                  <a:lnTo>
                    <a:pt x="21031200" y="0"/>
                  </a:lnTo>
                  <a:lnTo>
                    <a:pt x="21031200" y="408856"/>
                  </a:lnTo>
                  <a:lnTo>
                    <a:pt x="0" y="40885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964243" b="-940345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031200" cy="4279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 West piştgirê sereke yê projeya Digital Inclusion li Rojavayê Avusturalya ye. WACOSS pêşengiya înîsiyatîfê dike û berpirsiyarê birêvebirina projeyê ye.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99258" y="251108"/>
            <a:ext cx="15572127" cy="1988344"/>
            <a:chOff x="0" y="0"/>
            <a:chExt cx="20762836" cy="26511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62832" cy="2651127"/>
            </a:xfrm>
            <a:custGeom>
              <a:avLst/>
              <a:gdLst/>
              <a:ahLst/>
              <a:cxnLst/>
              <a:rect l="l" t="t" r="r" b="b"/>
              <a:pathLst>
                <a:path w="20762832" h="2651127">
                  <a:moveTo>
                    <a:pt x="0" y="0"/>
                  </a:moveTo>
                  <a:lnTo>
                    <a:pt x="20762832" y="0"/>
                  </a:lnTo>
                  <a:lnTo>
                    <a:pt x="20762832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02601" b="-102600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20762836" cy="26225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0E67B2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Parvekirina li ser medyaya civakî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15900" y="9410700"/>
            <a:ext cx="4114800" cy="366712"/>
            <a:chOff x="0" y="0"/>
            <a:chExt cx="5486400" cy="4889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6400" cy="488950"/>
            </a:xfrm>
            <a:custGeom>
              <a:avLst/>
              <a:gdLst/>
              <a:ahLst/>
              <a:cxnLst/>
              <a:rect l="l" t="t" r="r" b="b"/>
              <a:pathLst>
                <a:path w="5486400" h="488950">
                  <a:moveTo>
                    <a:pt x="0" y="0"/>
                  </a:moveTo>
                  <a:lnTo>
                    <a:pt x="5486400" y="0"/>
                  </a:lnTo>
                  <a:lnTo>
                    <a:pt x="5486400" y="488950"/>
                  </a:lnTo>
                  <a:lnTo>
                    <a:pt x="0" y="48895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68637" b="-168637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5486400" cy="508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898989"/>
                  </a:solidFill>
                  <a:latin typeface="Arimo"/>
                  <a:ea typeface="Arimo"/>
                  <a:cs typeface="Arimo"/>
                  <a:sym typeface="Arimo"/>
                </a:rPr>
                <a:t>23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87323" y="3852939"/>
            <a:ext cx="3871693" cy="2581123"/>
            <a:chOff x="0" y="0"/>
            <a:chExt cx="5162258" cy="344149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162296" cy="3441446"/>
            </a:xfrm>
            <a:custGeom>
              <a:avLst/>
              <a:gdLst/>
              <a:ahLst/>
              <a:cxnLst/>
              <a:rect l="l" t="t" r="r" b="b"/>
              <a:pathLst>
                <a:path w="5162296" h="3441446">
                  <a:moveTo>
                    <a:pt x="0" y="0"/>
                  </a:moveTo>
                  <a:lnTo>
                    <a:pt x="5162296" y="0"/>
                  </a:lnTo>
                  <a:lnTo>
                    <a:pt x="5162296" y="3441446"/>
                  </a:lnTo>
                  <a:lnTo>
                    <a:pt x="0" y="3441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1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1299258" y="2006109"/>
            <a:ext cx="6547437" cy="534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2"/>
              </a:lnSpc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Bifikirin ka bank çi agahiyan bikar tîne da ku we nas bike. An jî şîfreyên we naz bike.</a:t>
            </a:r>
          </a:p>
          <a:p>
            <a:pPr marL="542925" lvl="1" indent="-271462" algn="l">
              <a:lnSpc>
                <a:spcPts val="3852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Dîroka jidayikbûna we</a:t>
            </a:r>
          </a:p>
          <a:p>
            <a:pPr marL="542925" lvl="1" indent="-271462" algn="l">
              <a:lnSpc>
                <a:spcPts val="3852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Navnîşan</a:t>
            </a:r>
          </a:p>
          <a:p>
            <a:pPr marL="542925" lvl="1" indent="-271462" algn="l">
              <a:lnSpc>
                <a:spcPts val="3852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Navên heywanan</a:t>
            </a:r>
          </a:p>
          <a:p>
            <a:pPr marL="542925" lvl="1" indent="-271462" algn="l">
              <a:lnSpc>
                <a:spcPts val="3852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Tiştekî din ê şexsî?</a:t>
            </a:r>
          </a:p>
          <a:p>
            <a:pPr marL="542925" lvl="1" indent="-271462" algn="l">
              <a:lnSpc>
                <a:spcPts val="3852"/>
              </a:lnSpc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 parvekirinên xwe de li ser medyaya civakî baldar bin, ji ber ku ev agahî dikarin ji wêne û agahiyên ku hûn parve dikin werin komkirin.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3159007" y="2562377"/>
            <a:ext cx="3871693" cy="2581123"/>
            <a:chOff x="0" y="0"/>
            <a:chExt cx="5162258" cy="344149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62296" cy="3441446"/>
            </a:xfrm>
            <a:custGeom>
              <a:avLst/>
              <a:gdLst/>
              <a:ahLst/>
              <a:cxnLst/>
              <a:rect l="l" t="t" r="r" b="b"/>
              <a:pathLst>
                <a:path w="5162296" h="3441446">
                  <a:moveTo>
                    <a:pt x="0" y="0"/>
                  </a:moveTo>
                  <a:lnTo>
                    <a:pt x="5162296" y="0"/>
                  </a:lnTo>
                  <a:lnTo>
                    <a:pt x="5162296" y="3441446"/>
                  </a:lnTo>
                  <a:lnTo>
                    <a:pt x="0" y="3441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b="-1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3143014" y="5143500"/>
            <a:ext cx="3871693" cy="2581123"/>
            <a:chOff x="0" y="0"/>
            <a:chExt cx="5162258" cy="344149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162296" cy="3441446"/>
            </a:xfrm>
            <a:custGeom>
              <a:avLst/>
              <a:gdLst/>
              <a:ahLst/>
              <a:cxnLst/>
              <a:rect l="l" t="t" r="r" b="b"/>
              <a:pathLst>
                <a:path w="5162296" h="3441446">
                  <a:moveTo>
                    <a:pt x="0" y="0"/>
                  </a:moveTo>
                  <a:lnTo>
                    <a:pt x="5162296" y="0"/>
                  </a:lnTo>
                  <a:lnTo>
                    <a:pt x="5162296" y="3441446"/>
                  </a:lnTo>
                  <a:lnTo>
                    <a:pt x="0" y="3441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b="-1"/>
              </a:stretch>
            </a:blipFill>
          </p:spPr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42456" y="345281"/>
            <a:ext cx="2083594" cy="933450"/>
            <a:chOff x="0" y="0"/>
            <a:chExt cx="2778125" cy="124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8125" cy="1244600"/>
            </a:xfrm>
            <a:custGeom>
              <a:avLst/>
              <a:gdLst/>
              <a:ahLst/>
              <a:cxnLst/>
              <a:rect l="l" t="t" r="r" b="b"/>
              <a:pathLst>
                <a:path w="2778125" h="1244600">
                  <a:moveTo>
                    <a:pt x="0" y="0"/>
                  </a:moveTo>
                  <a:lnTo>
                    <a:pt x="2778125" y="0"/>
                  </a:lnTo>
                  <a:lnTo>
                    <a:pt x="2778125" y="1244600"/>
                  </a:lnTo>
                  <a:lnTo>
                    <a:pt x="0" y="124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300" y="9805988"/>
            <a:ext cx="15773400" cy="306642"/>
            <a:chOff x="0" y="0"/>
            <a:chExt cx="21031200" cy="4088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408856"/>
            </a:xfrm>
            <a:custGeom>
              <a:avLst/>
              <a:gdLst/>
              <a:ahLst/>
              <a:cxnLst/>
              <a:rect l="l" t="t" r="r" b="b"/>
              <a:pathLst>
                <a:path w="21031200" h="408856">
                  <a:moveTo>
                    <a:pt x="0" y="0"/>
                  </a:moveTo>
                  <a:lnTo>
                    <a:pt x="21031200" y="0"/>
                  </a:lnTo>
                  <a:lnTo>
                    <a:pt x="21031200" y="408856"/>
                  </a:lnTo>
                  <a:lnTo>
                    <a:pt x="0" y="40885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964243" b="-940345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031200" cy="4279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 West piştgirê sereke yê projeya Digital Inclusion li Rojavayê Avusturalya ye. WACOSS pêşengiya înîsiyatîfê dike û berpirsiyarê birêvebirina projeyê ye.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99258" y="251108"/>
            <a:ext cx="15572127" cy="1988344"/>
            <a:chOff x="0" y="0"/>
            <a:chExt cx="20762836" cy="26511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62832" cy="2651127"/>
            </a:xfrm>
            <a:custGeom>
              <a:avLst/>
              <a:gdLst/>
              <a:ahLst/>
              <a:cxnLst/>
              <a:rect l="l" t="t" r="r" b="b"/>
              <a:pathLst>
                <a:path w="20762832" h="2651127">
                  <a:moveTo>
                    <a:pt x="0" y="0"/>
                  </a:moveTo>
                  <a:lnTo>
                    <a:pt x="20762832" y="0"/>
                  </a:lnTo>
                  <a:lnTo>
                    <a:pt x="20762832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02601" b="-102600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20762836" cy="26225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0E67B2"/>
                  </a:solidFill>
                  <a:latin typeface="Arial Bold"/>
                  <a:ea typeface="Arial Bold"/>
                  <a:cs typeface="Arial Bold"/>
                  <a:sym typeface="Arial Bold"/>
                </a:rPr>
                <a:t>Xapandinên Bazara Serhêl - Reklamên Sexte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15900" y="9410700"/>
            <a:ext cx="4114800" cy="366712"/>
            <a:chOff x="0" y="0"/>
            <a:chExt cx="5486400" cy="4889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6400" cy="488950"/>
            </a:xfrm>
            <a:custGeom>
              <a:avLst/>
              <a:gdLst/>
              <a:ahLst/>
              <a:cxnLst/>
              <a:rect l="l" t="t" r="r" b="b"/>
              <a:pathLst>
                <a:path w="5486400" h="488950">
                  <a:moveTo>
                    <a:pt x="0" y="0"/>
                  </a:moveTo>
                  <a:lnTo>
                    <a:pt x="5486400" y="0"/>
                  </a:lnTo>
                  <a:lnTo>
                    <a:pt x="5486400" y="488950"/>
                  </a:lnTo>
                  <a:lnTo>
                    <a:pt x="0" y="48895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68637" b="-168637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5486400" cy="508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898989"/>
                  </a:solidFill>
                  <a:latin typeface="Arimo"/>
                  <a:ea typeface="Arimo"/>
                  <a:cs typeface="Arimo"/>
                  <a:sym typeface="Arimo"/>
                </a:rPr>
                <a:t>24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48740" y="1850841"/>
            <a:ext cx="6547437" cy="3406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2"/>
              </a:lnSpc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 bo ku hûn xwe ji xapandin û têgihîştinên xelet biparêzin, van pêşniyazan bişopînin:</a:t>
            </a:r>
          </a:p>
          <a:p>
            <a:pPr algn="l">
              <a:lnSpc>
                <a:spcPts val="3852"/>
              </a:lnSpc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Heta ku hûn tiştê bi xwe nebînin, pereyan nedin.</a:t>
            </a:r>
          </a:p>
          <a:p>
            <a:pPr algn="l">
              <a:lnSpc>
                <a:spcPts val="3852"/>
              </a:lnSpc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Berî ku hûn hemî pereyan werbigirin, tiştî nedin.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613687" y="2738438"/>
            <a:ext cx="4214308" cy="5579174"/>
            <a:chOff x="0" y="0"/>
            <a:chExt cx="5619077" cy="743889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619115" cy="7438898"/>
            </a:xfrm>
            <a:custGeom>
              <a:avLst/>
              <a:gdLst/>
              <a:ahLst/>
              <a:cxnLst/>
              <a:rect l="l" t="t" r="r" b="b"/>
              <a:pathLst>
                <a:path w="5619115" h="7438898">
                  <a:moveTo>
                    <a:pt x="0" y="0"/>
                  </a:moveTo>
                  <a:lnTo>
                    <a:pt x="5619115" y="0"/>
                  </a:lnTo>
                  <a:lnTo>
                    <a:pt x="5619115" y="7438898"/>
                  </a:lnTo>
                  <a:lnTo>
                    <a:pt x="0" y="7438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3965450" y="2738438"/>
            <a:ext cx="3713597" cy="5311912"/>
            <a:chOff x="0" y="0"/>
            <a:chExt cx="4951463" cy="7082549"/>
          </a:xfrm>
        </p:grpSpPr>
        <p:sp>
          <p:nvSpPr>
            <p:cNvPr id="21" name="Freeform 21" descr="IMG_9600.jpg"/>
            <p:cNvSpPr/>
            <p:nvPr/>
          </p:nvSpPr>
          <p:spPr>
            <a:xfrm>
              <a:off x="0" y="0"/>
              <a:ext cx="4951476" cy="7082536"/>
            </a:xfrm>
            <a:custGeom>
              <a:avLst/>
              <a:gdLst/>
              <a:ahLst/>
              <a:cxnLst/>
              <a:rect l="l" t="t" r="r" b="b"/>
              <a:pathLst>
                <a:path w="4951476" h="7082536">
                  <a:moveTo>
                    <a:pt x="0" y="0"/>
                  </a:moveTo>
                  <a:lnTo>
                    <a:pt x="4951476" y="0"/>
                  </a:lnTo>
                  <a:lnTo>
                    <a:pt x="4951476" y="7082536"/>
                  </a:lnTo>
                  <a:lnTo>
                    <a:pt x="0" y="7082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082" b="-31208"/>
              </a:stretch>
            </a:blipFill>
          </p:spPr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288" y="-14288"/>
            <a:ext cx="18316575" cy="10315575"/>
            <a:chOff x="0" y="0"/>
            <a:chExt cx="24422100" cy="13754100"/>
          </a:xfrm>
        </p:grpSpPr>
        <p:sp>
          <p:nvSpPr>
            <p:cNvPr id="3" name="Freeform 3"/>
            <p:cNvSpPr/>
            <p:nvPr/>
          </p:nvSpPr>
          <p:spPr>
            <a:xfrm>
              <a:off x="19050" y="1905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2209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22100" cy="13754100"/>
            </a:xfrm>
            <a:custGeom>
              <a:avLst/>
              <a:gdLst/>
              <a:ahLst/>
              <a:cxnLst/>
              <a:rect l="l" t="t" r="r" b="b"/>
              <a:pathLst>
                <a:path w="24422100" h="13754100">
                  <a:moveTo>
                    <a:pt x="19050" y="0"/>
                  </a:moveTo>
                  <a:lnTo>
                    <a:pt x="24403050" y="0"/>
                  </a:lnTo>
                  <a:cubicBezTo>
                    <a:pt x="24413590" y="0"/>
                    <a:pt x="24422100" y="8509"/>
                    <a:pt x="24422100" y="19050"/>
                  </a:cubicBezTo>
                  <a:lnTo>
                    <a:pt x="24422100" y="13735050"/>
                  </a:lnTo>
                  <a:cubicBezTo>
                    <a:pt x="24422100" y="13745590"/>
                    <a:pt x="24413590" y="13754100"/>
                    <a:pt x="24403050" y="13754100"/>
                  </a:cubicBezTo>
                  <a:lnTo>
                    <a:pt x="19050" y="13754100"/>
                  </a:lnTo>
                  <a:cubicBezTo>
                    <a:pt x="8509" y="13754100"/>
                    <a:pt x="0" y="13745590"/>
                    <a:pt x="0" y="13735050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3735050"/>
                  </a:lnTo>
                  <a:lnTo>
                    <a:pt x="19050" y="13735050"/>
                  </a:lnTo>
                  <a:lnTo>
                    <a:pt x="19050" y="13716000"/>
                  </a:lnTo>
                  <a:lnTo>
                    <a:pt x="24403050" y="13716000"/>
                  </a:lnTo>
                  <a:lnTo>
                    <a:pt x="24403050" y="13735050"/>
                  </a:lnTo>
                  <a:lnTo>
                    <a:pt x="24384000" y="13735050"/>
                  </a:lnTo>
                  <a:lnTo>
                    <a:pt x="24384000" y="19050"/>
                  </a:lnTo>
                  <a:lnTo>
                    <a:pt x="24403050" y="19050"/>
                  </a:lnTo>
                  <a:lnTo>
                    <a:pt x="2440305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2020967"/>
            <a:ext cx="15590520" cy="4447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Xapînok </a:t>
            </a:r>
            <a:r>
              <a:rPr lang="en-US" sz="8100" b="1">
                <a:solidFill>
                  <a:srgbClr val="FFFFFF"/>
                </a:solidFill>
                <a:latin typeface="Aptos Bold"/>
                <a:ea typeface="Aptos Bold"/>
                <a:cs typeface="Aptos Bold"/>
                <a:sym typeface="Aptos Bold"/>
              </a:rPr>
              <a:t>teknolojiyê bikar tînin</a:t>
            </a:r>
            <a:r>
              <a:rPr lang="en-US" sz="81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da ku telefon an mesajên xwe wekî ku ew </a:t>
            </a:r>
            <a:r>
              <a:rPr lang="en-US" sz="8100" b="1">
                <a:solidFill>
                  <a:srgbClr val="FFFFFF"/>
                </a:solidFill>
                <a:latin typeface="Aptos Bold"/>
                <a:ea typeface="Aptos Bold"/>
                <a:cs typeface="Aptos Bold"/>
                <a:sym typeface="Aptos Bold"/>
              </a:rPr>
              <a:t>ji hejmareke têlefonê ya rewa hatine nîşan bidin.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899908" y="6557296"/>
            <a:ext cx="4526080" cy="2534602"/>
            <a:chOff x="0" y="0"/>
            <a:chExt cx="6034773" cy="3379470"/>
          </a:xfrm>
        </p:grpSpPr>
        <p:sp>
          <p:nvSpPr>
            <p:cNvPr id="7" name="Freeform 7" descr="A hand holding a phone  AI-generated content may be incorrect."/>
            <p:cNvSpPr/>
            <p:nvPr/>
          </p:nvSpPr>
          <p:spPr>
            <a:xfrm>
              <a:off x="0" y="0"/>
              <a:ext cx="6034786" cy="3379470"/>
            </a:xfrm>
            <a:custGeom>
              <a:avLst/>
              <a:gdLst/>
              <a:ahLst/>
              <a:cxnLst/>
              <a:rect l="l" t="t" r="r" b="b"/>
              <a:pathLst>
                <a:path w="6034786" h="3379470">
                  <a:moveTo>
                    <a:pt x="0" y="0"/>
                  </a:moveTo>
                  <a:lnTo>
                    <a:pt x="6034786" y="0"/>
                  </a:lnTo>
                  <a:lnTo>
                    <a:pt x="6034786" y="3379470"/>
                  </a:lnTo>
                  <a:lnTo>
                    <a:pt x="0" y="3379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765897" y="9258300"/>
            <a:ext cx="15758673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Hatiye</a:t>
            </a:r>
            <a:r>
              <a:rPr lang="en-US" sz="2400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adaptekirin</a:t>
            </a:r>
            <a:r>
              <a:rPr lang="en-US" sz="2400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ji </a:t>
            </a:r>
            <a:r>
              <a:rPr lang="en-US" sz="2400" i="1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Pirtûka</a:t>
            </a:r>
            <a:r>
              <a:rPr lang="en-US" sz="2400" i="1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Piçûk</a:t>
            </a:r>
            <a:r>
              <a:rPr lang="en-US" sz="2400" i="1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400" i="1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Xapandinan</a:t>
            </a:r>
            <a:r>
              <a:rPr lang="en-US" sz="2400" i="1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: Meriv </a:t>
            </a:r>
            <a:r>
              <a:rPr lang="en-US" sz="2400" i="1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çawa</a:t>
            </a:r>
            <a:r>
              <a:rPr lang="en-US" sz="2400" i="1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xapînokan</a:t>
            </a:r>
            <a:r>
              <a:rPr lang="en-US" sz="2400" i="1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nas</a:t>
            </a:r>
            <a:r>
              <a:rPr lang="en-US" sz="2400" i="1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dike û </a:t>
            </a:r>
            <a:r>
              <a:rPr lang="en-US" sz="2400" i="1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xwe</a:t>
            </a:r>
            <a:r>
              <a:rPr lang="en-US" sz="2400" i="1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ji wan </a:t>
            </a:r>
            <a:r>
              <a:rPr lang="en-US" sz="2400" i="1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diparêze</a:t>
            </a:r>
            <a:r>
              <a:rPr lang="en-US" sz="2400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, ji </a:t>
            </a:r>
            <a:r>
              <a:rPr lang="en-US" sz="2400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aliyê</a:t>
            </a:r>
            <a:r>
              <a:rPr lang="en-US" sz="2400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Komîsyona</a:t>
            </a:r>
            <a:r>
              <a:rPr lang="en-US" sz="2400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Awustralya</a:t>
            </a:r>
            <a:r>
              <a:rPr lang="en-US" sz="2400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ya</a:t>
            </a:r>
            <a:r>
              <a:rPr lang="en-US" sz="2400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Pêşbazî</a:t>
            </a:r>
            <a:r>
              <a:rPr lang="en-US" sz="2400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2400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Xerîdaran</a:t>
            </a:r>
            <a:r>
              <a:rPr lang="en-US" sz="2400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, 2024, </a:t>
            </a:r>
            <a:r>
              <a:rPr lang="en-US" sz="2400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Mafên</a:t>
            </a:r>
            <a:r>
              <a:rPr lang="en-US" sz="2400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Weşanê</a:t>
            </a:r>
            <a:r>
              <a:rPr lang="en-US" sz="2400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yên</a:t>
            </a:r>
            <a:r>
              <a:rPr lang="en-US" sz="2400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Commonwealth of Australia, bi </a:t>
            </a:r>
            <a:r>
              <a:rPr lang="en-US" sz="2400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destûra</a:t>
            </a:r>
            <a:r>
              <a:rPr lang="en-US" sz="2400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CC BY 4.0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0384" y="755733"/>
            <a:ext cx="16707231" cy="8775535"/>
            <a:chOff x="0" y="0"/>
            <a:chExt cx="22276308" cy="117007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76308" cy="11700764"/>
            </a:xfrm>
            <a:custGeom>
              <a:avLst/>
              <a:gdLst/>
              <a:ahLst/>
              <a:cxnLst/>
              <a:rect l="l" t="t" r="r" b="b"/>
              <a:pathLst>
                <a:path w="22276308" h="11700764">
                  <a:moveTo>
                    <a:pt x="19050" y="0"/>
                  </a:moveTo>
                  <a:lnTo>
                    <a:pt x="22257258" y="0"/>
                  </a:lnTo>
                  <a:cubicBezTo>
                    <a:pt x="22267799" y="0"/>
                    <a:pt x="22276308" y="8509"/>
                    <a:pt x="22276308" y="19050"/>
                  </a:cubicBezTo>
                  <a:lnTo>
                    <a:pt x="22276308" y="11681714"/>
                  </a:lnTo>
                  <a:cubicBezTo>
                    <a:pt x="22276308" y="11692255"/>
                    <a:pt x="22267799" y="11700764"/>
                    <a:pt x="22257258" y="11700764"/>
                  </a:cubicBezTo>
                  <a:lnTo>
                    <a:pt x="19050" y="11700764"/>
                  </a:lnTo>
                  <a:cubicBezTo>
                    <a:pt x="8509" y="11700764"/>
                    <a:pt x="0" y="11692255"/>
                    <a:pt x="0" y="1168171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681714"/>
                  </a:lnTo>
                  <a:lnTo>
                    <a:pt x="19050" y="11681714"/>
                  </a:lnTo>
                  <a:lnTo>
                    <a:pt x="19050" y="11662664"/>
                  </a:lnTo>
                  <a:lnTo>
                    <a:pt x="22257258" y="11662664"/>
                  </a:lnTo>
                  <a:lnTo>
                    <a:pt x="22257258" y="11681714"/>
                  </a:lnTo>
                  <a:lnTo>
                    <a:pt x="22238208" y="11681714"/>
                  </a:lnTo>
                  <a:lnTo>
                    <a:pt x="22238208" y="19050"/>
                  </a:lnTo>
                  <a:lnTo>
                    <a:pt x="22257258" y="19050"/>
                  </a:lnTo>
                  <a:lnTo>
                    <a:pt x="2225725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25175" y="1159469"/>
            <a:ext cx="15590520" cy="2237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Xapandinên berbelav</a:t>
            </a:r>
          </a:p>
          <a:p>
            <a:pPr algn="l">
              <a:lnSpc>
                <a:spcPts val="8748"/>
              </a:lnSpc>
            </a:pPr>
            <a:endParaRPr lang="en-US" sz="8100" b="1">
              <a:solidFill>
                <a:srgbClr val="0A2391"/>
              </a:solidFill>
              <a:latin typeface="Aptos Bold"/>
              <a:ea typeface="Aptos Bold"/>
              <a:cs typeface="Aptos Bold"/>
              <a:sym typeface="Apto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23565" y="0"/>
            <a:ext cx="18288000" cy="770020"/>
            <a:chOff x="0" y="0"/>
            <a:chExt cx="24384000" cy="10266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026668"/>
            </a:xfrm>
            <a:custGeom>
              <a:avLst/>
              <a:gdLst/>
              <a:ahLst/>
              <a:cxnLst/>
              <a:rect l="l" t="t" r="r" b="b"/>
              <a:pathLst>
                <a:path w="24384000" h="1026668">
                  <a:moveTo>
                    <a:pt x="0" y="0"/>
                  </a:moveTo>
                  <a:lnTo>
                    <a:pt x="24384000" y="0"/>
                  </a:lnTo>
                  <a:lnTo>
                    <a:pt x="24384000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23565" y="9516980"/>
            <a:ext cx="18288000" cy="770020"/>
            <a:chOff x="0" y="0"/>
            <a:chExt cx="24384000" cy="10266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384000" cy="1026668"/>
            </a:xfrm>
            <a:custGeom>
              <a:avLst/>
              <a:gdLst/>
              <a:ahLst/>
              <a:cxnLst/>
              <a:rect l="l" t="t" r="r" b="b"/>
              <a:pathLst>
                <a:path w="24384000" h="1026668">
                  <a:moveTo>
                    <a:pt x="0" y="0"/>
                  </a:moveTo>
                  <a:lnTo>
                    <a:pt x="24384000" y="0"/>
                  </a:lnTo>
                  <a:lnTo>
                    <a:pt x="24384000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23565" y="770020"/>
            <a:ext cx="804672" cy="8746960"/>
            <a:chOff x="0" y="0"/>
            <a:chExt cx="1072896" cy="116626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2896" cy="11662664"/>
            </a:xfrm>
            <a:custGeom>
              <a:avLst/>
              <a:gdLst/>
              <a:ahLst/>
              <a:cxnLst/>
              <a:rect l="l" t="t" r="r" b="b"/>
              <a:pathLst>
                <a:path w="1072896" h="11662664">
                  <a:moveTo>
                    <a:pt x="0" y="0"/>
                  </a:moveTo>
                  <a:lnTo>
                    <a:pt x="1072896" y="0"/>
                  </a:lnTo>
                  <a:lnTo>
                    <a:pt x="1072896" y="11662664"/>
                  </a:lnTo>
                  <a:lnTo>
                    <a:pt x="0" y="11662664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459763" y="770020"/>
            <a:ext cx="804672" cy="8746960"/>
            <a:chOff x="0" y="0"/>
            <a:chExt cx="1072896" cy="116626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2896" cy="11662664"/>
            </a:xfrm>
            <a:custGeom>
              <a:avLst/>
              <a:gdLst/>
              <a:ahLst/>
              <a:cxnLst/>
              <a:rect l="l" t="t" r="r" b="b"/>
              <a:pathLst>
                <a:path w="1072896" h="11662664">
                  <a:moveTo>
                    <a:pt x="0" y="0"/>
                  </a:moveTo>
                  <a:lnTo>
                    <a:pt x="1072896" y="0"/>
                  </a:lnTo>
                  <a:lnTo>
                    <a:pt x="1072896" y="11662664"/>
                  </a:lnTo>
                  <a:lnTo>
                    <a:pt x="0" y="11662664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469040" y="-192596"/>
            <a:ext cx="1006983" cy="976903"/>
            <a:chOff x="0" y="0"/>
            <a:chExt cx="1342644" cy="13025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42644" cy="1302512"/>
            </a:xfrm>
            <a:custGeom>
              <a:avLst/>
              <a:gdLst/>
              <a:ahLst/>
              <a:cxnLst/>
              <a:rect l="l" t="t" r="r" b="b"/>
              <a:pathLst>
                <a:path w="1342644" h="1302512">
                  <a:moveTo>
                    <a:pt x="19050" y="0"/>
                  </a:moveTo>
                  <a:lnTo>
                    <a:pt x="1323594" y="0"/>
                  </a:lnTo>
                  <a:cubicBezTo>
                    <a:pt x="1334135" y="0"/>
                    <a:pt x="1342644" y="8509"/>
                    <a:pt x="1342644" y="19050"/>
                  </a:cubicBezTo>
                  <a:lnTo>
                    <a:pt x="1342644" y="1283462"/>
                  </a:lnTo>
                  <a:cubicBezTo>
                    <a:pt x="1342644" y="1294003"/>
                    <a:pt x="1334135" y="1302512"/>
                    <a:pt x="1323594" y="1302512"/>
                  </a:cubicBezTo>
                  <a:lnTo>
                    <a:pt x="19050" y="1302512"/>
                  </a:lnTo>
                  <a:cubicBezTo>
                    <a:pt x="8509" y="1302512"/>
                    <a:pt x="0" y="1294003"/>
                    <a:pt x="0" y="128346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283462"/>
                  </a:lnTo>
                  <a:lnTo>
                    <a:pt x="19050" y="1283462"/>
                  </a:lnTo>
                  <a:lnTo>
                    <a:pt x="19050" y="1264412"/>
                  </a:lnTo>
                  <a:lnTo>
                    <a:pt x="1323594" y="1264412"/>
                  </a:lnTo>
                  <a:lnTo>
                    <a:pt x="1323594" y="1283462"/>
                  </a:lnTo>
                  <a:lnTo>
                    <a:pt x="1304544" y="1283462"/>
                  </a:lnTo>
                  <a:lnTo>
                    <a:pt x="1304544" y="19050"/>
                  </a:lnTo>
                  <a:lnTo>
                    <a:pt x="1323594" y="19050"/>
                  </a:lnTo>
                  <a:lnTo>
                    <a:pt x="1323594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90384" y="2969295"/>
            <a:ext cx="16683666" cy="4426182"/>
            <a:chOff x="0" y="0"/>
            <a:chExt cx="22244888" cy="5901576"/>
          </a:xfrm>
        </p:grpSpPr>
        <p:sp>
          <p:nvSpPr>
            <p:cNvPr id="16" name="Freeform 16"/>
            <p:cNvSpPr/>
            <p:nvPr/>
          </p:nvSpPr>
          <p:spPr>
            <a:xfrm>
              <a:off x="19050" y="19050"/>
              <a:ext cx="22206838" cy="5863463"/>
            </a:xfrm>
            <a:custGeom>
              <a:avLst/>
              <a:gdLst/>
              <a:ahLst/>
              <a:cxnLst/>
              <a:rect l="l" t="t" r="r" b="b"/>
              <a:pathLst>
                <a:path w="22206838" h="5863463">
                  <a:moveTo>
                    <a:pt x="0" y="0"/>
                  </a:moveTo>
                  <a:lnTo>
                    <a:pt x="22206838" y="0"/>
                  </a:lnTo>
                  <a:lnTo>
                    <a:pt x="22206838" y="5863463"/>
                  </a:lnTo>
                  <a:lnTo>
                    <a:pt x="0" y="5863463"/>
                  </a:lnTo>
                  <a:close/>
                </a:path>
              </a:pathLst>
            </a:custGeom>
            <a:solidFill>
              <a:srgbClr val="0A2391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2244938" cy="5901563"/>
            </a:xfrm>
            <a:custGeom>
              <a:avLst/>
              <a:gdLst/>
              <a:ahLst/>
              <a:cxnLst/>
              <a:rect l="l" t="t" r="r" b="b"/>
              <a:pathLst>
                <a:path w="22244938" h="5901563">
                  <a:moveTo>
                    <a:pt x="19050" y="0"/>
                  </a:moveTo>
                  <a:lnTo>
                    <a:pt x="22225888" y="0"/>
                  </a:lnTo>
                  <a:cubicBezTo>
                    <a:pt x="22236429" y="0"/>
                    <a:pt x="22244938" y="8509"/>
                    <a:pt x="22244938" y="19050"/>
                  </a:cubicBezTo>
                  <a:lnTo>
                    <a:pt x="22244938" y="5882513"/>
                  </a:lnTo>
                  <a:cubicBezTo>
                    <a:pt x="22244938" y="5893054"/>
                    <a:pt x="22236429" y="5901563"/>
                    <a:pt x="22225888" y="5901563"/>
                  </a:cubicBezTo>
                  <a:lnTo>
                    <a:pt x="19050" y="5901563"/>
                  </a:lnTo>
                  <a:cubicBezTo>
                    <a:pt x="8509" y="5901563"/>
                    <a:pt x="0" y="5893054"/>
                    <a:pt x="0" y="588251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882513"/>
                  </a:lnTo>
                  <a:lnTo>
                    <a:pt x="19050" y="5882513"/>
                  </a:lnTo>
                  <a:lnTo>
                    <a:pt x="19050" y="5863463"/>
                  </a:lnTo>
                  <a:lnTo>
                    <a:pt x="22225888" y="5863463"/>
                  </a:lnTo>
                  <a:lnTo>
                    <a:pt x="22225888" y="5882513"/>
                  </a:lnTo>
                  <a:lnTo>
                    <a:pt x="22206838" y="5882513"/>
                  </a:lnTo>
                  <a:lnTo>
                    <a:pt x="22206838" y="19050"/>
                  </a:lnTo>
                  <a:lnTo>
                    <a:pt x="22225888" y="19050"/>
                  </a:lnTo>
                  <a:lnTo>
                    <a:pt x="2222588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348740" y="3301270"/>
            <a:ext cx="15590520" cy="276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4"/>
              </a:lnSpc>
            </a:pPr>
            <a:r>
              <a:rPr lang="en-US" sz="357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Xapandinên bi Nasnameya Derewîn</a:t>
            </a:r>
          </a:p>
          <a:p>
            <a:pPr algn="l">
              <a:lnSpc>
                <a:spcPts val="3084"/>
              </a:lnSpc>
            </a:pPr>
            <a:r>
              <a:rPr lang="en-US" sz="357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Xapandina bi Sozên Veberhênanê</a:t>
            </a:r>
          </a:p>
          <a:p>
            <a:pPr algn="l">
              <a:lnSpc>
                <a:spcPts val="3084"/>
              </a:lnSpc>
            </a:pPr>
            <a:r>
              <a:rPr lang="en-US" sz="357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Xapandina bi Navê Kar û Kardariyê</a:t>
            </a:r>
          </a:p>
          <a:p>
            <a:pPr algn="l">
              <a:lnSpc>
                <a:spcPts val="3084"/>
              </a:lnSpc>
            </a:pPr>
            <a:r>
              <a:rPr lang="en-US" sz="357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Xapandina bi Sozên Berhem û Xizmetguza</a:t>
            </a:r>
          </a:p>
          <a:p>
            <a:pPr algn="l">
              <a:lnSpc>
                <a:spcPts val="3084"/>
              </a:lnSpc>
            </a:pPr>
            <a:r>
              <a:rPr lang="en-US" sz="357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Xapandina bi Navê Hezkirinê</a:t>
            </a:r>
          </a:p>
          <a:p>
            <a:pPr algn="l">
              <a:lnSpc>
                <a:spcPts val="3084"/>
              </a:lnSpc>
            </a:pPr>
            <a:r>
              <a:rPr lang="en-US" sz="357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Xapandina bi Tirsandin û Zordariyê</a:t>
            </a:r>
          </a:p>
          <a:p>
            <a:pPr algn="l">
              <a:lnSpc>
                <a:spcPts val="3084"/>
              </a:lnSpc>
            </a:pPr>
            <a:r>
              <a:rPr lang="en-US" sz="357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Xapandina bi Pereyê Nehêvîkirî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8534400"/>
            <a:ext cx="15758673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Hatiye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adaptekirin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Pirtûka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Piçûk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Xapandinan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: Meriv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çawa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xapînokan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nas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dike û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xwe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wan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diparêze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ji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aliyê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Komîsyona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Awustralya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Pêşbazî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Xerîdaran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ve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2024,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Mafên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Weşanê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Commonwealth of Australia, bi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destûra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CC BY 4.0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42456" y="345281"/>
            <a:ext cx="2083594" cy="933450"/>
            <a:chOff x="0" y="0"/>
            <a:chExt cx="2778125" cy="124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8125" cy="1244600"/>
            </a:xfrm>
            <a:custGeom>
              <a:avLst/>
              <a:gdLst/>
              <a:ahLst/>
              <a:cxnLst/>
              <a:rect l="l" t="t" r="r" b="b"/>
              <a:pathLst>
                <a:path w="2778125" h="1244600">
                  <a:moveTo>
                    <a:pt x="0" y="0"/>
                  </a:moveTo>
                  <a:lnTo>
                    <a:pt x="2778125" y="0"/>
                  </a:lnTo>
                  <a:lnTo>
                    <a:pt x="2778125" y="1244600"/>
                  </a:lnTo>
                  <a:lnTo>
                    <a:pt x="0" y="124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300" y="9805988"/>
            <a:ext cx="15773400" cy="233362"/>
            <a:chOff x="0" y="0"/>
            <a:chExt cx="21031200" cy="311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311150"/>
            </a:xfrm>
            <a:custGeom>
              <a:avLst/>
              <a:gdLst/>
              <a:ahLst/>
              <a:cxnLst/>
              <a:rect l="l" t="t" r="r" b="b"/>
              <a:pathLst>
                <a:path w="21031200" h="311150">
                  <a:moveTo>
                    <a:pt x="0" y="0"/>
                  </a:moveTo>
                  <a:lnTo>
                    <a:pt x="21031200" y="0"/>
                  </a:lnTo>
                  <a:lnTo>
                    <a:pt x="21031200" y="311150"/>
                  </a:lnTo>
                  <a:lnTo>
                    <a:pt x="0" y="31115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267029" b="-1267029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031200" cy="3302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Lotterywest is the major supporter of the WA Digital Inclusion Project. WACOSS is leading the initiative and is responsible for project governance.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3323" y="257642"/>
            <a:ext cx="14801355" cy="1988344"/>
            <a:chOff x="0" y="0"/>
            <a:chExt cx="19735140" cy="26511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735144" cy="2651127"/>
            </a:xfrm>
            <a:custGeom>
              <a:avLst/>
              <a:gdLst/>
              <a:ahLst/>
              <a:cxnLst/>
              <a:rect l="l" t="t" r="r" b="b"/>
              <a:pathLst>
                <a:path w="19735144" h="2651127">
                  <a:moveTo>
                    <a:pt x="0" y="0"/>
                  </a:moveTo>
                  <a:lnTo>
                    <a:pt x="19735144" y="0"/>
                  </a:lnTo>
                  <a:lnTo>
                    <a:pt x="19735144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95047" b="-95047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38100"/>
              <a:ext cx="19735140" cy="26130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16"/>
                </a:lnSpc>
              </a:pPr>
              <a:r>
                <a:rPr lang="en-US" sz="5200" b="1">
                  <a:solidFill>
                    <a:srgbClr val="0E67B2"/>
                  </a:solidFill>
                  <a:latin typeface="Arial Bold"/>
                  <a:ea typeface="Arial Bold"/>
                  <a:cs typeface="Arial Bold"/>
                  <a:sym typeface="Arial Bold"/>
                </a:rPr>
                <a:t>çend pêşniyaz da ku hûn bi ewlehî li ser înternetê bimînin.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9035" y="1974056"/>
            <a:ext cx="14829939" cy="1416806"/>
            <a:chOff x="0" y="0"/>
            <a:chExt cx="19773252" cy="1889074"/>
          </a:xfrm>
        </p:grpSpPr>
        <p:sp>
          <p:nvSpPr>
            <p:cNvPr id="15" name="Freeform 15"/>
            <p:cNvSpPr/>
            <p:nvPr/>
          </p:nvSpPr>
          <p:spPr>
            <a:xfrm>
              <a:off x="19050" y="19050"/>
              <a:ext cx="19735164" cy="1850898"/>
            </a:xfrm>
            <a:custGeom>
              <a:avLst/>
              <a:gdLst/>
              <a:ahLst/>
              <a:cxnLst/>
              <a:rect l="l" t="t" r="r" b="b"/>
              <a:pathLst>
                <a:path w="19735164" h="1850898">
                  <a:moveTo>
                    <a:pt x="0" y="185039"/>
                  </a:moveTo>
                  <a:cubicBezTo>
                    <a:pt x="0" y="82931"/>
                    <a:pt x="84455" y="0"/>
                    <a:pt x="188595" y="0"/>
                  </a:cubicBezTo>
                  <a:lnTo>
                    <a:pt x="19546570" y="0"/>
                  </a:lnTo>
                  <a:cubicBezTo>
                    <a:pt x="19650709" y="0"/>
                    <a:pt x="19735164" y="82931"/>
                    <a:pt x="19735164" y="185039"/>
                  </a:cubicBezTo>
                  <a:lnTo>
                    <a:pt x="19735164" y="1665859"/>
                  </a:lnTo>
                  <a:cubicBezTo>
                    <a:pt x="19735164" y="1768094"/>
                    <a:pt x="19650709" y="1850898"/>
                    <a:pt x="19546570" y="1850898"/>
                  </a:cubicBezTo>
                  <a:lnTo>
                    <a:pt x="188595" y="1850898"/>
                  </a:lnTo>
                  <a:cubicBezTo>
                    <a:pt x="84455" y="1850898"/>
                    <a:pt x="0" y="1767967"/>
                    <a:pt x="0" y="16658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9773264" cy="1888998"/>
            </a:xfrm>
            <a:custGeom>
              <a:avLst/>
              <a:gdLst/>
              <a:ahLst/>
              <a:cxnLst/>
              <a:rect l="l" t="t" r="r" b="b"/>
              <a:pathLst>
                <a:path w="19773264" h="1888998">
                  <a:moveTo>
                    <a:pt x="0" y="204089"/>
                  </a:moveTo>
                  <a:cubicBezTo>
                    <a:pt x="0" y="91059"/>
                    <a:pt x="93218" y="0"/>
                    <a:pt x="207645" y="0"/>
                  </a:cubicBezTo>
                  <a:lnTo>
                    <a:pt x="19565620" y="0"/>
                  </a:lnTo>
                  <a:lnTo>
                    <a:pt x="19565620" y="19050"/>
                  </a:lnTo>
                  <a:lnTo>
                    <a:pt x="19565620" y="0"/>
                  </a:lnTo>
                  <a:cubicBezTo>
                    <a:pt x="19679920" y="0"/>
                    <a:pt x="19773264" y="91059"/>
                    <a:pt x="19773264" y="204089"/>
                  </a:cubicBezTo>
                  <a:lnTo>
                    <a:pt x="19754214" y="204089"/>
                  </a:lnTo>
                  <a:lnTo>
                    <a:pt x="19773264" y="204089"/>
                  </a:lnTo>
                  <a:lnTo>
                    <a:pt x="19773264" y="1684909"/>
                  </a:lnTo>
                  <a:lnTo>
                    <a:pt x="19754214" y="1684909"/>
                  </a:lnTo>
                  <a:lnTo>
                    <a:pt x="19773264" y="1684909"/>
                  </a:lnTo>
                  <a:cubicBezTo>
                    <a:pt x="19773264" y="1797939"/>
                    <a:pt x="19680047" y="1888998"/>
                    <a:pt x="19565620" y="1888998"/>
                  </a:cubicBezTo>
                  <a:lnTo>
                    <a:pt x="19565620" y="1869948"/>
                  </a:lnTo>
                  <a:lnTo>
                    <a:pt x="19565620" y="1888998"/>
                  </a:lnTo>
                  <a:lnTo>
                    <a:pt x="207645" y="1888998"/>
                  </a:lnTo>
                  <a:lnTo>
                    <a:pt x="207645" y="1869948"/>
                  </a:lnTo>
                  <a:lnTo>
                    <a:pt x="207645" y="1888998"/>
                  </a:lnTo>
                  <a:cubicBezTo>
                    <a:pt x="93345" y="1888998"/>
                    <a:pt x="0" y="1797939"/>
                    <a:pt x="0" y="1684909"/>
                  </a:cubicBezTo>
                  <a:lnTo>
                    <a:pt x="0" y="204089"/>
                  </a:lnTo>
                  <a:lnTo>
                    <a:pt x="19050" y="204089"/>
                  </a:lnTo>
                  <a:lnTo>
                    <a:pt x="0" y="204089"/>
                  </a:lnTo>
                  <a:moveTo>
                    <a:pt x="38100" y="204089"/>
                  </a:moveTo>
                  <a:lnTo>
                    <a:pt x="38100" y="1684909"/>
                  </a:lnTo>
                  <a:lnTo>
                    <a:pt x="19050" y="1684909"/>
                  </a:lnTo>
                  <a:lnTo>
                    <a:pt x="38100" y="1684909"/>
                  </a:lnTo>
                  <a:cubicBezTo>
                    <a:pt x="38100" y="1776222"/>
                    <a:pt x="113665" y="1850898"/>
                    <a:pt x="207645" y="1850898"/>
                  </a:cubicBezTo>
                  <a:lnTo>
                    <a:pt x="19565620" y="1850898"/>
                  </a:lnTo>
                  <a:cubicBezTo>
                    <a:pt x="19659600" y="1850898"/>
                    <a:pt x="19735164" y="1776222"/>
                    <a:pt x="19735164" y="1684909"/>
                  </a:cubicBezTo>
                  <a:lnTo>
                    <a:pt x="19735164" y="204089"/>
                  </a:lnTo>
                  <a:cubicBezTo>
                    <a:pt x="19735164" y="112776"/>
                    <a:pt x="19659600" y="38100"/>
                    <a:pt x="19565620" y="38100"/>
                  </a:cubicBezTo>
                  <a:lnTo>
                    <a:pt x="207645" y="38100"/>
                  </a:lnTo>
                  <a:lnTo>
                    <a:pt x="207645" y="19050"/>
                  </a:lnTo>
                  <a:lnTo>
                    <a:pt x="207645" y="38100"/>
                  </a:lnTo>
                  <a:cubicBezTo>
                    <a:pt x="113665" y="38100"/>
                    <a:pt x="38100" y="112776"/>
                    <a:pt x="38100" y="204089"/>
                  </a:cubicBezTo>
                  <a:close/>
                </a:path>
              </a:pathLst>
            </a:custGeom>
            <a:solidFill>
              <a:srgbClr val="DC6E64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4828127" y="1974056"/>
            <a:ext cx="11730838" cy="1416810"/>
            <a:chOff x="0" y="0"/>
            <a:chExt cx="15641117" cy="1889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641118" cy="1889086"/>
            </a:xfrm>
            <a:custGeom>
              <a:avLst/>
              <a:gdLst/>
              <a:ahLst/>
              <a:cxnLst/>
              <a:rect l="l" t="t" r="r" b="b"/>
              <a:pathLst>
                <a:path w="15641118" h="1889086">
                  <a:moveTo>
                    <a:pt x="0" y="0"/>
                  </a:moveTo>
                  <a:lnTo>
                    <a:pt x="15641118" y="0"/>
                  </a:lnTo>
                  <a:lnTo>
                    <a:pt x="15641118" y="1889086"/>
                  </a:lnTo>
                  <a:lnTo>
                    <a:pt x="0" y="188908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11331" b="-111330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38100"/>
              <a:ext cx="15641117" cy="18509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184"/>
                </a:lnSpc>
              </a:pPr>
              <a:r>
                <a:rPr lang="en-US" sz="4800">
                  <a:solidFill>
                    <a:srgbClr val="121737"/>
                  </a:solidFill>
                  <a:latin typeface="Arial"/>
                  <a:ea typeface="Arial"/>
                  <a:cs typeface="Arial"/>
                  <a:sym typeface="Arial"/>
                </a:rPr>
                <a:t>Ji telefonên gumanbar hişyar bin.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887589" y="2127171"/>
            <a:ext cx="949385" cy="1110586"/>
            <a:chOff x="0" y="0"/>
            <a:chExt cx="1265847" cy="14807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65936" cy="1480820"/>
            </a:xfrm>
            <a:custGeom>
              <a:avLst/>
              <a:gdLst/>
              <a:ahLst/>
              <a:cxnLst/>
              <a:rect l="l" t="t" r="r" b="b"/>
              <a:pathLst>
                <a:path w="1265936" h="1480820">
                  <a:moveTo>
                    <a:pt x="0" y="126619"/>
                  </a:moveTo>
                  <a:cubicBezTo>
                    <a:pt x="0" y="56642"/>
                    <a:pt x="56642" y="0"/>
                    <a:pt x="126619" y="0"/>
                  </a:cubicBezTo>
                  <a:lnTo>
                    <a:pt x="1139317" y="0"/>
                  </a:lnTo>
                  <a:cubicBezTo>
                    <a:pt x="1209167" y="0"/>
                    <a:pt x="1265936" y="56642"/>
                    <a:pt x="1265936" y="126619"/>
                  </a:cubicBezTo>
                  <a:lnTo>
                    <a:pt x="1265936" y="1354201"/>
                  </a:lnTo>
                  <a:cubicBezTo>
                    <a:pt x="1265936" y="1424051"/>
                    <a:pt x="1209294" y="1480820"/>
                    <a:pt x="1139317" y="1480820"/>
                  </a:cubicBezTo>
                  <a:lnTo>
                    <a:pt x="126619" y="1480820"/>
                  </a:lnTo>
                  <a:cubicBezTo>
                    <a:pt x="56769" y="1480820"/>
                    <a:pt x="0" y="1424178"/>
                    <a:pt x="0" y="1354201"/>
                  </a:cubicBezTo>
                  <a:close/>
                </a:path>
              </a:pathLst>
            </a:custGeom>
            <a:blipFill>
              <a:blip r:embed="rId7"/>
              <a:stretch>
                <a:fillRect l="-8489" r="-8482" b="2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729035" y="3501114"/>
            <a:ext cx="14829939" cy="1416806"/>
            <a:chOff x="0" y="0"/>
            <a:chExt cx="19773252" cy="1889074"/>
          </a:xfrm>
        </p:grpSpPr>
        <p:sp>
          <p:nvSpPr>
            <p:cNvPr id="23" name="Freeform 23"/>
            <p:cNvSpPr/>
            <p:nvPr/>
          </p:nvSpPr>
          <p:spPr>
            <a:xfrm>
              <a:off x="19050" y="19050"/>
              <a:ext cx="19735164" cy="1850898"/>
            </a:xfrm>
            <a:custGeom>
              <a:avLst/>
              <a:gdLst/>
              <a:ahLst/>
              <a:cxnLst/>
              <a:rect l="l" t="t" r="r" b="b"/>
              <a:pathLst>
                <a:path w="19735164" h="1850898">
                  <a:moveTo>
                    <a:pt x="0" y="185039"/>
                  </a:moveTo>
                  <a:cubicBezTo>
                    <a:pt x="0" y="82931"/>
                    <a:pt x="84455" y="0"/>
                    <a:pt x="188595" y="0"/>
                  </a:cubicBezTo>
                  <a:lnTo>
                    <a:pt x="19546570" y="0"/>
                  </a:lnTo>
                  <a:cubicBezTo>
                    <a:pt x="19650709" y="0"/>
                    <a:pt x="19735164" y="82931"/>
                    <a:pt x="19735164" y="185039"/>
                  </a:cubicBezTo>
                  <a:lnTo>
                    <a:pt x="19735164" y="1665859"/>
                  </a:lnTo>
                  <a:cubicBezTo>
                    <a:pt x="19735164" y="1768094"/>
                    <a:pt x="19650709" y="1850898"/>
                    <a:pt x="19546570" y="1850898"/>
                  </a:cubicBezTo>
                  <a:lnTo>
                    <a:pt x="188595" y="1850898"/>
                  </a:lnTo>
                  <a:cubicBezTo>
                    <a:pt x="84455" y="1850898"/>
                    <a:pt x="0" y="1767967"/>
                    <a:pt x="0" y="16658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9773264" cy="1888998"/>
            </a:xfrm>
            <a:custGeom>
              <a:avLst/>
              <a:gdLst/>
              <a:ahLst/>
              <a:cxnLst/>
              <a:rect l="l" t="t" r="r" b="b"/>
              <a:pathLst>
                <a:path w="19773264" h="1888998">
                  <a:moveTo>
                    <a:pt x="0" y="204089"/>
                  </a:moveTo>
                  <a:cubicBezTo>
                    <a:pt x="0" y="91059"/>
                    <a:pt x="93218" y="0"/>
                    <a:pt x="207645" y="0"/>
                  </a:cubicBezTo>
                  <a:lnTo>
                    <a:pt x="19565620" y="0"/>
                  </a:lnTo>
                  <a:lnTo>
                    <a:pt x="19565620" y="19050"/>
                  </a:lnTo>
                  <a:lnTo>
                    <a:pt x="19565620" y="0"/>
                  </a:lnTo>
                  <a:cubicBezTo>
                    <a:pt x="19679920" y="0"/>
                    <a:pt x="19773264" y="91059"/>
                    <a:pt x="19773264" y="204089"/>
                  </a:cubicBezTo>
                  <a:lnTo>
                    <a:pt x="19754214" y="204089"/>
                  </a:lnTo>
                  <a:lnTo>
                    <a:pt x="19773264" y="204089"/>
                  </a:lnTo>
                  <a:lnTo>
                    <a:pt x="19773264" y="1684909"/>
                  </a:lnTo>
                  <a:lnTo>
                    <a:pt x="19754214" y="1684909"/>
                  </a:lnTo>
                  <a:lnTo>
                    <a:pt x="19773264" y="1684909"/>
                  </a:lnTo>
                  <a:cubicBezTo>
                    <a:pt x="19773264" y="1797939"/>
                    <a:pt x="19680047" y="1888998"/>
                    <a:pt x="19565620" y="1888998"/>
                  </a:cubicBezTo>
                  <a:lnTo>
                    <a:pt x="19565620" y="1869948"/>
                  </a:lnTo>
                  <a:lnTo>
                    <a:pt x="19565620" y="1888998"/>
                  </a:lnTo>
                  <a:lnTo>
                    <a:pt x="207645" y="1888998"/>
                  </a:lnTo>
                  <a:lnTo>
                    <a:pt x="207645" y="1869948"/>
                  </a:lnTo>
                  <a:lnTo>
                    <a:pt x="207645" y="1888998"/>
                  </a:lnTo>
                  <a:cubicBezTo>
                    <a:pt x="93345" y="1888998"/>
                    <a:pt x="0" y="1797939"/>
                    <a:pt x="0" y="1684909"/>
                  </a:cubicBezTo>
                  <a:lnTo>
                    <a:pt x="0" y="204089"/>
                  </a:lnTo>
                  <a:lnTo>
                    <a:pt x="19050" y="204089"/>
                  </a:lnTo>
                  <a:lnTo>
                    <a:pt x="0" y="204089"/>
                  </a:lnTo>
                  <a:moveTo>
                    <a:pt x="38100" y="204089"/>
                  </a:moveTo>
                  <a:lnTo>
                    <a:pt x="38100" y="1684909"/>
                  </a:lnTo>
                  <a:lnTo>
                    <a:pt x="19050" y="1684909"/>
                  </a:lnTo>
                  <a:lnTo>
                    <a:pt x="38100" y="1684909"/>
                  </a:lnTo>
                  <a:cubicBezTo>
                    <a:pt x="38100" y="1776222"/>
                    <a:pt x="113665" y="1850898"/>
                    <a:pt x="207645" y="1850898"/>
                  </a:cubicBezTo>
                  <a:lnTo>
                    <a:pt x="19565620" y="1850898"/>
                  </a:lnTo>
                  <a:cubicBezTo>
                    <a:pt x="19659600" y="1850898"/>
                    <a:pt x="19735164" y="1776222"/>
                    <a:pt x="19735164" y="1684909"/>
                  </a:cubicBezTo>
                  <a:lnTo>
                    <a:pt x="19735164" y="204089"/>
                  </a:lnTo>
                  <a:cubicBezTo>
                    <a:pt x="19735164" y="112776"/>
                    <a:pt x="19659600" y="38100"/>
                    <a:pt x="19565620" y="38100"/>
                  </a:cubicBezTo>
                  <a:lnTo>
                    <a:pt x="207645" y="38100"/>
                  </a:lnTo>
                  <a:lnTo>
                    <a:pt x="207645" y="19050"/>
                  </a:lnTo>
                  <a:lnTo>
                    <a:pt x="207645" y="38100"/>
                  </a:lnTo>
                  <a:cubicBezTo>
                    <a:pt x="113665" y="38100"/>
                    <a:pt x="38100" y="112776"/>
                    <a:pt x="38100" y="204089"/>
                  </a:cubicBezTo>
                  <a:close/>
                </a:path>
              </a:pathLst>
            </a:custGeom>
            <a:solidFill>
              <a:srgbClr val="DC6E6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4828127" y="3501114"/>
            <a:ext cx="11730838" cy="1416810"/>
            <a:chOff x="0" y="0"/>
            <a:chExt cx="15641117" cy="18890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641118" cy="1889086"/>
            </a:xfrm>
            <a:custGeom>
              <a:avLst/>
              <a:gdLst/>
              <a:ahLst/>
              <a:cxnLst/>
              <a:rect l="l" t="t" r="r" b="b"/>
              <a:pathLst>
                <a:path w="15641118" h="1889086">
                  <a:moveTo>
                    <a:pt x="0" y="0"/>
                  </a:moveTo>
                  <a:lnTo>
                    <a:pt x="15641118" y="0"/>
                  </a:lnTo>
                  <a:lnTo>
                    <a:pt x="15641118" y="1889086"/>
                  </a:lnTo>
                  <a:lnTo>
                    <a:pt x="0" y="188908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11331" b="-111330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0" y="28575"/>
              <a:ext cx="15641117" cy="18605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644"/>
                </a:lnSpc>
              </a:pPr>
              <a:r>
                <a:rPr lang="en-US" sz="4300">
                  <a:solidFill>
                    <a:srgbClr val="121737"/>
                  </a:solidFill>
                  <a:latin typeface="Arial"/>
                  <a:ea typeface="Arial"/>
                  <a:cs typeface="Arial"/>
                  <a:sym typeface="Arial"/>
                </a:rPr>
                <a:t>Bi mesajên ku ji we re tên şandin re hişyar bin.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887589" y="3654228"/>
            <a:ext cx="949385" cy="1110586"/>
            <a:chOff x="0" y="0"/>
            <a:chExt cx="1265847" cy="148078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265936" cy="1480820"/>
            </a:xfrm>
            <a:custGeom>
              <a:avLst/>
              <a:gdLst/>
              <a:ahLst/>
              <a:cxnLst/>
              <a:rect l="l" t="t" r="r" b="b"/>
              <a:pathLst>
                <a:path w="1265936" h="1480820">
                  <a:moveTo>
                    <a:pt x="0" y="126619"/>
                  </a:moveTo>
                  <a:cubicBezTo>
                    <a:pt x="0" y="56642"/>
                    <a:pt x="56642" y="0"/>
                    <a:pt x="126619" y="0"/>
                  </a:cubicBezTo>
                  <a:lnTo>
                    <a:pt x="1139317" y="0"/>
                  </a:lnTo>
                  <a:cubicBezTo>
                    <a:pt x="1209167" y="0"/>
                    <a:pt x="1265936" y="56642"/>
                    <a:pt x="1265936" y="126619"/>
                  </a:cubicBezTo>
                  <a:lnTo>
                    <a:pt x="1265936" y="1354201"/>
                  </a:lnTo>
                  <a:cubicBezTo>
                    <a:pt x="1265936" y="1424051"/>
                    <a:pt x="1209294" y="1480820"/>
                    <a:pt x="1139317" y="1480820"/>
                  </a:cubicBezTo>
                  <a:lnTo>
                    <a:pt x="126619" y="1480820"/>
                  </a:lnTo>
                  <a:cubicBezTo>
                    <a:pt x="56769" y="1480820"/>
                    <a:pt x="0" y="1424178"/>
                    <a:pt x="0" y="1354201"/>
                  </a:cubicBezTo>
                  <a:close/>
                </a:path>
              </a:pathLst>
            </a:custGeom>
            <a:blipFill>
              <a:blip r:embed="rId8"/>
              <a:stretch>
                <a:fillRect l="-8489" r="-8482" b="2"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1729035" y="5028171"/>
            <a:ext cx="14829939" cy="1416806"/>
            <a:chOff x="0" y="0"/>
            <a:chExt cx="19773252" cy="1889074"/>
          </a:xfrm>
        </p:grpSpPr>
        <p:sp>
          <p:nvSpPr>
            <p:cNvPr id="31" name="Freeform 31"/>
            <p:cNvSpPr/>
            <p:nvPr/>
          </p:nvSpPr>
          <p:spPr>
            <a:xfrm>
              <a:off x="19050" y="19050"/>
              <a:ext cx="19735164" cy="1850898"/>
            </a:xfrm>
            <a:custGeom>
              <a:avLst/>
              <a:gdLst/>
              <a:ahLst/>
              <a:cxnLst/>
              <a:rect l="l" t="t" r="r" b="b"/>
              <a:pathLst>
                <a:path w="19735164" h="1850898">
                  <a:moveTo>
                    <a:pt x="0" y="185039"/>
                  </a:moveTo>
                  <a:cubicBezTo>
                    <a:pt x="0" y="82931"/>
                    <a:pt x="84455" y="0"/>
                    <a:pt x="188595" y="0"/>
                  </a:cubicBezTo>
                  <a:lnTo>
                    <a:pt x="19546570" y="0"/>
                  </a:lnTo>
                  <a:cubicBezTo>
                    <a:pt x="19650709" y="0"/>
                    <a:pt x="19735164" y="82931"/>
                    <a:pt x="19735164" y="185039"/>
                  </a:cubicBezTo>
                  <a:lnTo>
                    <a:pt x="19735164" y="1665859"/>
                  </a:lnTo>
                  <a:cubicBezTo>
                    <a:pt x="19735164" y="1768094"/>
                    <a:pt x="19650709" y="1850898"/>
                    <a:pt x="19546570" y="1850898"/>
                  </a:cubicBezTo>
                  <a:lnTo>
                    <a:pt x="188595" y="1850898"/>
                  </a:lnTo>
                  <a:cubicBezTo>
                    <a:pt x="84455" y="1850898"/>
                    <a:pt x="0" y="1767967"/>
                    <a:pt x="0" y="16658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19773264" cy="1888998"/>
            </a:xfrm>
            <a:custGeom>
              <a:avLst/>
              <a:gdLst/>
              <a:ahLst/>
              <a:cxnLst/>
              <a:rect l="l" t="t" r="r" b="b"/>
              <a:pathLst>
                <a:path w="19773264" h="1888998">
                  <a:moveTo>
                    <a:pt x="0" y="204089"/>
                  </a:moveTo>
                  <a:cubicBezTo>
                    <a:pt x="0" y="91059"/>
                    <a:pt x="93218" y="0"/>
                    <a:pt x="207645" y="0"/>
                  </a:cubicBezTo>
                  <a:lnTo>
                    <a:pt x="19565620" y="0"/>
                  </a:lnTo>
                  <a:lnTo>
                    <a:pt x="19565620" y="19050"/>
                  </a:lnTo>
                  <a:lnTo>
                    <a:pt x="19565620" y="0"/>
                  </a:lnTo>
                  <a:cubicBezTo>
                    <a:pt x="19679920" y="0"/>
                    <a:pt x="19773264" y="91059"/>
                    <a:pt x="19773264" y="204089"/>
                  </a:cubicBezTo>
                  <a:lnTo>
                    <a:pt x="19754214" y="204089"/>
                  </a:lnTo>
                  <a:lnTo>
                    <a:pt x="19773264" y="204089"/>
                  </a:lnTo>
                  <a:lnTo>
                    <a:pt x="19773264" y="1684909"/>
                  </a:lnTo>
                  <a:lnTo>
                    <a:pt x="19754214" y="1684909"/>
                  </a:lnTo>
                  <a:lnTo>
                    <a:pt x="19773264" y="1684909"/>
                  </a:lnTo>
                  <a:cubicBezTo>
                    <a:pt x="19773264" y="1797939"/>
                    <a:pt x="19680047" y="1888998"/>
                    <a:pt x="19565620" y="1888998"/>
                  </a:cubicBezTo>
                  <a:lnTo>
                    <a:pt x="19565620" y="1869948"/>
                  </a:lnTo>
                  <a:lnTo>
                    <a:pt x="19565620" y="1888998"/>
                  </a:lnTo>
                  <a:lnTo>
                    <a:pt x="207645" y="1888998"/>
                  </a:lnTo>
                  <a:lnTo>
                    <a:pt x="207645" y="1869948"/>
                  </a:lnTo>
                  <a:lnTo>
                    <a:pt x="207645" y="1888998"/>
                  </a:lnTo>
                  <a:cubicBezTo>
                    <a:pt x="93345" y="1888998"/>
                    <a:pt x="0" y="1797939"/>
                    <a:pt x="0" y="1684909"/>
                  </a:cubicBezTo>
                  <a:lnTo>
                    <a:pt x="0" y="204089"/>
                  </a:lnTo>
                  <a:lnTo>
                    <a:pt x="19050" y="204089"/>
                  </a:lnTo>
                  <a:lnTo>
                    <a:pt x="0" y="204089"/>
                  </a:lnTo>
                  <a:moveTo>
                    <a:pt x="38100" y="204089"/>
                  </a:moveTo>
                  <a:lnTo>
                    <a:pt x="38100" y="1684909"/>
                  </a:lnTo>
                  <a:lnTo>
                    <a:pt x="19050" y="1684909"/>
                  </a:lnTo>
                  <a:lnTo>
                    <a:pt x="38100" y="1684909"/>
                  </a:lnTo>
                  <a:cubicBezTo>
                    <a:pt x="38100" y="1776222"/>
                    <a:pt x="113665" y="1850898"/>
                    <a:pt x="207645" y="1850898"/>
                  </a:cubicBezTo>
                  <a:lnTo>
                    <a:pt x="19565620" y="1850898"/>
                  </a:lnTo>
                  <a:cubicBezTo>
                    <a:pt x="19659600" y="1850898"/>
                    <a:pt x="19735164" y="1776222"/>
                    <a:pt x="19735164" y="1684909"/>
                  </a:cubicBezTo>
                  <a:lnTo>
                    <a:pt x="19735164" y="204089"/>
                  </a:lnTo>
                  <a:cubicBezTo>
                    <a:pt x="19735164" y="112776"/>
                    <a:pt x="19659600" y="38100"/>
                    <a:pt x="19565620" y="38100"/>
                  </a:cubicBezTo>
                  <a:lnTo>
                    <a:pt x="207645" y="38100"/>
                  </a:lnTo>
                  <a:lnTo>
                    <a:pt x="207645" y="19050"/>
                  </a:lnTo>
                  <a:lnTo>
                    <a:pt x="207645" y="38100"/>
                  </a:lnTo>
                  <a:cubicBezTo>
                    <a:pt x="113665" y="38100"/>
                    <a:pt x="38100" y="112776"/>
                    <a:pt x="38100" y="204089"/>
                  </a:cubicBezTo>
                  <a:close/>
                </a:path>
              </a:pathLst>
            </a:custGeom>
            <a:solidFill>
              <a:srgbClr val="DC6E64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4828127" y="5028171"/>
            <a:ext cx="11730838" cy="1416810"/>
            <a:chOff x="0" y="0"/>
            <a:chExt cx="15641117" cy="18890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5641118" cy="1889086"/>
            </a:xfrm>
            <a:custGeom>
              <a:avLst/>
              <a:gdLst/>
              <a:ahLst/>
              <a:cxnLst/>
              <a:rect l="l" t="t" r="r" b="b"/>
              <a:pathLst>
                <a:path w="15641118" h="1889086">
                  <a:moveTo>
                    <a:pt x="0" y="0"/>
                  </a:moveTo>
                  <a:lnTo>
                    <a:pt x="15641118" y="0"/>
                  </a:lnTo>
                  <a:lnTo>
                    <a:pt x="15641118" y="1889086"/>
                  </a:lnTo>
                  <a:lnTo>
                    <a:pt x="0" y="188908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11331" b="-111330"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0" y="38100"/>
              <a:ext cx="15641117" cy="18509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184"/>
                </a:lnSpc>
              </a:pPr>
              <a:r>
                <a:rPr lang="en-US" sz="4800">
                  <a:solidFill>
                    <a:srgbClr val="121737"/>
                  </a:solidFill>
                  <a:latin typeface="Arial"/>
                  <a:ea typeface="Arial"/>
                  <a:cs typeface="Arial"/>
                  <a:sym typeface="Arial"/>
                </a:rPr>
                <a:t>Şîfreyên xwe xurt bikin.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887589" y="5181286"/>
            <a:ext cx="949385" cy="1110586"/>
            <a:chOff x="0" y="0"/>
            <a:chExt cx="1265847" cy="148078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265936" cy="1480820"/>
            </a:xfrm>
            <a:custGeom>
              <a:avLst/>
              <a:gdLst/>
              <a:ahLst/>
              <a:cxnLst/>
              <a:rect l="l" t="t" r="r" b="b"/>
              <a:pathLst>
                <a:path w="1265936" h="1480820">
                  <a:moveTo>
                    <a:pt x="0" y="126619"/>
                  </a:moveTo>
                  <a:cubicBezTo>
                    <a:pt x="0" y="56642"/>
                    <a:pt x="56642" y="0"/>
                    <a:pt x="126619" y="0"/>
                  </a:cubicBezTo>
                  <a:lnTo>
                    <a:pt x="1139317" y="0"/>
                  </a:lnTo>
                  <a:cubicBezTo>
                    <a:pt x="1209167" y="0"/>
                    <a:pt x="1265936" y="56642"/>
                    <a:pt x="1265936" y="126619"/>
                  </a:cubicBezTo>
                  <a:lnTo>
                    <a:pt x="1265936" y="1354201"/>
                  </a:lnTo>
                  <a:cubicBezTo>
                    <a:pt x="1265936" y="1424051"/>
                    <a:pt x="1209294" y="1480820"/>
                    <a:pt x="1139317" y="1480820"/>
                  </a:cubicBezTo>
                  <a:lnTo>
                    <a:pt x="126619" y="1480820"/>
                  </a:lnTo>
                  <a:cubicBezTo>
                    <a:pt x="56769" y="1480820"/>
                    <a:pt x="0" y="1424178"/>
                    <a:pt x="0" y="1354201"/>
                  </a:cubicBezTo>
                  <a:close/>
                </a:path>
              </a:pathLst>
            </a:custGeom>
            <a:blipFill>
              <a:blip r:embed="rId9"/>
              <a:stretch>
                <a:fillRect l="-8489" r="-8482" b="2"/>
              </a:stretch>
            </a:blipFill>
          </p:spPr>
        </p:sp>
      </p:grpSp>
      <p:grpSp>
        <p:nvGrpSpPr>
          <p:cNvPr id="38" name="Group 38"/>
          <p:cNvGrpSpPr/>
          <p:nvPr/>
        </p:nvGrpSpPr>
        <p:grpSpPr>
          <a:xfrm>
            <a:off x="1729035" y="6555229"/>
            <a:ext cx="14829939" cy="1416806"/>
            <a:chOff x="0" y="0"/>
            <a:chExt cx="19773252" cy="1889074"/>
          </a:xfrm>
        </p:grpSpPr>
        <p:sp>
          <p:nvSpPr>
            <p:cNvPr id="39" name="Freeform 39"/>
            <p:cNvSpPr/>
            <p:nvPr/>
          </p:nvSpPr>
          <p:spPr>
            <a:xfrm>
              <a:off x="19050" y="19050"/>
              <a:ext cx="19735164" cy="1850898"/>
            </a:xfrm>
            <a:custGeom>
              <a:avLst/>
              <a:gdLst/>
              <a:ahLst/>
              <a:cxnLst/>
              <a:rect l="l" t="t" r="r" b="b"/>
              <a:pathLst>
                <a:path w="19735164" h="1850898">
                  <a:moveTo>
                    <a:pt x="0" y="185039"/>
                  </a:moveTo>
                  <a:cubicBezTo>
                    <a:pt x="0" y="82931"/>
                    <a:pt x="84455" y="0"/>
                    <a:pt x="188595" y="0"/>
                  </a:cubicBezTo>
                  <a:lnTo>
                    <a:pt x="19546570" y="0"/>
                  </a:lnTo>
                  <a:cubicBezTo>
                    <a:pt x="19650709" y="0"/>
                    <a:pt x="19735164" y="82931"/>
                    <a:pt x="19735164" y="185039"/>
                  </a:cubicBezTo>
                  <a:lnTo>
                    <a:pt x="19735164" y="1665859"/>
                  </a:lnTo>
                  <a:cubicBezTo>
                    <a:pt x="19735164" y="1768094"/>
                    <a:pt x="19650709" y="1850898"/>
                    <a:pt x="19546570" y="1850898"/>
                  </a:cubicBezTo>
                  <a:lnTo>
                    <a:pt x="188595" y="1850898"/>
                  </a:lnTo>
                  <a:cubicBezTo>
                    <a:pt x="84455" y="1850898"/>
                    <a:pt x="0" y="1767967"/>
                    <a:pt x="0" y="16658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0" y="0"/>
              <a:ext cx="19773264" cy="1888998"/>
            </a:xfrm>
            <a:custGeom>
              <a:avLst/>
              <a:gdLst/>
              <a:ahLst/>
              <a:cxnLst/>
              <a:rect l="l" t="t" r="r" b="b"/>
              <a:pathLst>
                <a:path w="19773264" h="1888998">
                  <a:moveTo>
                    <a:pt x="0" y="204089"/>
                  </a:moveTo>
                  <a:cubicBezTo>
                    <a:pt x="0" y="91059"/>
                    <a:pt x="93218" y="0"/>
                    <a:pt x="207645" y="0"/>
                  </a:cubicBezTo>
                  <a:lnTo>
                    <a:pt x="19565620" y="0"/>
                  </a:lnTo>
                  <a:lnTo>
                    <a:pt x="19565620" y="19050"/>
                  </a:lnTo>
                  <a:lnTo>
                    <a:pt x="19565620" y="0"/>
                  </a:lnTo>
                  <a:cubicBezTo>
                    <a:pt x="19679920" y="0"/>
                    <a:pt x="19773264" y="91059"/>
                    <a:pt x="19773264" y="204089"/>
                  </a:cubicBezTo>
                  <a:lnTo>
                    <a:pt x="19754214" y="204089"/>
                  </a:lnTo>
                  <a:lnTo>
                    <a:pt x="19773264" y="204089"/>
                  </a:lnTo>
                  <a:lnTo>
                    <a:pt x="19773264" y="1684909"/>
                  </a:lnTo>
                  <a:lnTo>
                    <a:pt x="19754214" y="1684909"/>
                  </a:lnTo>
                  <a:lnTo>
                    <a:pt x="19773264" y="1684909"/>
                  </a:lnTo>
                  <a:cubicBezTo>
                    <a:pt x="19773264" y="1797939"/>
                    <a:pt x="19680047" y="1888998"/>
                    <a:pt x="19565620" y="1888998"/>
                  </a:cubicBezTo>
                  <a:lnTo>
                    <a:pt x="19565620" y="1869948"/>
                  </a:lnTo>
                  <a:lnTo>
                    <a:pt x="19565620" y="1888998"/>
                  </a:lnTo>
                  <a:lnTo>
                    <a:pt x="207645" y="1888998"/>
                  </a:lnTo>
                  <a:lnTo>
                    <a:pt x="207645" y="1869948"/>
                  </a:lnTo>
                  <a:lnTo>
                    <a:pt x="207645" y="1888998"/>
                  </a:lnTo>
                  <a:cubicBezTo>
                    <a:pt x="93345" y="1888998"/>
                    <a:pt x="0" y="1797939"/>
                    <a:pt x="0" y="1684909"/>
                  </a:cubicBezTo>
                  <a:lnTo>
                    <a:pt x="0" y="204089"/>
                  </a:lnTo>
                  <a:lnTo>
                    <a:pt x="19050" y="204089"/>
                  </a:lnTo>
                  <a:lnTo>
                    <a:pt x="0" y="204089"/>
                  </a:lnTo>
                  <a:moveTo>
                    <a:pt x="38100" y="204089"/>
                  </a:moveTo>
                  <a:lnTo>
                    <a:pt x="38100" y="1684909"/>
                  </a:lnTo>
                  <a:lnTo>
                    <a:pt x="19050" y="1684909"/>
                  </a:lnTo>
                  <a:lnTo>
                    <a:pt x="38100" y="1684909"/>
                  </a:lnTo>
                  <a:cubicBezTo>
                    <a:pt x="38100" y="1776222"/>
                    <a:pt x="113665" y="1850898"/>
                    <a:pt x="207645" y="1850898"/>
                  </a:cubicBezTo>
                  <a:lnTo>
                    <a:pt x="19565620" y="1850898"/>
                  </a:lnTo>
                  <a:cubicBezTo>
                    <a:pt x="19659600" y="1850898"/>
                    <a:pt x="19735164" y="1776222"/>
                    <a:pt x="19735164" y="1684909"/>
                  </a:cubicBezTo>
                  <a:lnTo>
                    <a:pt x="19735164" y="204089"/>
                  </a:lnTo>
                  <a:cubicBezTo>
                    <a:pt x="19735164" y="112776"/>
                    <a:pt x="19659600" y="38100"/>
                    <a:pt x="19565620" y="38100"/>
                  </a:cubicBezTo>
                  <a:lnTo>
                    <a:pt x="207645" y="38100"/>
                  </a:lnTo>
                  <a:lnTo>
                    <a:pt x="207645" y="19050"/>
                  </a:lnTo>
                  <a:lnTo>
                    <a:pt x="207645" y="38100"/>
                  </a:lnTo>
                  <a:cubicBezTo>
                    <a:pt x="113665" y="38100"/>
                    <a:pt x="38100" y="112776"/>
                    <a:pt x="38100" y="204089"/>
                  </a:cubicBezTo>
                  <a:close/>
                </a:path>
              </a:pathLst>
            </a:custGeom>
            <a:solidFill>
              <a:srgbClr val="DC6E64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4828127" y="6555229"/>
            <a:ext cx="11730838" cy="1416810"/>
            <a:chOff x="0" y="0"/>
            <a:chExt cx="15641117" cy="188908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5641118" cy="1889086"/>
            </a:xfrm>
            <a:custGeom>
              <a:avLst/>
              <a:gdLst/>
              <a:ahLst/>
              <a:cxnLst/>
              <a:rect l="l" t="t" r="r" b="b"/>
              <a:pathLst>
                <a:path w="15641118" h="1889086">
                  <a:moveTo>
                    <a:pt x="0" y="0"/>
                  </a:moveTo>
                  <a:lnTo>
                    <a:pt x="15641118" y="0"/>
                  </a:lnTo>
                  <a:lnTo>
                    <a:pt x="15641118" y="1889086"/>
                  </a:lnTo>
                  <a:lnTo>
                    <a:pt x="0" y="188908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11331" b="-111330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38100"/>
              <a:ext cx="15641117" cy="18509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184"/>
                </a:lnSpc>
              </a:pPr>
              <a:r>
                <a:rPr lang="en-US" sz="4800">
                  <a:solidFill>
                    <a:srgbClr val="121737"/>
                  </a:solidFill>
                  <a:latin typeface="Arial"/>
                  <a:ea typeface="Arial"/>
                  <a:cs typeface="Arial"/>
                  <a:sym typeface="Arial"/>
                </a:rPr>
                <a:t>Li ser Medyaya Civakî hişyar bin.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887589" y="6708343"/>
            <a:ext cx="949385" cy="1110586"/>
            <a:chOff x="0" y="0"/>
            <a:chExt cx="1265847" cy="148078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265936" cy="1480820"/>
            </a:xfrm>
            <a:custGeom>
              <a:avLst/>
              <a:gdLst/>
              <a:ahLst/>
              <a:cxnLst/>
              <a:rect l="l" t="t" r="r" b="b"/>
              <a:pathLst>
                <a:path w="1265936" h="1480820">
                  <a:moveTo>
                    <a:pt x="0" y="126619"/>
                  </a:moveTo>
                  <a:cubicBezTo>
                    <a:pt x="0" y="56642"/>
                    <a:pt x="56642" y="0"/>
                    <a:pt x="126619" y="0"/>
                  </a:cubicBezTo>
                  <a:lnTo>
                    <a:pt x="1139317" y="0"/>
                  </a:lnTo>
                  <a:cubicBezTo>
                    <a:pt x="1209167" y="0"/>
                    <a:pt x="1265936" y="56642"/>
                    <a:pt x="1265936" y="126619"/>
                  </a:cubicBezTo>
                  <a:lnTo>
                    <a:pt x="1265936" y="1354201"/>
                  </a:lnTo>
                  <a:cubicBezTo>
                    <a:pt x="1265936" y="1424051"/>
                    <a:pt x="1209294" y="1480820"/>
                    <a:pt x="1139317" y="1480820"/>
                  </a:cubicBezTo>
                  <a:lnTo>
                    <a:pt x="126619" y="1480820"/>
                  </a:lnTo>
                  <a:cubicBezTo>
                    <a:pt x="56769" y="1480820"/>
                    <a:pt x="0" y="1424178"/>
                    <a:pt x="0" y="1354201"/>
                  </a:cubicBezTo>
                  <a:close/>
                </a:path>
              </a:pathLst>
            </a:custGeom>
            <a:blipFill>
              <a:blip r:embed="rId10"/>
              <a:stretch>
                <a:fillRect l="-8489" r="-8482" b="2"/>
              </a:stretch>
            </a:blipFill>
          </p:spPr>
        </p:sp>
      </p:grpSp>
      <p:grpSp>
        <p:nvGrpSpPr>
          <p:cNvPr id="46" name="Group 46"/>
          <p:cNvGrpSpPr/>
          <p:nvPr/>
        </p:nvGrpSpPr>
        <p:grpSpPr>
          <a:xfrm>
            <a:off x="1729035" y="8087411"/>
            <a:ext cx="14829939" cy="1416806"/>
            <a:chOff x="0" y="0"/>
            <a:chExt cx="19773252" cy="1889074"/>
          </a:xfrm>
        </p:grpSpPr>
        <p:sp>
          <p:nvSpPr>
            <p:cNvPr id="47" name="Freeform 47"/>
            <p:cNvSpPr/>
            <p:nvPr/>
          </p:nvSpPr>
          <p:spPr>
            <a:xfrm>
              <a:off x="19050" y="19050"/>
              <a:ext cx="19735164" cy="1850898"/>
            </a:xfrm>
            <a:custGeom>
              <a:avLst/>
              <a:gdLst/>
              <a:ahLst/>
              <a:cxnLst/>
              <a:rect l="l" t="t" r="r" b="b"/>
              <a:pathLst>
                <a:path w="19735164" h="1850898">
                  <a:moveTo>
                    <a:pt x="0" y="185039"/>
                  </a:moveTo>
                  <a:cubicBezTo>
                    <a:pt x="0" y="82931"/>
                    <a:pt x="84455" y="0"/>
                    <a:pt x="188595" y="0"/>
                  </a:cubicBezTo>
                  <a:lnTo>
                    <a:pt x="19546570" y="0"/>
                  </a:lnTo>
                  <a:cubicBezTo>
                    <a:pt x="19650709" y="0"/>
                    <a:pt x="19735164" y="82931"/>
                    <a:pt x="19735164" y="185039"/>
                  </a:cubicBezTo>
                  <a:lnTo>
                    <a:pt x="19735164" y="1665859"/>
                  </a:lnTo>
                  <a:cubicBezTo>
                    <a:pt x="19735164" y="1768094"/>
                    <a:pt x="19650709" y="1850898"/>
                    <a:pt x="19546570" y="1850898"/>
                  </a:cubicBezTo>
                  <a:lnTo>
                    <a:pt x="188595" y="1850898"/>
                  </a:lnTo>
                  <a:cubicBezTo>
                    <a:pt x="84455" y="1850898"/>
                    <a:pt x="0" y="1767967"/>
                    <a:pt x="0" y="16658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0" y="0"/>
              <a:ext cx="19773264" cy="1888998"/>
            </a:xfrm>
            <a:custGeom>
              <a:avLst/>
              <a:gdLst/>
              <a:ahLst/>
              <a:cxnLst/>
              <a:rect l="l" t="t" r="r" b="b"/>
              <a:pathLst>
                <a:path w="19773264" h="1888998">
                  <a:moveTo>
                    <a:pt x="0" y="204089"/>
                  </a:moveTo>
                  <a:cubicBezTo>
                    <a:pt x="0" y="91059"/>
                    <a:pt x="93218" y="0"/>
                    <a:pt x="207645" y="0"/>
                  </a:cubicBezTo>
                  <a:lnTo>
                    <a:pt x="19565620" y="0"/>
                  </a:lnTo>
                  <a:lnTo>
                    <a:pt x="19565620" y="19050"/>
                  </a:lnTo>
                  <a:lnTo>
                    <a:pt x="19565620" y="0"/>
                  </a:lnTo>
                  <a:cubicBezTo>
                    <a:pt x="19679920" y="0"/>
                    <a:pt x="19773264" y="91059"/>
                    <a:pt x="19773264" y="204089"/>
                  </a:cubicBezTo>
                  <a:lnTo>
                    <a:pt x="19754214" y="204089"/>
                  </a:lnTo>
                  <a:lnTo>
                    <a:pt x="19773264" y="204089"/>
                  </a:lnTo>
                  <a:lnTo>
                    <a:pt x="19773264" y="1684909"/>
                  </a:lnTo>
                  <a:lnTo>
                    <a:pt x="19754214" y="1684909"/>
                  </a:lnTo>
                  <a:lnTo>
                    <a:pt x="19773264" y="1684909"/>
                  </a:lnTo>
                  <a:cubicBezTo>
                    <a:pt x="19773264" y="1797939"/>
                    <a:pt x="19680047" y="1888998"/>
                    <a:pt x="19565620" y="1888998"/>
                  </a:cubicBezTo>
                  <a:lnTo>
                    <a:pt x="19565620" y="1869948"/>
                  </a:lnTo>
                  <a:lnTo>
                    <a:pt x="19565620" y="1888998"/>
                  </a:lnTo>
                  <a:lnTo>
                    <a:pt x="207645" y="1888998"/>
                  </a:lnTo>
                  <a:lnTo>
                    <a:pt x="207645" y="1869948"/>
                  </a:lnTo>
                  <a:lnTo>
                    <a:pt x="207645" y="1888998"/>
                  </a:lnTo>
                  <a:cubicBezTo>
                    <a:pt x="93345" y="1888998"/>
                    <a:pt x="0" y="1797939"/>
                    <a:pt x="0" y="1684909"/>
                  </a:cubicBezTo>
                  <a:lnTo>
                    <a:pt x="0" y="204089"/>
                  </a:lnTo>
                  <a:lnTo>
                    <a:pt x="19050" y="204089"/>
                  </a:lnTo>
                  <a:lnTo>
                    <a:pt x="0" y="204089"/>
                  </a:lnTo>
                  <a:moveTo>
                    <a:pt x="38100" y="204089"/>
                  </a:moveTo>
                  <a:lnTo>
                    <a:pt x="38100" y="1684909"/>
                  </a:lnTo>
                  <a:lnTo>
                    <a:pt x="19050" y="1684909"/>
                  </a:lnTo>
                  <a:lnTo>
                    <a:pt x="38100" y="1684909"/>
                  </a:lnTo>
                  <a:cubicBezTo>
                    <a:pt x="38100" y="1776222"/>
                    <a:pt x="113665" y="1850898"/>
                    <a:pt x="207645" y="1850898"/>
                  </a:cubicBezTo>
                  <a:lnTo>
                    <a:pt x="19565620" y="1850898"/>
                  </a:lnTo>
                  <a:cubicBezTo>
                    <a:pt x="19659600" y="1850898"/>
                    <a:pt x="19735164" y="1776222"/>
                    <a:pt x="19735164" y="1684909"/>
                  </a:cubicBezTo>
                  <a:lnTo>
                    <a:pt x="19735164" y="204089"/>
                  </a:lnTo>
                  <a:cubicBezTo>
                    <a:pt x="19735164" y="112776"/>
                    <a:pt x="19659600" y="38100"/>
                    <a:pt x="19565620" y="38100"/>
                  </a:cubicBezTo>
                  <a:lnTo>
                    <a:pt x="207645" y="38100"/>
                  </a:lnTo>
                  <a:lnTo>
                    <a:pt x="207645" y="19050"/>
                  </a:lnTo>
                  <a:lnTo>
                    <a:pt x="207645" y="38100"/>
                  </a:lnTo>
                  <a:cubicBezTo>
                    <a:pt x="113665" y="38100"/>
                    <a:pt x="38100" y="112776"/>
                    <a:pt x="38100" y="204089"/>
                  </a:cubicBezTo>
                  <a:close/>
                </a:path>
              </a:pathLst>
            </a:custGeom>
            <a:solidFill>
              <a:srgbClr val="DC6E64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4828137" y="8151407"/>
            <a:ext cx="11730838" cy="1416810"/>
            <a:chOff x="0" y="0"/>
            <a:chExt cx="15641117" cy="188908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5641118" cy="1889086"/>
            </a:xfrm>
            <a:custGeom>
              <a:avLst/>
              <a:gdLst/>
              <a:ahLst/>
              <a:cxnLst/>
              <a:rect l="l" t="t" r="r" b="b"/>
              <a:pathLst>
                <a:path w="15641118" h="1889086">
                  <a:moveTo>
                    <a:pt x="0" y="0"/>
                  </a:moveTo>
                  <a:lnTo>
                    <a:pt x="15641118" y="0"/>
                  </a:lnTo>
                  <a:lnTo>
                    <a:pt x="15641118" y="1889086"/>
                  </a:lnTo>
                  <a:lnTo>
                    <a:pt x="0" y="188908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11331" b="-111330"/>
              </a:stretch>
            </a:blipFill>
          </p:spPr>
        </p:sp>
        <p:sp>
          <p:nvSpPr>
            <p:cNvPr id="51" name="TextBox 51"/>
            <p:cNvSpPr txBox="1"/>
            <p:nvPr/>
          </p:nvSpPr>
          <p:spPr>
            <a:xfrm>
              <a:off x="0" y="38100"/>
              <a:ext cx="15641117" cy="18509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184"/>
                </a:lnSpc>
              </a:pPr>
              <a:r>
                <a:rPr lang="en-US" sz="4800">
                  <a:solidFill>
                    <a:srgbClr val="121737"/>
                  </a:solidFill>
                  <a:latin typeface="Arial"/>
                  <a:ea typeface="Arial"/>
                  <a:cs typeface="Arial"/>
                  <a:sym typeface="Arial"/>
                </a:rPr>
                <a:t>Baweriya xwe bi hesta xwe bînin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887589" y="8235401"/>
            <a:ext cx="949385" cy="1110586"/>
            <a:chOff x="0" y="0"/>
            <a:chExt cx="1265847" cy="1480782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265936" cy="1480820"/>
            </a:xfrm>
            <a:custGeom>
              <a:avLst/>
              <a:gdLst/>
              <a:ahLst/>
              <a:cxnLst/>
              <a:rect l="l" t="t" r="r" b="b"/>
              <a:pathLst>
                <a:path w="1265936" h="1480820">
                  <a:moveTo>
                    <a:pt x="0" y="126619"/>
                  </a:moveTo>
                  <a:cubicBezTo>
                    <a:pt x="0" y="56642"/>
                    <a:pt x="56642" y="0"/>
                    <a:pt x="126619" y="0"/>
                  </a:cubicBezTo>
                  <a:lnTo>
                    <a:pt x="1139317" y="0"/>
                  </a:lnTo>
                  <a:cubicBezTo>
                    <a:pt x="1209167" y="0"/>
                    <a:pt x="1265936" y="56642"/>
                    <a:pt x="1265936" y="126619"/>
                  </a:cubicBezTo>
                  <a:lnTo>
                    <a:pt x="1265936" y="1354201"/>
                  </a:lnTo>
                  <a:cubicBezTo>
                    <a:pt x="1265936" y="1424051"/>
                    <a:pt x="1209294" y="1480820"/>
                    <a:pt x="1139317" y="1480820"/>
                  </a:cubicBezTo>
                  <a:lnTo>
                    <a:pt x="126619" y="1480820"/>
                  </a:lnTo>
                  <a:cubicBezTo>
                    <a:pt x="56769" y="1480820"/>
                    <a:pt x="0" y="1424178"/>
                    <a:pt x="0" y="1354201"/>
                  </a:cubicBezTo>
                  <a:close/>
                </a:path>
              </a:pathLst>
            </a:custGeom>
            <a:blipFill>
              <a:blip r:embed="rId11"/>
              <a:stretch>
                <a:fillRect l="-8489" r="-8482" b="2"/>
              </a:stretch>
            </a:blipFill>
          </p:spPr>
        </p:sp>
      </p:grpSp>
      <p:grpSp>
        <p:nvGrpSpPr>
          <p:cNvPr id="54" name="Group 54"/>
          <p:cNvGrpSpPr/>
          <p:nvPr/>
        </p:nvGrpSpPr>
        <p:grpSpPr>
          <a:xfrm>
            <a:off x="1139485" y="9747580"/>
            <a:ext cx="12935245" cy="539420"/>
            <a:chOff x="0" y="0"/>
            <a:chExt cx="17246994" cy="719226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7246981" cy="719201"/>
            </a:xfrm>
            <a:custGeom>
              <a:avLst/>
              <a:gdLst/>
              <a:ahLst/>
              <a:cxnLst/>
              <a:rect l="l" t="t" r="r" b="b"/>
              <a:pathLst>
                <a:path w="17246981" h="719201">
                  <a:moveTo>
                    <a:pt x="0" y="0"/>
                  </a:moveTo>
                  <a:lnTo>
                    <a:pt x="17246981" y="0"/>
                  </a:lnTo>
                  <a:lnTo>
                    <a:pt x="17246981" y="719201"/>
                  </a:lnTo>
                  <a:lnTo>
                    <a:pt x="0" y="71920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5530732" y="-19050"/>
            <a:ext cx="2743200" cy="1988344"/>
            <a:chOff x="0" y="0"/>
            <a:chExt cx="3657600" cy="265112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657600" cy="2651125"/>
            </a:xfrm>
            <a:custGeom>
              <a:avLst/>
              <a:gdLst/>
              <a:ahLst/>
              <a:cxnLst/>
              <a:rect l="l" t="t" r="r" b="b"/>
              <a:pathLst>
                <a:path w="3657600" h="2651125">
                  <a:moveTo>
                    <a:pt x="0" y="0"/>
                  </a:moveTo>
                  <a:lnTo>
                    <a:pt x="3657600" y="0"/>
                  </a:lnTo>
                  <a:lnTo>
                    <a:pt x="3657600" y="2651125"/>
                  </a:lnTo>
                  <a:lnTo>
                    <a:pt x="0" y="265112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2879407"/>
            <a:ext cx="15590520" cy="4447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Ger hûn hatine xapandin girîng e ku hûn rapor bikin .</a:t>
            </a:r>
          </a:p>
          <a:p>
            <a:pPr algn="l">
              <a:lnSpc>
                <a:spcPts val="8748"/>
              </a:lnSpc>
            </a:pPr>
            <a:r>
              <a:rPr lang="en-US" sz="8100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Hûn dikarin raporan bê nav bidin, an jî ji bo kesekî din rapor bikin.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503692" y="-14288"/>
            <a:ext cx="798595" cy="798595"/>
            <a:chOff x="0" y="0"/>
            <a:chExt cx="1064793" cy="1064793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1026668" cy="1026668"/>
            </a:xfrm>
            <a:custGeom>
              <a:avLst/>
              <a:gdLst/>
              <a:ahLst/>
              <a:cxnLst/>
              <a:rect l="l" t="t" r="r" b="b"/>
              <a:pathLst>
                <a:path w="1026668" h="1026668">
                  <a:moveTo>
                    <a:pt x="0" y="0"/>
                  </a:moveTo>
                  <a:lnTo>
                    <a:pt x="1026668" y="0"/>
                  </a:lnTo>
                  <a:lnTo>
                    <a:pt x="1026668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0A239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064768" cy="1064768"/>
            </a:xfrm>
            <a:custGeom>
              <a:avLst/>
              <a:gdLst/>
              <a:ahLst/>
              <a:cxnLst/>
              <a:rect l="l" t="t" r="r" b="b"/>
              <a:pathLst>
                <a:path w="1064768" h="1064768">
                  <a:moveTo>
                    <a:pt x="19050" y="0"/>
                  </a:moveTo>
                  <a:lnTo>
                    <a:pt x="1045718" y="0"/>
                  </a:lnTo>
                  <a:cubicBezTo>
                    <a:pt x="1056259" y="0"/>
                    <a:pt x="1064768" y="8509"/>
                    <a:pt x="1064768" y="19050"/>
                  </a:cubicBezTo>
                  <a:lnTo>
                    <a:pt x="1064768" y="1045718"/>
                  </a:lnTo>
                  <a:cubicBezTo>
                    <a:pt x="1064768" y="1056259"/>
                    <a:pt x="1056259" y="1064768"/>
                    <a:pt x="1045718" y="1064768"/>
                  </a:cubicBezTo>
                  <a:lnTo>
                    <a:pt x="19050" y="1064768"/>
                  </a:lnTo>
                  <a:cubicBezTo>
                    <a:pt x="8509" y="1064768"/>
                    <a:pt x="0" y="1056259"/>
                    <a:pt x="0" y="1045718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045718"/>
                  </a:lnTo>
                  <a:lnTo>
                    <a:pt x="19050" y="1045718"/>
                  </a:lnTo>
                  <a:lnTo>
                    <a:pt x="19050" y="1026668"/>
                  </a:lnTo>
                  <a:lnTo>
                    <a:pt x="1045718" y="1026668"/>
                  </a:lnTo>
                  <a:lnTo>
                    <a:pt x="1045718" y="1045718"/>
                  </a:lnTo>
                  <a:lnTo>
                    <a:pt x="1026668" y="1045718"/>
                  </a:lnTo>
                  <a:lnTo>
                    <a:pt x="1026668" y="19050"/>
                  </a:lnTo>
                  <a:lnTo>
                    <a:pt x="1045718" y="19050"/>
                  </a:lnTo>
                  <a:lnTo>
                    <a:pt x="10457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8896350"/>
            <a:ext cx="15758673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Hatiye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adaptekirin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Pirtûka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Piçûk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Xapandinan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: Meriv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çawa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xapînokan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nas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dike û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xwe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wan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diparêze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ji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aliyê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Komîsyona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Awustralya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Pêşbazî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Xerîdaran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ve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2024,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Mafên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Weşanê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Commonwealth of Australia, bi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destûra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CC BY 4.0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0384" y="755733"/>
            <a:ext cx="16707231" cy="8775535"/>
            <a:chOff x="0" y="0"/>
            <a:chExt cx="22276308" cy="117007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76308" cy="11700764"/>
            </a:xfrm>
            <a:custGeom>
              <a:avLst/>
              <a:gdLst/>
              <a:ahLst/>
              <a:cxnLst/>
              <a:rect l="l" t="t" r="r" b="b"/>
              <a:pathLst>
                <a:path w="22276308" h="11700764">
                  <a:moveTo>
                    <a:pt x="19050" y="0"/>
                  </a:moveTo>
                  <a:lnTo>
                    <a:pt x="22257258" y="0"/>
                  </a:lnTo>
                  <a:cubicBezTo>
                    <a:pt x="22267799" y="0"/>
                    <a:pt x="22276308" y="8509"/>
                    <a:pt x="22276308" y="19050"/>
                  </a:cubicBezTo>
                  <a:lnTo>
                    <a:pt x="22276308" y="11681714"/>
                  </a:lnTo>
                  <a:cubicBezTo>
                    <a:pt x="22276308" y="11692255"/>
                    <a:pt x="22267799" y="11700764"/>
                    <a:pt x="22257258" y="11700764"/>
                  </a:cubicBezTo>
                  <a:lnTo>
                    <a:pt x="19050" y="11700764"/>
                  </a:lnTo>
                  <a:cubicBezTo>
                    <a:pt x="8509" y="11700764"/>
                    <a:pt x="0" y="11692255"/>
                    <a:pt x="0" y="1168171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681714"/>
                  </a:lnTo>
                  <a:lnTo>
                    <a:pt x="19050" y="11681714"/>
                  </a:lnTo>
                  <a:lnTo>
                    <a:pt x="19050" y="11662664"/>
                  </a:lnTo>
                  <a:lnTo>
                    <a:pt x="22257258" y="11662664"/>
                  </a:lnTo>
                  <a:lnTo>
                    <a:pt x="22257258" y="11681714"/>
                  </a:lnTo>
                  <a:lnTo>
                    <a:pt x="22238208" y="11681714"/>
                  </a:lnTo>
                  <a:lnTo>
                    <a:pt x="22238208" y="19050"/>
                  </a:lnTo>
                  <a:lnTo>
                    <a:pt x="22257258" y="19050"/>
                  </a:lnTo>
                  <a:lnTo>
                    <a:pt x="2225725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7300" y="1059894"/>
            <a:ext cx="15773400" cy="8061159"/>
            <a:chOff x="0" y="0"/>
            <a:chExt cx="21031200" cy="107482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10748263"/>
            </a:xfrm>
            <a:custGeom>
              <a:avLst/>
              <a:gdLst/>
              <a:ahLst/>
              <a:cxnLst/>
              <a:rect l="l" t="t" r="r" b="b"/>
              <a:pathLst>
                <a:path w="21031200" h="10748263">
                  <a:moveTo>
                    <a:pt x="0" y="0"/>
                  </a:moveTo>
                  <a:lnTo>
                    <a:pt x="21031200" y="0"/>
                  </a:lnTo>
                  <a:lnTo>
                    <a:pt x="21031200" y="10748263"/>
                  </a:lnTo>
                  <a:lnTo>
                    <a:pt x="0" y="10748263"/>
                  </a:lnTo>
                  <a:close/>
                </a:path>
              </a:pathLst>
            </a:custGeom>
            <a:blipFill>
              <a:blip r:embed="rId3"/>
              <a:stretch>
                <a:fillRect l="-15570" r="-15570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95250"/>
              <a:ext cx="21031200" cy="1065296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8748"/>
                </a:lnSpc>
              </a:pPr>
              <a:r>
                <a:rPr lang="en-US" sz="8100" b="1">
                  <a:solidFill>
                    <a:srgbClr val="0A2391"/>
                  </a:solidFill>
                  <a:latin typeface="Aptos Bold"/>
                  <a:ea typeface="Aptos Bold"/>
                  <a:cs typeface="Aptos Bold"/>
                  <a:sym typeface="Aptos Bold"/>
                </a:rPr>
                <a:t>Rapora Xapandinê Li Ku Bike</a:t>
              </a:r>
            </a:p>
            <a:p>
              <a:pPr algn="l">
                <a:lnSpc>
                  <a:spcPts val="5184"/>
                </a:lnSpc>
              </a:pPr>
              <a:r>
                <a:rPr lang="en-US" sz="4800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li vê derê rapor bike:</a:t>
              </a:r>
            </a:p>
            <a:p>
              <a:pPr algn="l">
                <a:lnSpc>
                  <a:spcPts val="5184"/>
                </a:lnSpc>
              </a:pPr>
              <a:r>
                <a:rPr lang="en-US" sz="4800" u="sng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scamwatch.gov.au </a:t>
              </a:r>
            </a:p>
            <a:p>
              <a:pPr algn="l">
                <a:lnSpc>
                  <a:spcPts val="5184"/>
                </a:lnSpc>
              </a:pPr>
              <a:r>
                <a:rPr lang="en-US" sz="4800" b="1">
                  <a:solidFill>
                    <a:srgbClr val="0A2391"/>
                  </a:solidFill>
                  <a:latin typeface="Aptos Bold"/>
                  <a:ea typeface="Aptos Bold"/>
                  <a:cs typeface="Aptos Bold"/>
                  <a:sym typeface="Aptos Bold"/>
                </a:rPr>
                <a:t>1300 303 143</a:t>
              </a:r>
            </a:p>
            <a:p>
              <a:pPr algn="l">
                <a:lnSpc>
                  <a:spcPts val="5184"/>
                </a:lnSpc>
              </a:pPr>
              <a:r>
                <a:rPr lang="en-US" sz="4800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Eger xapînok pereyên te diziye an nasnameya te diziye, bi bankaya xwe û ID CARE re têkilî bike </a:t>
              </a:r>
            </a:p>
            <a:p>
              <a:pPr algn="l">
                <a:lnSpc>
                  <a:spcPts val="5184"/>
                </a:lnSpc>
              </a:pPr>
              <a:r>
                <a:rPr lang="en-US" sz="4800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1800 595 160 </a:t>
              </a:r>
              <a:r>
                <a:rPr lang="en-US" sz="4800" u="sng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idcare.org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3565" y="0"/>
            <a:ext cx="18288000" cy="770020"/>
            <a:chOff x="0" y="0"/>
            <a:chExt cx="24384000" cy="10266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384000" cy="1026668"/>
            </a:xfrm>
            <a:custGeom>
              <a:avLst/>
              <a:gdLst/>
              <a:ahLst/>
              <a:cxnLst/>
              <a:rect l="l" t="t" r="r" b="b"/>
              <a:pathLst>
                <a:path w="24384000" h="1026668">
                  <a:moveTo>
                    <a:pt x="0" y="0"/>
                  </a:moveTo>
                  <a:lnTo>
                    <a:pt x="24384000" y="0"/>
                  </a:lnTo>
                  <a:lnTo>
                    <a:pt x="24384000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23565" y="9516980"/>
            <a:ext cx="18288000" cy="770020"/>
            <a:chOff x="0" y="0"/>
            <a:chExt cx="24384000" cy="10266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026668"/>
            </a:xfrm>
            <a:custGeom>
              <a:avLst/>
              <a:gdLst/>
              <a:ahLst/>
              <a:cxnLst/>
              <a:rect l="l" t="t" r="r" b="b"/>
              <a:pathLst>
                <a:path w="24384000" h="1026668">
                  <a:moveTo>
                    <a:pt x="0" y="0"/>
                  </a:moveTo>
                  <a:lnTo>
                    <a:pt x="24384000" y="0"/>
                  </a:lnTo>
                  <a:lnTo>
                    <a:pt x="24384000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-23565" y="770020"/>
            <a:ext cx="804672" cy="8746960"/>
            <a:chOff x="0" y="0"/>
            <a:chExt cx="1072896" cy="116626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2896" cy="11662664"/>
            </a:xfrm>
            <a:custGeom>
              <a:avLst/>
              <a:gdLst/>
              <a:ahLst/>
              <a:cxnLst/>
              <a:rect l="l" t="t" r="r" b="b"/>
              <a:pathLst>
                <a:path w="1072896" h="11662664">
                  <a:moveTo>
                    <a:pt x="0" y="0"/>
                  </a:moveTo>
                  <a:lnTo>
                    <a:pt x="1072896" y="0"/>
                  </a:lnTo>
                  <a:lnTo>
                    <a:pt x="1072896" y="11662664"/>
                  </a:lnTo>
                  <a:lnTo>
                    <a:pt x="0" y="11662664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459763" y="770020"/>
            <a:ext cx="804672" cy="8746960"/>
            <a:chOff x="0" y="0"/>
            <a:chExt cx="1072896" cy="116626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2896" cy="11662664"/>
            </a:xfrm>
            <a:custGeom>
              <a:avLst/>
              <a:gdLst/>
              <a:ahLst/>
              <a:cxnLst/>
              <a:rect l="l" t="t" r="r" b="b"/>
              <a:pathLst>
                <a:path w="1072896" h="11662664">
                  <a:moveTo>
                    <a:pt x="0" y="0"/>
                  </a:moveTo>
                  <a:lnTo>
                    <a:pt x="1072896" y="0"/>
                  </a:lnTo>
                  <a:lnTo>
                    <a:pt x="1072896" y="11662664"/>
                  </a:lnTo>
                  <a:lnTo>
                    <a:pt x="0" y="11662664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7469040" y="-7991227"/>
            <a:ext cx="16707231" cy="8775535"/>
            <a:chOff x="0" y="0"/>
            <a:chExt cx="22276308" cy="1170071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276308" cy="11700764"/>
            </a:xfrm>
            <a:custGeom>
              <a:avLst/>
              <a:gdLst/>
              <a:ahLst/>
              <a:cxnLst/>
              <a:rect l="l" t="t" r="r" b="b"/>
              <a:pathLst>
                <a:path w="22276308" h="11700764">
                  <a:moveTo>
                    <a:pt x="19050" y="0"/>
                  </a:moveTo>
                  <a:lnTo>
                    <a:pt x="22257258" y="0"/>
                  </a:lnTo>
                  <a:cubicBezTo>
                    <a:pt x="22267799" y="0"/>
                    <a:pt x="22276308" y="8509"/>
                    <a:pt x="22276308" y="19050"/>
                  </a:cubicBezTo>
                  <a:lnTo>
                    <a:pt x="22276308" y="11681714"/>
                  </a:lnTo>
                  <a:cubicBezTo>
                    <a:pt x="22276308" y="11692255"/>
                    <a:pt x="22267799" y="11700764"/>
                    <a:pt x="22257258" y="11700764"/>
                  </a:cubicBezTo>
                  <a:lnTo>
                    <a:pt x="19050" y="11700764"/>
                  </a:lnTo>
                  <a:cubicBezTo>
                    <a:pt x="8509" y="11700764"/>
                    <a:pt x="0" y="11692255"/>
                    <a:pt x="0" y="1168171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681714"/>
                  </a:lnTo>
                  <a:lnTo>
                    <a:pt x="19050" y="11681714"/>
                  </a:lnTo>
                  <a:lnTo>
                    <a:pt x="19050" y="11662664"/>
                  </a:lnTo>
                  <a:lnTo>
                    <a:pt x="22257258" y="11662664"/>
                  </a:lnTo>
                  <a:lnTo>
                    <a:pt x="22257258" y="11681714"/>
                  </a:lnTo>
                  <a:lnTo>
                    <a:pt x="22238208" y="11681714"/>
                  </a:lnTo>
                  <a:lnTo>
                    <a:pt x="22238208" y="19050"/>
                  </a:lnTo>
                  <a:lnTo>
                    <a:pt x="22257258" y="19050"/>
                  </a:lnTo>
                  <a:lnTo>
                    <a:pt x="2225725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272027" y="8397153"/>
            <a:ext cx="15758673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Hatiye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adaptekirin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Pirtûka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Piçûk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Xapandinan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: Meriv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çawa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xapînokan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nas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dike û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xwe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wan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diparêze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ji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aliyê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Komîsyona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Awustralya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Pêşbazî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Xerîdaran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ve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2024,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Mafên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Weşanê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Commonwealth of Australia, bi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destûra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CC BY 4.0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42456" y="345281"/>
            <a:ext cx="2083594" cy="933450"/>
            <a:chOff x="0" y="0"/>
            <a:chExt cx="2778125" cy="124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8125" cy="1244600"/>
            </a:xfrm>
            <a:custGeom>
              <a:avLst/>
              <a:gdLst/>
              <a:ahLst/>
              <a:cxnLst/>
              <a:rect l="l" t="t" r="r" b="b"/>
              <a:pathLst>
                <a:path w="2778125" h="1244600">
                  <a:moveTo>
                    <a:pt x="0" y="0"/>
                  </a:moveTo>
                  <a:lnTo>
                    <a:pt x="2778125" y="0"/>
                  </a:lnTo>
                  <a:lnTo>
                    <a:pt x="2778125" y="1244600"/>
                  </a:lnTo>
                  <a:lnTo>
                    <a:pt x="0" y="124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300" y="9805988"/>
            <a:ext cx="15773400" cy="233362"/>
            <a:chOff x="0" y="0"/>
            <a:chExt cx="21031200" cy="311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311150"/>
            </a:xfrm>
            <a:custGeom>
              <a:avLst/>
              <a:gdLst/>
              <a:ahLst/>
              <a:cxnLst/>
              <a:rect l="l" t="t" r="r" b="b"/>
              <a:pathLst>
                <a:path w="21031200" h="311150">
                  <a:moveTo>
                    <a:pt x="0" y="0"/>
                  </a:moveTo>
                  <a:lnTo>
                    <a:pt x="21031200" y="0"/>
                  </a:lnTo>
                  <a:lnTo>
                    <a:pt x="21031200" y="311150"/>
                  </a:lnTo>
                  <a:lnTo>
                    <a:pt x="0" y="31115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267029" b="-1267029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031200" cy="3302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1800"/>
                </a:lnSpc>
              </a:pP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 West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piştgirê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sereke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yê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projeya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Digital Inclusion li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Rojavayê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Avusturalya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ye. WACOSS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pêşengiya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înîsiyatîfê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dike û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berpirsiyarê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birêvebirina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projeyê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ye.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57300" y="547688"/>
            <a:ext cx="13842206" cy="1988345"/>
            <a:chOff x="0" y="0"/>
            <a:chExt cx="18456275" cy="26511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56277" cy="2651127"/>
            </a:xfrm>
            <a:custGeom>
              <a:avLst/>
              <a:gdLst/>
              <a:ahLst/>
              <a:cxnLst/>
              <a:rect l="l" t="t" r="r" b="b"/>
              <a:pathLst>
                <a:path w="18456277" h="2651127">
                  <a:moveTo>
                    <a:pt x="0" y="0"/>
                  </a:moveTo>
                  <a:lnTo>
                    <a:pt x="18456277" y="0"/>
                  </a:lnTo>
                  <a:lnTo>
                    <a:pt x="18456277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85648" b="-85648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8456275" cy="26225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0E67B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Kurtasî</a:t>
              </a:r>
            </a:p>
            <a:p>
              <a:pPr algn="l">
                <a:lnSpc>
                  <a:spcPts val="5832"/>
                </a:lnSpc>
              </a:pPr>
              <a:endParaRPr lang="en-US" sz="5400" b="1">
                <a:solidFill>
                  <a:srgbClr val="0E67B2"/>
                </a:solidFill>
                <a:latin typeface="Arimo Bold"/>
                <a:ea typeface="Arimo Bold"/>
                <a:cs typeface="Arimo Bold"/>
                <a:sym typeface="Arimo Bold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48740" y="2803208"/>
            <a:ext cx="7589520" cy="435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Meriv çawa xapînokan nas dike û xwe ji wan diparêze.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Mesajên Nivîskî.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Xapandina Serhêl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Malper û Nirxandinên Sexte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Medyaya civakî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Raporkirina Xapandinan</a:t>
            </a:r>
          </a:p>
          <a:p>
            <a:pPr marL="542925" lvl="1" indent="-271462" algn="l">
              <a:lnSpc>
                <a:spcPts val="3240"/>
              </a:lnSpc>
            </a:pPr>
            <a:endParaRPr lang="en-US" sz="3600">
              <a:solidFill>
                <a:srgbClr val="595959"/>
              </a:solidFill>
              <a:latin typeface="Arimo"/>
              <a:ea typeface="Arimo"/>
              <a:cs typeface="Arimo"/>
              <a:sym typeface="Arimo"/>
            </a:endParaRPr>
          </a:p>
          <a:p>
            <a:pPr marL="542925" lvl="1" indent="-271462" algn="l">
              <a:lnSpc>
                <a:spcPts val="3240"/>
              </a:lnSpc>
            </a:pPr>
            <a:endParaRPr lang="en-US" sz="3600">
              <a:solidFill>
                <a:srgbClr val="595959"/>
              </a:solidFill>
              <a:latin typeface="Arimo"/>
              <a:ea typeface="Arimo"/>
              <a:cs typeface="Arimo"/>
              <a:sym typeface="Arimo"/>
            </a:endParaRPr>
          </a:p>
          <a:p>
            <a:pPr marL="542925" lvl="1" indent="-271462" algn="l">
              <a:lnSpc>
                <a:spcPts val="3240"/>
              </a:lnSpc>
            </a:pPr>
            <a:endParaRPr lang="en-US" sz="3600">
              <a:solidFill>
                <a:srgbClr val="59595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858500" y="3026226"/>
            <a:ext cx="6299587" cy="4173484"/>
            <a:chOff x="0" y="0"/>
            <a:chExt cx="8399450" cy="5564645"/>
          </a:xfrm>
        </p:grpSpPr>
        <p:sp>
          <p:nvSpPr>
            <p:cNvPr id="16" name="Freeform 16" descr="A blue shield with a keyhole and numbers  AI-generated content may be incorrect."/>
            <p:cNvSpPr/>
            <p:nvPr/>
          </p:nvSpPr>
          <p:spPr>
            <a:xfrm>
              <a:off x="0" y="0"/>
              <a:ext cx="8399399" cy="5564632"/>
            </a:xfrm>
            <a:custGeom>
              <a:avLst/>
              <a:gdLst/>
              <a:ahLst/>
              <a:cxnLst/>
              <a:rect l="l" t="t" r="r" b="b"/>
              <a:pathLst>
                <a:path w="8399399" h="5564632">
                  <a:moveTo>
                    <a:pt x="0" y="0"/>
                  </a:moveTo>
                  <a:lnTo>
                    <a:pt x="8399399" y="0"/>
                  </a:lnTo>
                  <a:lnTo>
                    <a:pt x="8399399" y="5564632"/>
                  </a:lnTo>
                  <a:lnTo>
                    <a:pt x="0" y="5564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64" b="-264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-431007" y="9396413"/>
            <a:ext cx="12977813" cy="402431"/>
            <a:chOff x="-2251076" y="-19050"/>
            <a:chExt cx="17303751" cy="536576"/>
          </a:xfrm>
        </p:grpSpPr>
        <p:sp>
          <p:nvSpPr>
            <p:cNvPr id="18" name="Freeform 18"/>
            <p:cNvSpPr/>
            <p:nvPr/>
          </p:nvSpPr>
          <p:spPr>
            <a:xfrm>
              <a:off x="-2251076" y="28575"/>
              <a:ext cx="15052677" cy="488951"/>
            </a:xfrm>
            <a:custGeom>
              <a:avLst/>
              <a:gdLst/>
              <a:ahLst/>
              <a:cxnLst/>
              <a:rect l="l" t="t" r="r" b="b"/>
              <a:pathLst>
                <a:path w="15052677" h="488950">
                  <a:moveTo>
                    <a:pt x="0" y="0"/>
                  </a:moveTo>
                  <a:lnTo>
                    <a:pt x="15052677" y="0"/>
                  </a:lnTo>
                  <a:lnTo>
                    <a:pt x="15052677" y="488950"/>
                  </a:lnTo>
                  <a:lnTo>
                    <a:pt x="0" y="48895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549860" b="-549860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15052675" cy="508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1800"/>
                </a:lnSpc>
              </a:pP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"/>
                </a:rPr>
                <a:t>Projeya</a:t>
              </a:r>
              <a:r>
                <a:rPr lang="en-US" sz="1500" dirty="0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"/>
                </a:rPr>
                <a:t>Tevlêbûna</a:t>
              </a:r>
              <a:r>
                <a:rPr lang="en-US" sz="1500" dirty="0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"/>
                </a:rPr>
                <a:t>Dîjîtal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"/>
                </a:rPr>
                <a:t> a WA |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"/>
                </a:rPr>
                <a:t>Şampiyonên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"/>
                </a:rPr>
                <a:t>Civakê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"/>
                </a:rPr>
                <a:t> |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"/>
                </a:rPr>
                <a:t>Danişîna</a:t>
              </a:r>
              <a:r>
                <a:rPr lang="en-US" sz="1500" i="1" dirty="0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"/>
                </a:rPr>
                <a:t> </a:t>
              </a:r>
              <a:r>
                <a:rPr lang="en-US" sz="1500" i="1" dirty="0" err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"/>
                </a:rPr>
                <a:t>Perwerdehiyê</a:t>
              </a:r>
              <a:endParaRPr lang="en-US" sz="1500" i="1" dirty="0">
                <a:solidFill>
                  <a:srgbClr val="595959"/>
                </a:solidFill>
                <a:latin typeface="Arimo Italics"/>
                <a:ea typeface="Arimo Italics"/>
                <a:cs typeface="Arimo Italics"/>
                <a:sym typeface="Arimo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915900" y="9410700"/>
            <a:ext cx="4114800" cy="366712"/>
            <a:chOff x="0" y="0"/>
            <a:chExt cx="5486400" cy="4889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486400" cy="488950"/>
            </a:xfrm>
            <a:custGeom>
              <a:avLst/>
              <a:gdLst/>
              <a:ahLst/>
              <a:cxnLst/>
              <a:rect l="l" t="t" r="r" b="b"/>
              <a:pathLst>
                <a:path w="5486400" h="488950">
                  <a:moveTo>
                    <a:pt x="0" y="0"/>
                  </a:moveTo>
                  <a:lnTo>
                    <a:pt x="5486400" y="0"/>
                  </a:lnTo>
                  <a:lnTo>
                    <a:pt x="5486400" y="488950"/>
                  </a:lnTo>
                  <a:lnTo>
                    <a:pt x="0" y="48895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68637" b="-168637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5486400" cy="508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898989"/>
                  </a:solidFill>
                  <a:latin typeface="Arimo"/>
                  <a:ea typeface="Arimo"/>
                  <a:cs typeface="Arimo"/>
                  <a:sym typeface="Arimo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0384" y="755733"/>
            <a:ext cx="16707231" cy="8775535"/>
            <a:chOff x="0" y="0"/>
            <a:chExt cx="22276308" cy="117007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76308" cy="11700764"/>
            </a:xfrm>
            <a:custGeom>
              <a:avLst/>
              <a:gdLst/>
              <a:ahLst/>
              <a:cxnLst/>
              <a:rect l="l" t="t" r="r" b="b"/>
              <a:pathLst>
                <a:path w="22276308" h="11700764">
                  <a:moveTo>
                    <a:pt x="19050" y="0"/>
                  </a:moveTo>
                  <a:lnTo>
                    <a:pt x="22257258" y="0"/>
                  </a:lnTo>
                  <a:cubicBezTo>
                    <a:pt x="22267799" y="0"/>
                    <a:pt x="22276308" y="8509"/>
                    <a:pt x="22276308" y="19050"/>
                  </a:cubicBezTo>
                  <a:lnTo>
                    <a:pt x="22276308" y="11681714"/>
                  </a:lnTo>
                  <a:cubicBezTo>
                    <a:pt x="22276308" y="11692255"/>
                    <a:pt x="22267799" y="11700764"/>
                    <a:pt x="22257258" y="11700764"/>
                  </a:cubicBezTo>
                  <a:lnTo>
                    <a:pt x="19050" y="11700764"/>
                  </a:lnTo>
                  <a:cubicBezTo>
                    <a:pt x="8509" y="11700764"/>
                    <a:pt x="0" y="11692255"/>
                    <a:pt x="0" y="1168171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681714"/>
                  </a:lnTo>
                  <a:lnTo>
                    <a:pt x="19050" y="11681714"/>
                  </a:lnTo>
                  <a:lnTo>
                    <a:pt x="19050" y="11662664"/>
                  </a:lnTo>
                  <a:lnTo>
                    <a:pt x="22257258" y="11662664"/>
                  </a:lnTo>
                  <a:lnTo>
                    <a:pt x="22257258" y="11681714"/>
                  </a:lnTo>
                  <a:lnTo>
                    <a:pt x="22238208" y="11681714"/>
                  </a:lnTo>
                  <a:lnTo>
                    <a:pt x="22238208" y="19050"/>
                  </a:lnTo>
                  <a:lnTo>
                    <a:pt x="22257258" y="19050"/>
                  </a:lnTo>
                  <a:lnTo>
                    <a:pt x="2225725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7300" y="952500"/>
            <a:ext cx="15773400" cy="8312944"/>
            <a:chOff x="0" y="0"/>
            <a:chExt cx="21031200" cy="110839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11083926"/>
            </a:xfrm>
            <a:custGeom>
              <a:avLst/>
              <a:gdLst/>
              <a:ahLst/>
              <a:cxnLst/>
              <a:rect l="l" t="t" r="r" b="b"/>
              <a:pathLst>
                <a:path w="21031200" h="11083926">
                  <a:moveTo>
                    <a:pt x="0" y="0"/>
                  </a:moveTo>
                  <a:lnTo>
                    <a:pt x="21031200" y="0"/>
                  </a:lnTo>
                  <a:lnTo>
                    <a:pt x="21031200" y="11083926"/>
                  </a:lnTo>
                  <a:lnTo>
                    <a:pt x="0" y="11083926"/>
                  </a:lnTo>
                  <a:close/>
                </a:path>
              </a:pathLst>
            </a:custGeom>
            <a:blipFill>
              <a:blip r:embed="rId3"/>
              <a:stretch>
                <a:fillRect l="-17618" r="-17618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76200"/>
              <a:ext cx="21031200" cy="1100772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695"/>
                </a:lnSpc>
              </a:pPr>
              <a:r>
                <a:rPr lang="en-US" sz="6199" b="1">
                  <a:solidFill>
                    <a:srgbClr val="0A2391"/>
                  </a:solidFill>
                  <a:latin typeface="Aptos Bold"/>
                  <a:ea typeface="Aptos Bold"/>
                  <a:cs typeface="Aptos Bold"/>
                  <a:sym typeface="Aptos Bold"/>
                </a:rPr>
                <a:t>Alîkarî û Piştgirî Hene</a:t>
              </a:r>
            </a:p>
            <a:p>
              <a:pPr algn="l">
                <a:lnSpc>
                  <a:spcPts val="6695"/>
                </a:lnSpc>
              </a:pPr>
              <a:endParaRPr lang="en-US" sz="6199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endParaRPr>
            </a:p>
            <a:p>
              <a:pPr algn="l">
                <a:lnSpc>
                  <a:spcPts val="4536"/>
                </a:lnSpc>
              </a:pPr>
              <a:r>
                <a:rPr lang="en-US" sz="4200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Lifeline: 13 11 14 | </a:t>
              </a:r>
              <a:r>
                <a:rPr lang="en-US" sz="4200" u="none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lifeline.org.au</a:t>
              </a:r>
            </a:p>
            <a:p>
              <a:pPr algn="l">
                <a:lnSpc>
                  <a:spcPts val="4536"/>
                </a:lnSpc>
              </a:pPr>
              <a:r>
                <a:rPr lang="en-US" sz="4200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Beyond Blue: 1300 22 4636 | </a:t>
              </a:r>
              <a:r>
                <a:rPr lang="en-US" sz="4200" u="none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beyondblue.org.au</a:t>
              </a:r>
            </a:p>
            <a:p>
              <a:pPr algn="l">
                <a:lnSpc>
                  <a:spcPts val="4536"/>
                </a:lnSpc>
              </a:pPr>
              <a:r>
                <a:rPr lang="en-US" sz="4200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13YARN: 13 92 76 | </a:t>
              </a:r>
              <a:r>
                <a:rPr lang="en-US" sz="4200" u="none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13yarn.org.au</a:t>
              </a:r>
            </a:p>
            <a:p>
              <a:pPr algn="l">
                <a:lnSpc>
                  <a:spcPts val="4536"/>
                </a:lnSpc>
              </a:pPr>
              <a:endParaRPr lang="en-US" sz="4200" u="none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endParaRPr>
            </a:p>
            <a:p>
              <a:pPr algn="l">
                <a:lnSpc>
                  <a:spcPts val="4536"/>
                </a:lnSpc>
              </a:pPr>
              <a:r>
                <a:rPr lang="en-US" sz="4200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Gelo hûn di tengasiya darayî de ne?</a:t>
              </a:r>
            </a:p>
            <a:p>
              <a:pPr algn="l">
                <a:lnSpc>
                  <a:spcPts val="4536"/>
                </a:lnSpc>
              </a:pPr>
              <a:r>
                <a:rPr lang="en-US" sz="4200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Hûn dikarin </a:t>
              </a:r>
              <a:r>
                <a:rPr lang="en-US" sz="4200" b="1">
                  <a:solidFill>
                    <a:srgbClr val="0A2391"/>
                  </a:solidFill>
                  <a:latin typeface="Aptos Bold"/>
                  <a:ea typeface="Aptos Bold"/>
                  <a:cs typeface="Aptos Bold"/>
                  <a:sym typeface="Aptos Bold"/>
                </a:rPr>
                <a:t>bi şêwirmendekî darayî yê belaş</a:t>
              </a:r>
              <a:r>
                <a:rPr lang="en-US" sz="4200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 re biaxivin bi riya National Debt Helpline: 1800 007 007 </a:t>
              </a:r>
            </a:p>
            <a:p>
              <a:pPr algn="l">
                <a:lnSpc>
                  <a:spcPts val="4536"/>
                </a:lnSpc>
              </a:pPr>
              <a:r>
                <a:rPr lang="en-US" sz="4200">
                  <a:solidFill>
                    <a:srgbClr val="0A2391"/>
                  </a:solidFill>
                  <a:latin typeface="Aptos"/>
                  <a:ea typeface="Aptos"/>
                  <a:cs typeface="Aptos"/>
                  <a:sym typeface="Aptos"/>
                </a:rPr>
                <a:t>(Ji saet 9:30 sibê heta 4:30 êvarê, ji Duşemê heta Îniyê)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8740" y="9311164"/>
            <a:ext cx="16628745" cy="78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Adapted from the </a:t>
            </a:r>
            <a:r>
              <a:rPr lang="en-US" sz="2400" i="1">
                <a:solidFill>
                  <a:srgbClr val="FFFFFF"/>
                </a:solidFill>
                <a:latin typeface="Aptos Italics"/>
                <a:ea typeface="Aptos Italics"/>
                <a:cs typeface="Aptos Italics"/>
                <a:sym typeface="Aptos Italics"/>
              </a:rPr>
              <a:t>Little Book of Scams: How to spot and avoid scams </a:t>
            </a:r>
            <a:r>
              <a:rPr lang="en-US" sz="24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by the Australian Competition and Consumer Commission, 2024, Copyright Commonwealth of Australia, licensed under CC BY 4.0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23565" y="0"/>
            <a:ext cx="18288000" cy="770020"/>
            <a:chOff x="0" y="0"/>
            <a:chExt cx="24384000" cy="10266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026668"/>
            </a:xfrm>
            <a:custGeom>
              <a:avLst/>
              <a:gdLst/>
              <a:ahLst/>
              <a:cxnLst/>
              <a:rect l="l" t="t" r="r" b="b"/>
              <a:pathLst>
                <a:path w="24384000" h="1026668">
                  <a:moveTo>
                    <a:pt x="0" y="0"/>
                  </a:moveTo>
                  <a:lnTo>
                    <a:pt x="24384000" y="0"/>
                  </a:lnTo>
                  <a:lnTo>
                    <a:pt x="24384000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23565" y="9516980"/>
            <a:ext cx="18288000" cy="770020"/>
            <a:chOff x="0" y="0"/>
            <a:chExt cx="24384000" cy="10266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026668"/>
            </a:xfrm>
            <a:custGeom>
              <a:avLst/>
              <a:gdLst/>
              <a:ahLst/>
              <a:cxnLst/>
              <a:rect l="l" t="t" r="r" b="b"/>
              <a:pathLst>
                <a:path w="24384000" h="1026668">
                  <a:moveTo>
                    <a:pt x="0" y="0"/>
                  </a:moveTo>
                  <a:lnTo>
                    <a:pt x="24384000" y="0"/>
                  </a:lnTo>
                  <a:lnTo>
                    <a:pt x="24384000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23565" y="770020"/>
            <a:ext cx="804672" cy="8746960"/>
            <a:chOff x="0" y="0"/>
            <a:chExt cx="1072896" cy="116626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72896" cy="11662664"/>
            </a:xfrm>
            <a:custGeom>
              <a:avLst/>
              <a:gdLst/>
              <a:ahLst/>
              <a:cxnLst/>
              <a:rect l="l" t="t" r="r" b="b"/>
              <a:pathLst>
                <a:path w="1072896" h="11662664">
                  <a:moveTo>
                    <a:pt x="0" y="0"/>
                  </a:moveTo>
                  <a:lnTo>
                    <a:pt x="1072896" y="0"/>
                  </a:lnTo>
                  <a:lnTo>
                    <a:pt x="1072896" y="11662664"/>
                  </a:lnTo>
                  <a:lnTo>
                    <a:pt x="0" y="11662664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7459763" y="770020"/>
            <a:ext cx="804672" cy="8746960"/>
            <a:chOff x="0" y="0"/>
            <a:chExt cx="1072896" cy="116626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72896" cy="11662664"/>
            </a:xfrm>
            <a:custGeom>
              <a:avLst/>
              <a:gdLst/>
              <a:ahLst/>
              <a:cxnLst/>
              <a:rect l="l" t="t" r="r" b="b"/>
              <a:pathLst>
                <a:path w="1072896" h="11662664">
                  <a:moveTo>
                    <a:pt x="0" y="0"/>
                  </a:moveTo>
                  <a:lnTo>
                    <a:pt x="1072896" y="0"/>
                  </a:lnTo>
                  <a:lnTo>
                    <a:pt x="1072896" y="11662664"/>
                  </a:lnTo>
                  <a:lnTo>
                    <a:pt x="0" y="11662664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7469040" y="-7991227"/>
            <a:ext cx="16707231" cy="8775535"/>
            <a:chOff x="0" y="0"/>
            <a:chExt cx="22276308" cy="117007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276308" cy="11700764"/>
            </a:xfrm>
            <a:custGeom>
              <a:avLst/>
              <a:gdLst/>
              <a:ahLst/>
              <a:cxnLst/>
              <a:rect l="l" t="t" r="r" b="b"/>
              <a:pathLst>
                <a:path w="22276308" h="11700764">
                  <a:moveTo>
                    <a:pt x="19050" y="0"/>
                  </a:moveTo>
                  <a:lnTo>
                    <a:pt x="22257258" y="0"/>
                  </a:lnTo>
                  <a:cubicBezTo>
                    <a:pt x="22267799" y="0"/>
                    <a:pt x="22276308" y="8509"/>
                    <a:pt x="22276308" y="19050"/>
                  </a:cubicBezTo>
                  <a:lnTo>
                    <a:pt x="22276308" y="11681714"/>
                  </a:lnTo>
                  <a:cubicBezTo>
                    <a:pt x="22276308" y="11692255"/>
                    <a:pt x="22267799" y="11700764"/>
                    <a:pt x="22257258" y="11700764"/>
                  </a:cubicBezTo>
                  <a:lnTo>
                    <a:pt x="19050" y="11700764"/>
                  </a:lnTo>
                  <a:cubicBezTo>
                    <a:pt x="8509" y="11700764"/>
                    <a:pt x="0" y="11692255"/>
                    <a:pt x="0" y="1168171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681714"/>
                  </a:lnTo>
                  <a:lnTo>
                    <a:pt x="19050" y="11681714"/>
                  </a:lnTo>
                  <a:lnTo>
                    <a:pt x="19050" y="11662664"/>
                  </a:lnTo>
                  <a:lnTo>
                    <a:pt x="22257258" y="11662664"/>
                  </a:lnTo>
                  <a:lnTo>
                    <a:pt x="22257258" y="11681714"/>
                  </a:lnTo>
                  <a:lnTo>
                    <a:pt x="22238208" y="11681714"/>
                  </a:lnTo>
                  <a:lnTo>
                    <a:pt x="22238208" y="19050"/>
                  </a:lnTo>
                  <a:lnTo>
                    <a:pt x="22257258" y="19050"/>
                  </a:lnTo>
                  <a:lnTo>
                    <a:pt x="2225725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272027" y="8534400"/>
            <a:ext cx="15758673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Hatiye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adaptekirin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Pirtûka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Piçûk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Xapandinan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: Meriv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çawa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xapînokan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nas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dike û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xwe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wan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diparêze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ji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aliyê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Komîsyona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Awustralya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Pêşbazî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Xerîdaran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ve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2024,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Mafên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Weşanê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Commonwealth of Australia, bi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destûra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CC BY 4.0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42456" y="345281"/>
            <a:ext cx="2083594" cy="933450"/>
            <a:chOff x="0" y="0"/>
            <a:chExt cx="2778125" cy="124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8125" cy="1244600"/>
            </a:xfrm>
            <a:custGeom>
              <a:avLst/>
              <a:gdLst/>
              <a:ahLst/>
              <a:cxnLst/>
              <a:rect l="l" t="t" r="r" b="b"/>
              <a:pathLst>
                <a:path w="2778125" h="1244600">
                  <a:moveTo>
                    <a:pt x="0" y="0"/>
                  </a:moveTo>
                  <a:lnTo>
                    <a:pt x="2778125" y="0"/>
                  </a:lnTo>
                  <a:lnTo>
                    <a:pt x="2778125" y="1244600"/>
                  </a:lnTo>
                  <a:lnTo>
                    <a:pt x="0" y="124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300" y="9805988"/>
            <a:ext cx="15773400" cy="233362"/>
            <a:chOff x="0" y="0"/>
            <a:chExt cx="21031200" cy="311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311150"/>
            </a:xfrm>
            <a:custGeom>
              <a:avLst/>
              <a:gdLst/>
              <a:ahLst/>
              <a:cxnLst/>
              <a:rect l="l" t="t" r="r" b="b"/>
              <a:pathLst>
                <a:path w="21031200" h="311150">
                  <a:moveTo>
                    <a:pt x="0" y="0"/>
                  </a:moveTo>
                  <a:lnTo>
                    <a:pt x="21031200" y="0"/>
                  </a:lnTo>
                  <a:lnTo>
                    <a:pt x="21031200" y="311150"/>
                  </a:lnTo>
                  <a:lnTo>
                    <a:pt x="0" y="31115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267029" b="-1267029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031200" cy="3302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Lotterywest is the major supporter of the WA Digital Inclusion Project. WACOSS is leading the initiative and is responsible for project governance.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11210" y="750094"/>
            <a:ext cx="14801355" cy="1988344"/>
            <a:chOff x="0" y="0"/>
            <a:chExt cx="19735140" cy="26511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735144" cy="2651127"/>
            </a:xfrm>
            <a:custGeom>
              <a:avLst/>
              <a:gdLst/>
              <a:ahLst/>
              <a:cxnLst/>
              <a:rect l="l" t="t" r="r" b="b"/>
              <a:pathLst>
                <a:path w="19735144" h="2651127">
                  <a:moveTo>
                    <a:pt x="0" y="0"/>
                  </a:moveTo>
                  <a:lnTo>
                    <a:pt x="19735144" y="0"/>
                  </a:lnTo>
                  <a:lnTo>
                    <a:pt x="19735144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95047" b="-95047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9735140" cy="26225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940"/>
                </a:lnSpc>
              </a:pPr>
              <a:r>
                <a:rPr lang="en-US" sz="5500" b="1">
                  <a:solidFill>
                    <a:srgbClr val="0E67B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Hûn dixwazin Jêhatîbûnên Dîjîtal Fêr Bibin?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39485" y="9747580"/>
            <a:ext cx="12935245" cy="539420"/>
            <a:chOff x="0" y="0"/>
            <a:chExt cx="17246994" cy="7192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246981" cy="719201"/>
            </a:xfrm>
            <a:custGeom>
              <a:avLst/>
              <a:gdLst/>
              <a:ahLst/>
              <a:cxnLst/>
              <a:rect l="l" t="t" r="r" b="b"/>
              <a:pathLst>
                <a:path w="17246981" h="719201">
                  <a:moveTo>
                    <a:pt x="0" y="0"/>
                  </a:moveTo>
                  <a:lnTo>
                    <a:pt x="17246981" y="0"/>
                  </a:lnTo>
                  <a:lnTo>
                    <a:pt x="17246981" y="719201"/>
                  </a:lnTo>
                  <a:lnTo>
                    <a:pt x="0" y="71920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348740" y="2812733"/>
            <a:ext cx="15590520" cy="6328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2486" lvl="1" indent="-416243" algn="l">
              <a:lnSpc>
                <a:spcPts val="4968"/>
              </a:lnSpc>
              <a:buFont typeface="Arial"/>
              <a:buChar char="•"/>
            </a:pPr>
            <a:r>
              <a:rPr lang="en-US" sz="4600" b="1">
                <a:solidFill>
                  <a:srgbClr val="595959"/>
                </a:solidFill>
                <a:latin typeface="Arimo Bold"/>
                <a:ea typeface="Arimo Bold"/>
                <a:cs typeface="Arimo Bold"/>
                <a:sym typeface="Arimo Bold"/>
              </a:rPr>
              <a:t>Pirtûkxaneya herêmî </a:t>
            </a:r>
            <a:r>
              <a:rPr lang="en-US" sz="4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ya xwe bibînin û ji wan bipirsin ka ew çi xizmet û perwerdehiyê pêşkêş dikin. Gelek pirtûkxane perwerdehiya teknolojiyê ya yek-bi-yekî û piştgirî, an jî danişînên birêkûpêk ên bi koma piçûk pêşkêş dikin.</a:t>
            </a:r>
          </a:p>
          <a:p>
            <a:pPr marL="832486" lvl="1" indent="-416243" algn="l">
              <a:lnSpc>
                <a:spcPts val="4968"/>
              </a:lnSpc>
            </a:pPr>
            <a:r>
              <a:rPr lang="en-US" sz="4600" b="1">
                <a:solidFill>
                  <a:srgbClr val="595959"/>
                </a:solidFill>
                <a:latin typeface="Arimo Bold"/>
                <a:ea typeface="Arimo Bold"/>
                <a:cs typeface="Arimo Bold"/>
                <a:sym typeface="Arimo Bold"/>
              </a:rPr>
              <a:t>Ji bo perwerdehî û çavkaniyên dîjîtal ên online, van malparan binêrin:</a:t>
            </a:r>
          </a:p>
          <a:p>
            <a:pPr marL="832486" lvl="1" indent="-416243" algn="l">
              <a:lnSpc>
                <a:spcPts val="4968"/>
              </a:lnSpc>
              <a:buFont typeface="Arial"/>
              <a:buChar char="•"/>
            </a:pPr>
            <a:r>
              <a:rPr lang="en-US" sz="4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Good Things Foundation malper </a:t>
            </a:r>
            <a:r>
              <a:rPr lang="en-US" sz="4600" u="sng">
                <a:solidFill>
                  <a:srgbClr val="0A2391"/>
                </a:solidFill>
                <a:latin typeface="Arimo"/>
                <a:ea typeface="Arimo"/>
                <a:cs typeface="Arimo"/>
                <a:sym typeface="Arimo"/>
              </a:rPr>
              <a:t>goodthings.org.au  </a:t>
            </a:r>
            <a:r>
              <a:rPr lang="en-US" sz="4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û bikirtînin ser “Learn Digital Skills”</a:t>
            </a:r>
          </a:p>
          <a:p>
            <a:pPr marL="832486" lvl="1" indent="-416243" algn="l">
              <a:lnSpc>
                <a:spcPts val="4968"/>
              </a:lnSpc>
              <a:buFont typeface="Arial"/>
              <a:buChar char="•"/>
            </a:pPr>
            <a:r>
              <a:rPr lang="en-US" sz="4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Be Connected </a:t>
            </a:r>
            <a:r>
              <a:rPr lang="en-US" sz="4600" u="sng">
                <a:solidFill>
                  <a:srgbClr val="0A2391"/>
                </a:solidFill>
                <a:latin typeface="Arimo"/>
                <a:ea typeface="Arimo"/>
                <a:cs typeface="Arimo"/>
                <a:sym typeface="Arimo"/>
              </a:rPr>
              <a:t>beconnected.esafety.gov.au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42456" y="345281"/>
            <a:ext cx="2083594" cy="933450"/>
            <a:chOff x="0" y="0"/>
            <a:chExt cx="2778125" cy="124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8125" cy="1244600"/>
            </a:xfrm>
            <a:custGeom>
              <a:avLst/>
              <a:gdLst/>
              <a:ahLst/>
              <a:cxnLst/>
              <a:rect l="l" t="t" r="r" b="b"/>
              <a:pathLst>
                <a:path w="2778125" h="1244600">
                  <a:moveTo>
                    <a:pt x="0" y="0"/>
                  </a:moveTo>
                  <a:lnTo>
                    <a:pt x="2778125" y="0"/>
                  </a:lnTo>
                  <a:lnTo>
                    <a:pt x="2778125" y="1244600"/>
                  </a:lnTo>
                  <a:lnTo>
                    <a:pt x="0" y="124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300" y="9805988"/>
            <a:ext cx="15773400" cy="233362"/>
            <a:chOff x="0" y="0"/>
            <a:chExt cx="21031200" cy="311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311150"/>
            </a:xfrm>
            <a:custGeom>
              <a:avLst/>
              <a:gdLst/>
              <a:ahLst/>
              <a:cxnLst/>
              <a:rect l="l" t="t" r="r" b="b"/>
              <a:pathLst>
                <a:path w="21031200" h="311150">
                  <a:moveTo>
                    <a:pt x="0" y="0"/>
                  </a:moveTo>
                  <a:lnTo>
                    <a:pt x="21031200" y="0"/>
                  </a:lnTo>
                  <a:lnTo>
                    <a:pt x="21031200" y="311150"/>
                  </a:lnTo>
                  <a:lnTo>
                    <a:pt x="0" y="31115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267029" b="-1267029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031200" cy="3302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595959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Lotterywest is the major supporter of the WA Digital Inclusion Project. WACOSS is leading the initiative and is responsible for project governance.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58687" y="639937"/>
            <a:ext cx="13823252" cy="2041907"/>
            <a:chOff x="0" y="0"/>
            <a:chExt cx="18431002" cy="27225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31002" cy="2722544"/>
            </a:xfrm>
            <a:custGeom>
              <a:avLst/>
              <a:gdLst/>
              <a:ahLst/>
              <a:cxnLst/>
              <a:rect l="l" t="t" r="r" b="b"/>
              <a:pathLst>
                <a:path w="18431002" h="2722544">
                  <a:moveTo>
                    <a:pt x="0" y="0"/>
                  </a:moveTo>
                  <a:lnTo>
                    <a:pt x="18431002" y="0"/>
                  </a:lnTo>
                  <a:lnTo>
                    <a:pt x="18431002" y="2722544"/>
                  </a:lnTo>
                  <a:lnTo>
                    <a:pt x="0" y="2722544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83220" b="-80597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47625"/>
              <a:ext cx="18431002" cy="267491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6000" b="1">
                  <a:solidFill>
                    <a:srgbClr val="0E67B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Hûn Dixwazin Bibin Şampiyonê Civaka Xwe?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39485" y="9747580"/>
            <a:ext cx="12935245" cy="539420"/>
            <a:chOff x="0" y="0"/>
            <a:chExt cx="17246994" cy="7192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246981" cy="719201"/>
            </a:xfrm>
            <a:custGeom>
              <a:avLst/>
              <a:gdLst/>
              <a:ahLst/>
              <a:cxnLst/>
              <a:rect l="l" t="t" r="r" b="b"/>
              <a:pathLst>
                <a:path w="17246981" h="719201">
                  <a:moveTo>
                    <a:pt x="0" y="0"/>
                  </a:moveTo>
                  <a:lnTo>
                    <a:pt x="17246981" y="0"/>
                  </a:lnTo>
                  <a:lnTo>
                    <a:pt x="17246981" y="719201"/>
                  </a:lnTo>
                  <a:lnTo>
                    <a:pt x="0" y="71920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139485" y="2710419"/>
            <a:ext cx="16668750" cy="3464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Hûn dikarin Şampiyonê Civakê bibin û bi hevalên xwe, malbatên xwe û civaka xwe re sohbet û nîqaşan lidar bixin.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Zêdetir fêr bibin li:</a:t>
            </a:r>
          </a:p>
          <a:p>
            <a:pPr marL="760095" lvl="1" indent="-380048" algn="l">
              <a:lnSpc>
                <a:spcPts val="4536"/>
              </a:lnSpc>
            </a:pPr>
            <a:r>
              <a:rPr lang="en-US" sz="4200" u="sng">
                <a:solidFill>
                  <a:srgbClr val="0A2391"/>
                </a:solidFill>
                <a:latin typeface="Arimo"/>
                <a:ea typeface="Arimo"/>
                <a:cs typeface="Arimo"/>
                <a:sym typeface="Arimo"/>
              </a:rPr>
              <a:t>digitalinclusionwa.org.au/get-involved/champions-program</a:t>
            </a:r>
          </a:p>
          <a:p>
            <a:pPr marL="760095" lvl="1" indent="-380048" algn="l">
              <a:lnSpc>
                <a:spcPts val="4536"/>
              </a:lnSpc>
            </a:pPr>
            <a:r>
              <a:rPr lang="en-US" sz="42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an jî QR Code-ê scan bikin:</a:t>
            </a:r>
          </a:p>
          <a:p>
            <a:pPr marL="760095" lvl="1" indent="-380048" algn="l">
              <a:lnSpc>
                <a:spcPts val="4536"/>
              </a:lnSpc>
            </a:pPr>
            <a:endParaRPr lang="en-US" sz="4200">
              <a:solidFill>
                <a:srgbClr val="59595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607103" y="5687787"/>
            <a:ext cx="3507638" cy="3507638"/>
            <a:chOff x="0" y="0"/>
            <a:chExt cx="4676851" cy="467685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76902" cy="4676902"/>
            </a:xfrm>
            <a:custGeom>
              <a:avLst/>
              <a:gdLst/>
              <a:ahLst/>
              <a:cxnLst/>
              <a:rect l="l" t="t" r="r" b="b"/>
              <a:pathLst>
                <a:path w="4676902" h="4676902">
                  <a:moveTo>
                    <a:pt x="0" y="0"/>
                  </a:moveTo>
                  <a:lnTo>
                    <a:pt x="4676902" y="0"/>
                  </a:lnTo>
                  <a:lnTo>
                    <a:pt x="4676902" y="4676902"/>
                  </a:lnTo>
                  <a:lnTo>
                    <a:pt x="0" y="4676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1" b="1"/>
              </a:stretch>
            </a:blipFill>
          </p:spPr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00125" y="-3455194"/>
            <a:ext cx="3255169" cy="4733925"/>
            <a:chOff x="0" y="0"/>
            <a:chExt cx="4340225" cy="6311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225" cy="6311900"/>
            </a:xfrm>
            <a:custGeom>
              <a:avLst/>
              <a:gdLst/>
              <a:ahLst/>
              <a:cxnLst/>
              <a:rect l="l" t="t" r="r" b="b"/>
              <a:pathLst>
                <a:path w="4340225" h="6311900">
                  <a:moveTo>
                    <a:pt x="0" y="0"/>
                  </a:moveTo>
                  <a:lnTo>
                    <a:pt x="4340225" y="0"/>
                  </a:lnTo>
                  <a:lnTo>
                    <a:pt x="4340225" y="6311900"/>
                  </a:lnTo>
                  <a:lnTo>
                    <a:pt x="0" y="631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6028194" y="9008269"/>
            <a:ext cx="3255169" cy="4731544"/>
            <a:chOff x="0" y="0"/>
            <a:chExt cx="4340225" cy="63087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0225" cy="6308725"/>
            </a:xfrm>
            <a:custGeom>
              <a:avLst/>
              <a:gdLst/>
              <a:ahLst/>
              <a:cxnLst/>
              <a:rect l="l" t="t" r="r" b="b"/>
              <a:pathLst>
                <a:path w="4340225" h="6308725">
                  <a:moveTo>
                    <a:pt x="0" y="0"/>
                  </a:moveTo>
                  <a:lnTo>
                    <a:pt x="4340225" y="0"/>
                  </a:lnTo>
                  <a:lnTo>
                    <a:pt x="4340225" y="6308725"/>
                  </a:lnTo>
                  <a:lnTo>
                    <a:pt x="0" y="630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7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257300" y="9805988"/>
            <a:ext cx="15773400" cy="306642"/>
            <a:chOff x="0" y="0"/>
            <a:chExt cx="21031200" cy="4088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408856"/>
            </a:xfrm>
            <a:custGeom>
              <a:avLst/>
              <a:gdLst/>
              <a:ahLst/>
              <a:cxnLst/>
              <a:rect l="l" t="t" r="r" b="b"/>
              <a:pathLst>
                <a:path w="21031200" h="408856">
                  <a:moveTo>
                    <a:pt x="0" y="0"/>
                  </a:moveTo>
                  <a:lnTo>
                    <a:pt x="21031200" y="0"/>
                  </a:lnTo>
                  <a:lnTo>
                    <a:pt x="21031200" y="408856"/>
                  </a:lnTo>
                  <a:lnTo>
                    <a:pt x="0" y="408856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964243" b="-940345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1031200" cy="4279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FFFFFF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Lotterywest piştgirê sereke yê Projeya Têketina Dîjîtal a WA ye. WACOSS pêşengiya vê înîsiyatîfê dike û berpirsiyarê rêveberiya projeyê ye.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842456" y="347662"/>
            <a:ext cx="2078831" cy="926306"/>
            <a:chOff x="0" y="0"/>
            <a:chExt cx="2771775" cy="12350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775" cy="1235075"/>
            </a:xfrm>
            <a:custGeom>
              <a:avLst/>
              <a:gdLst/>
              <a:ahLst/>
              <a:cxnLst/>
              <a:rect l="l" t="t" r="r" b="b"/>
              <a:pathLst>
                <a:path w="2771775" h="1235075">
                  <a:moveTo>
                    <a:pt x="0" y="0"/>
                  </a:moveTo>
                  <a:lnTo>
                    <a:pt x="2771775" y="0"/>
                  </a:lnTo>
                  <a:lnTo>
                    <a:pt x="2771775" y="1235075"/>
                  </a:lnTo>
                  <a:lnTo>
                    <a:pt x="0" y="1235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416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2286000" y="1683544"/>
            <a:ext cx="13716000" cy="3581400"/>
            <a:chOff x="0" y="0"/>
            <a:chExt cx="18288000" cy="4775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288000" cy="4775200"/>
            </a:xfrm>
            <a:custGeom>
              <a:avLst/>
              <a:gdLst/>
              <a:ahLst/>
              <a:cxnLst/>
              <a:rect l="l" t="t" r="r" b="b"/>
              <a:pathLst>
                <a:path w="18288000" h="4775200">
                  <a:moveTo>
                    <a:pt x="0" y="0"/>
                  </a:moveTo>
                  <a:lnTo>
                    <a:pt x="18288000" y="0"/>
                  </a:lnTo>
                  <a:lnTo>
                    <a:pt x="18288000" y="4775200"/>
                  </a:lnTo>
                  <a:lnTo>
                    <a:pt x="0" y="47752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24623" b="-24623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66675"/>
              <a:ext cx="18288000" cy="470852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9720"/>
                </a:lnSpc>
              </a:pPr>
              <a:r>
                <a:rPr lang="en-US" sz="9000" b="1">
                  <a:solidFill>
                    <a:srgbClr val="FFD38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Spas ji we re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377440" y="5467826"/>
            <a:ext cx="13533120" cy="1493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Projeya Tevlêbûna Dîjîtal a WA</a:t>
            </a:r>
          </a:p>
          <a:p>
            <a:pPr algn="ctr">
              <a:lnSpc>
                <a:spcPts val="3888"/>
              </a:lnSpc>
            </a:pPr>
            <a:r>
              <a:rPr lang="en-US" sz="3600" u="sng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hlinkClick r:id="rId7" tooltip="mailto:crcchampions@wacoss.org.au"/>
              </a:rPr>
              <a:t>crcchampions@wacoss.org.au</a:t>
            </a:r>
          </a:p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(08) 6831 5300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57300" y="9410700"/>
            <a:ext cx="11289506" cy="366712"/>
            <a:chOff x="0" y="0"/>
            <a:chExt cx="15052675" cy="4889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052677" cy="488950"/>
            </a:xfrm>
            <a:custGeom>
              <a:avLst/>
              <a:gdLst/>
              <a:ahLst/>
              <a:cxnLst/>
              <a:rect l="l" t="t" r="r" b="b"/>
              <a:pathLst>
                <a:path w="15052677" h="488950">
                  <a:moveTo>
                    <a:pt x="0" y="0"/>
                  </a:moveTo>
                  <a:lnTo>
                    <a:pt x="15052677" y="0"/>
                  </a:lnTo>
                  <a:lnTo>
                    <a:pt x="15052677" y="488950"/>
                  </a:lnTo>
                  <a:lnTo>
                    <a:pt x="0" y="48895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549860" b="-549860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5052675" cy="508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dirty="0" err="1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Projeya</a:t>
              </a:r>
              <a:r>
                <a:rPr lang="en-US" sz="1500" dirty="0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1500" dirty="0" err="1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Tevlêbûna</a:t>
              </a:r>
              <a:r>
                <a:rPr lang="en-US" sz="1500" dirty="0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1500" dirty="0" err="1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Dîjîtal</a:t>
              </a:r>
              <a:r>
                <a:rPr lang="en-US" sz="1500" dirty="0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 a WA | </a:t>
              </a:r>
              <a:r>
                <a:rPr lang="en-US" sz="1500" dirty="0" err="1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Şampiyonên</a:t>
              </a:r>
              <a:r>
                <a:rPr lang="en-US" sz="1500" dirty="0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1500" dirty="0" err="1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Civakê</a:t>
              </a:r>
              <a:r>
                <a:rPr lang="en-US" sz="1500" dirty="0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 | </a:t>
              </a:r>
              <a:r>
                <a:rPr lang="en-US" sz="1500" dirty="0" err="1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Danişîna</a:t>
              </a:r>
              <a:r>
                <a:rPr lang="en-US" sz="1500" dirty="0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1500" dirty="0" err="1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Perwerdehiyê</a:t>
              </a:r>
              <a:endParaRPr lang="en-US" sz="1500" dirty="0">
                <a:solidFill>
                  <a:srgbClr val="D9D9D9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915900" y="9410700"/>
            <a:ext cx="4114800" cy="366712"/>
            <a:chOff x="0" y="0"/>
            <a:chExt cx="5486400" cy="4889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486400" cy="488950"/>
            </a:xfrm>
            <a:custGeom>
              <a:avLst/>
              <a:gdLst/>
              <a:ahLst/>
              <a:cxnLst/>
              <a:rect l="l" t="t" r="r" b="b"/>
              <a:pathLst>
                <a:path w="5486400" h="488950">
                  <a:moveTo>
                    <a:pt x="0" y="0"/>
                  </a:moveTo>
                  <a:lnTo>
                    <a:pt x="5486400" y="0"/>
                  </a:lnTo>
                  <a:lnTo>
                    <a:pt x="5486400" y="488950"/>
                  </a:lnTo>
                  <a:lnTo>
                    <a:pt x="0" y="48895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168637" b="-168637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486400" cy="508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D9D9D9"/>
                  </a:solidFill>
                  <a:latin typeface="Arimo"/>
                  <a:ea typeface="Arimo"/>
                  <a:cs typeface="Arimo"/>
                  <a:sym typeface="Arimo"/>
                </a:rPr>
                <a:t>33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810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48740" y="2282352"/>
            <a:ext cx="15590520" cy="441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64"/>
              </a:lnSpc>
            </a:pPr>
            <a:r>
              <a:rPr lang="en-US" sz="10800">
                <a:solidFill>
                  <a:srgbClr val="134C91"/>
                </a:solidFill>
                <a:latin typeface="Aptos"/>
                <a:ea typeface="Aptos"/>
                <a:cs typeface="Aptos"/>
                <a:sym typeface="Aptos"/>
              </a:rPr>
              <a:t>Meriv çawa xapînokan nas dike û xwe ji wan diparêze.</a:t>
            </a:r>
          </a:p>
          <a:p>
            <a:pPr algn="l">
              <a:lnSpc>
                <a:spcPts val="5832"/>
              </a:lnSpc>
            </a:pPr>
            <a:endParaRPr lang="en-US" sz="10800">
              <a:solidFill>
                <a:srgbClr val="134C91"/>
              </a:solidFill>
              <a:latin typeface="Aptos"/>
              <a:ea typeface="Aptos"/>
              <a:cs typeface="Aptos"/>
              <a:sym typeface="Aptos"/>
            </a:endParaRPr>
          </a:p>
          <a:p>
            <a:pPr algn="l">
              <a:lnSpc>
                <a:spcPts val="5832"/>
              </a:lnSpc>
            </a:pPr>
            <a:r>
              <a:rPr lang="en-US" sz="5400" i="1">
                <a:solidFill>
                  <a:srgbClr val="134C91"/>
                </a:solidFill>
                <a:latin typeface="Aptos Italics"/>
                <a:ea typeface="Aptos Italics"/>
                <a:cs typeface="Aptos Italics"/>
                <a:sym typeface="Aptos Italics"/>
              </a:rPr>
              <a:t>Danûstandina Şampiyonên Civakê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416842"/>
            <a:ext cx="16230600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Hatiye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adaptekirin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Pirtûka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Piçûk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Xapandinan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: Meriv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çawa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xapînokan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nas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dike û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xwe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wan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diparêze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ji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aliyê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Komîsyona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Awustralya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Pêşbazî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Xerîdaran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ve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2024,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Mafên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Weşanê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Commonwealth of Australia, bi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destûra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CC BY 4.0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55733" y="-14288"/>
            <a:ext cx="17546555" cy="798595"/>
            <a:chOff x="0" y="0"/>
            <a:chExt cx="23395407" cy="1064793"/>
          </a:xfrm>
        </p:grpSpPr>
        <p:sp>
          <p:nvSpPr>
            <p:cNvPr id="7" name="Freeform 7"/>
            <p:cNvSpPr/>
            <p:nvPr/>
          </p:nvSpPr>
          <p:spPr>
            <a:xfrm>
              <a:off x="19050" y="19050"/>
              <a:ext cx="23357332" cy="1026668"/>
            </a:xfrm>
            <a:custGeom>
              <a:avLst/>
              <a:gdLst/>
              <a:ahLst/>
              <a:cxnLst/>
              <a:rect l="l" t="t" r="r" b="b"/>
              <a:pathLst>
                <a:path w="23357332" h="1026668">
                  <a:moveTo>
                    <a:pt x="0" y="0"/>
                  </a:moveTo>
                  <a:lnTo>
                    <a:pt x="23357332" y="0"/>
                  </a:lnTo>
                  <a:lnTo>
                    <a:pt x="23357332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742D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3395432" cy="1064768"/>
            </a:xfrm>
            <a:custGeom>
              <a:avLst/>
              <a:gdLst/>
              <a:ahLst/>
              <a:cxnLst/>
              <a:rect l="l" t="t" r="r" b="b"/>
              <a:pathLst>
                <a:path w="23395432" h="1064768">
                  <a:moveTo>
                    <a:pt x="19050" y="0"/>
                  </a:moveTo>
                  <a:lnTo>
                    <a:pt x="23376382" y="0"/>
                  </a:lnTo>
                  <a:cubicBezTo>
                    <a:pt x="23386923" y="0"/>
                    <a:pt x="23395432" y="8509"/>
                    <a:pt x="23395432" y="19050"/>
                  </a:cubicBezTo>
                  <a:lnTo>
                    <a:pt x="23395432" y="1045718"/>
                  </a:lnTo>
                  <a:cubicBezTo>
                    <a:pt x="23395432" y="1056259"/>
                    <a:pt x="23386923" y="1064768"/>
                    <a:pt x="23376382" y="1064768"/>
                  </a:cubicBezTo>
                  <a:lnTo>
                    <a:pt x="19050" y="1064768"/>
                  </a:lnTo>
                  <a:cubicBezTo>
                    <a:pt x="8509" y="1064768"/>
                    <a:pt x="0" y="1056259"/>
                    <a:pt x="0" y="1045718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045718"/>
                  </a:lnTo>
                  <a:lnTo>
                    <a:pt x="19050" y="1045718"/>
                  </a:lnTo>
                  <a:lnTo>
                    <a:pt x="19050" y="1026668"/>
                  </a:lnTo>
                  <a:lnTo>
                    <a:pt x="23376382" y="1026668"/>
                  </a:lnTo>
                  <a:lnTo>
                    <a:pt x="23376382" y="1045718"/>
                  </a:lnTo>
                  <a:lnTo>
                    <a:pt x="23357332" y="1045718"/>
                  </a:lnTo>
                  <a:lnTo>
                    <a:pt x="23357332" y="19050"/>
                  </a:lnTo>
                  <a:lnTo>
                    <a:pt x="23376382" y="19050"/>
                  </a:lnTo>
                  <a:lnTo>
                    <a:pt x="23376382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742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14288" y="755733"/>
            <a:ext cx="798595" cy="9545555"/>
            <a:chOff x="0" y="0"/>
            <a:chExt cx="1064793" cy="12727407"/>
          </a:xfrm>
        </p:grpSpPr>
        <p:sp>
          <p:nvSpPr>
            <p:cNvPr id="10" name="Freeform 10"/>
            <p:cNvSpPr/>
            <p:nvPr/>
          </p:nvSpPr>
          <p:spPr>
            <a:xfrm>
              <a:off x="19050" y="19050"/>
              <a:ext cx="1026668" cy="12689332"/>
            </a:xfrm>
            <a:custGeom>
              <a:avLst/>
              <a:gdLst/>
              <a:ahLst/>
              <a:cxnLst/>
              <a:rect l="l" t="t" r="r" b="b"/>
              <a:pathLst>
                <a:path w="1026668" h="12689332">
                  <a:moveTo>
                    <a:pt x="0" y="0"/>
                  </a:moveTo>
                  <a:lnTo>
                    <a:pt x="1026668" y="0"/>
                  </a:lnTo>
                  <a:lnTo>
                    <a:pt x="1026668" y="12689332"/>
                  </a:lnTo>
                  <a:lnTo>
                    <a:pt x="0" y="12689332"/>
                  </a:lnTo>
                  <a:close/>
                </a:path>
              </a:pathLst>
            </a:custGeom>
            <a:solidFill>
              <a:srgbClr val="FF742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064768" cy="12727432"/>
            </a:xfrm>
            <a:custGeom>
              <a:avLst/>
              <a:gdLst/>
              <a:ahLst/>
              <a:cxnLst/>
              <a:rect l="l" t="t" r="r" b="b"/>
              <a:pathLst>
                <a:path w="1064768" h="12727432">
                  <a:moveTo>
                    <a:pt x="19050" y="0"/>
                  </a:moveTo>
                  <a:lnTo>
                    <a:pt x="1045718" y="0"/>
                  </a:lnTo>
                  <a:cubicBezTo>
                    <a:pt x="1056259" y="0"/>
                    <a:pt x="1064768" y="8509"/>
                    <a:pt x="1064768" y="19050"/>
                  </a:cubicBezTo>
                  <a:lnTo>
                    <a:pt x="1064768" y="12708382"/>
                  </a:lnTo>
                  <a:cubicBezTo>
                    <a:pt x="1064768" y="12718923"/>
                    <a:pt x="1056259" y="12727432"/>
                    <a:pt x="1045718" y="12727432"/>
                  </a:cubicBezTo>
                  <a:lnTo>
                    <a:pt x="19050" y="12727432"/>
                  </a:lnTo>
                  <a:cubicBezTo>
                    <a:pt x="8509" y="12727432"/>
                    <a:pt x="0" y="12718923"/>
                    <a:pt x="0" y="1270838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2708382"/>
                  </a:lnTo>
                  <a:lnTo>
                    <a:pt x="19050" y="12708382"/>
                  </a:lnTo>
                  <a:lnTo>
                    <a:pt x="19050" y="12689332"/>
                  </a:lnTo>
                  <a:lnTo>
                    <a:pt x="1045718" y="12689332"/>
                  </a:lnTo>
                  <a:lnTo>
                    <a:pt x="1045718" y="12708382"/>
                  </a:lnTo>
                  <a:lnTo>
                    <a:pt x="1026668" y="12708382"/>
                  </a:lnTo>
                  <a:lnTo>
                    <a:pt x="1026668" y="19050"/>
                  </a:lnTo>
                  <a:lnTo>
                    <a:pt x="1045718" y="19050"/>
                  </a:lnTo>
                  <a:lnTo>
                    <a:pt x="10457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742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14288" y="-14288"/>
            <a:ext cx="798595" cy="798595"/>
            <a:chOff x="0" y="0"/>
            <a:chExt cx="1064793" cy="1064793"/>
          </a:xfrm>
        </p:grpSpPr>
        <p:sp>
          <p:nvSpPr>
            <p:cNvPr id="13" name="Freeform 13"/>
            <p:cNvSpPr/>
            <p:nvPr/>
          </p:nvSpPr>
          <p:spPr>
            <a:xfrm>
              <a:off x="19050" y="19050"/>
              <a:ext cx="1026668" cy="1026668"/>
            </a:xfrm>
            <a:custGeom>
              <a:avLst/>
              <a:gdLst/>
              <a:ahLst/>
              <a:cxnLst/>
              <a:rect l="l" t="t" r="r" b="b"/>
              <a:pathLst>
                <a:path w="1026668" h="1026668">
                  <a:moveTo>
                    <a:pt x="0" y="0"/>
                  </a:moveTo>
                  <a:lnTo>
                    <a:pt x="1026668" y="0"/>
                  </a:lnTo>
                  <a:lnTo>
                    <a:pt x="1026668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0A2391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064768" cy="1064768"/>
            </a:xfrm>
            <a:custGeom>
              <a:avLst/>
              <a:gdLst/>
              <a:ahLst/>
              <a:cxnLst/>
              <a:rect l="l" t="t" r="r" b="b"/>
              <a:pathLst>
                <a:path w="1064768" h="1064768">
                  <a:moveTo>
                    <a:pt x="19050" y="0"/>
                  </a:moveTo>
                  <a:lnTo>
                    <a:pt x="1045718" y="0"/>
                  </a:lnTo>
                  <a:cubicBezTo>
                    <a:pt x="1056259" y="0"/>
                    <a:pt x="1064768" y="8509"/>
                    <a:pt x="1064768" y="19050"/>
                  </a:cubicBezTo>
                  <a:lnTo>
                    <a:pt x="1064768" y="1045718"/>
                  </a:lnTo>
                  <a:cubicBezTo>
                    <a:pt x="1064768" y="1056259"/>
                    <a:pt x="1056259" y="1064768"/>
                    <a:pt x="1045718" y="1064768"/>
                  </a:cubicBezTo>
                  <a:lnTo>
                    <a:pt x="19050" y="1064768"/>
                  </a:lnTo>
                  <a:cubicBezTo>
                    <a:pt x="8509" y="1064768"/>
                    <a:pt x="0" y="1056259"/>
                    <a:pt x="0" y="1045718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045718"/>
                  </a:lnTo>
                  <a:lnTo>
                    <a:pt x="19050" y="1045718"/>
                  </a:lnTo>
                  <a:lnTo>
                    <a:pt x="19050" y="1026668"/>
                  </a:lnTo>
                  <a:lnTo>
                    <a:pt x="1045718" y="1026668"/>
                  </a:lnTo>
                  <a:lnTo>
                    <a:pt x="1045718" y="1045718"/>
                  </a:lnTo>
                  <a:lnTo>
                    <a:pt x="1026668" y="1045718"/>
                  </a:lnTo>
                  <a:lnTo>
                    <a:pt x="1026668" y="19050"/>
                  </a:lnTo>
                  <a:lnTo>
                    <a:pt x="1045718" y="19050"/>
                  </a:lnTo>
                  <a:lnTo>
                    <a:pt x="10457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55733" y="9502692"/>
            <a:ext cx="17546555" cy="798595"/>
            <a:chOff x="0" y="0"/>
            <a:chExt cx="23395407" cy="1064793"/>
          </a:xfrm>
        </p:grpSpPr>
        <p:sp>
          <p:nvSpPr>
            <p:cNvPr id="16" name="Freeform 16"/>
            <p:cNvSpPr/>
            <p:nvPr/>
          </p:nvSpPr>
          <p:spPr>
            <a:xfrm>
              <a:off x="19050" y="19050"/>
              <a:ext cx="23357332" cy="1026668"/>
            </a:xfrm>
            <a:custGeom>
              <a:avLst/>
              <a:gdLst/>
              <a:ahLst/>
              <a:cxnLst/>
              <a:rect l="l" t="t" r="r" b="b"/>
              <a:pathLst>
                <a:path w="23357332" h="1026668">
                  <a:moveTo>
                    <a:pt x="0" y="0"/>
                  </a:moveTo>
                  <a:lnTo>
                    <a:pt x="23357332" y="0"/>
                  </a:lnTo>
                  <a:lnTo>
                    <a:pt x="23357332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742D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3395432" cy="1064768"/>
            </a:xfrm>
            <a:custGeom>
              <a:avLst/>
              <a:gdLst/>
              <a:ahLst/>
              <a:cxnLst/>
              <a:rect l="l" t="t" r="r" b="b"/>
              <a:pathLst>
                <a:path w="23395432" h="1064768">
                  <a:moveTo>
                    <a:pt x="19050" y="0"/>
                  </a:moveTo>
                  <a:lnTo>
                    <a:pt x="23376382" y="0"/>
                  </a:lnTo>
                  <a:cubicBezTo>
                    <a:pt x="23386923" y="0"/>
                    <a:pt x="23395432" y="8509"/>
                    <a:pt x="23395432" y="19050"/>
                  </a:cubicBezTo>
                  <a:lnTo>
                    <a:pt x="23395432" y="1045718"/>
                  </a:lnTo>
                  <a:cubicBezTo>
                    <a:pt x="23395432" y="1056259"/>
                    <a:pt x="23386923" y="1064768"/>
                    <a:pt x="23376382" y="1064768"/>
                  </a:cubicBezTo>
                  <a:lnTo>
                    <a:pt x="19050" y="1064768"/>
                  </a:lnTo>
                  <a:cubicBezTo>
                    <a:pt x="8509" y="1064768"/>
                    <a:pt x="0" y="1056259"/>
                    <a:pt x="0" y="1045718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045718"/>
                  </a:lnTo>
                  <a:lnTo>
                    <a:pt x="19050" y="1045718"/>
                  </a:lnTo>
                  <a:lnTo>
                    <a:pt x="19050" y="1026668"/>
                  </a:lnTo>
                  <a:lnTo>
                    <a:pt x="23376382" y="1026668"/>
                  </a:lnTo>
                  <a:lnTo>
                    <a:pt x="23376382" y="1045718"/>
                  </a:lnTo>
                  <a:lnTo>
                    <a:pt x="23357332" y="1045718"/>
                  </a:lnTo>
                  <a:lnTo>
                    <a:pt x="23357332" y="19050"/>
                  </a:lnTo>
                  <a:lnTo>
                    <a:pt x="23376382" y="19050"/>
                  </a:lnTo>
                  <a:lnTo>
                    <a:pt x="23376382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742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7503692" y="130102"/>
            <a:ext cx="798595" cy="9893770"/>
            <a:chOff x="0" y="0"/>
            <a:chExt cx="1064793" cy="13191693"/>
          </a:xfrm>
        </p:grpSpPr>
        <p:sp>
          <p:nvSpPr>
            <p:cNvPr id="19" name="Freeform 19"/>
            <p:cNvSpPr/>
            <p:nvPr/>
          </p:nvSpPr>
          <p:spPr>
            <a:xfrm>
              <a:off x="19050" y="19050"/>
              <a:ext cx="1026668" cy="13153644"/>
            </a:xfrm>
            <a:custGeom>
              <a:avLst/>
              <a:gdLst/>
              <a:ahLst/>
              <a:cxnLst/>
              <a:rect l="l" t="t" r="r" b="b"/>
              <a:pathLst>
                <a:path w="1026668" h="13153644">
                  <a:moveTo>
                    <a:pt x="0" y="0"/>
                  </a:moveTo>
                  <a:lnTo>
                    <a:pt x="1026668" y="0"/>
                  </a:lnTo>
                  <a:lnTo>
                    <a:pt x="1026668" y="13153644"/>
                  </a:lnTo>
                  <a:lnTo>
                    <a:pt x="0" y="13153644"/>
                  </a:lnTo>
                  <a:close/>
                </a:path>
              </a:pathLst>
            </a:custGeom>
            <a:solidFill>
              <a:srgbClr val="FF742D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064768" cy="13191744"/>
            </a:xfrm>
            <a:custGeom>
              <a:avLst/>
              <a:gdLst/>
              <a:ahLst/>
              <a:cxnLst/>
              <a:rect l="l" t="t" r="r" b="b"/>
              <a:pathLst>
                <a:path w="1064768" h="13191744">
                  <a:moveTo>
                    <a:pt x="19050" y="0"/>
                  </a:moveTo>
                  <a:lnTo>
                    <a:pt x="1045718" y="0"/>
                  </a:lnTo>
                  <a:cubicBezTo>
                    <a:pt x="1056259" y="0"/>
                    <a:pt x="1064768" y="8509"/>
                    <a:pt x="1064768" y="19050"/>
                  </a:cubicBezTo>
                  <a:lnTo>
                    <a:pt x="1064768" y="13172694"/>
                  </a:lnTo>
                  <a:cubicBezTo>
                    <a:pt x="1064768" y="13183234"/>
                    <a:pt x="1056259" y="13191744"/>
                    <a:pt x="1045718" y="13191744"/>
                  </a:cubicBezTo>
                  <a:lnTo>
                    <a:pt x="19050" y="13191744"/>
                  </a:lnTo>
                  <a:cubicBezTo>
                    <a:pt x="8509" y="13191744"/>
                    <a:pt x="0" y="13183234"/>
                    <a:pt x="0" y="1317269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3172694"/>
                  </a:lnTo>
                  <a:lnTo>
                    <a:pt x="19050" y="13172694"/>
                  </a:lnTo>
                  <a:lnTo>
                    <a:pt x="19050" y="13153644"/>
                  </a:lnTo>
                  <a:lnTo>
                    <a:pt x="1045718" y="13153644"/>
                  </a:lnTo>
                  <a:lnTo>
                    <a:pt x="1045718" y="13172694"/>
                  </a:lnTo>
                  <a:lnTo>
                    <a:pt x="1026668" y="13172694"/>
                  </a:lnTo>
                  <a:lnTo>
                    <a:pt x="1026668" y="19050"/>
                  </a:lnTo>
                  <a:lnTo>
                    <a:pt x="1045718" y="19050"/>
                  </a:lnTo>
                  <a:lnTo>
                    <a:pt x="10457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742D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0384" y="755733"/>
            <a:ext cx="16707231" cy="8775535"/>
            <a:chOff x="0" y="0"/>
            <a:chExt cx="22276308" cy="117007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76308" cy="11700764"/>
            </a:xfrm>
            <a:custGeom>
              <a:avLst/>
              <a:gdLst/>
              <a:ahLst/>
              <a:cxnLst/>
              <a:rect l="l" t="t" r="r" b="b"/>
              <a:pathLst>
                <a:path w="22276308" h="11700764">
                  <a:moveTo>
                    <a:pt x="19050" y="0"/>
                  </a:moveTo>
                  <a:lnTo>
                    <a:pt x="22257258" y="0"/>
                  </a:lnTo>
                  <a:cubicBezTo>
                    <a:pt x="22267799" y="0"/>
                    <a:pt x="22276308" y="8509"/>
                    <a:pt x="22276308" y="19050"/>
                  </a:cubicBezTo>
                  <a:lnTo>
                    <a:pt x="22276308" y="11681714"/>
                  </a:lnTo>
                  <a:cubicBezTo>
                    <a:pt x="22276308" y="11692255"/>
                    <a:pt x="22267799" y="11700764"/>
                    <a:pt x="22257258" y="11700764"/>
                  </a:cubicBezTo>
                  <a:lnTo>
                    <a:pt x="19050" y="11700764"/>
                  </a:lnTo>
                  <a:cubicBezTo>
                    <a:pt x="8509" y="11700764"/>
                    <a:pt x="0" y="11692255"/>
                    <a:pt x="0" y="1168171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681714"/>
                  </a:lnTo>
                  <a:lnTo>
                    <a:pt x="19050" y="11681714"/>
                  </a:lnTo>
                  <a:lnTo>
                    <a:pt x="19050" y="11662664"/>
                  </a:lnTo>
                  <a:lnTo>
                    <a:pt x="22257258" y="11662664"/>
                  </a:lnTo>
                  <a:lnTo>
                    <a:pt x="22257258" y="11681714"/>
                  </a:lnTo>
                  <a:lnTo>
                    <a:pt x="22238208" y="11681714"/>
                  </a:lnTo>
                  <a:lnTo>
                    <a:pt x="22238208" y="19050"/>
                  </a:lnTo>
                  <a:lnTo>
                    <a:pt x="22257258" y="19050"/>
                  </a:lnTo>
                  <a:lnTo>
                    <a:pt x="2225725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3565" y="0"/>
            <a:ext cx="18288000" cy="770020"/>
            <a:chOff x="0" y="0"/>
            <a:chExt cx="24384000" cy="10266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26668"/>
            </a:xfrm>
            <a:custGeom>
              <a:avLst/>
              <a:gdLst/>
              <a:ahLst/>
              <a:cxnLst/>
              <a:rect l="l" t="t" r="r" b="b"/>
              <a:pathLst>
                <a:path w="24384000" h="1026668">
                  <a:moveTo>
                    <a:pt x="0" y="0"/>
                  </a:moveTo>
                  <a:lnTo>
                    <a:pt x="24384000" y="0"/>
                  </a:lnTo>
                  <a:lnTo>
                    <a:pt x="24384000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348740" y="1368257"/>
            <a:ext cx="11473160" cy="13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97"/>
              </a:lnSpc>
            </a:pPr>
            <a:r>
              <a:rPr lang="en-US" sz="10800" b="1">
                <a:solidFill>
                  <a:srgbClr val="134C91"/>
                </a:solidFill>
                <a:latin typeface="Aptos Bold"/>
                <a:ea typeface="Aptos Bold"/>
                <a:cs typeface="Aptos Bold"/>
                <a:sym typeface="Aptos Bold"/>
              </a:rPr>
              <a:t>Alîkarî li ber dest 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740" y="8403078"/>
            <a:ext cx="15758673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Hatiye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adaptekirin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Pirtûka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Piçûk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Xapandinan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: Meriv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çawa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xapînokan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nas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dike û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xwe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wan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diparêze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ji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aliyê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Komîsyona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Awustralya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Pêşbazî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Xerîdaran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ve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2024,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Mafên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Weşanê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Commonwealth of Australia, bi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destûra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CC BY 4.0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23565" y="9516980"/>
            <a:ext cx="18288000" cy="770020"/>
            <a:chOff x="0" y="0"/>
            <a:chExt cx="24384000" cy="10266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026668"/>
            </a:xfrm>
            <a:custGeom>
              <a:avLst/>
              <a:gdLst/>
              <a:ahLst/>
              <a:cxnLst/>
              <a:rect l="l" t="t" r="r" b="b"/>
              <a:pathLst>
                <a:path w="24384000" h="1026668">
                  <a:moveTo>
                    <a:pt x="0" y="0"/>
                  </a:moveTo>
                  <a:lnTo>
                    <a:pt x="24384000" y="0"/>
                  </a:lnTo>
                  <a:lnTo>
                    <a:pt x="24384000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23565" y="770020"/>
            <a:ext cx="804672" cy="8746960"/>
            <a:chOff x="0" y="0"/>
            <a:chExt cx="1072896" cy="116626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2896" cy="11662664"/>
            </a:xfrm>
            <a:custGeom>
              <a:avLst/>
              <a:gdLst/>
              <a:ahLst/>
              <a:cxnLst/>
              <a:rect l="l" t="t" r="r" b="b"/>
              <a:pathLst>
                <a:path w="1072896" h="11662664">
                  <a:moveTo>
                    <a:pt x="0" y="0"/>
                  </a:moveTo>
                  <a:lnTo>
                    <a:pt x="1072896" y="0"/>
                  </a:lnTo>
                  <a:lnTo>
                    <a:pt x="1072896" y="11662664"/>
                  </a:lnTo>
                  <a:lnTo>
                    <a:pt x="0" y="11662664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459763" y="770020"/>
            <a:ext cx="804672" cy="8746960"/>
            <a:chOff x="0" y="0"/>
            <a:chExt cx="1072896" cy="116626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72896" cy="11662664"/>
            </a:xfrm>
            <a:custGeom>
              <a:avLst/>
              <a:gdLst/>
              <a:ahLst/>
              <a:cxnLst/>
              <a:rect l="l" t="t" r="r" b="b"/>
              <a:pathLst>
                <a:path w="1072896" h="11662664">
                  <a:moveTo>
                    <a:pt x="0" y="0"/>
                  </a:moveTo>
                  <a:lnTo>
                    <a:pt x="1072896" y="0"/>
                  </a:lnTo>
                  <a:lnTo>
                    <a:pt x="1072896" y="11662664"/>
                  </a:lnTo>
                  <a:lnTo>
                    <a:pt x="0" y="11662664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348740" y="4550940"/>
            <a:ext cx="14093662" cy="237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2"/>
              </a:lnSpc>
            </a:pPr>
            <a:r>
              <a:rPr lang="en-US" sz="4320">
                <a:solidFill>
                  <a:srgbClr val="134C91"/>
                </a:solidFill>
                <a:latin typeface="Aptos"/>
                <a:ea typeface="Aptos"/>
                <a:cs typeface="Aptos"/>
                <a:sym typeface="Aptos"/>
              </a:rPr>
              <a:t>Heke hûn hatine xapandin, hûn ne bi tenê ne - lê divê hûn zû tevbigerin.</a:t>
            </a:r>
          </a:p>
          <a:p>
            <a:pPr marL="781812" lvl="1" indent="-390906" algn="l">
              <a:lnSpc>
                <a:spcPts val="3732"/>
              </a:lnSpc>
              <a:buFont typeface="Arial"/>
              <a:buChar char="•"/>
            </a:pPr>
            <a:r>
              <a:rPr lang="en-US" sz="4320">
                <a:solidFill>
                  <a:srgbClr val="134C91"/>
                </a:solidFill>
                <a:latin typeface="Aptos"/>
                <a:ea typeface="Aptos"/>
                <a:cs typeface="Aptos"/>
                <a:sym typeface="Aptos"/>
              </a:rPr>
              <a:t>Ji banka xwe an dabînkerê karta xwe re bêjin</a:t>
            </a:r>
          </a:p>
          <a:p>
            <a:pPr marL="781812" lvl="1" indent="-390906" algn="l">
              <a:lnSpc>
                <a:spcPts val="3732"/>
              </a:lnSpc>
              <a:buFont typeface="Arial"/>
              <a:buChar char="•"/>
            </a:pPr>
            <a:r>
              <a:rPr lang="en-US" sz="4320">
                <a:solidFill>
                  <a:srgbClr val="134C91"/>
                </a:solidFill>
                <a:latin typeface="Aptos"/>
                <a:ea typeface="Aptos"/>
                <a:cs typeface="Aptos"/>
                <a:sym typeface="Aptos"/>
              </a:rPr>
              <a:t>Bi rêya 1800 595 160 an jî www.idcare.org bi IDCare re têkilî daynin.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7469040" y="-192596"/>
            <a:ext cx="1006983" cy="976903"/>
            <a:chOff x="0" y="0"/>
            <a:chExt cx="1342644" cy="130253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42644" cy="1302512"/>
            </a:xfrm>
            <a:custGeom>
              <a:avLst/>
              <a:gdLst/>
              <a:ahLst/>
              <a:cxnLst/>
              <a:rect l="l" t="t" r="r" b="b"/>
              <a:pathLst>
                <a:path w="1342644" h="1302512">
                  <a:moveTo>
                    <a:pt x="19050" y="0"/>
                  </a:moveTo>
                  <a:lnTo>
                    <a:pt x="1323594" y="0"/>
                  </a:lnTo>
                  <a:cubicBezTo>
                    <a:pt x="1334135" y="0"/>
                    <a:pt x="1342644" y="8509"/>
                    <a:pt x="1342644" y="19050"/>
                  </a:cubicBezTo>
                  <a:lnTo>
                    <a:pt x="1342644" y="1283462"/>
                  </a:lnTo>
                  <a:cubicBezTo>
                    <a:pt x="1342644" y="1294003"/>
                    <a:pt x="1334135" y="1302512"/>
                    <a:pt x="1323594" y="1302512"/>
                  </a:cubicBezTo>
                  <a:lnTo>
                    <a:pt x="19050" y="1302512"/>
                  </a:lnTo>
                  <a:cubicBezTo>
                    <a:pt x="8509" y="1302512"/>
                    <a:pt x="0" y="1294003"/>
                    <a:pt x="0" y="128346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283462"/>
                  </a:lnTo>
                  <a:lnTo>
                    <a:pt x="19050" y="1283462"/>
                  </a:lnTo>
                  <a:lnTo>
                    <a:pt x="19050" y="1264412"/>
                  </a:lnTo>
                  <a:lnTo>
                    <a:pt x="1323594" y="1264412"/>
                  </a:lnTo>
                  <a:lnTo>
                    <a:pt x="1323594" y="1283462"/>
                  </a:lnTo>
                  <a:lnTo>
                    <a:pt x="1304544" y="1283462"/>
                  </a:lnTo>
                  <a:lnTo>
                    <a:pt x="1304544" y="19050"/>
                  </a:lnTo>
                  <a:lnTo>
                    <a:pt x="1323594" y="19050"/>
                  </a:lnTo>
                  <a:lnTo>
                    <a:pt x="1323594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7300" y="547688"/>
            <a:ext cx="15773400" cy="1988345"/>
            <a:chOff x="0" y="0"/>
            <a:chExt cx="21031200" cy="265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4573" b="-104573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128"/>
                </a:lnSpc>
              </a:pPr>
              <a:r>
                <a:rPr lang="en-US" sz="6600" b="1">
                  <a:solidFill>
                    <a:srgbClr val="0A2391"/>
                  </a:solidFill>
                  <a:latin typeface="Aptos Bold"/>
                  <a:ea typeface="Aptos Bold"/>
                  <a:cs typeface="Aptos Bold"/>
                  <a:sym typeface="Aptos Bold"/>
                </a:rPr>
                <a:t>Bi van sê gavan xwe biparêzin :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40875" y="3075768"/>
            <a:ext cx="5746374" cy="455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1. Bisekinin</a:t>
            </a:r>
          </a:p>
          <a:p>
            <a:pPr algn="l">
              <a:lnSpc>
                <a:spcPts val="7128"/>
              </a:lnSpc>
            </a:pPr>
            <a:endParaRPr lang="en-US" sz="6600">
              <a:solidFill>
                <a:srgbClr val="0A2391"/>
              </a:solidFill>
              <a:latin typeface="Aptos"/>
              <a:ea typeface="Aptos"/>
              <a:cs typeface="Aptos"/>
              <a:sym typeface="Aptos"/>
            </a:endParaRPr>
          </a:p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2. Pişkinîn Bikîn</a:t>
            </a:r>
          </a:p>
          <a:p>
            <a:pPr algn="l">
              <a:lnSpc>
                <a:spcPts val="7128"/>
              </a:lnSpc>
            </a:pPr>
            <a:endParaRPr lang="en-US" sz="6600">
              <a:solidFill>
                <a:srgbClr val="0A2391"/>
              </a:solidFill>
              <a:latin typeface="Aptos"/>
              <a:ea typeface="Aptos"/>
              <a:cs typeface="Aptos"/>
              <a:sym typeface="Aptos"/>
            </a:endParaRPr>
          </a:p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3. Biparêzin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55733" y="-14288"/>
            <a:ext cx="17546555" cy="798595"/>
            <a:chOff x="0" y="0"/>
            <a:chExt cx="23395407" cy="1064793"/>
          </a:xfrm>
        </p:grpSpPr>
        <p:sp>
          <p:nvSpPr>
            <p:cNvPr id="7" name="Freeform 7"/>
            <p:cNvSpPr/>
            <p:nvPr/>
          </p:nvSpPr>
          <p:spPr>
            <a:xfrm>
              <a:off x="19050" y="19050"/>
              <a:ext cx="23357332" cy="1026668"/>
            </a:xfrm>
            <a:custGeom>
              <a:avLst/>
              <a:gdLst/>
              <a:ahLst/>
              <a:cxnLst/>
              <a:rect l="l" t="t" r="r" b="b"/>
              <a:pathLst>
                <a:path w="23357332" h="1026668">
                  <a:moveTo>
                    <a:pt x="0" y="0"/>
                  </a:moveTo>
                  <a:lnTo>
                    <a:pt x="23357332" y="0"/>
                  </a:lnTo>
                  <a:lnTo>
                    <a:pt x="23357332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742D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3395432" cy="1064768"/>
            </a:xfrm>
            <a:custGeom>
              <a:avLst/>
              <a:gdLst/>
              <a:ahLst/>
              <a:cxnLst/>
              <a:rect l="l" t="t" r="r" b="b"/>
              <a:pathLst>
                <a:path w="23395432" h="1064768">
                  <a:moveTo>
                    <a:pt x="19050" y="0"/>
                  </a:moveTo>
                  <a:lnTo>
                    <a:pt x="23376382" y="0"/>
                  </a:lnTo>
                  <a:cubicBezTo>
                    <a:pt x="23386923" y="0"/>
                    <a:pt x="23395432" y="8509"/>
                    <a:pt x="23395432" y="19050"/>
                  </a:cubicBezTo>
                  <a:lnTo>
                    <a:pt x="23395432" y="1045718"/>
                  </a:lnTo>
                  <a:cubicBezTo>
                    <a:pt x="23395432" y="1056259"/>
                    <a:pt x="23386923" y="1064768"/>
                    <a:pt x="23376382" y="1064768"/>
                  </a:cubicBezTo>
                  <a:lnTo>
                    <a:pt x="19050" y="1064768"/>
                  </a:lnTo>
                  <a:cubicBezTo>
                    <a:pt x="8509" y="1064768"/>
                    <a:pt x="0" y="1056259"/>
                    <a:pt x="0" y="1045718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045718"/>
                  </a:lnTo>
                  <a:lnTo>
                    <a:pt x="19050" y="1045718"/>
                  </a:lnTo>
                  <a:lnTo>
                    <a:pt x="19050" y="1026668"/>
                  </a:lnTo>
                  <a:lnTo>
                    <a:pt x="23376382" y="1026668"/>
                  </a:lnTo>
                  <a:lnTo>
                    <a:pt x="23376382" y="1045718"/>
                  </a:lnTo>
                  <a:lnTo>
                    <a:pt x="23357332" y="1045718"/>
                  </a:lnTo>
                  <a:lnTo>
                    <a:pt x="23357332" y="19050"/>
                  </a:lnTo>
                  <a:lnTo>
                    <a:pt x="23376382" y="19050"/>
                  </a:lnTo>
                  <a:lnTo>
                    <a:pt x="23376382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742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14288" y="755733"/>
            <a:ext cx="798595" cy="9893770"/>
            <a:chOff x="0" y="0"/>
            <a:chExt cx="1064793" cy="13191693"/>
          </a:xfrm>
        </p:grpSpPr>
        <p:sp>
          <p:nvSpPr>
            <p:cNvPr id="10" name="Freeform 10"/>
            <p:cNvSpPr/>
            <p:nvPr/>
          </p:nvSpPr>
          <p:spPr>
            <a:xfrm>
              <a:off x="19050" y="19050"/>
              <a:ext cx="1026668" cy="13153644"/>
            </a:xfrm>
            <a:custGeom>
              <a:avLst/>
              <a:gdLst/>
              <a:ahLst/>
              <a:cxnLst/>
              <a:rect l="l" t="t" r="r" b="b"/>
              <a:pathLst>
                <a:path w="1026668" h="13153644">
                  <a:moveTo>
                    <a:pt x="0" y="0"/>
                  </a:moveTo>
                  <a:lnTo>
                    <a:pt x="1026668" y="0"/>
                  </a:lnTo>
                  <a:lnTo>
                    <a:pt x="1026668" y="13153644"/>
                  </a:lnTo>
                  <a:lnTo>
                    <a:pt x="0" y="13153644"/>
                  </a:lnTo>
                  <a:close/>
                </a:path>
              </a:pathLst>
            </a:custGeom>
            <a:solidFill>
              <a:srgbClr val="FF742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064768" cy="13191744"/>
            </a:xfrm>
            <a:custGeom>
              <a:avLst/>
              <a:gdLst/>
              <a:ahLst/>
              <a:cxnLst/>
              <a:rect l="l" t="t" r="r" b="b"/>
              <a:pathLst>
                <a:path w="1064768" h="13191744">
                  <a:moveTo>
                    <a:pt x="19050" y="0"/>
                  </a:moveTo>
                  <a:lnTo>
                    <a:pt x="1045718" y="0"/>
                  </a:lnTo>
                  <a:cubicBezTo>
                    <a:pt x="1056259" y="0"/>
                    <a:pt x="1064768" y="8509"/>
                    <a:pt x="1064768" y="19050"/>
                  </a:cubicBezTo>
                  <a:lnTo>
                    <a:pt x="1064768" y="13172694"/>
                  </a:lnTo>
                  <a:cubicBezTo>
                    <a:pt x="1064768" y="13183234"/>
                    <a:pt x="1056259" y="13191744"/>
                    <a:pt x="1045718" y="13191744"/>
                  </a:cubicBezTo>
                  <a:lnTo>
                    <a:pt x="19050" y="13191744"/>
                  </a:lnTo>
                  <a:cubicBezTo>
                    <a:pt x="8509" y="13191744"/>
                    <a:pt x="0" y="13183234"/>
                    <a:pt x="0" y="1317269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3172694"/>
                  </a:lnTo>
                  <a:lnTo>
                    <a:pt x="19050" y="13172694"/>
                  </a:lnTo>
                  <a:lnTo>
                    <a:pt x="19050" y="13153644"/>
                  </a:lnTo>
                  <a:lnTo>
                    <a:pt x="1045718" y="13153644"/>
                  </a:lnTo>
                  <a:lnTo>
                    <a:pt x="1045718" y="13172694"/>
                  </a:lnTo>
                  <a:lnTo>
                    <a:pt x="1026668" y="13172694"/>
                  </a:lnTo>
                  <a:lnTo>
                    <a:pt x="1026668" y="19050"/>
                  </a:lnTo>
                  <a:lnTo>
                    <a:pt x="1045718" y="19050"/>
                  </a:lnTo>
                  <a:lnTo>
                    <a:pt x="10457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742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14288" y="-14288"/>
            <a:ext cx="798595" cy="798595"/>
            <a:chOff x="0" y="0"/>
            <a:chExt cx="1064793" cy="1064793"/>
          </a:xfrm>
        </p:grpSpPr>
        <p:sp>
          <p:nvSpPr>
            <p:cNvPr id="13" name="Freeform 13"/>
            <p:cNvSpPr/>
            <p:nvPr/>
          </p:nvSpPr>
          <p:spPr>
            <a:xfrm>
              <a:off x="19050" y="19050"/>
              <a:ext cx="1026668" cy="1026668"/>
            </a:xfrm>
            <a:custGeom>
              <a:avLst/>
              <a:gdLst/>
              <a:ahLst/>
              <a:cxnLst/>
              <a:rect l="l" t="t" r="r" b="b"/>
              <a:pathLst>
                <a:path w="1026668" h="1026668">
                  <a:moveTo>
                    <a:pt x="0" y="0"/>
                  </a:moveTo>
                  <a:lnTo>
                    <a:pt x="1026668" y="0"/>
                  </a:lnTo>
                  <a:lnTo>
                    <a:pt x="1026668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EB51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064768" cy="1064768"/>
            </a:xfrm>
            <a:custGeom>
              <a:avLst/>
              <a:gdLst/>
              <a:ahLst/>
              <a:cxnLst/>
              <a:rect l="l" t="t" r="r" b="b"/>
              <a:pathLst>
                <a:path w="1064768" h="1064768">
                  <a:moveTo>
                    <a:pt x="19050" y="0"/>
                  </a:moveTo>
                  <a:lnTo>
                    <a:pt x="1045718" y="0"/>
                  </a:lnTo>
                  <a:cubicBezTo>
                    <a:pt x="1056259" y="0"/>
                    <a:pt x="1064768" y="8509"/>
                    <a:pt x="1064768" y="19050"/>
                  </a:cubicBezTo>
                  <a:lnTo>
                    <a:pt x="1064768" y="1045718"/>
                  </a:lnTo>
                  <a:cubicBezTo>
                    <a:pt x="1064768" y="1056259"/>
                    <a:pt x="1056259" y="1064768"/>
                    <a:pt x="1045718" y="1064768"/>
                  </a:cubicBezTo>
                  <a:lnTo>
                    <a:pt x="19050" y="1064768"/>
                  </a:lnTo>
                  <a:cubicBezTo>
                    <a:pt x="8509" y="1064768"/>
                    <a:pt x="0" y="1056259"/>
                    <a:pt x="0" y="1045718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045718"/>
                  </a:lnTo>
                  <a:lnTo>
                    <a:pt x="19050" y="1045718"/>
                  </a:lnTo>
                  <a:lnTo>
                    <a:pt x="19050" y="1026668"/>
                  </a:lnTo>
                  <a:lnTo>
                    <a:pt x="1045718" y="1026668"/>
                  </a:lnTo>
                  <a:lnTo>
                    <a:pt x="1045718" y="1045718"/>
                  </a:lnTo>
                  <a:lnTo>
                    <a:pt x="1026668" y="1045718"/>
                  </a:lnTo>
                  <a:lnTo>
                    <a:pt x="1026668" y="19050"/>
                  </a:lnTo>
                  <a:lnTo>
                    <a:pt x="1045718" y="19050"/>
                  </a:lnTo>
                  <a:lnTo>
                    <a:pt x="10457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EB51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55733" y="9502692"/>
            <a:ext cx="17601419" cy="798595"/>
            <a:chOff x="0" y="0"/>
            <a:chExt cx="23468559" cy="1064793"/>
          </a:xfrm>
        </p:grpSpPr>
        <p:sp>
          <p:nvSpPr>
            <p:cNvPr id="16" name="Freeform 16"/>
            <p:cNvSpPr/>
            <p:nvPr/>
          </p:nvSpPr>
          <p:spPr>
            <a:xfrm>
              <a:off x="19050" y="19050"/>
              <a:ext cx="23430485" cy="1026668"/>
            </a:xfrm>
            <a:custGeom>
              <a:avLst/>
              <a:gdLst/>
              <a:ahLst/>
              <a:cxnLst/>
              <a:rect l="l" t="t" r="r" b="b"/>
              <a:pathLst>
                <a:path w="23430485" h="1026668">
                  <a:moveTo>
                    <a:pt x="0" y="0"/>
                  </a:moveTo>
                  <a:lnTo>
                    <a:pt x="23430485" y="0"/>
                  </a:lnTo>
                  <a:lnTo>
                    <a:pt x="23430485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742D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3468585" cy="1064768"/>
            </a:xfrm>
            <a:custGeom>
              <a:avLst/>
              <a:gdLst/>
              <a:ahLst/>
              <a:cxnLst/>
              <a:rect l="l" t="t" r="r" b="b"/>
              <a:pathLst>
                <a:path w="23468585" h="1064768">
                  <a:moveTo>
                    <a:pt x="19050" y="0"/>
                  </a:moveTo>
                  <a:lnTo>
                    <a:pt x="23449535" y="0"/>
                  </a:lnTo>
                  <a:cubicBezTo>
                    <a:pt x="23460075" y="0"/>
                    <a:pt x="23468585" y="8509"/>
                    <a:pt x="23468585" y="19050"/>
                  </a:cubicBezTo>
                  <a:lnTo>
                    <a:pt x="23468585" y="1045718"/>
                  </a:lnTo>
                  <a:cubicBezTo>
                    <a:pt x="23468585" y="1056259"/>
                    <a:pt x="23460075" y="1064768"/>
                    <a:pt x="23449535" y="1064768"/>
                  </a:cubicBezTo>
                  <a:lnTo>
                    <a:pt x="19050" y="1064768"/>
                  </a:lnTo>
                  <a:cubicBezTo>
                    <a:pt x="8509" y="1064768"/>
                    <a:pt x="0" y="1056259"/>
                    <a:pt x="0" y="1045718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045718"/>
                  </a:lnTo>
                  <a:lnTo>
                    <a:pt x="19050" y="1045718"/>
                  </a:lnTo>
                  <a:lnTo>
                    <a:pt x="19050" y="1026668"/>
                  </a:lnTo>
                  <a:lnTo>
                    <a:pt x="23449535" y="1026668"/>
                  </a:lnTo>
                  <a:lnTo>
                    <a:pt x="23449535" y="1045718"/>
                  </a:lnTo>
                  <a:lnTo>
                    <a:pt x="23430485" y="1045718"/>
                  </a:lnTo>
                  <a:lnTo>
                    <a:pt x="23430485" y="19050"/>
                  </a:lnTo>
                  <a:lnTo>
                    <a:pt x="23449535" y="19050"/>
                  </a:lnTo>
                  <a:lnTo>
                    <a:pt x="23449535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742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7503692" y="130102"/>
            <a:ext cx="798595" cy="9893770"/>
            <a:chOff x="0" y="0"/>
            <a:chExt cx="1064793" cy="13191693"/>
          </a:xfrm>
        </p:grpSpPr>
        <p:sp>
          <p:nvSpPr>
            <p:cNvPr id="19" name="Freeform 19"/>
            <p:cNvSpPr/>
            <p:nvPr/>
          </p:nvSpPr>
          <p:spPr>
            <a:xfrm>
              <a:off x="19050" y="19050"/>
              <a:ext cx="1026668" cy="13153644"/>
            </a:xfrm>
            <a:custGeom>
              <a:avLst/>
              <a:gdLst/>
              <a:ahLst/>
              <a:cxnLst/>
              <a:rect l="l" t="t" r="r" b="b"/>
              <a:pathLst>
                <a:path w="1026668" h="13153644">
                  <a:moveTo>
                    <a:pt x="0" y="0"/>
                  </a:moveTo>
                  <a:lnTo>
                    <a:pt x="1026668" y="0"/>
                  </a:lnTo>
                  <a:lnTo>
                    <a:pt x="1026668" y="13153644"/>
                  </a:lnTo>
                  <a:lnTo>
                    <a:pt x="0" y="13153644"/>
                  </a:lnTo>
                  <a:close/>
                </a:path>
              </a:pathLst>
            </a:custGeom>
            <a:solidFill>
              <a:srgbClr val="FF742D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064768" cy="13191744"/>
            </a:xfrm>
            <a:custGeom>
              <a:avLst/>
              <a:gdLst/>
              <a:ahLst/>
              <a:cxnLst/>
              <a:rect l="l" t="t" r="r" b="b"/>
              <a:pathLst>
                <a:path w="1064768" h="13191744">
                  <a:moveTo>
                    <a:pt x="19050" y="0"/>
                  </a:moveTo>
                  <a:lnTo>
                    <a:pt x="1045718" y="0"/>
                  </a:lnTo>
                  <a:cubicBezTo>
                    <a:pt x="1056259" y="0"/>
                    <a:pt x="1064768" y="8509"/>
                    <a:pt x="1064768" y="19050"/>
                  </a:cubicBezTo>
                  <a:lnTo>
                    <a:pt x="1064768" y="13172694"/>
                  </a:lnTo>
                  <a:cubicBezTo>
                    <a:pt x="1064768" y="13183234"/>
                    <a:pt x="1056259" y="13191744"/>
                    <a:pt x="1045718" y="13191744"/>
                  </a:cubicBezTo>
                  <a:lnTo>
                    <a:pt x="19050" y="13191744"/>
                  </a:lnTo>
                  <a:cubicBezTo>
                    <a:pt x="8509" y="13191744"/>
                    <a:pt x="0" y="13183234"/>
                    <a:pt x="0" y="1317269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3172694"/>
                  </a:lnTo>
                  <a:lnTo>
                    <a:pt x="19050" y="13172694"/>
                  </a:lnTo>
                  <a:lnTo>
                    <a:pt x="19050" y="13153644"/>
                  </a:lnTo>
                  <a:lnTo>
                    <a:pt x="1045718" y="13153644"/>
                  </a:lnTo>
                  <a:lnTo>
                    <a:pt x="1045718" y="13172694"/>
                  </a:lnTo>
                  <a:lnTo>
                    <a:pt x="1026668" y="13172694"/>
                  </a:lnTo>
                  <a:lnTo>
                    <a:pt x="1026668" y="19050"/>
                  </a:lnTo>
                  <a:lnTo>
                    <a:pt x="1045718" y="19050"/>
                  </a:lnTo>
                  <a:lnTo>
                    <a:pt x="10457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742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8443817" y="2486901"/>
            <a:ext cx="1658788" cy="1759325"/>
            <a:chOff x="0" y="0"/>
            <a:chExt cx="2211718" cy="234576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11705" cy="2345817"/>
            </a:xfrm>
            <a:custGeom>
              <a:avLst/>
              <a:gdLst/>
              <a:ahLst/>
              <a:cxnLst/>
              <a:rect l="l" t="t" r="r" b="b"/>
              <a:pathLst>
                <a:path w="2211705" h="2345817">
                  <a:moveTo>
                    <a:pt x="0" y="0"/>
                  </a:moveTo>
                  <a:lnTo>
                    <a:pt x="2211705" y="0"/>
                  </a:lnTo>
                  <a:lnTo>
                    <a:pt x="2211705" y="2345817"/>
                  </a:lnTo>
                  <a:lnTo>
                    <a:pt x="0" y="2345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2"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8443817" y="5009579"/>
            <a:ext cx="1400366" cy="1386078"/>
            <a:chOff x="0" y="0"/>
            <a:chExt cx="1867154" cy="184810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67154" cy="1848104"/>
            </a:xfrm>
            <a:custGeom>
              <a:avLst/>
              <a:gdLst/>
              <a:ahLst/>
              <a:cxnLst/>
              <a:rect l="l" t="t" r="r" b="b"/>
              <a:pathLst>
                <a:path w="1867154" h="1848104">
                  <a:moveTo>
                    <a:pt x="0" y="0"/>
                  </a:moveTo>
                  <a:lnTo>
                    <a:pt x="1867154" y="0"/>
                  </a:lnTo>
                  <a:lnTo>
                    <a:pt x="1867154" y="1848104"/>
                  </a:lnTo>
                  <a:lnTo>
                    <a:pt x="0" y="184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8358083" y="7167524"/>
            <a:ext cx="1571844" cy="1514685"/>
            <a:chOff x="0" y="0"/>
            <a:chExt cx="2095792" cy="20195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95754" cy="2019554"/>
            </a:xfrm>
            <a:custGeom>
              <a:avLst/>
              <a:gdLst/>
              <a:ahLst/>
              <a:cxnLst/>
              <a:rect l="l" t="t" r="r" b="b"/>
              <a:pathLst>
                <a:path w="2095754" h="2019554">
                  <a:moveTo>
                    <a:pt x="0" y="0"/>
                  </a:moveTo>
                  <a:lnTo>
                    <a:pt x="2095754" y="0"/>
                  </a:lnTo>
                  <a:lnTo>
                    <a:pt x="2095754" y="2019554"/>
                  </a:lnTo>
                  <a:lnTo>
                    <a:pt x="0" y="2019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" b="-1"/>
              </a:stretch>
            </a:blipFill>
          </p:spPr>
        </p:sp>
      </p:grpSp>
      <p:sp>
        <p:nvSpPr>
          <p:cNvPr id="27" name="TextBox 27"/>
          <p:cNvSpPr txBox="1"/>
          <p:nvPr/>
        </p:nvSpPr>
        <p:spPr>
          <a:xfrm>
            <a:off x="10102606" y="2893611"/>
            <a:ext cx="5816246" cy="5760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1"/>
              </a:lnSpc>
            </a:pPr>
            <a:r>
              <a:rPr lang="en-US" sz="4423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Heke hûn ne piştrast bin, </a:t>
            </a:r>
            <a:r>
              <a:rPr lang="en-US" sz="4423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pere an agahiyên xwe yên şexsî </a:t>
            </a:r>
            <a:r>
              <a:rPr lang="en-US" sz="4423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nedin kesên din.</a:t>
            </a:r>
          </a:p>
          <a:p>
            <a:pPr algn="l">
              <a:lnSpc>
                <a:spcPts val="3821"/>
              </a:lnSpc>
            </a:pPr>
            <a:endParaRPr lang="en-US" sz="4423">
              <a:solidFill>
                <a:srgbClr val="0A2391"/>
              </a:solidFill>
              <a:latin typeface="Aptos"/>
              <a:ea typeface="Aptos"/>
              <a:cs typeface="Aptos"/>
              <a:sym typeface="Aptos"/>
            </a:endParaRPr>
          </a:p>
          <a:p>
            <a:pPr algn="l">
              <a:lnSpc>
                <a:spcPts val="3821"/>
              </a:lnSpc>
            </a:pPr>
            <a:r>
              <a:rPr lang="en-US" sz="4423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Ji xwe bipirsin gelo ev peyam an jî ev banga telefonê </a:t>
            </a:r>
            <a:r>
              <a:rPr lang="en-US" sz="4423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Sexte</a:t>
            </a:r>
            <a:r>
              <a:rPr lang="en-US" sz="4423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 ye?</a:t>
            </a:r>
          </a:p>
          <a:p>
            <a:pPr algn="l">
              <a:lnSpc>
                <a:spcPts val="3821"/>
              </a:lnSpc>
            </a:pPr>
            <a:endParaRPr lang="en-US" sz="4423">
              <a:solidFill>
                <a:srgbClr val="0A2391"/>
              </a:solidFill>
              <a:latin typeface="Aptos"/>
              <a:ea typeface="Aptos"/>
              <a:cs typeface="Aptos"/>
              <a:sym typeface="Aptos"/>
            </a:endParaRPr>
          </a:p>
          <a:p>
            <a:pPr algn="l">
              <a:lnSpc>
                <a:spcPts val="3821"/>
              </a:lnSpc>
            </a:pPr>
            <a:r>
              <a:rPr lang="en-US" sz="4423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Heke hûn hîs bikin ku </a:t>
            </a:r>
            <a:r>
              <a:rPr lang="en-US" sz="4423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tiştek xelet e, zû tevbigerin.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0384" y="755733"/>
            <a:ext cx="16707231" cy="8775535"/>
            <a:chOff x="0" y="0"/>
            <a:chExt cx="22276308" cy="117007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76308" cy="11700764"/>
            </a:xfrm>
            <a:custGeom>
              <a:avLst/>
              <a:gdLst/>
              <a:ahLst/>
              <a:cxnLst/>
              <a:rect l="l" t="t" r="r" b="b"/>
              <a:pathLst>
                <a:path w="22276308" h="11700764">
                  <a:moveTo>
                    <a:pt x="19050" y="0"/>
                  </a:moveTo>
                  <a:lnTo>
                    <a:pt x="22257258" y="0"/>
                  </a:lnTo>
                  <a:cubicBezTo>
                    <a:pt x="22267799" y="0"/>
                    <a:pt x="22276308" y="8509"/>
                    <a:pt x="22276308" y="19050"/>
                  </a:cubicBezTo>
                  <a:lnTo>
                    <a:pt x="22276308" y="11681714"/>
                  </a:lnTo>
                  <a:cubicBezTo>
                    <a:pt x="22276308" y="11692255"/>
                    <a:pt x="22267799" y="11700764"/>
                    <a:pt x="22257258" y="11700764"/>
                  </a:cubicBezTo>
                  <a:lnTo>
                    <a:pt x="19050" y="11700764"/>
                  </a:lnTo>
                  <a:cubicBezTo>
                    <a:pt x="8509" y="11700764"/>
                    <a:pt x="0" y="11692255"/>
                    <a:pt x="0" y="1168171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681714"/>
                  </a:lnTo>
                  <a:lnTo>
                    <a:pt x="19050" y="11681714"/>
                  </a:lnTo>
                  <a:lnTo>
                    <a:pt x="19050" y="11662664"/>
                  </a:lnTo>
                  <a:lnTo>
                    <a:pt x="22257258" y="11662664"/>
                  </a:lnTo>
                  <a:lnTo>
                    <a:pt x="22257258" y="11681714"/>
                  </a:lnTo>
                  <a:lnTo>
                    <a:pt x="22238208" y="11681714"/>
                  </a:lnTo>
                  <a:lnTo>
                    <a:pt x="22238208" y="19050"/>
                  </a:lnTo>
                  <a:lnTo>
                    <a:pt x="22257258" y="19050"/>
                  </a:lnTo>
                  <a:lnTo>
                    <a:pt x="2225725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90384" y="2969295"/>
            <a:ext cx="16683666" cy="4426182"/>
            <a:chOff x="0" y="0"/>
            <a:chExt cx="22244888" cy="5901576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22206838" cy="5863463"/>
            </a:xfrm>
            <a:custGeom>
              <a:avLst/>
              <a:gdLst/>
              <a:ahLst/>
              <a:cxnLst/>
              <a:rect l="l" t="t" r="r" b="b"/>
              <a:pathLst>
                <a:path w="22206838" h="5863463">
                  <a:moveTo>
                    <a:pt x="0" y="0"/>
                  </a:moveTo>
                  <a:lnTo>
                    <a:pt x="22206838" y="0"/>
                  </a:lnTo>
                  <a:lnTo>
                    <a:pt x="22206838" y="5863463"/>
                  </a:lnTo>
                  <a:lnTo>
                    <a:pt x="0" y="5863463"/>
                  </a:lnTo>
                  <a:close/>
                </a:path>
              </a:pathLst>
            </a:custGeom>
            <a:solidFill>
              <a:srgbClr val="0A239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2244938" cy="5901563"/>
            </a:xfrm>
            <a:custGeom>
              <a:avLst/>
              <a:gdLst/>
              <a:ahLst/>
              <a:cxnLst/>
              <a:rect l="l" t="t" r="r" b="b"/>
              <a:pathLst>
                <a:path w="22244938" h="5901563">
                  <a:moveTo>
                    <a:pt x="19050" y="0"/>
                  </a:moveTo>
                  <a:lnTo>
                    <a:pt x="22225888" y="0"/>
                  </a:lnTo>
                  <a:cubicBezTo>
                    <a:pt x="22236429" y="0"/>
                    <a:pt x="22244938" y="8509"/>
                    <a:pt x="22244938" y="19050"/>
                  </a:cubicBezTo>
                  <a:lnTo>
                    <a:pt x="22244938" y="5882513"/>
                  </a:lnTo>
                  <a:cubicBezTo>
                    <a:pt x="22244938" y="5893054"/>
                    <a:pt x="22236429" y="5901563"/>
                    <a:pt x="22225888" y="5901563"/>
                  </a:cubicBezTo>
                  <a:lnTo>
                    <a:pt x="19050" y="5901563"/>
                  </a:lnTo>
                  <a:cubicBezTo>
                    <a:pt x="8509" y="5901563"/>
                    <a:pt x="0" y="5893054"/>
                    <a:pt x="0" y="588251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882513"/>
                  </a:lnTo>
                  <a:lnTo>
                    <a:pt x="19050" y="5882513"/>
                  </a:lnTo>
                  <a:lnTo>
                    <a:pt x="19050" y="5863463"/>
                  </a:lnTo>
                  <a:lnTo>
                    <a:pt x="22225888" y="5863463"/>
                  </a:lnTo>
                  <a:lnTo>
                    <a:pt x="22225888" y="5882513"/>
                  </a:lnTo>
                  <a:lnTo>
                    <a:pt x="22206838" y="5882513"/>
                  </a:lnTo>
                  <a:lnTo>
                    <a:pt x="22206838" y="19050"/>
                  </a:lnTo>
                  <a:lnTo>
                    <a:pt x="22225888" y="19050"/>
                  </a:lnTo>
                  <a:lnTo>
                    <a:pt x="2222588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57300" y="547688"/>
            <a:ext cx="15773400" cy="1988345"/>
            <a:chOff x="0" y="0"/>
            <a:chExt cx="21031200" cy="26511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4573" b="-104573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128"/>
                </a:lnSpc>
              </a:pPr>
              <a:r>
                <a:rPr lang="en-US" sz="6600" b="1">
                  <a:solidFill>
                    <a:srgbClr val="0A2391"/>
                  </a:solidFill>
                  <a:latin typeface="Aptos Bold"/>
                  <a:ea typeface="Aptos Bold"/>
                  <a:cs typeface="Aptos Bold"/>
                  <a:sym typeface="Aptos Bold"/>
                </a:rPr>
                <a:t>Xapandin çi ye?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48740" y="3225070"/>
            <a:ext cx="15590520" cy="3445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Xapînok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ji aliyê sûcdaran ve tê rêvebirin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rast xuya dikin.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çîrokên ku rast xuya dikin bi kar tînin.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zextê dikin da ku tevbigerî</a:t>
            </a:r>
          </a:p>
          <a:p>
            <a:pPr marL="760095" lvl="1" indent="-380048" algn="l">
              <a:lnSpc>
                <a:spcPts val="4536"/>
              </a:lnSpc>
            </a:pPr>
            <a:endParaRPr lang="en-US" sz="4200">
              <a:solidFill>
                <a:srgbClr val="FFFFFF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-23565" y="0"/>
            <a:ext cx="18288000" cy="770020"/>
            <a:chOff x="0" y="0"/>
            <a:chExt cx="24384000" cy="10266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026668"/>
            </a:xfrm>
            <a:custGeom>
              <a:avLst/>
              <a:gdLst/>
              <a:ahLst/>
              <a:cxnLst/>
              <a:rect l="l" t="t" r="r" b="b"/>
              <a:pathLst>
                <a:path w="24384000" h="1026668">
                  <a:moveTo>
                    <a:pt x="0" y="0"/>
                  </a:moveTo>
                  <a:lnTo>
                    <a:pt x="24384000" y="0"/>
                  </a:lnTo>
                  <a:lnTo>
                    <a:pt x="24384000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-23565" y="9516980"/>
            <a:ext cx="18288000" cy="770020"/>
            <a:chOff x="0" y="0"/>
            <a:chExt cx="24384000" cy="10266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84000" cy="1026668"/>
            </a:xfrm>
            <a:custGeom>
              <a:avLst/>
              <a:gdLst/>
              <a:ahLst/>
              <a:cxnLst/>
              <a:rect l="l" t="t" r="r" b="b"/>
              <a:pathLst>
                <a:path w="24384000" h="1026668">
                  <a:moveTo>
                    <a:pt x="0" y="0"/>
                  </a:moveTo>
                  <a:lnTo>
                    <a:pt x="24384000" y="0"/>
                  </a:lnTo>
                  <a:lnTo>
                    <a:pt x="24384000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-23565" y="770020"/>
            <a:ext cx="804672" cy="8746960"/>
            <a:chOff x="0" y="0"/>
            <a:chExt cx="1072896" cy="1166261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72896" cy="11662664"/>
            </a:xfrm>
            <a:custGeom>
              <a:avLst/>
              <a:gdLst/>
              <a:ahLst/>
              <a:cxnLst/>
              <a:rect l="l" t="t" r="r" b="b"/>
              <a:pathLst>
                <a:path w="1072896" h="11662664">
                  <a:moveTo>
                    <a:pt x="0" y="0"/>
                  </a:moveTo>
                  <a:lnTo>
                    <a:pt x="1072896" y="0"/>
                  </a:lnTo>
                  <a:lnTo>
                    <a:pt x="1072896" y="11662664"/>
                  </a:lnTo>
                  <a:lnTo>
                    <a:pt x="0" y="11662664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459763" y="770020"/>
            <a:ext cx="804672" cy="8746960"/>
            <a:chOff x="0" y="0"/>
            <a:chExt cx="1072896" cy="1166261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72896" cy="11662664"/>
            </a:xfrm>
            <a:custGeom>
              <a:avLst/>
              <a:gdLst/>
              <a:ahLst/>
              <a:cxnLst/>
              <a:rect l="l" t="t" r="r" b="b"/>
              <a:pathLst>
                <a:path w="1072896" h="11662664">
                  <a:moveTo>
                    <a:pt x="0" y="0"/>
                  </a:moveTo>
                  <a:lnTo>
                    <a:pt x="1072896" y="0"/>
                  </a:lnTo>
                  <a:lnTo>
                    <a:pt x="1072896" y="11662664"/>
                  </a:lnTo>
                  <a:lnTo>
                    <a:pt x="0" y="11662664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348740" y="7922085"/>
            <a:ext cx="15590520" cy="1397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Xapandin NE ev tiştin</a:t>
            </a:r>
          </a:p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FF742D"/>
                </a:solidFill>
                <a:latin typeface="Aptos"/>
                <a:ea typeface="Aptos"/>
                <a:cs typeface="Aptos"/>
                <a:sym typeface="Aptos"/>
              </a:rPr>
              <a:t>X</a:t>
            </a:r>
            <a:r>
              <a:rPr lang="en-US" sz="30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 Hackkirina komputerê   </a:t>
            </a:r>
            <a:r>
              <a:rPr lang="en-US" sz="3000">
                <a:solidFill>
                  <a:srgbClr val="FF742D"/>
                </a:solidFill>
                <a:latin typeface="Aptos"/>
                <a:ea typeface="Aptos"/>
                <a:cs typeface="Aptos"/>
                <a:sym typeface="Aptos"/>
              </a:rPr>
              <a:t>X</a:t>
            </a:r>
            <a:r>
              <a:rPr lang="en-US" sz="30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 Mercên Peymanê yên neheq.   </a:t>
            </a:r>
            <a:r>
              <a:rPr lang="en-US" sz="3000">
                <a:solidFill>
                  <a:srgbClr val="FF742D"/>
                </a:solidFill>
                <a:latin typeface="Aptos"/>
                <a:ea typeface="Aptos"/>
                <a:cs typeface="Aptos"/>
                <a:sym typeface="Aptos"/>
              </a:rPr>
              <a:t>X</a:t>
            </a:r>
            <a:r>
              <a:rPr lang="en-US" sz="30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 Taktîkên </a:t>
            </a:r>
            <a:r>
              <a:rPr lang="en-US" sz="30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  <a:hlinkClick r:id="rId4" tooltip="https://ku.wiktionary.org/w/index.php?title=bazarkirinine&amp;action=edit&amp;redlink=1"/>
              </a:rPr>
              <a:t>bazarkirinine</a:t>
            </a:r>
            <a:r>
              <a:rPr lang="en-US" sz="30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 yên acizker.</a:t>
            </a:r>
          </a:p>
          <a:p>
            <a:pPr algn="l">
              <a:lnSpc>
                <a:spcPts val="3240"/>
              </a:lnSpc>
            </a:pPr>
            <a:endParaRPr lang="en-US" sz="3000">
              <a:solidFill>
                <a:srgbClr val="0A239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8700" y="2292116"/>
            <a:ext cx="16525142" cy="53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5"/>
              </a:lnSpc>
            </a:pPr>
            <a:r>
              <a:rPr lang="en-US" sz="3885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Dema ku kesek te dixapîne da ku pereyên te an agahiyên te yên şexsî bidize.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7469040" y="-192596"/>
            <a:ext cx="1006983" cy="976903"/>
            <a:chOff x="0" y="0"/>
            <a:chExt cx="1342644" cy="130253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42644" cy="1302512"/>
            </a:xfrm>
            <a:custGeom>
              <a:avLst/>
              <a:gdLst/>
              <a:ahLst/>
              <a:cxnLst/>
              <a:rect l="l" t="t" r="r" b="b"/>
              <a:pathLst>
                <a:path w="1342644" h="1302512">
                  <a:moveTo>
                    <a:pt x="19050" y="0"/>
                  </a:moveTo>
                  <a:lnTo>
                    <a:pt x="1323594" y="0"/>
                  </a:lnTo>
                  <a:cubicBezTo>
                    <a:pt x="1334135" y="0"/>
                    <a:pt x="1342644" y="8509"/>
                    <a:pt x="1342644" y="19050"/>
                  </a:cubicBezTo>
                  <a:lnTo>
                    <a:pt x="1342644" y="1283462"/>
                  </a:lnTo>
                  <a:cubicBezTo>
                    <a:pt x="1342644" y="1294003"/>
                    <a:pt x="1334135" y="1302512"/>
                    <a:pt x="1323594" y="1302512"/>
                  </a:cubicBezTo>
                  <a:lnTo>
                    <a:pt x="19050" y="1302512"/>
                  </a:lnTo>
                  <a:cubicBezTo>
                    <a:pt x="8509" y="1302512"/>
                    <a:pt x="0" y="1294003"/>
                    <a:pt x="0" y="128346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283462"/>
                  </a:lnTo>
                  <a:lnTo>
                    <a:pt x="19050" y="1283462"/>
                  </a:lnTo>
                  <a:lnTo>
                    <a:pt x="19050" y="1264412"/>
                  </a:lnTo>
                  <a:lnTo>
                    <a:pt x="1323594" y="1264412"/>
                  </a:lnTo>
                  <a:lnTo>
                    <a:pt x="1323594" y="1283462"/>
                  </a:lnTo>
                  <a:lnTo>
                    <a:pt x="1304544" y="1283462"/>
                  </a:lnTo>
                  <a:lnTo>
                    <a:pt x="1304544" y="19050"/>
                  </a:lnTo>
                  <a:lnTo>
                    <a:pt x="1323594" y="19050"/>
                  </a:lnTo>
                  <a:lnTo>
                    <a:pt x="1323594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0384" y="755733"/>
            <a:ext cx="16707231" cy="8775535"/>
            <a:chOff x="0" y="0"/>
            <a:chExt cx="22276308" cy="117007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76308" cy="11700764"/>
            </a:xfrm>
            <a:custGeom>
              <a:avLst/>
              <a:gdLst/>
              <a:ahLst/>
              <a:cxnLst/>
              <a:rect l="l" t="t" r="r" b="b"/>
              <a:pathLst>
                <a:path w="22276308" h="11700764">
                  <a:moveTo>
                    <a:pt x="19050" y="0"/>
                  </a:moveTo>
                  <a:lnTo>
                    <a:pt x="22257258" y="0"/>
                  </a:lnTo>
                  <a:cubicBezTo>
                    <a:pt x="22267799" y="0"/>
                    <a:pt x="22276308" y="8509"/>
                    <a:pt x="22276308" y="19050"/>
                  </a:cubicBezTo>
                  <a:lnTo>
                    <a:pt x="22276308" y="11681714"/>
                  </a:lnTo>
                  <a:cubicBezTo>
                    <a:pt x="22276308" y="11692255"/>
                    <a:pt x="22267799" y="11700764"/>
                    <a:pt x="22257258" y="11700764"/>
                  </a:cubicBezTo>
                  <a:lnTo>
                    <a:pt x="19050" y="11700764"/>
                  </a:lnTo>
                  <a:cubicBezTo>
                    <a:pt x="8509" y="11700764"/>
                    <a:pt x="0" y="11692255"/>
                    <a:pt x="0" y="1168171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681714"/>
                  </a:lnTo>
                  <a:lnTo>
                    <a:pt x="19050" y="11681714"/>
                  </a:lnTo>
                  <a:lnTo>
                    <a:pt x="19050" y="11662664"/>
                  </a:lnTo>
                  <a:lnTo>
                    <a:pt x="22257258" y="11662664"/>
                  </a:lnTo>
                  <a:lnTo>
                    <a:pt x="22257258" y="11681714"/>
                  </a:lnTo>
                  <a:lnTo>
                    <a:pt x="22238208" y="11681714"/>
                  </a:lnTo>
                  <a:lnTo>
                    <a:pt x="22238208" y="19050"/>
                  </a:lnTo>
                  <a:lnTo>
                    <a:pt x="22257258" y="19050"/>
                  </a:lnTo>
                  <a:lnTo>
                    <a:pt x="2225725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48740" y="2917508"/>
            <a:ext cx="15590520" cy="496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2000">
                <a:solidFill>
                  <a:srgbClr val="0A2391"/>
                </a:solidFill>
                <a:latin typeface="Aptos"/>
                <a:ea typeface="Aptos"/>
                <a:cs typeface="Aptos"/>
                <a:sym typeface="Aptos"/>
              </a:rPr>
              <a:t>Meriv çawa </a:t>
            </a:r>
            <a:r>
              <a:rPr lang="en-US" sz="12000" b="1">
                <a:solidFill>
                  <a:srgbClr val="0A2391"/>
                </a:solidFill>
                <a:latin typeface="Aptos Bold"/>
                <a:ea typeface="Aptos Bold"/>
                <a:cs typeface="Aptos Bold"/>
                <a:sym typeface="Aptos Bold"/>
              </a:rPr>
              <a:t>xapînokan nas dike û xwe ji wan diparêze.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431130"/>
            <a:ext cx="16050922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Hatiye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adaptekirin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Pirtûka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Piçûk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Xapandinan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: Meriv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çawa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xapînokan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nas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dike û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xwe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wan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diparêze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ji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aliyê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Komîsyona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Awustralya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Pêşbazî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Xerîdaran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ve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2024,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Mafên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Weşanê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Commonwealth of Australia, bi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destûra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CC BY 4.0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23565" y="0"/>
            <a:ext cx="18288000" cy="770020"/>
            <a:chOff x="0" y="0"/>
            <a:chExt cx="24384000" cy="10266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4000" cy="1026668"/>
            </a:xfrm>
            <a:custGeom>
              <a:avLst/>
              <a:gdLst/>
              <a:ahLst/>
              <a:cxnLst/>
              <a:rect l="l" t="t" r="r" b="b"/>
              <a:pathLst>
                <a:path w="24384000" h="1026668">
                  <a:moveTo>
                    <a:pt x="0" y="0"/>
                  </a:moveTo>
                  <a:lnTo>
                    <a:pt x="24384000" y="0"/>
                  </a:lnTo>
                  <a:lnTo>
                    <a:pt x="24384000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23565" y="9516980"/>
            <a:ext cx="18288000" cy="770020"/>
            <a:chOff x="0" y="0"/>
            <a:chExt cx="24384000" cy="10266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026668"/>
            </a:xfrm>
            <a:custGeom>
              <a:avLst/>
              <a:gdLst/>
              <a:ahLst/>
              <a:cxnLst/>
              <a:rect l="l" t="t" r="r" b="b"/>
              <a:pathLst>
                <a:path w="24384000" h="1026668">
                  <a:moveTo>
                    <a:pt x="0" y="0"/>
                  </a:moveTo>
                  <a:lnTo>
                    <a:pt x="24384000" y="0"/>
                  </a:lnTo>
                  <a:lnTo>
                    <a:pt x="24384000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23565" y="770020"/>
            <a:ext cx="804672" cy="8746960"/>
            <a:chOff x="0" y="0"/>
            <a:chExt cx="1072896" cy="116626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2896" cy="11662664"/>
            </a:xfrm>
            <a:custGeom>
              <a:avLst/>
              <a:gdLst/>
              <a:ahLst/>
              <a:cxnLst/>
              <a:rect l="l" t="t" r="r" b="b"/>
              <a:pathLst>
                <a:path w="1072896" h="11662664">
                  <a:moveTo>
                    <a:pt x="0" y="0"/>
                  </a:moveTo>
                  <a:lnTo>
                    <a:pt x="1072896" y="0"/>
                  </a:lnTo>
                  <a:lnTo>
                    <a:pt x="1072896" y="11662664"/>
                  </a:lnTo>
                  <a:lnTo>
                    <a:pt x="0" y="11662664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459763" y="770020"/>
            <a:ext cx="804672" cy="8746960"/>
            <a:chOff x="0" y="0"/>
            <a:chExt cx="1072896" cy="116626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72896" cy="11662664"/>
            </a:xfrm>
            <a:custGeom>
              <a:avLst/>
              <a:gdLst/>
              <a:ahLst/>
              <a:cxnLst/>
              <a:rect l="l" t="t" r="r" b="b"/>
              <a:pathLst>
                <a:path w="1072896" h="11662664">
                  <a:moveTo>
                    <a:pt x="0" y="0"/>
                  </a:moveTo>
                  <a:lnTo>
                    <a:pt x="1072896" y="0"/>
                  </a:lnTo>
                  <a:lnTo>
                    <a:pt x="1072896" y="11662664"/>
                  </a:lnTo>
                  <a:lnTo>
                    <a:pt x="0" y="11662664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7469040" y="-192596"/>
            <a:ext cx="1006983" cy="976903"/>
            <a:chOff x="0" y="0"/>
            <a:chExt cx="1342644" cy="13025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42644" cy="1302512"/>
            </a:xfrm>
            <a:custGeom>
              <a:avLst/>
              <a:gdLst/>
              <a:ahLst/>
              <a:cxnLst/>
              <a:rect l="l" t="t" r="r" b="b"/>
              <a:pathLst>
                <a:path w="1342644" h="1302512">
                  <a:moveTo>
                    <a:pt x="19050" y="0"/>
                  </a:moveTo>
                  <a:lnTo>
                    <a:pt x="1323594" y="0"/>
                  </a:lnTo>
                  <a:cubicBezTo>
                    <a:pt x="1334135" y="0"/>
                    <a:pt x="1342644" y="8509"/>
                    <a:pt x="1342644" y="19050"/>
                  </a:cubicBezTo>
                  <a:lnTo>
                    <a:pt x="1342644" y="1283462"/>
                  </a:lnTo>
                  <a:cubicBezTo>
                    <a:pt x="1342644" y="1294003"/>
                    <a:pt x="1334135" y="1302512"/>
                    <a:pt x="1323594" y="1302512"/>
                  </a:cubicBezTo>
                  <a:lnTo>
                    <a:pt x="19050" y="1302512"/>
                  </a:lnTo>
                  <a:cubicBezTo>
                    <a:pt x="8509" y="1302512"/>
                    <a:pt x="0" y="1294003"/>
                    <a:pt x="0" y="128346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283462"/>
                  </a:lnTo>
                  <a:lnTo>
                    <a:pt x="19050" y="1283462"/>
                  </a:lnTo>
                  <a:lnTo>
                    <a:pt x="19050" y="1264412"/>
                  </a:lnTo>
                  <a:lnTo>
                    <a:pt x="1323594" y="1264412"/>
                  </a:lnTo>
                  <a:lnTo>
                    <a:pt x="1323594" y="1283462"/>
                  </a:lnTo>
                  <a:lnTo>
                    <a:pt x="1304544" y="1283462"/>
                  </a:lnTo>
                  <a:lnTo>
                    <a:pt x="1304544" y="19050"/>
                  </a:lnTo>
                  <a:lnTo>
                    <a:pt x="1323594" y="19050"/>
                  </a:lnTo>
                  <a:lnTo>
                    <a:pt x="1323594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0384" y="755733"/>
            <a:ext cx="16707231" cy="8775535"/>
            <a:chOff x="0" y="0"/>
            <a:chExt cx="22276308" cy="117007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76308" cy="11700764"/>
            </a:xfrm>
            <a:custGeom>
              <a:avLst/>
              <a:gdLst/>
              <a:ahLst/>
              <a:cxnLst/>
              <a:rect l="l" t="t" r="r" b="b"/>
              <a:pathLst>
                <a:path w="22276308" h="11700764">
                  <a:moveTo>
                    <a:pt x="19050" y="0"/>
                  </a:moveTo>
                  <a:lnTo>
                    <a:pt x="22257258" y="0"/>
                  </a:lnTo>
                  <a:cubicBezTo>
                    <a:pt x="22267799" y="0"/>
                    <a:pt x="22276308" y="8509"/>
                    <a:pt x="22276308" y="19050"/>
                  </a:cubicBezTo>
                  <a:lnTo>
                    <a:pt x="22276308" y="11681714"/>
                  </a:lnTo>
                  <a:cubicBezTo>
                    <a:pt x="22276308" y="11692255"/>
                    <a:pt x="22267799" y="11700764"/>
                    <a:pt x="22257258" y="11700764"/>
                  </a:cubicBezTo>
                  <a:lnTo>
                    <a:pt x="19050" y="11700764"/>
                  </a:lnTo>
                  <a:cubicBezTo>
                    <a:pt x="8509" y="11700764"/>
                    <a:pt x="0" y="11692255"/>
                    <a:pt x="0" y="1168171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681714"/>
                  </a:lnTo>
                  <a:lnTo>
                    <a:pt x="19050" y="11681714"/>
                  </a:lnTo>
                  <a:lnTo>
                    <a:pt x="19050" y="11662664"/>
                  </a:lnTo>
                  <a:lnTo>
                    <a:pt x="22257258" y="11662664"/>
                  </a:lnTo>
                  <a:lnTo>
                    <a:pt x="22257258" y="11681714"/>
                  </a:lnTo>
                  <a:lnTo>
                    <a:pt x="22238208" y="11681714"/>
                  </a:lnTo>
                  <a:lnTo>
                    <a:pt x="22238208" y="19050"/>
                  </a:lnTo>
                  <a:lnTo>
                    <a:pt x="22257258" y="19050"/>
                  </a:lnTo>
                  <a:lnTo>
                    <a:pt x="2225725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7300" y="1071562"/>
            <a:ext cx="15773400" cy="7335441"/>
            <a:chOff x="0" y="0"/>
            <a:chExt cx="21031200" cy="97805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9780652"/>
            </a:xfrm>
            <a:custGeom>
              <a:avLst/>
              <a:gdLst/>
              <a:ahLst/>
              <a:cxnLst/>
              <a:rect l="l" t="t" r="r" b="b"/>
              <a:pathLst>
                <a:path w="21031200" h="9780652">
                  <a:moveTo>
                    <a:pt x="0" y="0"/>
                  </a:moveTo>
                  <a:lnTo>
                    <a:pt x="21031200" y="0"/>
                  </a:lnTo>
                  <a:lnTo>
                    <a:pt x="21031200" y="9780652"/>
                  </a:lnTo>
                  <a:lnTo>
                    <a:pt x="0" y="9780652"/>
                  </a:lnTo>
                  <a:close/>
                </a:path>
              </a:pathLst>
            </a:custGeom>
            <a:blipFill>
              <a:blip r:embed="rId3"/>
              <a:stretch>
                <a:fillRect l="-9667" r="-9667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1031200" cy="973296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536"/>
                </a:lnSpc>
              </a:pPr>
              <a:r>
                <a:rPr lang="en-US" sz="4200">
                  <a:solidFill>
                    <a:srgbClr val="121737"/>
                  </a:solidFill>
                  <a:latin typeface="Aptos"/>
                  <a:ea typeface="Aptos"/>
                  <a:cs typeface="Aptos"/>
                  <a:sym typeface="Aptos"/>
                </a:rPr>
                <a:t>Meriv çawa xapînokan nas dike û xwe ji wan diparêze: </a:t>
              </a:r>
            </a:p>
            <a:p>
              <a:pPr marL="760095" lvl="1" indent="-380048" algn="l">
                <a:lnSpc>
                  <a:spcPts val="4536"/>
                </a:lnSpc>
                <a:buAutoNum type="arabicPeriod"/>
              </a:pPr>
              <a:r>
                <a:rPr lang="en-US" sz="4200" b="1">
                  <a:solidFill>
                    <a:srgbClr val="121737"/>
                  </a:solidFill>
                  <a:latin typeface="Aptos Bold"/>
                  <a:ea typeface="Aptos Bold"/>
                  <a:cs typeface="Aptos Bold"/>
                  <a:sym typeface="Aptos Bold"/>
                </a:rPr>
                <a:t>Derfetên qezenckirin an parastin pereyan.</a:t>
              </a:r>
            </a:p>
            <a:p>
              <a:pPr marL="760095" lvl="1" indent="-380048" algn="l">
                <a:lnSpc>
                  <a:spcPts val="4536"/>
                </a:lnSpc>
                <a:buAutoNum type="arabicPeriod"/>
              </a:pPr>
              <a:r>
                <a:rPr lang="en-US" sz="4200" b="1">
                  <a:solidFill>
                    <a:srgbClr val="121737"/>
                  </a:solidFill>
                  <a:latin typeface="Aptos Bold"/>
                  <a:ea typeface="Aptos Bold"/>
                  <a:cs typeface="Aptos Bold"/>
                  <a:sym typeface="Aptos Bold"/>
                </a:rPr>
                <a:t>Çîrokên xemgîn ên ku daxwaza alîkariyê dikin.</a:t>
              </a:r>
            </a:p>
            <a:p>
              <a:pPr marL="760095" lvl="1" indent="-380048" algn="l">
                <a:lnSpc>
                  <a:spcPts val="4536"/>
                </a:lnSpc>
                <a:buAutoNum type="arabicPeriod"/>
              </a:pPr>
              <a:r>
                <a:rPr lang="en-US" sz="4200" b="1">
                  <a:solidFill>
                    <a:srgbClr val="121737"/>
                  </a:solidFill>
                  <a:latin typeface="Aptos Bold"/>
                  <a:ea typeface="Aptos Bold"/>
                  <a:cs typeface="Aptos Bold"/>
                  <a:sym typeface="Aptos Bold"/>
                </a:rPr>
                <a:t>Link û attachment e ku ji we re têne şandin.</a:t>
              </a:r>
            </a:p>
            <a:p>
              <a:pPr marL="760095" lvl="1" indent="-380048" algn="l">
                <a:lnSpc>
                  <a:spcPts val="4536"/>
                </a:lnSpc>
                <a:buAutoNum type="arabicPeriod"/>
              </a:pPr>
              <a:r>
                <a:rPr lang="en-US" sz="4200" b="1">
                  <a:solidFill>
                    <a:srgbClr val="121737"/>
                  </a:solidFill>
                  <a:latin typeface="Aptos Bold"/>
                  <a:ea typeface="Aptos Bold"/>
                  <a:cs typeface="Aptos Bold"/>
                  <a:sym typeface="Aptos Bold"/>
                </a:rPr>
                <a:t>Zext kirin da ku zû tevbigerin.</a:t>
              </a:r>
            </a:p>
            <a:p>
              <a:pPr marL="760095" lvl="1" indent="-380048" algn="l">
                <a:lnSpc>
                  <a:spcPts val="4536"/>
                </a:lnSpc>
                <a:buAutoNum type="arabicPeriod"/>
              </a:pPr>
              <a:r>
                <a:rPr lang="en-US" sz="4200" b="1">
                  <a:solidFill>
                    <a:srgbClr val="121737"/>
                  </a:solidFill>
                  <a:latin typeface="Aptos Bold"/>
                  <a:ea typeface="Aptos Bold"/>
                  <a:cs typeface="Aptos Bold"/>
                  <a:sym typeface="Aptos Bold"/>
                </a:rPr>
                <a:t>Daxwazên ku hûn Pereyan bi awayên neasayî an taybetî bidin.</a:t>
              </a:r>
            </a:p>
            <a:p>
              <a:pPr marL="760095" lvl="1" indent="-380048" algn="l">
                <a:lnSpc>
                  <a:spcPts val="4536"/>
                </a:lnSpc>
                <a:buAutoNum type="arabicPeriod"/>
              </a:pPr>
              <a:r>
                <a:rPr lang="en-US" sz="4200" b="1">
                  <a:solidFill>
                    <a:srgbClr val="121737"/>
                  </a:solidFill>
                  <a:latin typeface="Aptos Bold"/>
                  <a:ea typeface="Aptos Bold"/>
                  <a:cs typeface="Aptos Bold"/>
                  <a:sym typeface="Aptos Bold"/>
                </a:rPr>
                <a:t>Daxwaza vekirina hesabên nû an jî PayID-yên nû.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127261" y="8445417"/>
            <a:ext cx="14903439" cy="1107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Hatiye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adaptekirin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Pirtûka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Piçûk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Xapandinan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: Meriv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çawa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xapînokan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nas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dike û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xwe</a:t>
            </a:r>
            <a:r>
              <a:rPr lang="en-US" sz="2400" i="1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ji wan </a:t>
            </a:r>
            <a:r>
              <a:rPr lang="en-US" sz="2400" i="1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diparêze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ji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aliyê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Komîsyona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Awustralya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Pêşbazî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û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Xerîdaran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ve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, 2024,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Mafên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Weşanê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yên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Commonwealth of Australia, bi </a:t>
            </a:r>
            <a:r>
              <a:rPr lang="en-US" sz="2400" dirty="0" err="1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destûra</a:t>
            </a:r>
            <a:r>
              <a:rPr lang="en-US" sz="2400" dirty="0">
                <a:solidFill>
                  <a:srgbClr val="121737"/>
                </a:solidFill>
                <a:latin typeface="Aptos"/>
                <a:ea typeface="Aptos"/>
                <a:cs typeface="Aptos"/>
                <a:sym typeface="Aptos"/>
              </a:rPr>
              <a:t> CC BY 4.0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23565" y="0"/>
            <a:ext cx="18288000" cy="770020"/>
            <a:chOff x="0" y="0"/>
            <a:chExt cx="24384000" cy="10266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026668"/>
            </a:xfrm>
            <a:custGeom>
              <a:avLst/>
              <a:gdLst/>
              <a:ahLst/>
              <a:cxnLst/>
              <a:rect l="l" t="t" r="r" b="b"/>
              <a:pathLst>
                <a:path w="24384000" h="1026668">
                  <a:moveTo>
                    <a:pt x="0" y="0"/>
                  </a:moveTo>
                  <a:lnTo>
                    <a:pt x="24384000" y="0"/>
                  </a:lnTo>
                  <a:lnTo>
                    <a:pt x="24384000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23565" y="9516980"/>
            <a:ext cx="18288000" cy="770020"/>
            <a:chOff x="0" y="0"/>
            <a:chExt cx="24384000" cy="10266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026668"/>
            </a:xfrm>
            <a:custGeom>
              <a:avLst/>
              <a:gdLst/>
              <a:ahLst/>
              <a:cxnLst/>
              <a:rect l="l" t="t" r="r" b="b"/>
              <a:pathLst>
                <a:path w="24384000" h="1026668">
                  <a:moveTo>
                    <a:pt x="0" y="0"/>
                  </a:moveTo>
                  <a:lnTo>
                    <a:pt x="24384000" y="0"/>
                  </a:lnTo>
                  <a:lnTo>
                    <a:pt x="24384000" y="1026668"/>
                  </a:lnTo>
                  <a:lnTo>
                    <a:pt x="0" y="1026668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23565" y="770020"/>
            <a:ext cx="804672" cy="8746960"/>
            <a:chOff x="0" y="0"/>
            <a:chExt cx="1072896" cy="116626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72896" cy="11662664"/>
            </a:xfrm>
            <a:custGeom>
              <a:avLst/>
              <a:gdLst/>
              <a:ahLst/>
              <a:cxnLst/>
              <a:rect l="l" t="t" r="r" b="b"/>
              <a:pathLst>
                <a:path w="1072896" h="11662664">
                  <a:moveTo>
                    <a:pt x="0" y="0"/>
                  </a:moveTo>
                  <a:lnTo>
                    <a:pt x="1072896" y="0"/>
                  </a:lnTo>
                  <a:lnTo>
                    <a:pt x="1072896" y="11662664"/>
                  </a:lnTo>
                  <a:lnTo>
                    <a:pt x="0" y="11662664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7459763" y="770020"/>
            <a:ext cx="804672" cy="8746960"/>
            <a:chOff x="0" y="0"/>
            <a:chExt cx="1072896" cy="116626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72896" cy="11662664"/>
            </a:xfrm>
            <a:custGeom>
              <a:avLst/>
              <a:gdLst/>
              <a:ahLst/>
              <a:cxnLst/>
              <a:rect l="l" t="t" r="r" b="b"/>
              <a:pathLst>
                <a:path w="1072896" h="11662664">
                  <a:moveTo>
                    <a:pt x="0" y="0"/>
                  </a:moveTo>
                  <a:lnTo>
                    <a:pt x="1072896" y="0"/>
                  </a:lnTo>
                  <a:lnTo>
                    <a:pt x="1072896" y="11662664"/>
                  </a:lnTo>
                  <a:lnTo>
                    <a:pt x="0" y="11662664"/>
                  </a:lnTo>
                  <a:close/>
                </a:path>
              </a:pathLst>
            </a:custGeom>
            <a:solidFill>
              <a:srgbClr val="FFFCC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7469040" y="-192596"/>
            <a:ext cx="1006983" cy="976903"/>
            <a:chOff x="0" y="0"/>
            <a:chExt cx="1342644" cy="13025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42644" cy="1302512"/>
            </a:xfrm>
            <a:custGeom>
              <a:avLst/>
              <a:gdLst/>
              <a:ahLst/>
              <a:cxnLst/>
              <a:rect l="l" t="t" r="r" b="b"/>
              <a:pathLst>
                <a:path w="1342644" h="1302512">
                  <a:moveTo>
                    <a:pt x="19050" y="0"/>
                  </a:moveTo>
                  <a:lnTo>
                    <a:pt x="1323594" y="0"/>
                  </a:lnTo>
                  <a:cubicBezTo>
                    <a:pt x="1334135" y="0"/>
                    <a:pt x="1342644" y="8509"/>
                    <a:pt x="1342644" y="19050"/>
                  </a:cubicBezTo>
                  <a:lnTo>
                    <a:pt x="1342644" y="1283462"/>
                  </a:lnTo>
                  <a:cubicBezTo>
                    <a:pt x="1342644" y="1294003"/>
                    <a:pt x="1334135" y="1302512"/>
                    <a:pt x="1323594" y="1302512"/>
                  </a:cubicBezTo>
                  <a:lnTo>
                    <a:pt x="19050" y="1302512"/>
                  </a:lnTo>
                  <a:cubicBezTo>
                    <a:pt x="8509" y="1302512"/>
                    <a:pt x="0" y="1294003"/>
                    <a:pt x="0" y="128346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283462"/>
                  </a:lnTo>
                  <a:lnTo>
                    <a:pt x="19050" y="1283462"/>
                  </a:lnTo>
                  <a:lnTo>
                    <a:pt x="19050" y="1264412"/>
                  </a:lnTo>
                  <a:lnTo>
                    <a:pt x="1323594" y="1264412"/>
                  </a:lnTo>
                  <a:lnTo>
                    <a:pt x="1323594" y="1283462"/>
                  </a:lnTo>
                  <a:lnTo>
                    <a:pt x="1304544" y="1283462"/>
                  </a:lnTo>
                  <a:lnTo>
                    <a:pt x="1304544" y="19050"/>
                  </a:lnTo>
                  <a:lnTo>
                    <a:pt x="1323594" y="19050"/>
                  </a:lnTo>
                  <a:lnTo>
                    <a:pt x="1323594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A2391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3219</Words>
  <Application>Microsoft Office PowerPoint</Application>
  <PresentationFormat>Custom</PresentationFormat>
  <Paragraphs>330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Arimo Italics</vt:lpstr>
      <vt:lpstr>Arial</vt:lpstr>
      <vt:lpstr>Aptos Bold</vt:lpstr>
      <vt:lpstr> Avenir Next Arabic</vt:lpstr>
      <vt:lpstr>Arial Bold</vt:lpstr>
      <vt:lpstr>Aptos Italics</vt:lpstr>
      <vt:lpstr>Arimo Bold</vt:lpstr>
      <vt:lpstr>Aptos</vt:lpstr>
      <vt:lpstr>Arimo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2026 - New Little book (Kurmanj) 2</dc:title>
  <cp:lastModifiedBy>DLER</cp:lastModifiedBy>
  <cp:revision>2</cp:revision>
  <dcterms:created xsi:type="dcterms:W3CDTF">2006-08-16T00:00:00Z</dcterms:created>
  <dcterms:modified xsi:type="dcterms:W3CDTF">2026-03-12T18:04:40Z</dcterms:modified>
  <dc:identifier>DAHDcSaKRGI</dc:identifier>
</cp:coreProperties>
</file>