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3" r:id="rId6"/>
  </p:sldMasterIdLst>
  <p:notesMasterIdLst>
    <p:notesMasterId r:id="rId40"/>
  </p:notesMasterIdLst>
  <p:sldIdLst>
    <p:sldId id="276" r:id="rId7"/>
    <p:sldId id="257" r:id="rId8"/>
    <p:sldId id="516" r:id="rId9"/>
    <p:sldId id="267" r:id="rId10"/>
    <p:sldId id="517" r:id="rId11"/>
    <p:sldId id="518" r:id="rId12"/>
    <p:sldId id="519" r:id="rId13"/>
    <p:sldId id="262" r:id="rId14"/>
    <p:sldId id="508" r:id="rId15"/>
    <p:sldId id="263" r:id="rId16"/>
    <p:sldId id="485" r:id="rId17"/>
    <p:sldId id="504" r:id="rId18"/>
    <p:sldId id="441" r:id="rId19"/>
    <p:sldId id="499" r:id="rId20"/>
    <p:sldId id="264" r:id="rId21"/>
    <p:sldId id="498" r:id="rId22"/>
    <p:sldId id="265" r:id="rId23"/>
    <p:sldId id="507" r:id="rId24"/>
    <p:sldId id="266" r:id="rId25"/>
    <p:sldId id="497" r:id="rId26"/>
    <p:sldId id="509" r:id="rId27"/>
    <p:sldId id="273" r:id="rId28"/>
    <p:sldId id="524" r:id="rId29"/>
    <p:sldId id="525" r:id="rId30"/>
    <p:sldId id="268" r:id="rId31"/>
    <p:sldId id="520" r:id="rId32"/>
    <p:sldId id="383" r:id="rId33"/>
    <p:sldId id="269" r:id="rId34"/>
    <p:sldId id="270" r:id="rId35"/>
    <p:sldId id="272" r:id="rId36"/>
    <p:sldId id="522" r:id="rId37"/>
    <p:sldId id="523" r:id="rId38"/>
    <p:sldId id="514" r:id="rId3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732DAA-4FB8-079B-C37F-B424301A7BEC}" name="Zeina Jamaleddine" initials="ZJ" userId="S::zeina@wacoss.org.au::efd4763c-cc18-471b-9b7f-8b9d017c5f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0A2391"/>
    <a:srgbClr val="022091"/>
    <a:srgbClr val="FF742D"/>
    <a:srgbClr val="FFEB51"/>
    <a:srgbClr val="111536"/>
    <a:srgbClr val="134C91"/>
    <a:srgbClr val="121737"/>
    <a:srgbClr val="37C5F5"/>
    <a:srgbClr val="FFFC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983170-5A16-5937-7660-99332DA35129}" v="10" dt="2026-02-24T07:03:25.7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svg"/><Relationship Id="rId1" Type="http://schemas.openxmlformats.org/officeDocument/2006/relationships/image" Target="../media/image36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svg"/><Relationship Id="rId1" Type="http://schemas.openxmlformats.org/officeDocument/2006/relationships/image" Target="../media/image36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99B003-F11A-4926-ABE9-5524A342D186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D729D0D-47C2-4BFD-87D1-E1E9967249B2}">
      <dgm:prSet custT="1"/>
      <dgm:spPr/>
      <dgm:t>
        <a:bodyPr/>
        <a:lstStyle/>
        <a:p>
          <a:r>
            <a:rPr lang="en-AU" sz="3200">
              <a:latin typeface="Arial" panose="020B0604020202020204" pitchFamily="34" charset="0"/>
              <a:cs typeface="Arial" panose="020B0604020202020204" pitchFamily="34" charset="0"/>
            </a:rPr>
            <a:t>Beware of suspicious phone calls.</a:t>
          </a:r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69163A-8172-4E3B-A3DD-D619991CD6FB}" type="parTrans" cxnId="{212F0088-EFF1-4678-A0FB-AC56A78DBFCE}">
      <dgm:prSet/>
      <dgm:spPr/>
      <dgm:t>
        <a:bodyPr/>
        <a:lstStyle/>
        <a:p>
          <a:endParaRPr lang="en-US"/>
        </a:p>
      </dgm:t>
    </dgm:pt>
    <dgm:pt modelId="{BFF115A8-0660-49D7-AE06-A0BA5FE67A9A}" type="sibTrans" cxnId="{212F0088-EFF1-4678-A0FB-AC56A78DBFCE}">
      <dgm:prSet/>
      <dgm:spPr/>
      <dgm:t>
        <a:bodyPr/>
        <a:lstStyle/>
        <a:p>
          <a:endParaRPr lang="en-US"/>
        </a:p>
      </dgm:t>
    </dgm:pt>
    <dgm:pt modelId="{A3E92916-4D93-4809-9225-15B3112F1074}">
      <dgm:prSet custT="1"/>
      <dgm:spPr/>
      <dgm:t>
        <a:bodyPr/>
        <a:lstStyle/>
        <a:p>
          <a:r>
            <a:rPr lang="en-AU" sz="3200">
              <a:latin typeface="Arial" panose="020B0604020202020204" pitchFamily="34" charset="0"/>
              <a:cs typeface="Arial" panose="020B0604020202020204" pitchFamily="34" charset="0"/>
            </a:rPr>
            <a:t>Be cautious with texts you receive.</a:t>
          </a:r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B065AB-D5B8-4404-8E8D-941D60A2F689}" type="parTrans" cxnId="{9F0248D2-C037-4828-9283-C58EBF812CBD}">
      <dgm:prSet/>
      <dgm:spPr/>
      <dgm:t>
        <a:bodyPr/>
        <a:lstStyle/>
        <a:p>
          <a:endParaRPr lang="en-US"/>
        </a:p>
      </dgm:t>
    </dgm:pt>
    <dgm:pt modelId="{5CAD5647-C600-42C6-A415-72A116D6E3AE}" type="sibTrans" cxnId="{9F0248D2-C037-4828-9283-C58EBF812CBD}">
      <dgm:prSet/>
      <dgm:spPr/>
      <dgm:t>
        <a:bodyPr/>
        <a:lstStyle/>
        <a:p>
          <a:endParaRPr lang="en-US"/>
        </a:p>
      </dgm:t>
    </dgm:pt>
    <dgm:pt modelId="{F39BADAF-1865-446B-B930-307E213A64C4}">
      <dgm:prSet custT="1"/>
      <dgm:spPr/>
      <dgm:t>
        <a:bodyPr/>
        <a:lstStyle/>
        <a:p>
          <a:r>
            <a:rPr lang="en-AU" sz="3200">
              <a:latin typeface="Arial" panose="020B0604020202020204" pitchFamily="34" charset="0"/>
              <a:cs typeface="Arial" panose="020B0604020202020204" pitchFamily="34" charset="0"/>
            </a:rPr>
            <a:t>Make your passwords strong.</a:t>
          </a:r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F4F320-A8E8-4A6B-9B87-EE8687FBE509}" type="parTrans" cxnId="{EE347C78-EE3A-40AF-A354-14E622E82D40}">
      <dgm:prSet/>
      <dgm:spPr/>
      <dgm:t>
        <a:bodyPr/>
        <a:lstStyle/>
        <a:p>
          <a:endParaRPr lang="en-US"/>
        </a:p>
      </dgm:t>
    </dgm:pt>
    <dgm:pt modelId="{430271A6-8CB8-4E84-A5E7-D64D0CD99995}" type="sibTrans" cxnId="{EE347C78-EE3A-40AF-A354-14E622E82D40}">
      <dgm:prSet/>
      <dgm:spPr/>
      <dgm:t>
        <a:bodyPr/>
        <a:lstStyle/>
        <a:p>
          <a:endParaRPr lang="en-US"/>
        </a:p>
      </dgm:t>
    </dgm:pt>
    <dgm:pt modelId="{710092A0-59EF-47C4-BDA7-6B6096719E31}">
      <dgm:prSet custT="1"/>
      <dgm:spPr/>
      <dgm:t>
        <a:bodyPr/>
        <a:lstStyle/>
        <a:p>
          <a:r>
            <a:rPr lang="en-AU" sz="3200">
              <a:latin typeface="Arial" panose="020B0604020202020204" pitchFamily="34" charset="0"/>
              <a:cs typeface="Arial" panose="020B0604020202020204" pitchFamily="34" charset="0"/>
            </a:rPr>
            <a:t>Be careful on Social Media.</a:t>
          </a:r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A1F630-F756-48E1-BA4A-238F24753C71}" type="parTrans" cxnId="{96762296-465D-4ACD-B5DB-1A44B3A1D956}">
      <dgm:prSet/>
      <dgm:spPr/>
      <dgm:t>
        <a:bodyPr/>
        <a:lstStyle/>
        <a:p>
          <a:endParaRPr lang="en-US"/>
        </a:p>
      </dgm:t>
    </dgm:pt>
    <dgm:pt modelId="{FE925AFA-BA3B-47BB-8CAA-08AD9F6FCC51}" type="sibTrans" cxnId="{96762296-465D-4ACD-B5DB-1A44B3A1D956}">
      <dgm:prSet/>
      <dgm:spPr/>
      <dgm:t>
        <a:bodyPr/>
        <a:lstStyle/>
        <a:p>
          <a:endParaRPr lang="en-US"/>
        </a:p>
      </dgm:t>
    </dgm:pt>
    <dgm:pt modelId="{DD2C6A6F-28C8-470E-961E-52D9A02ED6BB}">
      <dgm:prSet custT="1"/>
      <dgm:spPr/>
      <dgm:t>
        <a:bodyPr/>
        <a:lstStyle/>
        <a:p>
          <a:r>
            <a:rPr lang="en-AU" sz="3200">
              <a:latin typeface="Arial" panose="020B0604020202020204" pitchFamily="34" charset="0"/>
              <a:cs typeface="Arial" panose="020B0604020202020204" pitchFamily="34" charset="0"/>
            </a:rPr>
            <a:t>Trust your gut!</a:t>
          </a:r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037046-D50E-408C-9CB6-440793783D7B}" type="parTrans" cxnId="{456C2D0F-D707-436C-87FF-C76848904F26}">
      <dgm:prSet/>
      <dgm:spPr/>
      <dgm:t>
        <a:bodyPr/>
        <a:lstStyle/>
        <a:p>
          <a:endParaRPr lang="en-US"/>
        </a:p>
      </dgm:t>
    </dgm:pt>
    <dgm:pt modelId="{2A93D2E0-ADEC-4B05-8F0E-6EDA2E493169}" type="sibTrans" cxnId="{456C2D0F-D707-436C-87FF-C76848904F26}">
      <dgm:prSet/>
      <dgm:spPr/>
      <dgm:t>
        <a:bodyPr/>
        <a:lstStyle/>
        <a:p>
          <a:endParaRPr lang="en-US"/>
        </a:p>
      </dgm:t>
    </dgm:pt>
    <dgm:pt modelId="{6B30A877-3D2D-4D81-A6D6-53806CE9D42C}" type="pres">
      <dgm:prSet presAssocID="{4A99B003-F11A-4926-ABE9-5524A342D186}" presName="linear" presStyleCnt="0">
        <dgm:presLayoutVars>
          <dgm:dir/>
          <dgm:resizeHandles val="exact"/>
        </dgm:presLayoutVars>
      </dgm:prSet>
      <dgm:spPr/>
    </dgm:pt>
    <dgm:pt modelId="{46C73D1B-C4E4-4F41-BB72-EFD00FB02681}" type="pres">
      <dgm:prSet presAssocID="{9D729D0D-47C2-4BFD-87D1-E1E9967249B2}" presName="comp" presStyleCnt="0"/>
      <dgm:spPr/>
    </dgm:pt>
    <dgm:pt modelId="{54B023B5-32C1-4C05-9D7A-BB002CE7A04A}" type="pres">
      <dgm:prSet presAssocID="{9D729D0D-47C2-4BFD-87D1-E1E9967249B2}" presName="box" presStyleLbl="node1" presStyleIdx="0" presStyleCnt="5"/>
      <dgm:spPr/>
    </dgm:pt>
    <dgm:pt modelId="{BAEF3D1B-0756-42BC-9ED3-260E50F677D7}" type="pres">
      <dgm:prSet presAssocID="{9D729D0D-47C2-4BFD-87D1-E1E9967249B2}" presName="img" presStyleLbl="fgImgPlace1" presStyleIdx="0" presStyleCnt="5" custScaleX="32071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A1FAEB8F-6297-4AD9-A507-6809AC537C9C}" type="pres">
      <dgm:prSet presAssocID="{9D729D0D-47C2-4BFD-87D1-E1E9967249B2}" presName="text" presStyleLbl="node1" presStyleIdx="0" presStyleCnt="5">
        <dgm:presLayoutVars>
          <dgm:bulletEnabled val="1"/>
        </dgm:presLayoutVars>
      </dgm:prSet>
      <dgm:spPr/>
    </dgm:pt>
    <dgm:pt modelId="{98D871C6-D197-4910-85ED-47823D08537B}" type="pres">
      <dgm:prSet presAssocID="{BFF115A8-0660-49D7-AE06-A0BA5FE67A9A}" presName="spacer" presStyleCnt="0"/>
      <dgm:spPr/>
    </dgm:pt>
    <dgm:pt modelId="{23795126-0012-4E83-AA03-CCE8F47F4103}" type="pres">
      <dgm:prSet presAssocID="{A3E92916-4D93-4809-9225-15B3112F1074}" presName="comp" presStyleCnt="0"/>
      <dgm:spPr/>
    </dgm:pt>
    <dgm:pt modelId="{178DC6FE-89D3-408B-88F2-20759E00DBBA}" type="pres">
      <dgm:prSet presAssocID="{A3E92916-4D93-4809-9225-15B3112F1074}" presName="box" presStyleLbl="node1" presStyleIdx="1" presStyleCnt="5"/>
      <dgm:spPr/>
    </dgm:pt>
    <dgm:pt modelId="{4B91D0AB-2730-4236-B748-6833ED4F4B54}" type="pres">
      <dgm:prSet presAssocID="{A3E92916-4D93-4809-9225-15B3112F1074}" presName="img" presStyleLbl="fgImgPlace1" presStyleIdx="1" presStyleCnt="5" custScaleX="32071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 with solid fill"/>
        </a:ext>
      </dgm:extLst>
    </dgm:pt>
    <dgm:pt modelId="{40307156-447F-425C-8EED-EE5D6D3CF711}" type="pres">
      <dgm:prSet presAssocID="{A3E92916-4D93-4809-9225-15B3112F1074}" presName="text" presStyleLbl="node1" presStyleIdx="1" presStyleCnt="5">
        <dgm:presLayoutVars>
          <dgm:bulletEnabled val="1"/>
        </dgm:presLayoutVars>
      </dgm:prSet>
      <dgm:spPr/>
    </dgm:pt>
    <dgm:pt modelId="{AB92D2E8-D83E-4C80-BC8E-88CC92859400}" type="pres">
      <dgm:prSet presAssocID="{5CAD5647-C600-42C6-A415-72A116D6E3AE}" presName="spacer" presStyleCnt="0"/>
      <dgm:spPr/>
    </dgm:pt>
    <dgm:pt modelId="{EE494D05-0880-44AC-99A2-680280E1AA1D}" type="pres">
      <dgm:prSet presAssocID="{F39BADAF-1865-446B-B930-307E213A64C4}" presName="comp" presStyleCnt="0"/>
      <dgm:spPr/>
    </dgm:pt>
    <dgm:pt modelId="{E95C95A0-DDDC-4ED8-8598-8C7F051A61FE}" type="pres">
      <dgm:prSet presAssocID="{F39BADAF-1865-446B-B930-307E213A64C4}" presName="box" presStyleLbl="node1" presStyleIdx="2" presStyleCnt="5"/>
      <dgm:spPr/>
    </dgm:pt>
    <dgm:pt modelId="{D60167EC-5ADC-4989-8E86-6F8C8F43C456}" type="pres">
      <dgm:prSet presAssocID="{F39BADAF-1865-446B-B930-307E213A64C4}" presName="img" presStyleLbl="fgImgPlace1" presStyleIdx="2" presStyleCnt="5" custScaleX="32071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4F07A2A5-2F95-456A-886C-337A473FF897}" type="pres">
      <dgm:prSet presAssocID="{F39BADAF-1865-446B-B930-307E213A64C4}" presName="text" presStyleLbl="node1" presStyleIdx="2" presStyleCnt="5">
        <dgm:presLayoutVars>
          <dgm:bulletEnabled val="1"/>
        </dgm:presLayoutVars>
      </dgm:prSet>
      <dgm:spPr/>
    </dgm:pt>
    <dgm:pt modelId="{6AE67088-242E-4E83-BF0B-78EDA1BF7E86}" type="pres">
      <dgm:prSet presAssocID="{430271A6-8CB8-4E84-A5E7-D64D0CD99995}" presName="spacer" presStyleCnt="0"/>
      <dgm:spPr/>
    </dgm:pt>
    <dgm:pt modelId="{98A3A676-C8D7-45BF-B92E-5E995045DB42}" type="pres">
      <dgm:prSet presAssocID="{710092A0-59EF-47C4-BDA7-6B6096719E31}" presName="comp" presStyleCnt="0"/>
      <dgm:spPr/>
    </dgm:pt>
    <dgm:pt modelId="{561811EC-775A-4496-82B1-CC3CAF5C205C}" type="pres">
      <dgm:prSet presAssocID="{710092A0-59EF-47C4-BDA7-6B6096719E31}" presName="box" presStyleLbl="node1" presStyleIdx="3" presStyleCnt="5"/>
      <dgm:spPr/>
    </dgm:pt>
    <dgm:pt modelId="{AA150A43-D475-41F6-A89D-BF4C2CEDBFCF}" type="pres">
      <dgm:prSet presAssocID="{710092A0-59EF-47C4-BDA7-6B6096719E31}" presName="img" presStyleLbl="fgImgPlace1" presStyleIdx="3" presStyleCnt="5" custScaleX="32071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7C2907B7-0FE2-4058-BA2B-F8D108246FDA}" type="pres">
      <dgm:prSet presAssocID="{710092A0-59EF-47C4-BDA7-6B6096719E31}" presName="text" presStyleLbl="node1" presStyleIdx="3" presStyleCnt="5">
        <dgm:presLayoutVars>
          <dgm:bulletEnabled val="1"/>
        </dgm:presLayoutVars>
      </dgm:prSet>
      <dgm:spPr/>
    </dgm:pt>
    <dgm:pt modelId="{D1A15192-D6E7-40F2-A577-5DA7C657F328}" type="pres">
      <dgm:prSet presAssocID="{FE925AFA-BA3B-47BB-8CAA-08AD9F6FCC51}" presName="spacer" presStyleCnt="0"/>
      <dgm:spPr/>
    </dgm:pt>
    <dgm:pt modelId="{66CB51E6-FC97-4CF6-A8EA-A4511991FC36}" type="pres">
      <dgm:prSet presAssocID="{DD2C6A6F-28C8-470E-961E-52D9A02ED6BB}" presName="comp" presStyleCnt="0"/>
      <dgm:spPr/>
    </dgm:pt>
    <dgm:pt modelId="{AD195CA1-41C9-4BA9-A9A4-CE7F787675A5}" type="pres">
      <dgm:prSet presAssocID="{DD2C6A6F-28C8-470E-961E-52D9A02ED6BB}" presName="box" presStyleLbl="node1" presStyleIdx="4" presStyleCnt="5" custLinFactNeighborX="5346" custLinFactNeighborY="369"/>
      <dgm:spPr/>
    </dgm:pt>
    <dgm:pt modelId="{C7BDB26F-B5AB-4320-89C5-6FC229AF8361}" type="pres">
      <dgm:prSet presAssocID="{DD2C6A6F-28C8-470E-961E-52D9A02ED6BB}" presName="img" presStyleLbl="fgImgPlace1" presStyleIdx="4" presStyleCnt="5" custScaleX="32071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mach"/>
        </a:ext>
      </dgm:extLst>
    </dgm:pt>
    <dgm:pt modelId="{4F434124-B19B-406A-B408-743127FB09F7}" type="pres">
      <dgm:prSet presAssocID="{DD2C6A6F-28C8-470E-961E-52D9A02ED6BB}" presName="text" presStyleLbl="node1" presStyleIdx="4" presStyleCnt="5">
        <dgm:presLayoutVars>
          <dgm:bulletEnabled val="1"/>
        </dgm:presLayoutVars>
      </dgm:prSet>
      <dgm:spPr/>
    </dgm:pt>
  </dgm:ptLst>
  <dgm:cxnLst>
    <dgm:cxn modelId="{456C2D0F-D707-436C-87FF-C76848904F26}" srcId="{4A99B003-F11A-4926-ABE9-5524A342D186}" destId="{DD2C6A6F-28C8-470E-961E-52D9A02ED6BB}" srcOrd="4" destOrd="0" parTransId="{B7037046-D50E-408C-9CB6-440793783D7B}" sibTransId="{2A93D2E0-ADEC-4B05-8F0E-6EDA2E493169}"/>
    <dgm:cxn modelId="{BDBC443D-657B-420B-8B1B-1D1738884DBE}" type="presOf" srcId="{A3E92916-4D93-4809-9225-15B3112F1074}" destId="{178DC6FE-89D3-408B-88F2-20759E00DBBA}" srcOrd="0" destOrd="0" presId="urn:microsoft.com/office/officeart/2005/8/layout/vList4"/>
    <dgm:cxn modelId="{50239644-7FD5-43F0-B523-F39EB45D7FD7}" type="presOf" srcId="{DD2C6A6F-28C8-470E-961E-52D9A02ED6BB}" destId="{AD195CA1-41C9-4BA9-A9A4-CE7F787675A5}" srcOrd="0" destOrd="0" presId="urn:microsoft.com/office/officeart/2005/8/layout/vList4"/>
    <dgm:cxn modelId="{EE347C78-EE3A-40AF-A354-14E622E82D40}" srcId="{4A99B003-F11A-4926-ABE9-5524A342D186}" destId="{F39BADAF-1865-446B-B930-307E213A64C4}" srcOrd="2" destOrd="0" parTransId="{60F4F320-A8E8-4A6B-9B87-EE8687FBE509}" sibTransId="{430271A6-8CB8-4E84-A5E7-D64D0CD99995}"/>
    <dgm:cxn modelId="{61EA815A-03E1-4032-BEAF-000F584B149D}" type="presOf" srcId="{710092A0-59EF-47C4-BDA7-6B6096719E31}" destId="{7C2907B7-0FE2-4058-BA2B-F8D108246FDA}" srcOrd="1" destOrd="0" presId="urn:microsoft.com/office/officeart/2005/8/layout/vList4"/>
    <dgm:cxn modelId="{212F0088-EFF1-4678-A0FB-AC56A78DBFCE}" srcId="{4A99B003-F11A-4926-ABE9-5524A342D186}" destId="{9D729D0D-47C2-4BFD-87D1-E1E9967249B2}" srcOrd="0" destOrd="0" parTransId="{7069163A-8172-4E3B-A3DD-D619991CD6FB}" sibTransId="{BFF115A8-0660-49D7-AE06-A0BA5FE67A9A}"/>
    <dgm:cxn modelId="{96762296-465D-4ACD-B5DB-1A44B3A1D956}" srcId="{4A99B003-F11A-4926-ABE9-5524A342D186}" destId="{710092A0-59EF-47C4-BDA7-6B6096719E31}" srcOrd="3" destOrd="0" parTransId="{73A1F630-F756-48E1-BA4A-238F24753C71}" sibTransId="{FE925AFA-BA3B-47BB-8CAA-08AD9F6FCC51}"/>
    <dgm:cxn modelId="{F82FB79F-0A1F-4E34-BEB4-DCDD6E8D317B}" type="presOf" srcId="{F39BADAF-1865-446B-B930-307E213A64C4}" destId="{E95C95A0-DDDC-4ED8-8598-8C7F051A61FE}" srcOrd="0" destOrd="0" presId="urn:microsoft.com/office/officeart/2005/8/layout/vList4"/>
    <dgm:cxn modelId="{93DEE2C4-5016-43BF-B151-F2AF137DC350}" type="presOf" srcId="{9D729D0D-47C2-4BFD-87D1-E1E9967249B2}" destId="{54B023B5-32C1-4C05-9D7A-BB002CE7A04A}" srcOrd="0" destOrd="0" presId="urn:microsoft.com/office/officeart/2005/8/layout/vList4"/>
    <dgm:cxn modelId="{879135D0-5D8D-4210-A0BE-0062E5F4D57B}" type="presOf" srcId="{710092A0-59EF-47C4-BDA7-6B6096719E31}" destId="{561811EC-775A-4496-82B1-CC3CAF5C205C}" srcOrd="0" destOrd="0" presId="urn:microsoft.com/office/officeart/2005/8/layout/vList4"/>
    <dgm:cxn modelId="{C154E4D1-D112-44F4-B5AD-1969AF38FACD}" type="presOf" srcId="{4A99B003-F11A-4926-ABE9-5524A342D186}" destId="{6B30A877-3D2D-4D81-A6D6-53806CE9D42C}" srcOrd="0" destOrd="0" presId="urn:microsoft.com/office/officeart/2005/8/layout/vList4"/>
    <dgm:cxn modelId="{9F0248D2-C037-4828-9283-C58EBF812CBD}" srcId="{4A99B003-F11A-4926-ABE9-5524A342D186}" destId="{A3E92916-4D93-4809-9225-15B3112F1074}" srcOrd="1" destOrd="0" parTransId="{55B065AB-D5B8-4404-8E8D-941D60A2F689}" sibTransId="{5CAD5647-C600-42C6-A415-72A116D6E3AE}"/>
    <dgm:cxn modelId="{609C03DB-1F83-4239-A90E-8AC947ED4F5D}" type="presOf" srcId="{A3E92916-4D93-4809-9225-15B3112F1074}" destId="{40307156-447F-425C-8EED-EE5D6D3CF711}" srcOrd="1" destOrd="0" presId="urn:microsoft.com/office/officeart/2005/8/layout/vList4"/>
    <dgm:cxn modelId="{A2687FDB-7C06-49BF-A4E4-751C935AA549}" type="presOf" srcId="{9D729D0D-47C2-4BFD-87D1-E1E9967249B2}" destId="{A1FAEB8F-6297-4AD9-A507-6809AC537C9C}" srcOrd="1" destOrd="0" presId="urn:microsoft.com/office/officeart/2005/8/layout/vList4"/>
    <dgm:cxn modelId="{583758E5-3797-49A4-A0A0-25090C6E23BA}" type="presOf" srcId="{F39BADAF-1865-446B-B930-307E213A64C4}" destId="{4F07A2A5-2F95-456A-886C-337A473FF897}" srcOrd="1" destOrd="0" presId="urn:microsoft.com/office/officeart/2005/8/layout/vList4"/>
    <dgm:cxn modelId="{CA3BAAEB-88F8-4400-B126-F917EB1DB58C}" type="presOf" srcId="{DD2C6A6F-28C8-470E-961E-52D9A02ED6BB}" destId="{4F434124-B19B-406A-B408-743127FB09F7}" srcOrd="1" destOrd="0" presId="urn:microsoft.com/office/officeart/2005/8/layout/vList4"/>
    <dgm:cxn modelId="{F4083722-7E2D-46D6-BB8D-F9165E23E7DE}" type="presParOf" srcId="{6B30A877-3D2D-4D81-A6D6-53806CE9D42C}" destId="{46C73D1B-C4E4-4F41-BB72-EFD00FB02681}" srcOrd="0" destOrd="0" presId="urn:microsoft.com/office/officeart/2005/8/layout/vList4"/>
    <dgm:cxn modelId="{79D44D79-4D01-492E-B716-4A60B0420A71}" type="presParOf" srcId="{46C73D1B-C4E4-4F41-BB72-EFD00FB02681}" destId="{54B023B5-32C1-4C05-9D7A-BB002CE7A04A}" srcOrd="0" destOrd="0" presId="urn:microsoft.com/office/officeart/2005/8/layout/vList4"/>
    <dgm:cxn modelId="{E3481E3C-1E63-4FF9-9844-C06E8E04B30B}" type="presParOf" srcId="{46C73D1B-C4E4-4F41-BB72-EFD00FB02681}" destId="{BAEF3D1B-0756-42BC-9ED3-260E50F677D7}" srcOrd="1" destOrd="0" presId="urn:microsoft.com/office/officeart/2005/8/layout/vList4"/>
    <dgm:cxn modelId="{8FF0EC34-4196-45D7-9D34-A8E27293CCFC}" type="presParOf" srcId="{46C73D1B-C4E4-4F41-BB72-EFD00FB02681}" destId="{A1FAEB8F-6297-4AD9-A507-6809AC537C9C}" srcOrd="2" destOrd="0" presId="urn:microsoft.com/office/officeart/2005/8/layout/vList4"/>
    <dgm:cxn modelId="{4B535F63-019B-4834-8AF4-A8EDE75842E9}" type="presParOf" srcId="{6B30A877-3D2D-4D81-A6D6-53806CE9D42C}" destId="{98D871C6-D197-4910-85ED-47823D08537B}" srcOrd="1" destOrd="0" presId="urn:microsoft.com/office/officeart/2005/8/layout/vList4"/>
    <dgm:cxn modelId="{A84051E9-E325-48C2-944C-C6EFDADAB577}" type="presParOf" srcId="{6B30A877-3D2D-4D81-A6D6-53806CE9D42C}" destId="{23795126-0012-4E83-AA03-CCE8F47F4103}" srcOrd="2" destOrd="0" presId="urn:microsoft.com/office/officeart/2005/8/layout/vList4"/>
    <dgm:cxn modelId="{EA177640-B57A-484A-9955-CA7AEF90A98C}" type="presParOf" srcId="{23795126-0012-4E83-AA03-CCE8F47F4103}" destId="{178DC6FE-89D3-408B-88F2-20759E00DBBA}" srcOrd="0" destOrd="0" presId="urn:microsoft.com/office/officeart/2005/8/layout/vList4"/>
    <dgm:cxn modelId="{230388B4-4589-449C-8278-83379343DC29}" type="presParOf" srcId="{23795126-0012-4E83-AA03-CCE8F47F4103}" destId="{4B91D0AB-2730-4236-B748-6833ED4F4B54}" srcOrd="1" destOrd="0" presId="urn:microsoft.com/office/officeart/2005/8/layout/vList4"/>
    <dgm:cxn modelId="{37E32F1A-2A3F-4A8E-B6F2-5406D89691A3}" type="presParOf" srcId="{23795126-0012-4E83-AA03-CCE8F47F4103}" destId="{40307156-447F-425C-8EED-EE5D6D3CF711}" srcOrd="2" destOrd="0" presId="urn:microsoft.com/office/officeart/2005/8/layout/vList4"/>
    <dgm:cxn modelId="{9638A7BD-B532-4196-9FFF-032F8685220A}" type="presParOf" srcId="{6B30A877-3D2D-4D81-A6D6-53806CE9D42C}" destId="{AB92D2E8-D83E-4C80-BC8E-88CC92859400}" srcOrd="3" destOrd="0" presId="urn:microsoft.com/office/officeart/2005/8/layout/vList4"/>
    <dgm:cxn modelId="{B481CEEA-386F-4443-8A33-33C3A9FA27F5}" type="presParOf" srcId="{6B30A877-3D2D-4D81-A6D6-53806CE9D42C}" destId="{EE494D05-0880-44AC-99A2-680280E1AA1D}" srcOrd="4" destOrd="0" presId="urn:microsoft.com/office/officeart/2005/8/layout/vList4"/>
    <dgm:cxn modelId="{44363D4C-63CF-4E6D-952F-5C82443E69E1}" type="presParOf" srcId="{EE494D05-0880-44AC-99A2-680280E1AA1D}" destId="{E95C95A0-DDDC-4ED8-8598-8C7F051A61FE}" srcOrd="0" destOrd="0" presId="urn:microsoft.com/office/officeart/2005/8/layout/vList4"/>
    <dgm:cxn modelId="{05437DF2-F88E-4034-AD35-7A41BC61E67C}" type="presParOf" srcId="{EE494D05-0880-44AC-99A2-680280E1AA1D}" destId="{D60167EC-5ADC-4989-8E86-6F8C8F43C456}" srcOrd="1" destOrd="0" presId="urn:microsoft.com/office/officeart/2005/8/layout/vList4"/>
    <dgm:cxn modelId="{87061950-C7E3-45FC-ADF1-B23F0C0C0F57}" type="presParOf" srcId="{EE494D05-0880-44AC-99A2-680280E1AA1D}" destId="{4F07A2A5-2F95-456A-886C-337A473FF897}" srcOrd="2" destOrd="0" presId="urn:microsoft.com/office/officeart/2005/8/layout/vList4"/>
    <dgm:cxn modelId="{0727E3DD-FC9F-4A08-B366-D56A7197A52B}" type="presParOf" srcId="{6B30A877-3D2D-4D81-A6D6-53806CE9D42C}" destId="{6AE67088-242E-4E83-BF0B-78EDA1BF7E86}" srcOrd="5" destOrd="0" presId="urn:microsoft.com/office/officeart/2005/8/layout/vList4"/>
    <dgm:cxn modelId="{CCF3072C-D738-49D3-89A2-B876434B7BB4}" type="presParOf" srcId="{6B30A877-3D2D-4D81-A6D6-53806CE9D42C}" destId="{98A3A676-C8D7-45BF-B92E-5E995045DB42}" srcOrd="6" destOrd="0" presId="urn:microsoft.com/office/officeart/2005/8/layout/vList4"/>
    <dgm:cxn modelId="{128789A2-0715-4E71-B113-F351F6716599}" type="presParOf" srcId="{98A3A676-C8D7-45BF-B92E-5E995045DB42}" destId="{561811EC-775A-4496-82B1-CC3CAF5C205C}" srcOrd="0" destOrd="0" presId="urn:microsoft.com/office/officeart/2005/8/layout/vList4"/>
    <dgm:cxn modelId="{0087BD09-E0B4-44F3-9860-2648107E8617}" type="presParOf" srcId="{98A3A676-C8D7-45BF-B92E-5E995045DB42}" destId="{AA150A43-D475-41F6-A89D-BF4C2CEDBFCF}" srcOrd="1" destOrd="0" presId="urn:microsoft.com/office/officeart/2005/8/layout/vList4"/>
    <dgm:cxn modelId="{3498063B-A76A-43BC-992D-800CB8925963}" type="presParOf" srcId="{98A3A676-C8D7-45BF-B92E-5E995045DB42}" destId="{7C2907B7-0FE2-4058-BA2B-F8D108246FDA}" srcOrd="2" destOrd="0" presId="urn:microsoft.com/office/officeart/2005/8/layout/vList4"/>
    <dgm:cxn modelId="{DF87AC33-523A-4328-81A6-E87745673334}" type="presParOf" srcId="{6B30A877-3D2D-4D81-A6D6-53806CE9D42C}" destId="{D1A15192-D6E7-40F2-A577-5DA7C657F328}" srcOrd="7" destOrd="0" presId="urn:microsoft.com/office/officeart/2005/8/layout/vList4"/>
    <dgm:cxn modelId="{47304C6E-7E84-4BED-92D5-BBEC1C7AF990}" type="presParOf" srcId="{6B30A877-3D2D-4D81-A6D6-53806CE9D42C}" destId="{66CB51E6-FC97-4CF6-A8EA-A4511991FC36}" srcOrd="8" destOrd="0" presId="urn:microsoft.com/office/officeart/2005/8/layout/vList4"/>
    <dgm:cxn modelId="{43FAE5A2-5161-45FB-AD62-4EF7D7001687}" type="presParOf" srcId="{66CB51E6-FC97-4CF6-A8EA-A4511991FC36}" destId="{AD195CA1-41C9-4BA9-A9A4-CE7F787675A5}" srcOrd="0" destOrd="0" presId="urn:microsoft.com/office/officeart/2005/8/layout/vList4"/>
    <dgm:cxn modelId="{52FE02FD-97F6-4AF9-970F-A0581919194D}" type="presParOf" srcId="{66CB51E6-FC97-4CF6-A8EA-A4511991FC36}" destId="{C7BDB26F-B5AB-4320-89C5-6FC229AF8361}" srcOrd="1" destOrd="0" presId="urn:microsoft.com/office/officeart/2005/8/layout/vList4"/>
    <dgm:cxn modelId="{A0A68653-8B8E-454B-85CF-4F1A943394AB}" type="presParOf" srcId="{66CB51E6-FC97-4CF6-A8EA-A4511991FC36}" destId="{4F434124-B19B-406A-B408-743127FB09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023B5-32C1-4C05-9D7A-BB002CE7A04A}">
      <dsp:nvSpPr>
        <dsp:cNvPr id="0" name=""/>
        <dsp:cNvSpPr/>
      </dsp:nvSpPr>
      <dsp:spPr>
        <a:xfrm>
          <a:off x="0" y="0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200" kern="1200">
              <a:latin typeface="Arial" panose="020B0604020202020204" pitchFamily="34" charset="0"/>
              <a:cs typeface="Arial" panose="020B0604020202020204" pitchFamily="34" charset="0"/>
            </a:rPr>
            <a:t>Beware of suspicious phone calls.</a:t>
          </a:r>
          <a:endParaRPr lang="en-US" sz="3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0"/>
        <a:ext cx="7801509" cy="925490"/>
      </dsp:txXfrm>
    </dsp:sp>
    <dsp:sp modelId="{BAEF3D1B-0756-42BC-9ED3-260E50F677D7}">
      <dsp:nvSpPr>
        <dsp:cNvPr id="0" name=""/>
        <dsp:cNvSpPr/>
      </dsp:nvSpPr>
      <dsp:spPr>
        <a:xfrm>
          <a:off x="762843" y="92549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78DC6FE-89D3-408B-88F2-20759E00DBBA}">
      <dsp:nvSpPr>
        <dsp:cNvPr id="0" name=""/>
        <dsp:cNvSpPr/>
      </dsp:nvSpPr>
      <dsp:spPr>
        <a:xfrm>
          <a:off x="0" y="1018039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200" kern="1200">
              <a:latin typeface="Arial" panose="020B0604020202020204" pitchFamily="34" charset="0"/>
              <a:cs typeface="Arial" panose="020B0604020202020204" pitchFamily="34" charset="0"/>
            </a:rPr>
            <a:t>Be cautious with texts you receive.</a:t>
          </a:r>
          <a:endParaRPr lang="en-US" sz="3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1018039"/>
        <a:ext cx="7801509" cy="925490"/>
      </dsp:txXfrm>
    </dsp:sp>
    <dsp:sp modelId="{4B91D0AB-2730-4236-B748-6833ED4F4B54}">
      <dsp:nvSpPr>
        <dsp:cNvPr id="0" name=""/>
        <dsp:cNvSpPr/>
      </dsp:nvSpPr>
      <dsp:spPr>
        <a:xfrm>
          <a:off x="762843" y="1110588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5C95A0-DDDC-4ED8-8598-8C7F051A61FE}">
      <dsp:nvSpPr>
        <dsp:cNvPr id="0" name=""/>
        <dsp:cNvSpPr/>
      </dsp:nvSpPr>
      <dsp:spPr>
        <a:xfrm>
          <a:off x="0" y="2036078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200" kern="1200">
              <a:latin typeface="Arial" panose="020B0604020202020204" pitchFamily="34" charset="0"/>
              <a:cs typeface="Arial" panose="020B0604020202020204" pitchFamily="34" charset="0"/>
            </a:rPr>
            <a:t>Make your passwords strong.</a:t>
          </a:r>
          <a:endParaRPr lang="en-US" sz="3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2036078"/>
        <a:ext cx="7801509" cy="925490"/>
      </dsp:txXfrm>
    </dsp:sp>
    <dsp:sp modelId="{D60167EC-5ADC-4989-8E86-6F8C8F43C456}">
      <dsp:nvSpPr>
        <dsp:cNvPr id="0" name=""/>
        <dsp:cNvSpPr/>
      </dsp:nvSpPr>
      <dsp:spPr>
        <a:xfrm>
          <a:off x="762843" y="2128627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1811EC-775A-4496-82B1-CC3CAF5C205C}">
      <dsp:nvSpPr>
        <dsp:cNvPr id="0" name=""/>
        <dsp:cNvSpPr/>
      </dsp:nvSpPr>
      <dsp:spPr>
        <a:xfrm>
          <a:off x="0" y="3054117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200" kern="1200">
              <a:latin typeface="Arial" panose="020B0604020202020204" pitchFamily="34" charset="0"/>
              <a:cs typeface="Arial" panose="020B0604020202020204" pitchFamily="34" charset="0"/>
            </a:rPr>
            <a:t>Be careful on Social Media.</a:t>
          </a:r>
          <a:endParaRPr lang="en-US" sz="3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3054117"/>
        <a:ext cx="7801509" cy="925490"/>
      </dsp:txXfrm>
    </dsp:sp>
    <dsp:sp modelId="{AA150A43-D475-41F6-A89D-BF4C2CEDBFCF}">
      <dsp:nvSpPr>
        <dsp:cNvPr id="0" name=""/>
        <dsp:cNvSpPr/>
      </dsp:nvSpPr>
      <dsp:spPr>
        <a:xfrm>
          <a:off x="762843" y="3146666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195CA1-41C9-4BA9-A9A4-CE7F787675A5}">
      <dsp:nvSpPr>
        <dsp:cNvPr id="0" name=""/>
        <dsp:cNvSpPr/>
      </dsp:nvSpPr>
      <dsp:spPr>
        <a:xfrm>
          <a:off x="0" y="4075571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200" kern="1200">
              <a:latin typeface="Arial" panose="020B0604020202020204" pitchFamily="34" charset="0"/>
              <a:cs typeface="Arial" panose="020B0604020202020204" pitchFamily="34" charset="0"/>
            </a:rPr>
            <a:t>Trust your gut!</a:t>
          </a:r>
          <a:endParaRPr lang="en-US" sz="3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4075571"/>
        <a:ext cx="7801509" cy="925490"/>
      </dsp:txXfrm>
    </dsp:sp>
    <dsp:sp modelId="{C7BDB26F-B5AB-4320-89C5-6FC229AF8361}">
      <dsp:nvSpPr>
        <dsp:cNvPr id="0" name=""/>
        <dsp:cNvSpPr/>
      </dsp:nvSpPr>
      <dsp:spPr>
        <a:xfrm>
          <a:off x="762843" y="4164705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200"/>
            </a:lvl1pPr>
          </a:lstStyle>
          <a:p>
            <a:fld id="{8F14CBD7-D9A9-47B8-A6CD-9C9EE0D1FB57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200"/>
            </a:lvl1pPr>
          </a:lstStyle>
          <a:p>
            <a:fld id="{86B52AB3-E29D-49C7-B415-D601D59D8F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059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D249F-376C-1ECD-3EE6-F8F53C05506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955579">
              <a:defRPr/>
            </a:pPr>
            <a:endParaRPr lang="en-AU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BCD43-6559-2138-2AF6-E411CB1A6E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55579">
              <a:defRPr/>
            </a:pPr>
            <a:endParaRPr lang="en-AU" sz="18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125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8399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4475" y="592138"/>
            <a:ext cx="9350375" cy="5260975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83932" y="6383469"/>
            <a:ext cx="7871456" cy="6136389"/>
          </a:xfrm>
        </p:spPr>
        <p:txBody>
          <a:bodyPr/>
          <a:lstStyle/>
          <a:p>
            <a:r>
              <a:rPr lang="en-AU" sz="2100">
                <a:latin typeface="Arial" panose="020B0604020202020204" pitchFamily="34" charset="0"/>
                <a:cs typeface="Arial" panose="020B0604020202020204" pitchFamily="34" charset="0"/>
              </a:rPr>
              <a:t>Ask the group which one they think is real and why?</a:t>
            </a:r>
          </a:p>
          <a:p>
            <a:endParaRPr lang="en-AU" sz="2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100">
                <a:latin typeface="Arial" panose="020B0604020202020204" pitchFamily="34" charset="0"/>
                <a:cs typeface="Arial" panose="020B0604020202020204" pitchFamily="34" charset="0"/>
              </a:rPr>
              <a:t>The next slide will give them the answer!</a:t>
            </a:r>
          </a:p>
        </p:txBody>
      </p:sp>
    </p:spTree>
    <p:extLst>
      <p:ext uri="{BB962C8B-B14F-4D97-AF65-F5344CB8AC3E}">
        <p14:creationId xmlns:p14="http://schemas.microsoft.com/office/powerpoint/2010/main" val="528176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61996-4A99-F8F3-036F-A0EC34FCE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ED572-3468-EE23-EF84-1809DC6D69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44475" y="592138"/>
            <a:ext cx="9350375" cy="5260975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9E94F3-04E1-F02B-7BFE-275A50CF8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3932" y="6383469"/>
            <a:ext cx="7871456" cy="6136389"/>
          </a:xfrm>
        </p:spPr>
        <p:txBody>
          <a:bodyPr/>
          <a:lstStyle/>
          <a:p>
            <a:endParaRPr lang="en-AU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117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650" y="574675"/>
            <a:ext cx="9345613" cy="52578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11223" y="6184085"/>
            <a:ext cx="8616873" cy="6136389"/>
          </a:xfrm>
        </p:spPr>
        <p:txBody>
          <a:bodyPr/>
          <a:lstStyle/>
          <a:p>
            <a:r>
              <a:rPr lang="en-AU" sz="2100" b="1">
                <a:latin typeface="Arial" panose="020B0604020202020204" pitchFamily="34" charset="0"/>
                <a:cs typeface="Arial" panose="020B0604020202020204" pitchFamily="34" charset="0"/>
              </a:rPr>
              <a:t>Read through the messages.</a:t>
            </a:r>
          </a:p>
          <a:p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100" b="1">
                <a:latin typeface="Arial" panose="020B0604020202020204" pitchFamily="34" charset="0"/>
                <a:cs typeface="Arial" panose="020B0604020202020204" pitchFamily="34" charset="0"/>
              </a:rPr>
              <a:t>Remember that scammers might:</a:t>
            </a:r>
          </a:p>
          <a:p>
            <a:pPr marL="433564" indent="-433564">
              <a:buFont typeface="Arial" panose="020B0604020202020204" pitchFamily="34" charset="0"/>
              <a:buChar char="•"/>
            </a:pPr>
            <a:r>
              <a:rPr lang="en-AU" sz="2100">
                <a:latin typeface="Arial" panose="020B0604020202020204" pitchFamily="34" charset="0"/>
                <a:cs typeface="Arial" panose="020B0604020202020204" pitchFamily="34" charset="0"/>
              </a:rPr>
              <a:t>Try to rush you or create a sense of urgency.</a:t>
            </a:r>
          </a:p>
          <a:p>
            <a:pPr marL="433564" indent="-433564">
              <a:buFont typeface="Arial" panose="020B0604020202020204" pitchFamily="34" charset="0"/>
              <a:buChar char="•"/>
            </a:pPr>
            <a:r>
              <a:rPr lang="en-AU" sz="2100">
                <a:latin typeface="Arial" panose="020B0604020202020204" pitchFamily="34" charset="0"/>
                <a:cs typeface="Arial" panose="020B0604020202020204" pitchFamily="34" charset="0"/>
              </a:rPr>
              <a:t>Pressure you by threatening your credit or fees of some sort.</a:t>
            </a:r>
          </a:p>
          <a:p>
            <a:endParaRPr lang="en-AU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100" b="1">
                <a:latin typeface="Arial" panose="020B0604020202020204" pitchFamily="34" charset="0"/>
                <a:cs typeface="Arial" panose="020B0604020202020204" pitchFamily="34" charset="0"/>
              </a:rPr>
              <a:t>To be safe, always:</a:t>
            </a:r>
          </a:p>
          <a:p>
            <a:pPr marL="260138" indent="-260138">
              <a:buFont typeface="Arial"/>
              <a:buChar char="•"/>
            </a:pPr>
            <a:r>
              <a:rPr lang="en-AU" sz="2100">
                <a:latin typeface="Arial" panose="020B0604020202020204" pitchFamily="34" charset="0"/>
                <a:cs typeface="Arial" panose="020B0604020202020204" pitchFamily="34" charset="0"/>
              </a:rPr>
              <a:t>Pause and verify before acting</a:t>
            </a:r>
          </a:p>
          <a:p>
            <a:pPr marL="260138" indent="-260138">
              <a:buFont typeface="Arial"/>
              <a:buChar char="•"/>
            </a:pPr>
            <a:r>
              <a:rPr lang="en-AU" sz="2100">
                <a:latin typeface="Arial" panose="020B0604020202020204" pitchFamily="34" charset="0"/>
                <a:cs typeface="Arial" panose="020B0604020202020204" pitchFamily="34" charset="0"/>
              </a:rPr>
              <a:t>Always double-check messages and avoid clicking suspicious looking links.</a:t>
            </a:r>
          </a:p>
        </p:txBody>
      </p:sp>
    </p:spTree>
    <p:extLst>
      <p:ext uri="{BB962C8B-B14F-4D97-AF65-F5344CB8AC3E}">
        <p14:creationId xmlns:p14="http://schemas.microsoft.com/office/powerpoint/2010/main" val="3152149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5E0A8-C7E1-31F3-F448-75B2921A3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A2342B-743A-24A7-1B55-A126C0F1D1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5CE0A-AFBE-2FEF-3F7C-CC90F241A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>
                <a:cs typeface="Arial" panose="020B0604020202020204" pitchFamily="34" charset="0"/>
              </a:rPr>
              <a:t>Romance scams: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>
                <a:cs typeface="Arial" panose="020B0604020202020204" pitchFamily="34" charset="0"/>
              </a:rPr>
              <a:t>When a scammer takes advantage of people looking for love online.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>
                <a:cs typeface="Arial" panose="020B0604020202020204" pitchFamily="34" charset="0"/>
              </a:rPr>
              <a:t>Scammers often pretend to have feelings for you and then ask you for money once you trust them.</a:t>
            </a:r>
            <a:endParaRPr lang="en-AU" sz="1400"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400">
                <a:cs typeface="Arial" panose="020B0604020202020204" pitchFamily="34" charset="0"/>
              </a:rPr>
              <a:t>There is no shame in telling someone that you: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400">
                <a:cs typeface="Arial" panose="020B0604020202020204" pitchFamily="34" charset="0"/>
              </a:rPr>
              <a:t>cannot give them money, or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400">
                <a:cs typeface="Arial" panose="020B0604020202020204" pitchFamily="34" charset="0"/>
              </a:rPr>
              <a:t>that you think you have been scammed!</a:t>
            </a:r>
            <a:endParaRPr lang="en-US" sz="14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6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6798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07CEA-833E-4A81-D1CC-05B89FD8A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95B575-FF2E-96ED-7BED-F9D78F59F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7BD05-D750-34B6-F287-DEC62D103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528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4529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D50F0-0DD4-8B83-2A37-23D95F6A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F0C8B6-52D2-532F-C8F5-82DB895E9C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D361B2-56BC-82DC-DD0D-C2735AEB9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99864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383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7501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73BD4-A6A8-7251-D139-4B07FA55E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F75422-A51B-7B03-A393-3510F1B10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F8E7FF-9898-50E3-CCAF-C52B2DC02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8132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BC2F9-955D-19F2-BBAD-428F692D6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E744D9-12A6-6218-796C-0FB69A42B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2C44CE-A3E9-C40C-BA73-64FDD73F5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3807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9549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F6DAE-93A9-912D-B80D-17C20C62C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913A8D-4E52-DA69-01A3-79411AD25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CEFDFA-60B7-AC51-6F8B-44CE7ADCB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1666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75036-9EEA-68FC-1089-CF4DCA59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EA2D0D-579A-31BA-03CD-B3C241D4ED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A823C7-339B-657B-C3FB-229FA6B48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5437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6708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68390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r>
              <a:rPr lang="en-AU" sz="1400" b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 1 - If someone calls you and asks for personal information:</a:t>
            </a:r>
            <a:endParaRPr lang="en-AU" sz="140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down their details and hang up. You can say “</a:t>
            </a:r>
            <a:r>
              <a:rPr lang="en-US" sz="140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didn’t ask you to call me, so I am going to hang up the phone now”</a:t>
            </a:r>
            <a:endParaRPr lang="en-AU" sz="140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their real number from their website. Call them back on it.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endParaRPr lang="en-AU" sz="170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400" b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 2 - Be Cautious with Texts and Emails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a text or email seems strange or requests money: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your friend or family member on the number you already have for them. Ask them to verify the information.</a:t>
            </a:r>
          </a:p>
          <a:p>
            <a:endParaRPr lang="en-AU" sz="140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400" b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 3- Strengthen Your Passwords:</a:t>
            </a:r>
            <a:endParaRPr lang="en-AU" sz="140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 defTabSz="955579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AU" sz="140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your passwords long and hard to guess. </a:t>
            </a:r>
          </a:p>
          <a:p>
            <a:pPr marL="298618" indent="-298618" defTabSz="955579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AU" sz="140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use your name or words like 'password’.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 uppercase, lowercase, numbers, and special characters.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endParaRPr lang="en-AU" sz="170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400" b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 4 - Be Mindful of What You Share on Social Media:</a:t>
            </a:r>
            <a:endParaRPr lang="en-AU" sz="140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twice before posting personal details online.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photos don’t have personal information in them accidentally.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endParaRPr lang="en-AU" sz="1700" b="1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400" b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 5 - Trust Your Gut:</a:t>
            </a:r>
            <a:endParaRPr lang="en-AU" sz="140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click on suspicious links.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cautious with unknown contacts online. 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vigilant and follow your intuition.</a:t>
            </a:r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16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9539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7093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49424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2242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6AEC8-6C29-9EA2-4A11-2C54A66EB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6EEE4-F929-0ADD-0378-B9769C262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0DDE82-788B-9800-CB20-3BBE7A874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01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F9722-98C5-5E55-8F36-9A93D3D28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3643DA-2127-29D4-F009-837012D31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B0B332-F7CA-CA9A-5984-EE9B37ACA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1519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6054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3033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9778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227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7365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5565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680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5D43F-E616-41DF-C83D-9DB9880C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D2B08E-F752-F3B0-91AC-C143BC748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914A5-D2CF-FDCE-6E4F-DE68AC994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FBB63-06BA-2CE5-CEEB-3A78CA96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E4C20-6AD1-BF57-BE4C-EDC10CA3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3680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B7792-A3F6-532F-2428-FDED13D21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9025CE-C685-593D-70E8-CC3951155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0DFC8-51E6-347E-16B3-81DFFACB0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53C13-2086-015A-0F85-3E11AD66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AC470-0685-5D20-187E-E42698E2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1529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7A20D3-D13E-0980-95D7-89146A108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311ED2-723E-D0EC-5AF2-301A02D7E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E1B97-C92B-8423-70A9-F07589DC9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77C23-C39C-A56E-268F-B488FBAF8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AA54A-4920-E109-8C3A-7CDB69C9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513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96D1FC-779E-EE88-C5A3-6B91D4902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FBC40-8F42-4DC6-BB17-F7273E7EC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6E1D-8E7D-44ED-A4F5-C3BD169B574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2480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9AF5C3-C92C-F168-3F19-F6BA844F5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124024-1A60-1CE9-3960-C9FED641F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E44B-B963-423F-8172-990928AF2B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20638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0A1E8B-AC3E-3291-F4EF-000ED97B5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143284-FCFD-F2D3-F165-5A5300E2A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17D5-A82E-47BA-A9A3-36F64F7ADD9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158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5366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1E2D9-5295-4A66-6916-6B40D470A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2EAB-9E8A-34BB-E3B1-138A75DF3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AF4E-62BB-46E2-9162-30650D4FD5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68236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5268B8-7AD0-EB0C-EC0D-05F4EEB9A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86C75F-120C-3068-75BE-B0716431F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64C0-AD6B-46FC-9DC4-29320E756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63131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90C9A8-BB7F-16DB-C3DB-37CE7136E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196E8B-ADF1-312E-6ABD-1B6C0A973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D69A-02AB-4368-AF1C-6D7D24B735E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85101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C4869D-EDA1-6285-46EC-368A63A8C0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92EC90-32CA-B4FD-A402-79730F55B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FD16-4D30-4185-AAA8-6AB9346BE2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58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6089-82F9-90B6-80F6-B14DF83A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5395E-17D2-C3AF-97EA-D1101787A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FCAAE-2D8F-6882-82E8-576CCB81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17911-F74E-0028-2221-97AF2D34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524A8-DE9C-A632-32F0-EF5736AD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0797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3AC8-DA30-466F-2A71-5E7099C38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E7F6-FF0A-9FE6-37D8-6BCF63ACC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87A3-4801-4EEA-A002-A83EEFC249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9622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2539F-1016-CCDE-0707-05AF0BED2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61373-DEB0-B066-2806-D56C8A0C9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992E-7408-4498-B551-A3BF2911072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9198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BBD4D6-08B7-329A-BDCF-5A049E63B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D6C18E-4528-CA42-9409-201B842AD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FF75-CC46-45DF-9F63-037124CBCA8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00739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D0499D-FBD6-517B-1B32-0007CA027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EC50E9-B89A-7491-D427-04E035F9F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4243-E650-4559-A462-A4C9647C4B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3118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93521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46414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7280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2142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11188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453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2018C-02C7-0036-EA99-05DA5E5C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19D25-3306-8DB2-7163-D87A210EF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8EB6B-5263-2AB6-56FE-605F3D5C3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EAABE-0138-3374-54B9-7ED6D9C0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EB36E-5D0D-E5BC-BDBA-A864F60E8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87996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27698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79015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79989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12915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58670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024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94BB-0A64-6AB8-5E21-49969DC2F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4C959-2806-B92E-B353-8DE65F87A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C0802-03E9-67B8-8A8B-4D17740EB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2238-C4E4-2180-37EC-6EA1B248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F1972-C4B6-ADDF-561B-0266DDC4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B6258-131E-05F9-199E-DAFEB4A9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082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2058D-D450-0B4E-8961-BFDD0B1F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7D0DB-E504-0AF6-0410-ADF7D350A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1EA01-C203-A2FE-64E8-60F49D68B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B7EE8-475B-48A2-97F4-2164C9EEA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C66E70-6125-1C28-F030-53FCF8DB6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DDBAB0-7909-B666-F3BD-98F0B29D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90EF8-F101-07F1-136E-5052FC18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9EF567-C8BB-880E-E4EA-BC8F14EE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002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FCC73-AC57-6F28-1228-FEB4E1187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6D102A-A99B-ECEB-5D70-FA2204469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CCAC6-C694-0E33-06B0-8BE16F92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7F393-D5AD-CE4A-277F-66D2DD05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296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893C7-B9CE-E3BE-77E9-C4CAC783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CF854-C96B-7025-F920-F0CCAABF8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D2B74-A724-C7DB-C3CA-86A7E2A3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107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8A2FD-F2CE-F91F-B1DE-80C2F62C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BAA1E-2CE5-2730-8D01-5F7C3531F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00603-8443-5E91-5C67-5A482A5FC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1BE75-9A76-E5F4-779B-10E1FC9E6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EBE06-097C-9409-C630-709DEE665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0F5D3-C85F-072A-BE57-87A2A11F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677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E21D-18F4-38FE-E534-290DFDA8A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ED5305-3B31-1BDB-32C1-FC9ECBC43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7D852-42A5-B5F2-1DF6-6418DE531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FDA70-59BA-1323-43A4-6F1DEC113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67E97-CED8-7EEB-F449-97C18C4C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DF552-BD80-7F61-2D36-EAB1BFA1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938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E3FEA-9C6C-BC59-3942-03710021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0B14-BD2E-5E8E-E976-FBF9D7D0E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DCB6D-E455-CC79-9DE1-28B8380DD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6523F3-3B8B-6043-AADC-AA157250FE5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EA4E4-23AA-9B67-AE6E-4946F1487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F598B-0AD0-5039-77C0-718D4C627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731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F335776-66E4-E248-335D-4AAD1E17C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5806A9B-4DB1-CCDD-30A3-9F8923832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0B10-0B0A-CC1F-B328-7159B1F0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053" name="Picture 7">
            <a:extLst>
              <a:ext uri="{FF2B5EF4-FFF2-40B4-BE49-F238E27FC236}">
                <a16:creationId xmlns:a16="http://schemas.microsoft.com/office/drawing/2014/main" id="{F151F2C9-2F2D-67E0-E89C-6A7306182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id="{6DAF97BC-3278-8E55-74B4-1B3DC20E3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07E9B-4C47-318E-6A76-338190D4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1B304148-1175-4D79-8512-E82E1E2935D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8B1101A-320B-8917-FAA8-4681916D2C3E}"/>
              </a:ext>
            </a:extLst>
          </p:cNvPr>
          <p:cNvSpPr txBox="1">
            <a:spLocks/>
          </p:cNvSpPr>
          <p:nvPr userDrawn="1"/>
        </p:nvSpPr>
        <p:spPr>
          <a:xfrm>
            <a:off x="838200" y="6537325"/>
            <a:ext cx="10515600" cy="1555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000" i="1">
                <a:solidFill>
                  <a:schemeClr val="bg1"/>
                </a:solidFill>
              </a:rPr>
              <a:t>Lotterywest is the major supporter of the WA Digital Inclusion Project. WACOSS is leading the initiative and is responsible for project governance.</a:t>
            </a:r>
            <a:endParaRPr lang="en-AU" sz="1000">
              <a:solidFill>
                <a:schemeClr val="bg1"/>
              </a:solidFill>
            </a:endParaRPr>
          </a:p>
        </p:txBody>
      </p:sp>
      <p:pic>
        <p:nvPicPr>
          <p:cNvPr id="2057" name="Picture 10">
            <a:extLst>
              <a:ext uri="{FF2B5EF4-FFF2-40B4-BE49-F238E27FC236}">
                <a16:creationId xmlns:a16="http://schemas.microsoft.com/office/drawing/2014/main" id="{D282926F-EAA9-80BF-972C-C63411F50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50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0665FF3-7E02-D741-51A1-50BF59518F75}"/>
              </a:ext>
            </a:extLst>
          </p:cNvPr>
          <p:cNvSpPr txBox="1">
            <a:spLocks/>
          </p:cNvSpPr>
          <p:nvPr userDrawn="1"/>
        </p:nvSpPr>
        <p:spPr>
          <a:xfrm>
            <a:off x="838200" y="6537325"/>
            <a:ext cx="10515600" cy="1555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000" i="1">
                <a:solidFill>
                  <a:schemeClr val="tx1">
                    <a:lumMod val="65000"/>
                    <a:lumOff val="35000"/>
                  </a:schemeClr>
                </a:solidFill>
              </a:rPr>
              <a:t>Lotterywest is the major supporter of the WA Digital Inclusion Project. WACOSS is leading the initiative and is responsible for project governance.</a:t>
            </a:r>
            <a:endParaRPr lang="en-AU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2.jpe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XdIi_DegWNI?feature=oembed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s://www.abc.net.au/news/2024-10-30/woman-in-gift-card-scam-taken-to-shop-by-taxi/104528608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abc.net.au/news/2025-08-29/scambling-the-online-gambling-scam-targeting-aboriginal-people/105709290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www.rawpixel.com/search/security%20guard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crcchampions@wacoss.org.a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0DFEDC6A-CB56-12C1-39C2-8E6D897A2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5617" y="3904637"/>
            <a:ext cx="8389938" cy="1864951"/>
          </a:xfrm>
        </p:spPr>
        <p:txBody>
          <a:bodyPr/>
          <a:lstStyle/>
          <a:p>
            <a:pPr algn="ctr" eaLnBrk="1" hangingPunct="1"/>
            <a:r>
              <a:rPr lang="en-AU" altLang="en-US" sz="5400">
                <a:latin typeface="Arial"/>
                <a:cs typeface="Arial"/>
              </a:rPr>
              <a:t>Welcome</a:t>
            </a:r>
            <a:br>
              <a:rPr lang="en-AU" altLang="en-US" sz="5400">
                <a:latin typeface="Arial"/>
                <a:cs typeface="Arial"/>
              </a:rPr>
            </a:br>
            <a:r>
              <a:rPr lang="en-AU" altLang="en-US" sz="3600">
                <a:solidFill>
                  <a:schemeClr val="bg1"/>
                </a:solidFill>
                <a:latin typeface="Arial"/>
                <a:cs typeface="Arial"/>
              </a:rPr>
              <a:t>Community Champions Conversation: </a:t>
            </a:r>
            <a:r>
              <a:rPr lang="en-AU" altLang="en-US" sz="3600" i="1">
                <a:solidFill>
                  <a:schemeClr val="bg1"/>
                </a:solidFill>
                <a:latin typeface="Arial"/>
                <a:cs typeface="Arial"/>
              </a:rPr>
              <a:t>Scams</a:t>
            </a:r>
            <a:endParaRPr lang="en-AU" altLang="en-US" sz="4400" i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3AF11155-EE0D-59CE-D684-31243613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672941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0BBB8E80-B9DD-B42C-FBBE-C0ED0D60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AED33FA3-139A-890C-2B90-383038A3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B879C-0E8F-AE83-400C-5AA123034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E3961-ACA0-D35C-A6AB-12A470996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9657"/>
            <a:ext cx="10515600" cy="3477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5400">
                <a:solidFill>
                  <a:srgbClr val="0A2391"/>
                </a:solidFill>
              </a:rPr>
              <a:t>Messages will sound </a:t>
            </a:r>
            <a:r>
              <a:rPr lang="en-AU" sz="5400" b="1">
                <a:solidFill>
                  <a:srgbClr val="0A2391"/>
                </a:solidFill>
              </a:rPr>
              <a:t>urgent</a:t>
            </a:r>
            <a:r>
              <a:rPr lang="en-AU" sz="5400">
                <a:solidFill>
                  <a:srgbClr val="0A2391"/>
                </a:solidFill>
              </a:rPr>
              <a:t> </a:t>
            </a:r>
            <a:br>
              <a:rPr lang="en-AU" sz="5400">
                <a:solidFill>
                  <a:srgbClr val="0A2391"/>
                </a:solidFill>
              </a:rPr>
            </a:br>
            <a:r>
              <a:rPr lang="en-AU" sz="5400">
                <a:solidFill>
                  <a:srgbClr val="0A2391"/>
                </a:solidFill>
              </a:rPr>
              <a:t>and try to get you to </a:t>
            </a:r>
            <a:r>
              <a:rPr lang="en-AU" sz="5400" b="1">
                <a:solidFill>
                  <a:srgbClr val="0A2391"/>
                </a:solidFill>
              </a:rPr>
              <a:t>act quickly.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65D51F-7A61-E285-C1DB-020B9C2E6963}"/>
              </a:ext>
            </a:extLst>
          </p:cNvPr>
          <p:cNvSpPr txBox="1"/>
          <p:nvPr/>
        </p:nvSpPr>
        <p:spPr>
          <a:xfrm>
            <a:off x="838200" y="5952023"/>
            <a:ext cx="8569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rgbClr val="121737"/>
                </a:solidFill>
              </a:rPr>
              <a:t>Adapted from the </a:t>
            </a:r>
            <a:r>
              <a:rPr lang="en-AU" sz="1600" i="1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>
                <a:solidFill>
                  <a:srgbClr val="121737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B3E6D3-01DD-51A6-8558-19F733D05F22}"/>
              </a:ext>
            </a:extLst>
          </p:cNvPr>
          <p:cNvSpPr txBox="1">
            <a:spLocks/>
          </p:cNvSpPr>
          <p:nvPr/>
        </p:nvSpPr>
        <p:spPr>
          <a:xfrm>
            <a:off x="902208" y="733816"/>
            <a:ext cx="10515600" cy="8046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5400" b="1">
                <a:solidFill>
                  <a:srgbClr val="022091"/>
                </a:solidFill>
              </a:rPr>
              <a:t>Text or SMS scams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C66D0D-AD12-4B2E-6DEF-4EC97FBA8882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203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6B0344B1-5264-29BF-99F4-B41E5EB12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8952" y="435978"/>
            <a:ext cx="6602255" cy="14323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n-US" altLang="en-US" sz="400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Scam Test!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9A707D-B9AB-88A5-FDE9-F83AE647EB03}"/>
              </a:ext>
            </a:extLst>
          </p:cNvPr>
          <p:cNvSpPr/>
          <p:nvPr/>
        </p:nvSpPr>
        <p:spPr>
          <a:xfrm>
            <a:off x="4833878" y="427681"/>
            <a:ext cx="4466492" cy="1440609"/>
          </a:xfrm>
          <a:prstGeom prst="rect">
            <a:avLst/>
          </a:prstGeom>
          <a:solidFill>
            <a:srgbClr val="F9CADB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 one of these do you think is real?</a:t>
            </a:r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F46F1651-B326-3A26-8FF8-17AE1AE50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21481" r="21775" b="66140"/>
          <a:stretch/>
        </p:blipFill>
        <p:spPr bwMode="auto">
          <a:xfrm>
            <a:off x="2306550" y="4479952"/>
            <a:ext cx="5054657" cy="178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B7C25630-063C-6001-43BC-5DFAE2675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" t="21037" r="21703" b="68561"/>
          <a:stretch/>
        </p:blipFill>
        <p:spPr bwMode="auto">
          <a:xfrm>
            <a:off x="1015324" y="2577538"/>
            <a:ext cx="4307035" cy="12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F66A07E-C5E2-7291-E652-A7E11E57F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264" y="2478414"/>
            <a:ext cx="4262177" cy="162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39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BFB22-D3FB-BB6E-41B9-A912A7364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A6E06545-FA9C-D885-006A-994A8657B4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8952" y="435978"/>
            <a:ext cx="6602255" cy="14323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n-US" altLang="en-US" sz="400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Scam Test!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AEDC39-6609-87A9-D8D6-A184832A9DBC}"/>
              </a:ext>
            </a:extLst>
          </p:cNvPr>
          <p:cNvSpPr/>
          <p:nvPr/>
        </p:nvSpPr>
        <p:spPr>
          <a:xfrm>
            <a:off x="4911137" y="373450"/>
            <a:ext cx="4307036" cy="1440609"/>
          </a:xfrm>
          <a:prstGeom prst="rect">
            <a:avLst/>
          </a:prstGeom>
          <a:solidFill>
            <a:srgbClr val="F9CADB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 one of these do you think is real?</a:t>
            </a:r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9106564C-E78E-98FF-FC75-29B1B646B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21481" r="21775" b="66140"/>
          <a:stretch/>
        </p:blipFill>
        <p:spPr bwMode="auto">
          <a:xfrm>
            <a:off x="2306550" y="4479952"/>
            <a:ext cx="5054657" cy="178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8AEEFD14-CDE4-3AA6-610E-F86955905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" t="21037" r="21703" b="68561"/>
          <a:stretch/>
        </p:blipFill>
        <p:spPr bwMode="auto">
          <a:xfrm>
            <a:off x="1015324" y="2577538"/>
            <a:ext cx="4307035" cy="12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103EB3B-CAF5-D1EC-6459-CDAB6242B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264" y="2478414"/>
            <a:ext cx="4262177" cy="162688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091FCF4-EFB8-B19A-2737-BC6BB17155B4}"/>
              </a:ext>
            </a:extLst>
          </p:cNvPr>
          <p:cNvSpPr/>
          <p:nvPr/>
        </p:nvSpPr>
        <p:spPr>
          <a:xfrm>
            <a:off x="5905025" y="2017507"/>
            <a:ext cx="5814832" cy="23530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25DC5-E060-68BB-621F-822AFCDB6827}"/>
              </a:ext>
            </a:extLst>
          </p:cNvPr>
          <p:cNvSpPr txBox="1"/>
          <p:nvPr/>
        </p:nvSpPr>
        <p:spPr>
          <a:xfrm>
            <a:off x="7970082" y="4574012"/>
            <a:ext cx="413128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the real message, and we can check in other ways!</a:t>
            </a:r>
          </a:p>
        </p:txBody>
      </p:sp>
    </p:spTree>
    <p:extLst>
      <p:ext uri="{BB962C8B-B14F-4D97-AF65-F5344CB8AC3E}">
        <p14:creationId xmlns:p14="http://schemas.microsoft.com/office/powerpoint/2010/main" val="1940148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6B0344B1-5264-29BF-99F4-B41E5EB12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0800"/>
            <a:ext cx="9228138" cy="1119188"/>
          </a:xfrm>
        </p:spPr>
        <p:txBody>
          <a:bodyPr/>
          <a:lstStyle/>
          <a:p>
            <a:pPr algn="ctr" eaLnBrk="1" hangingPunct="1"/>
            <a:r>
              <a:rPr lang="en-US" altLang="en-US" sz="4000">
                <a:latin typeface="Arial" panose="020B0604020202020204" pitchFamily="34" charset="0"/>
                <a:ea typeface="Kanit" panose="020B0502040204020203" charset="0"/>
                <a:cs typeface="Arial" panose="020B0604020202020204" pitchFamily="34" charset="0"/>
              </a:rPr>
              <a:t>SMS Scams – More examples!</a:t>
            </a: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06B72056-8824-1261-CD3A-BBC46D9414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Kanit" panose="020B05020402040202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Kanit" panose="020B05020402040202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Kanit" panose="020B05020402040202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Kanit" panose="020B05020402040202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A016B-EB01-4607-A6A1-C43B434C3DF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BE6CFE-DB16-EAE7-5D9E-EE16BF4E1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9" r="20396" b="66197"/>
          <a:stretch/>
        </p:blipFill>
        <p:spPr bwMode="auto">
          <a:xfrm>
            <a:off x="1021354" y="1160629"/>
            <a:ext cx="4320000" cy="148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C1830BA-BFA0-87CC-07B4-FC07C2DB3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333" r="19871" b="65388"/>
          <a:stretch/>
        </p:blipFill>
        <p:spPr bwMode="auto">
          <a:xfrm>
            <a:off x="6500985" y="2962812"/>
            <a:ext cx="4320000" cy="152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E6AABA1E-04A4-72AC-647E-F498FBF35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21481" r="21775" b="66140"/>
          <a:stretch/>
        </p:blipFill>
        <p:spPr bwMode="auto">
          <a:xfrm>
            <a:off x="6450600" y="4495539"/>
            <a:ext cx="4320000" cy="152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E75E6BE1-31C7-73CB-4B86-D60B2262E8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9" r="4618" b="4618"/>
          <a:stretch/>
        </p:blipFill>
        <p:spPr bwMode="auto">
          <a:xfrm>
            <a:off x="1159140" y="4854900"/>
            <a:ext cx="4089265" cy="129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close-up of a message&#10;&#10;Description automatically generated">
            <a:extLst>
              <a:ext uri="{FF2B5EF4-FFF2-40B4-BE49-F238E27FC236}">
                <a16:creationId xmlns:a16="http://schemas.microsoft.com/office/drawing/2014/main" id="{14979378-66EA-E817-D595-FF5325A26D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7"/>
          <a:stretch/>
        </p:blipFill>
        <p:spPr>
          <a:xfrm>
            <a:off x="1021354" y="2742948"/>
            <a:ext cx="4320000" cy="2015041"/>
          </a:xfrm>
          <a:prstGeom prst="rect">
            <a:avLst/>
          </a:prstGeom>
        </p:spPr>
      </p:pic>
      <p:pic>
        <p:nvPicPr>
          <p:cNvPr id="10" name="Picture 9" descr="A close up of a message&#10;&#10;Description automatically generated">
            <a:extLst>
              <a:ext uri="{FF2B5EF4-FFF2-40B4-BE49-F238E27FC236}">
                <a16:creationId xmlns:a16="http://schemas.microsoft.com/office/drawing/2014/main" id="{042931FA-F401-AF2A-2F63-F36B733FDD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904" y="1202050"/>
            <a:ext cx="4180162" cy="1634605"/>
          </a:xfrm>
          <a:prstGeom prst="rect">
            <a:avLst/>
          </a:prstGeom>
        </p:spPr>
      </p:pic>
      <p:pic>
        <p:nvPicPr>
          <p:cNvPr id="11" name="Picture 10" descr="A screenshot of a message&#10;&#10;Description automatically generated">
            <a:extLst>
              <a:ext uri="{FF2B5EF4-FFF2-40B4-BE49-F238E27FC236}">
                <a16:creationId xmlns:a16="http://schemas.microsoft.com/office/drawing/2014/main" id="{4901AB4D-2752-14C7-7A21-D2EAD830DF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4" r="9024"/>
          <a:stretch/>
        </p:blipFill>
        <p:spPr bwMode="auto">
          <a:xfrm>
            <a:off x="6570904" y="4463493"/>
            <a:ext cx="4320000" cy="1590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180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1E64E-CFCA-7A9D-3089-24A564D0F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7E13F-D478-88E4-760F-5A82371B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en-AU" noProof="0">
                <a:latin typeface="+mn-lt"/>
                <a:cs typeface="Arial" panose="020B0604020202020204" pitchFamily="34" charset="0"/>
              </a:rPr>
              <a:t>Romance Scams</a:t>
            </a:r>
            <a:endParaRPr lang="en-AU" noProof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01F653-1340-1A0A-F8EB-F83BA3C49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665" y="1492971"/>
            <a:ext cx="5271864" cy="3810549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sz="3200" kern="100" noProof="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When a scammer takes advantage of people looking for love online.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sz="3200" kern="100" noProof="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They often pretend to have feelings for you and then ask you for money once you trust them.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sz="3200" kern="100" noProof="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If you are using dating apps or websites, make sure you confirm someone’s identity, in person where possible.</a:t>
            </a:r>
          </a:p>
        </p:txBody>
      </p:sp>
      <p:pic>
        <p:nvPicPr>
          <p:cNvPr id="4" name="Picture 3" descr="Shape, icon&#10;&#10;Description automatically generated">
            <a:extLst>
              <a:ext uri="{FF2B5EF4-FFF2-40B4-BE49-F238E27FC236}">
                <a16:creationId xmlns:a16="http://schemas.microsoft.com/office/drawing/2014/main" id="{7CBBFA99-B129-9E88-3C74-318B8AAE0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65" y="167408"/>
            <a:ext cx="1104228" cy="1104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4ADBD8-6E2C-0C61-08E7-C5A33836D0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20611"/>
          <a:stretch>
            <a:fillRect/>
          </a:stretch>
        </p:blipFill>
        <p:spPr>
          <a:xfrm>
            <a:off x="6633519" y="1813474"/>
            <a:ext cx="5126502" cy="381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32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5E9FE-EB3C-DF5B-6727-8C4E259CD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31A43-5AD4-4242-FE6E-2B6CBAF51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78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400">
                <a:solidFill>
                  <a:srgbClr val="0A2391"/>
                </a:solidFill>
              </a:rPr>
              <a:t>Scammers use the </a:t>
            </a:r>
            <a:r>
              <a:rPr lang="en-AU" sz="4400" b="1">
                <a:solidFill>
                  <a:srgbClr val="0A2391"/>
                </a:solidFill>
              </a:rPr>
              <a:t>same logo </a:t>
            </a:r>
            <a:r>
              <a:rPr lang="en-AU" sz="4400">
                <a:solidFill>
                  <a:srgbClr val="0A2391"/>
                </a:solidFill>
              </a:rPr>
              <a:t>and a </a:t>
            </a:r>
            <a:r>
              <a:rPr lang="en-AU" sz="4400" b="1">
                <a:solidFill>
                  <a:srgbClr val="0A2391"/>
                </a:solidFill>
              </a:rPr>
              <a:t>similar email </a:t>
            </a:r>
            <a:r>
              <a:rPr lang="en-AU" sz="4400">
                <a:solidFill>
                  <a:srgbClr val="0A2391"/>
                </a:solidFill>
              </a:rPr>
              <a:t>address as a real organisation</a:t>
            </a:r>
            <a:endParaRPr lang="en-AU" sz="4400" b="1">
              <a:solidFill>
                <a:srgbClr val="0A239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AFFEFB-4431-C7F5-D3DB-76818E3E004A}"/>
              </a:ext>
            </a:extLst>
          </p:cNvPr>
          <p:cNvSpPr txBox="1"/>
          <p:nvPr/>
        </p:nvSpPr>
        <p:spPr>
          <a:xfrm>
            <a:off x="838200" y="5543199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rgbClr val="121737"/>
                </a:solidFill>
              </a:rPr>
              <a:t>Adapted from the </a:t>
            </a:r>
            <a:r>
              <a:rPr lang="en-AU" sz="1600" i="1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>
                <a:solidFill>
                  <a:srgbClr val="121737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BAC3F1-FE76-D113-6599-568370F72B2F}"/>
              </a:ext>
            </a:extLst>
          </p:cNvPr>
          <p:cNvSpPr txBox="1">
            <a:spLocks/>
          </p:cNvSpPr>
          <p:nvPr/>
        </p:nvSpPr>
        <p:spPr>
          <a:xfrm>
            <a:off x="838200" y="433929"/>
            <a:ext cx="10515600" cy="948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5400" b="1">
                <a:solidFill>
                  <a:srgbClr val="0A2391"/>
                </a:solidFill>
              </a:rPr>
              <a:t>Email scams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80060F-7228-7DC9-A775-0289904B03A0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3461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7F237-0252-91F5-807A-8286D765D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4A617-8FB2-2F2E-2CE6-0DAFF817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Phishing Scams</a:t>
            </a:r>
            <a:endParaRPr lang="en-AU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731FAE-2B01-DBA5-7423-2C5B0BF43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172" y="1786597"/>
            <a:ext cx="4085655" cy="351692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kern="10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Scammers send fake emails from someone like the bank or Government.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kern="10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They will usually ask you to send them personal information.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kern="10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Once they have enough details, they can pretend to be you.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6F0DD-2918-4914-F29C-72FFDA8FD2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E33ADEF-2ABB-5604-A2FA-EC7C9D0DA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73" y="300637"/>
            <a:ext cx="1059104" cy="1059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AD4F59-D5E8-93AC-D54A-5D913BB4A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071" y="1153056"/>
            <a:ext cx="6593058" cy="51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21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1A5E6-2C6E-FF49-6742-A435836CF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58F7C-00F6-90DF-1CCF-01DCBF3AC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4400">
                <a:solidFill>
                  <a:srgbClr val="0A2391"/>
                </a:solidFill>
              </a:rPr>
              <a:t>A caller may already have some details about you, such as </a:t>
            </a:r>
            <a:br>
              <a:rPr lang="en-AU" sz="4400">
                <a:solidFill>
                  <a:srgbClr val="0A2391"/>
                </a:solidFill>
              </a:rPr>
            </a:br>
            <a:r>
              <a:rPr lang="en-AU" sz="4400" b="1">
                <a:solidFill>
                  <a:srgbClr val="0A2391"/>
                </a:solidFill>
              </a:rPr>
              <a:t>your name or address</a:t>
            </a:r>
            <a:r>
              <a:rPr lang="en-AU" sz="4400">
                <a:solidFill>
                  <a:srgbClr val="0A2391"/>
                </a:solidFill>
              </a:rPr>
              <a:t>. </a:t>
            </a:r>
            <a:endParaRPr lang="en-AU" sz="4400" b="1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5EE2EC-B7DC-8B97-A61F-A6537216911D}"/>
              </a:ext>
            </a:extLst>
          </p:cNvPr>
          <p:cNvSpPr txBox="1"/>
          <p:nvPr/>
        </p:nvSpPr>
        <p:spPr>
          <a:xfrm>
            <a:off x="469475" y="5952023"/>
            <a:ext cx="7390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rgbClr val="121737"/>
                </a:solidFill>
              </a:rPr>
              <a:t>Adapted from the </a:t>
            </a:r>
            <a:r>
              <a:rPr lang="en-AU" sz="1600" i="1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>
                <a:solidFill>
                  <a:srgbClr val="121737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42140E-2F9E-B5F9-E1D1-30D3A7625004}"/>
              </a:ext>
            </a:extLst>
          </p:cNvPr>
          <p:cNvSpPr txBox="1">
            <a:spLocks/>
          </p:cNvSpPr>
          <p:nvPr/>
        </p:nvSpPr>
        <p:spPr>
          <a:xfrm>
            <a:off x="838200" y="850106"/>
            <a:ext cx="10515600" cy="896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5400" b="1">
                <a:solidFill>
                  <a:srgbClr val="0A2391"/>
                </a:solidFill>
              </a:rPr>
              <a:t>Phone Scams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ECF5C4-12EF-0948-13B6-004B40808E0B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1557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F95AC-E4E8-DE98-B555-225C9000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A4854-D1F6-586D-95C8-14C2122AFA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5DF42-F917-EB79-C283-B09084C6EA9F}"/>
              </a:ext>
            </a:extLst>
          </p:cNvPr>
          <p:cNvSpPr txBox="1"/>
          <p:nvPr/>
        </p:nvSpPr>
        <p:spPr>
          <a:xfrm>
            <a:off x="270668" y="6073745"/>
            <a:ext cx="102028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000" dirty="0"/>
              <a:t>Mundy, Garrett (2024, October 30). Elderly Perth woman targeted in $2,000 gift card scam. ABC News.  </a:t>
            </a:r>
            <a:br>
              <a:rPr lang="en-AU" sz="1000" dirty="0"/>
            </a:br>
            <a:r>
              <a:rPr lang="en-AU" sz="1000" dirty="0">
                <a:hlinkClick r:id="rId4"/>
              </a:rPr>
              <a:t>https://www.abc.net.au/news/2024-10-30/woman-in-gift-card-scam-taken-to-shop-by-taxi/104528608</a:t>
            </a:r>
            <a:endParaRPr lang="en-AU" sz="1000" dirty="0"/>
          </a:p>
        </p:txBody>
      </p:sp>
      <p:pic>
        <p:nvPicPr>
          <p:cNvPr id="2" name="Online Media 1" title="How 91-year-old Grace was preyed on by gift card scammers | ABC News">
            <a:hlinkClick r:id="" action="ppaction://media"/>
            <a:extLst>
              <a:ext uri="{FF2B5EF4-FFF2-40B4-BE49-F238E27FC236}">
                <a16:creationId xmlns:a16="http://schemas.microsoft.com/office/drawing/2014/main" id="{5A9C0F20-B2F0-9CDF-6F71-2248DF3F06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77759" y="932688"/>
            <a:ext cx="8836482" cy="49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EC92F-98CA-00F0-3269-B9090A1B3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209D9-06A1-C6DC-55EE-3B665417F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6743"/>
            <a:ext cx="10515600" cy="3390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400">
                <a:solidFill>
                  <a:srgbClr val="0A2391"/>
                </a:solidFill>
              </a:rPr>
              <a:t>Websites can contain </a:t>
            </a:r>
            <a:r>
              <a:rPr lang="en-AU" sz="4400" b="1">
                <a:solidFill>
                  <a:srgbClr val="0A2391"/>
                </a:solidFill>
              </a:rPr>
              <a:t>fake reviews</a:t>
            </a:r>
            <a:r>
              <a:rPr lang="en-AU" sz="4400">
                <a:solidFill>
                  <a:srgbClr val="0A2391"/>
                </a:solidFill>
              </a:rPr>
              <a:t> to make you trust them</a:t>
            </a:r>
            <a:endParaRPr lang="en-AU" sz="4400" b="1">
              <a:solidFill>
                <a:srgbClr val="0A239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87F296-FD88-97C0-4EE0-F47E3C7D21C4}"/>
              </a:ext>
            </a:extLst>
          </p:cNvPr>
          <p:cNvSpPr txBox="1"/>
          <p:nvPr/>
        </p:nvSpPr>
        <p:spPr>
          <a:xfrm>
            <a:off x="513347" y="6176963"/>
            <a:ext cx="8960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rgbClr val="121737"/>
                </a:solidFill>
              </a:rPr>
              <a:t>Adapted from the </a:t>
            </a:r>
            <a:r>
              <a:rPr lang="en-AU" sz="1600" i="1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>
                <a:solidFill>
                  <a:srgbClr val="121737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BC2334-980F-6137-CD18-E3DE076661D2}"/>
              </a:ext>
            </a:extLst>
          </p:cNvPr>
          <p:cNvSpPr txBox="1">
            <a:spLocks/>
          </p:cNvSpPr>
          <p:nvPr/>
        </p:nvSpPr>
        <p:spPr>
          <a:xfrm>
            <a:off x="838200" y="768095"/>
            <a:ext cx="10515600" cy="4114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5400" b="1">
                <a:solidFill>
                  <a:srgbClr val="0A2391"/>
                </a:solidFill>
              </a:rPr>
              <a:t>Website scams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53980E-9B6C-B028-F540-E5EE31F439A1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4449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1DB78F-0B99-C6D1-7BDC-4F473938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Acknowledgement of Country</a:t>
            </a:r>
          </a:p>
        </p:txBody>
      </p:sp>
    </p:spTree>
    <p:extLst>
      <p:ext uri="{BB962C8B-B14F-4D97-AF65-F5344CB8AC3E}">
        <p14:creationId xmlns:p14="http://schemas.microsoft.com/office/powerpoint/2010/main" val="227624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54134-7D0C-5E32-1382-E0F72A592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39F41-626A-050B-F482-E378DCF7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Fake Websites have been created</a:t>
            </a:r>
            <a:endParaRPr lang="en-AU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346186-C9D8-5984-13FC-1F6497701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173" y="1786597"/>
            <a:ext cx="3333770" cy="351692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kern="10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Scammers create fake ads or websites selling products.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kern="10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They will take your money and never provide you with the product.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kern="10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Always check you’re on the right site.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C1408-CAF9-3655-BB59-4DE8090768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4A721-EC26-12D6-70AA-9A6F3DB33F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1" t="55431" r="74724" b="8512"/>
          <a:stretch/>
        </p:blipFill>
        <p:spPr>
          <a:xfrm>
            <a:off x="816199" y="248776"/>
            <a:ext cx="1062666" cy="1022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1FA298-7390-652D-854E-FF6193A55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970" y="1271636"/>
            <a:ext cx="8042030" cy="51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9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0A768-08DA-92BB-7F5C-C35C6E322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E5E9-ADB0-F587-A642-43B69552A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en-AU" err="1">
                <a:latin typeface="Arial" panose="020B0604020202020204" pitchFamily="34" charset="0"/>
                <a:cs typeface="Arial" panose="020B0604020202020204" pitchFamily="34" charset="0"/>
              </a:rPr>
              <a:t>Scambling</a:t>
            </a: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AU" b="0">
                <a:latin typeface="Arial" panose="020B0604020202020204" pitchFamily="34" charset="0"/>
                <a:cs typeface="Arial" panose="020B0604020202020204" pitchFamily="34" charset="0"/>
              </a:rPr>
              <a:t>Online gambling scams</a:t>
            </a:r>
            <a:endParaRPr lang="en-AU" b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8214AF-AFC5-D64E-CF41-B550EC718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172" y="1622005"/>
            <a:ext cx="4486877" cy="4585628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kern="10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Scams</a:t>
            </a:r>
            <a:r>
              <a:rPr lang="en-US" kern="10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disguised as gambling apps or games.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kern="10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Fake jackpots </a:t>
            </a:r>
            <a:r>
              <a:rPr lang="en-US" kern="10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free spins trick people into giving money or personal details.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kern="10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Don’t share sensitive information or transfer money</a:t>
            </a:r>
            <a:r>
              <a:rPr lang="en-US" kern="10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check apps before downloading and report anything s</a:t>
            </a:r>
            <a:r>
              <a:rPr lang="en-US" kern="10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uspicious.</a:t>
            </a:r>
            <a:endParaRPr lang="en-US" kern="10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EDD0C-1E76-76C8-1C73-64D2D4FD61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52C772-34F1-961C-403D-370D38042B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1" t="55431" r="74724" b="8512"/>
          <a:stretch/>
        </p:blipFill>
        <p:spPr>
          <a:xfrm>
            <a:off x="816199" y="248776"/>
            <a:ext cx="1062666" cy="10228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9175AE6-38D2-C320-F39D-D957431A64C5}"/>
              </a:ext>
            </a:extLst>
          </p:cNvPr>
          <p:cNvSpPr/>
          <p:nvPr/>
        </p:nvSpPr>
        <p:spPr>
          <a:xfrm>
            <a:off x="976775" y="352425"/>
            <a:ext cx="741513" cy="7499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764FA-ECB1-6454-6DB4-89F84465E2FD}"/>
              </a:ext>
            </a:extLst>
          </p:cNvPr>
          <p:cNvSpPr txBox="1"/>
          <p:nvPr/>
        </p:nvSpPr>
        <p:spPr>
          <a:xfrm>
            <a:off x="944412" y="352425"/>
            <a:ext cx="504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/>
              <a:t>🎰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503CE4D1-BF2A-0924-9879-8E73B09DD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667580" y="1102405"/>
            <a:ext cx="3946545" cy="330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8BFA6E-804D-9A6F-7DA9-3615BB3BD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371" y="4403924"/>
            <a:ext cx="4266457" cy="21658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785284-8EE1-BCC7-9A15-B9CC1A6F28C1}"/>
              </a:ext>
            </a:extLst>
          </p:cNvPr>
          <p:cNvSpPr txBox="1"/>
          <p:nvPr/>
        </p:nvSpPr>
        <p:spPr>
          <a:xfrm>
            <a:off x="816199" y="6187559"/>
            <a:ext cx="6761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900"/>
              <a:t>Boltje, S., (2025, August 29). ‘</a:t>
            </a:r>
            <a:r>
              <a:rPr lang="en-AU" sz="900" err="1"/>
              <a:t>Scambling</a:t>
            </a:r>
            <a:r>
              <a:rPr lang="en-AU" sz="900"/>
              <a:t> is an online gambling scam targeting First Nations communities. </a:t>
            </a:r>
            <a:r>
              <a:rPr lang="en-AU" sz="900">
                <a:hlinkClick r:id="rId6"/>
              </a:rPr>
              <a:t>https://www.abc.net.au/news/2025-08-29/scambling-the-online-gambling-scam-targeting-aboriginal-people/105709290</a:t>
            </a:r>
            <a:r>
              <a:rPr lang="en-AU" sz="9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3680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00577-F8B0-77C9-3E00-388B37AF4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7F29A-D44C-3014-6B10-159CF26D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023"/>
            <a:ext cx="10515600" cy="3698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400">
                <a:solidFill>
                  <a:srgbClr val="0A2391"/>
                </a:solidFill>
              </a:rPr>
              <a:t>Scammers can learn a lot about you </a:t>
            </a:r>
            <a:r>
              <a:rPr lang="en-AU" sz="4400" b="1">
                <a:solidFill>
                  <a:srgbClr val="0A2391"/>
                </a:solidFill>
              </a:rPr>
              <a:t>from your social media accounts.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5DA7F7-705E-0FDB-65BC-628A0CFA37CE}"/>
              </a:ext>
            </a:extLst>
          </p:cNvPr>
          <p:cNvSpPr txBox="1"/>
          <p:nvPr/>
        </p:nvSpPr>
        <p:spPr>
          <a:xfrm>
            <a:off x="513346" y="5952023"/>
            <a:ext cx="6243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rgbClr val="121737"/>
                </a:solidFill>
              </a:rPr>
              <a:t>Adapted from the </a:t>
            </a:r>
            <a:r>
              <a:rPr lang="en-AU" sz="1600" i="1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>
                <a:solidFill>
                  <a:srgbClr val="121737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B77BF46-F75A-B295-152E-55BAF09A9842}"/>
              </a:ext>
            </a:extLst>
          </p:cNvPr>
          <p:cNvSpPr txBox="1">
            <a:spLocks/>
          </p:cNvSpPr>
          <p:nvPr/>
        </p:nvSpPr>
        <p:spPr>
          <a:xfrm>
            <a:off x="838200" y="559042"/>
            <a:ext cx="10515600" cy="1690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5400" b="1">
                <a:solidFill>
                  <a:srgbClr val="0A2391"/>
                </a:solidFill>
              </a:rPr>
              <a:t>Social media, app-based and online messaging scams.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7DF8C9-05A4-C927-B2EE-63DEEA1C7FA8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8807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6EA7D-9624-A243-C97B-F76F2880E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7614-5F39-6550-2844-6A38C68A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172" y="167408"/>
            <a:ext cx="10381416" cy="1325563"/>
          </a:xfrm>
        </p:spPr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Sharing on social media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9FA5A-266A-FD93-EECB-68920D8675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8E9656-ADA5-3A7B-2C80-D2ABD49FEB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6191546" y="2568624"/>
            <a:ext cx="2581127" cy="17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38F7BA-0388-50B5-422E-CCA7D728FBDD}"/>
              </a:ext>
            </a:extLst>
          </p:cNvPr>
          <p:cNvSpPr txBox="1">
            <a:spLocks/>
          </p:cNvSpPr>
          <p:nvPr/>
        </p:nvSpPr>
        <p:spPr bwMode="auto">
          <a:xfrm>
            <a:off x="838200" y="1228813"/>
            <a:ext cx="4486877" cy="458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2000" kern="10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Consider what information the bank uses to identify you. Or your passwords.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b="1" kern="10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Your date of birth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b="1" kern="10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Address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b="1" kern="10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Pet names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b="1" kern="10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Anything else personal?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2000" kern="10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 careful what you share on social media as this information could be gathered from the images and the information you share.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30A59-67F1-0135-2E98-F4200FDB2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673" y="1708249"/>
            <a:ext cx="2581127" cy="1720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03D29D-42F0-CA34-09A9-6F9C8C6FB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007" y="3428999"/>
            <a:ext cx="2581127" cy="172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12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7D305-F206-DE64-670A-8F4F6F125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6B457-714C-337B-F353-5D8329024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172" y="167408"/>
            <a:ext cx="10381416" cy="1325563"/>
          </a:xfrm>
        </p:spPr>
        <p:txBody>
          <a:bodyPr/>
          <a:lstStyle/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Marketplace Scams - Fake Ads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13432-F00C-DB14-0953-48223E6059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589C4C-2B0E-5F21-BD6A-F0E9EAE8BF3A}"/>
              </a:ext>
            </a:extLst>
          </p:cNvPr>
          <p:cNvSpPr txBox="1">
            <a:spLocks/>
          </p:cNvSpPr>
          <p:nvPr/>
        </p:nvSpPr>
        <p:spPr bwMode="auto">
          <a:xfrm>
            <a:off x="838200" y="1228813"/>
            <a:ext cx="4486877" cy="458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2000" kern="10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Protect yourself from scams and misunderstandings, keep these tips in mind: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2000" kern="10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Never pay for an item, especially a deposit, until you’ve seen it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2000" kern="10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Don’t hand over an item until you’ve received full payment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0490C-BCC9-84D0-9B11-B0BB3EC70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128" y="1825625"/>
            <a:ext cx="2809540" cy="3719448"/>
          </a:xfrm>
          <a:prstGeom prst="rect">
            <a:avLst/>
          </a:prstGeom>
        </p:spPr>
      </p:pic>
      <p:pic>
        <p:nvPicPr>
          <p:cNvPr id="5" name="60E5AEAB-A34D-449F-B358-9F6E31A52DEA" descr="IMG_9600.jpg">
            <a:extLst>
              <a:ext uri="{FF2B5EF4-FFF2-40B4-BE49-F238E27FC236}">
                <a16:creationId xmlns:a16="http://schemas.microsoft.com/office/drawing/2014/main" id="{D82F00F6-8334-2DF1-0B93-E8E3BDE8C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" b="23313"/>
          <a:stretch/>
        </p:blipFill>
        <p:spPr bwMode="auto">
          <a:xfrm>
            <a:off x="9310299" y="1825625"/>
            <a:ext cx="2475729" cy="354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274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2CCC2-8BC9-73E2-8B6C-651802D78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AADE12-81EB-71A7-911C-90087AF125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20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15E1C-54B7-1EA4-1B01-3C9525FEE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5400">
                <a:solidFill>
                  <a:schemeClr val="bg1"/>
                </a:solidFill>
              </a:rPr>
              <a:t>Scammers </a:t>
            </a:r>
            <a:r>
              <a:rPr lang="en-AU" sz="5400" b="1">
                <a:solidFill>
                  <a:schemeClr val="bg1"/>
                </a:solidFill>
              </a:rPr>
              <a:t>use technology </a:t>
            </a:r>
            <a:r>
              <a:rPr lang="en-AU" sz="5400">
                <a:solidFill>
                  <a:schemeClr val="bg1"/>
                </a:solidFill>
              </a:rPr>
              <a:t>to make their calls or messages </a:t>
            </a:r>
            <a:r>
              <a:rPr lang="en-AU" sz="5400" b="1">
                <a:solidFill>
                  <a:schemeClr val="bg1"/>
                </a:solidFill>
              </a:rPr>
              <a:t>appear to come from a legitimate phone number</a:t>
            </a:r>
            <a:r>
              <a:rPr lang="en-AU" sz="5400">
                <a:solidFill>
                  <a:schemeClr val="bg1"/>
                </a:solidFill>
              </a:rPr>
              <a:t>.</a:t>
            </a:r>
            <a:endParaRPr lang="en-AU" sz="5400" b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110FBB-F99B-F5E2-3A32-927DE74F9C71}"/>
              </a:ext>
            </a:extLst>
          </p:cNvPr>
          <p:cNvSpPr txBox="1"/>
          <p:nvPr/>
        </p:nvSpPr>
        <p:spPr>
          <a:xfrm>
            <a:off x="2775284" y="6176963"/>
            <a:ext cx="9270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chemeClr val="bg1"/>
                </a:solidFill>
              </a:rPr>
              <a:t>Adapted from the </a:t>
            </a:r>
            <a:r>
              <a:rPr lang="en-AU" sz="1600" i="1">
                <a:solidFill>
                  <a:schemeClr val="bg1"/>
                </a:solidFill>
              </a:rPr>
              <a:t>Little Book of Scams: How to spot and avoid scams </a:t>
            </a:r>
            <a:r>
              <a:rPr lang="en-AU" sz="1600">
                <a:solidFill>
                  <a:schemeClr val="bg1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pic>
        <p:nvPicPr>
          <p:cNvPr id="8" name="Picture 7" descr="A hand holding a phone&#10;&#10;AI-generated content may be incorrect.">
            <a:extLst>
              <a:ext uri="{FF2B5EF4-FFF2-40B4-BE49-F238E27FC236}">
                <a16:creationId xmlns:a16="http://schemas.microsoft.com/office/drawing/2014/main" id="{DA7291D1-E58E-BBB9-E123-D398A78A1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940" y="4371529"/>
            <a:ext cx="3017384" cy="16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53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BCAC7-102F-235C-2CD3-3E4C09F84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C4F89-6F75-6EB0-9FD9-F66DE37ED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489" y="678996"/>
            <a:ext cx="10515600" cy="1294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5400" b="1">
                <a:solidFill>
                  <a:srgbClr val="0A2391"/>
                </a:solidFill>
              </a:rPr>
              <a:t>Common scams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5DE9B-9FED-2256-6BDD-89525A3E747C}"/>
              </a:ext>
            </a:extLst>
          </p:cNvPr>
          <p:cNvSpPr txBox="1"/>
          <p:nvPr/>
        </p:nvSpPr>
        <p:spPr>
          <a:xfrm>
            <a:off x="559841" y="5761464"/>
            <a:ext cx="7561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rgbClr val="121737"/>
                </a:solidFill>
              </a:rPr>
              <a:t>Adapted from the </a:t>
            </a:r>
            <a:r>
              <a:rPr lang="en-AU" sz="1600" i="1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>
                <a:solidFill>
                  <a:srgbClr val="121737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9FD35D-C342-B84B-6470-592EF6E6AC2E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5A181F-D618-41AC-308A-C1A137272EC8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8CC8C7-6AF0-7A6A-7169-86E989C90BB9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D16A50-C8DE-5499-9579-3757CB93AD0E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1DD307-2E4F-C499-BC43-B60EA3F98A37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1681B0-AF1C-4DD9-8398-FD0D7F294AFE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E6B2E9-196C-09BE-E0EB-268E124C26DB}"/>
              </a:ext>
            </a:extLst>
          </p:cNvPr>
          <p:cNvSpPr/>
          <p:nvPr/>
        </p:nvSpPr>
        <p:spPr>
          <a:xfrm>
            <a:off x="536449" y="1989056"/>
            <a:ext cx="11103391" cy="293173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D28BB7-83B1-60DC-D11E-49E664F5B1DB}"/>
              </a:ext>
            </a:extLst>
          </p:cNvPr>
          <p:cNvSpPr txBox="1">
            <a:spLocks/>
          </p:cNvSpPr>
          <p:nvPr/>
        </p:nvSpPr>
        <p:spPr>
          <a:xfrm>
            <a:off x="838200" y="2087816"/>
            <a:ext cx="10515600" cy="26823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>
                <a:solidFill>
                  <a:schemeClr val="bg1"/>
                </a:solidFill>
              </a:rPr>
              <a:t>Impersonation Scams</a:t>
            </a:r>
          </a:p>
          <a:p>
            <a:pPr marL="0" indent="0">
              <a:buNone/>
            </a:pPr>
            <a:r>
              <a:rPr lang="en-AU">
                <a:solidFill>
                  <a:schemeClr val="bg1"/>
                </a:solidFill>
              </a:rPr>
              <a:t>Investment Scams</a:t>
            </a:r>
          </a:p>
          <a:p>
            <a:pPr marL="0" indent="0">
              <a:buNone/>
            </a:pPr>
            <a:r>
              <a:rPr lang="en-AU">
                <a:solidFill>
                  <a:schemeClr val="bg1"/>
                </a:solidFill>
              </a:rPr>
              <a:t>Jobs and employment scams</a:t>
            </a:r>
          </a:p>
          <a:p>
            <a:pPr marL="0" indent="0">
              <a:buNone/>
            </a:pPr>
            <a:r>
              <a:rPr lang="en-AU">
                <a:solidFill>
                  <a:schemeClr val="bg1"/>
                </a:solidFill>
              </a:rPr>
              <a:t>Products and services scams</a:t>
            </a:r>
          </a:p>
          <a:p>
            <a:pPr marL="0" indent="0">
              <a:buNone/>
            </a:pPr>
            <a:r>
              <a:rPr lang="en-AU">
                <a:solidFill>
                  <a:schemeClr val="bg1"/>
                </a:solidFill>
              </a:rPr>
              <a:t>Romance scams</a:t>
            </a:r>
          </a:p>
          <a:p>
            <a:pPr marL="0" indent="0">
              <a:buNone/>
            </a:pPr>
            <a:r>
              <a:rPr lang="en-AU">
                <a:solidFill>
                  <a:schemeClr val="bg1"/>
                </a:solidFill>
              </a:rPr>
              <a:t>Threats and extortion scams</a:t>
            </a:r>
          </a:p>
          <a:p>
            <a:pPr marL="0" indent="0">
              <a:buNone/>
            </a:pPr>
            <a:r>
              <a:rPr lang="en-AU">
                <a:solidFill>
                  <a:schemeClr val="bg1"/>
                </a:solidFill>
              </a:rPr>
              <a:t>Unexpected money scams</a:t>
            </a:r>
          </a:p>
        </p:txBody>
      </p:sp>
    </p:spTree>
    <p:extLst>
      <p:ext uri="{BB962C8B-B14F-4D97-AF65-F5344CB8AC3E}">
        <p14:creationId xmlns:p14="http://schemas.microsoft.com/office/powerpoint/2010/main" val="1252590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26D81F-D180-DEAF-414E-38AF6C90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214" y="171760"/>
            <a:ext cx="9867572" cy="1325563"/>
          </a:xfrm>
        </p:spPr>
        <p:txBody>
          <a:bodyPr/>
          <a:lstStyle/>
          <a:p>
            <a:pPr algn="ctr"/>
            <a:r>
              <a:rPr lang="en-AU" sz="4000">
                <a:latin typeface="Arial" panose="020B0604020202020204" pitchFamily="34" charset="0"/>
                <a:cs typeface="Arial" panose="020B0604020202020204" pitchFamily="34" charset="0"/>
              </a:rPr>
              <a:t>Tips to stay safe online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2D874D53-55FC-A4E7-485A-F44D7E3139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033008"/>
              </p:ext>
            </p:extLst>
          </p:nvPr>
        </p:nvGraphicFramePr>
        <p:xfrm>
          <a:off x="1162214" y="1325562"/>
          <a:ext cx="9867573" cy="500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C20E757-1F63-1C32-9C6D-619339D6CBBA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05DFCC-C1A8-1DD9-E355-E90B89B01F6D}"/>
              </a:ext>
            </a:extLst>
          </p:cNvPr>
          <p:cNvSpPr/>
          <p:nvPr/>
        </p:nvSpPr>
        <p:spPr>
          <a:xfrm>
            <a:off x="10353822" y="-1"/>
            <a:ext cx="1828800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056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875F8-B636-A736-FCB6-1AB75146D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3593F-E90B-B8EB-5F9D-41119CF51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5400">
                <a:solidFill>
                  <a:srgbClr val="0A2391"/>
                </a:solidFill>
              </a:rPr>
              <a:t>It is important to report if you have been scammed.</a:t>
            </a:r>
          </a:p>
          <a:p>
            <a:pPr marL="0" indent="0">
              <a:buNone/>
            </a:pPr>
            <a:r>
              <a:rPr lang="en-AU" sz="5400" b="1">
                <a:solidFill>
                  <a:srgbClr val="0A2391"/>
                </a:solidFill>
              </a:rPr>
              <a:t>Reports can be made anonymously or on behalf of another person.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54D64-43DC-7644-6017-9627FA216CCF}"/>
              </a:ext>
            </a:extLst>
          </p:cNvPr>
          <p:cNvSpPr txBox="1"/>
          <p:nvPr/>
        </p:nvSpPr>
        <p:spPr>
          <a:xfrm>
            <a:off x="513346" y="6176963"/>
            <a:ext cx="9002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rgbClr val="121737"/>
                </a:solidFill>
              </a:rPr>
              <a:t>Adapted from the </a:t>
            </a:r>
            <a:r>
              <a:rPr lang="en-AU" sz="1600" i="1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>
                <a:solidFill>
                  <a:srgbClr val="121737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16327E-C109-9CAE-E14D-84A550935B03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2492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CE7B6-E2B7-3280-C19B-4AC90BE8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96502-43A8-0D85-96EA-1E915ACC4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6595"/>
            <a:ext cx="10515600" cy="537410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5400" b="1">
                <a:solidFill>
                  <a:srgbClr val="0A2391"/>
                </a:solidFill>
              </a:rPr>
              <a:t>Where to report scams</a:t>
            </a:r>
          </a:p>
          <a:p>
            <a:pPr marL="0" indent="0">
              <a:buNone/>
            </a:pPr>
            <a:r>
              <a:rPr lang="en-AU" sz="3200">
                <a:solidFill>
                  <a:srgbClr val="0A2391"/>
                </a:solidFill>
              </a:rPr>
              <a:t>Report to:</a:t>
            </a:r>
          </a:p>
          <a:p>
            <a:pPr marL="0" indent="0">
              <a:buNone/>
            </a:pPr>
            <a:r>
              <a:rPr lang="en-AU" sz="3200" u="sng" err="1">
                <a:solidFill>
                  <a:srgbClr val="0A2391"/>
                </a:solidFill>
              </a:rPr>
              <a:t>scamwatch.gov.au</a:t>
            </a:r>
            <a:r>
              <a:rPr lang="en-AU" sz="3200" u="sng">
                <a:solidFill>
                  <a:srgbClr val="0A2391"/>
                </a:solidFill>
              </a:rPr>
              <a:t> </a:t>
            </a:r>
          </a:p>
          <a:p>
            <a:pPr marL="0" indent="0">
              <a:buNone/>
            </a:pPr>
            <a:r>
              <a:rPr lang="en-AU" sz="3200" b="1">
                <a:solidFill>
                  <a:srgbClr val="0A2391"/>
                </a:solidFill>
              </a:rPr>
              <a:t>1300 303 143</a:t>
            </a:r>
            <a:endParaRPr lang="en-AU" sz="320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n-AU" sz="3200">
                <a:solidFill>
                  <a:srgbClr val="0A2391"/>
                </a:solidFill>
              </a:rPr>
              <a:t>If a scammer has stolen your money or identity, contact your bank and</a:t>
            </a:r>
          </a:p>
          <a:p>
            <a:pPr marL="0" indent="0">
              <a:buNone/>
            </a:pPr>
            <a:r>
              <a:rPr lang="en-AU" sz="3200">
                <a:solidFill>
                  <a:srgbClr val="0A2391"/>
                </a:solidFill>
              </a:rPr>
              <a:t>ID CARE 1800 595 160 </a:t>
            </a:r>
            <a:r>
              <a:rPr lang="en-AU" sz="3200" u="sng" err="1">
                <a:solidFill>
                  <a:srgbClr val="0A2391"/>
                </a:solidFill>
              </a:rPr>
              <a:t>idcare.org</a:t>
            </a:r>
            <a:endParaRPr lang="en-AU" sz="3200" u="sng">
              <a:solidFill>
                <a:srgbClr val="0A239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3A9F4D-3EB3-99E8-3BE6-023028795B63}"/>
              </a:ext>
            </a:extLst>
          </p:cNvPr>
          <p:cNvSpPr txBox="1"/>
          <p:nvPr/>
        </p:nvSpPr>
        <p:spPr>
          <a:xfrm>
            <a:off x="685717" y="5665323"/>
            <a:ext cx="10268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rgbClr val="121737"/>
                </a:solidFill>
              </a:rPr>
              <a:t>Adapted from the </a:t>
            </a:r>
            <a:r>
              <a:rPr lang="en-AU" sz="1600" i="1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>
                <a:solidFill>
                  <a:srgbClr val="121737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A9E0BD-87D9-09AB-B657-EA8CE07CEFD5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B44E7C-FFB0-7974-E36D-EB757D89B5EF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77F70-2127-53F4-1070-A7086DDC2E8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08016F-27C9-8D9B-F246-EA9117D252CA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D8E1C5-38F6-0D98-B8D9-82066B754FA7}"/>
              </a:ext>
            </a:extLst>
          </p:cNvPr>
          <p:cNvSpPr/>
          <p:nvPr/>
        </p:nvSpPr>
        <p:spPr>
          <a:xfrm>
            <a:off x="11655551" y="-5317962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0E049-607C-AA14-0244-50ACE7886A7A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7697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F182-0514-2EA2-044A-6CB74A7F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AU"/>
              <a:t>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12689-1EBC-6CD6-5209-A989F9C48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How to spot and avoid scams</a:t>
            </a:r>
          </a:p>
          <a:p>
            <a:pPr marL="742950" lvl="1" indent="-285750"/>
            <a:r>
              <a:rPr lang="en-AU"/>
              <a:t>Text Messages</a:t>
            </a:r>
          </a:p>
          <a:p>
            <a:pPr marL="742950" lvl="1" indent="-285750"/>
            <a:r>
              <a:rPr lang="en-AU"/>
              <a:t>Phishing</a:t>
            </a:r>
          </a:p>
          <a:p>
            <a:pPr marL="742950" lvl="1" indent="-285750"/>
            <a:r>
              <a:rPr lang="en-AU"/>
              <a:t>Fake Websites and Reviews</a:t>
            </a:r>
          </a:p>
          <a:p>
            <a:pPr marL="742950" lvl="1" indent="-285750"/>
            <a:r>
              <a:rPr lang="en-AU"/>
              <a:t>Social Media</a:t>
            </a:r>
          </a:p>
          <a:p>
            <a:pPr marL="285750" indent="-285750"/>
            <a:r>
              <a:rPr lang="en-AU"/>
              <a:t>Reporting scams</a:t>
            </a:r>
          </a:p>
          <a:p>
            <a:pPr marL="742950" lvl="1" indent="-285750"/>
            <a:endParaRPr lang="en-AU"/>
          </a:p>
          <a:p>
            <a:pPr marL="742950" lvl="1" indent="-285750"/>
            <a:endParaRPr lang="en-AU"/>
          </a:p>
          <a:p>
            <a:pPr marL="742950" lvl="1" indent="-285750"/>
            <a:endParaRPr lang="en-AU"/>
          </a:p>
        </p:txBody>
      </p:sp>
      <p:pic>
        <p:nvPicPr>
          <p:cNvPr id="10" name="Content Placeholder 9" descr="A blue shield with a keyhole and numbers&#10;&#10;AI-generated content may be incorrect.">
            <a:extLst>
              <a:ext uri="{FF2B5EF4-FFF2-40B4-BE49-F238E27FC236}">
                <a16:creationId xmlns:a16="http://schemas.microsoft.com/office/drawing/2014/main" id="{CAFA2A27-E0F9-CFDB-8F62-B0BB60D9DB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39000" y="2017486"/>
            <a:ext cx="4199728" cy="278232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A1A0A-858C-1F64-80C9-87539336F3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/>
              <a:t>WA Digital Inclusion Project  | </a:t>
            </a:r>
            <a:r>
              <a:rPr lang="en-AU" altLang="en-US"/>
              <a:t>Community Champions | Training Session.</a:t>
            </a: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6A85B-09B6-4E52-4A24-4BE9F05373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B097261-AB5A-4C34-B9F2-CE1C1D3F8165}" type="slidenum">
              <a:rPr lang="en-AU" altLang="en-US" smtClean="0"/>
              <a:pPr>
                <a:spcAft>
                  <a:spcPts val="600"/>
                </a:spcAft>
                <a:defRPr/>
              </a:pPr>
              <a:t>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40489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74E21-250B-ABD9-E81A-E64E3CF82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A7971-2A3F-8F9A-5BFC-8BA6FC3D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5000"/>
            <a:ext cx="10515600" cy="55419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5400" b="1">
                <a:solidFill>
                  <a:srgbClr val="0A2391"/>
                </a:solidFill>
              </a:rPr>
              <a:t>Help and support</a:t>
            </a:r>
          </a:p>
          <a:p>
            <a:pPr marL="0" indent="0">
              <a:buNone/>
            </a:pPr>
            <a:endParaRPr lang="en-AU" b="1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n-AU" b="1">
                <a:solidFill>
                  <a:srgbClr val="0A2391"/>
                </a:solidFill>
              </a:rPr>
              <a:t>Lifeline: </a:t>
            </a:r>
            <a:r>
              <a:rPr lang="en-AU">
                <a:solidFill>
                  <a:srgbClr val="0A2391"/>
                </a:solidFill>
              </a:rPr>
              <a:t>13 11 14 | </a:t>
            </a:r>
            <a:r>
              <a:rPr lang="en-AU" u="sng">
                <a:solidFill>
                  <a:srgbClr val="0A2391"/>
                </a:solidFill>
              </a:rPr>
              <a:t>lifeline.org.au </a:t>
            </a:r>
          </a:p>
          <a:p>
            <a:pPr marL="0" indent="0">
              <a:buNone/>
            </a:pPr>
            <a:r>
              <a:rPr lang="en-AU" b="1">
                <a:solidFill>
                  <a:srgbClr val="0A2391"/>
                </a:solidFill>
              </a:rPr>
              <a:t>Beyond Blue: </a:t>
            </a:r>
            <a:r>
              <a:rPr lang="en-AU">
                <a:solidFill>
                  <a:srgbClr val="0A2391"/>
                </a:solidFill>
              </a:rPr>
              <a:t>1300 22 4636 | </a:t>
            </a:r>
            <a:r>
              <a:rPr lang="en-AU" u="sng">
                <a:solidFill>
                  <a:srgbClr val="0A2391"/>
                </a:solidFill>
              </a:rPr>
              <a:t>beyondblue.org.au </a:t>
            </a:r>
          </a:p>
          <a:p>
            <a:pPr marL="0" indent="0">
              <a:buNone/>
            </a:pPr>
            <a:r>
              <a:rPr lang="en-AU" b="1">
                <a:solidFill>
                  <a:srgbClr val="0A2391"/>
                </a:solidFill>
              </a:rPr>
              <a:t>13YARN:</a:t>
            </a:r>
            <a:r>
              <a:rPr lang="en-AU">
                <a:solidFill>
                  <a:srgbClr val="0A2391"/>
                </a:solidFill>
              </a:rPr>
              <a:t> 13 92 76 | </a:t>
            </a:r>
            <a:r>
              <a:rPr lang="en-AU" u="sng">
                <a:solidFill>
                  <a:srgbClr val="0A2391"/>
                </a:solidFill>
              </a:rPr>
              <a:t>13yarn.org.au</a:t>
            </a:r>
          </a:p>
          <a:p>
            <a:pPr marL="0" indent="0">
              <a:buNone/>
            </a:pPr>
            <a:endParaRPr lang="en-AU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n-AU" b="1">
                <a:solidFill>
                  <a:srgbClr val="0A2391"/>
                </a:solidFill>
              </a:rPr>
              <a:t>Experiencing financial hardship? </a:t>
            </a:r>
            <a:br>
              <a:rPr lang="en-AU" sz="3200" b="1">
                <a:solidFill>
                  <a:srgbClr val="0A2391"/>
                </a:solidFill>
              </a:rPr>
            </a:br>
            <a:r>
              <a:rPr lang="en-AU">
                <a:solidFill>
                  <a:srgbClr val="0A2391"/>
                </a:solidFill>
              </a:rPr>
              <a:t>Speak with a </a:t>
            </a:r>
            <a:r>
              <a:rPr lang="en-AU" b="1">
                <a:solidFill>
                  <a:srgbClr val="0A2391"/>
                </a:solidFill>
              </a:rPr>
              <a:t>free financial counsellor</a:t>
            </a:r>
            <a:r>
              <a:rPr lang="en-AU">
                <a:solidFill>
                  <a:srgbClr val="0A2391"/>
                </a:solidFill>
              </a:rPr>
              <a:t> through the </a:t>
            </a:r>
            <a:r>
              <a:rPr lang="en-AU" b="1">
                <a:solidFill>
                  <a:srgbClr val="0A2391"/>
                </a:solidFill>
              </a:rPr>
              <a:t>National Debt Helpline </a:t>
            </a:r>
            <a:r>
              <a:rPr lang="en-AU">
                <a:solidFill>
                  <a:srgbClr val="0A2391"/>
                </a:solidFill>
              </a:rPr>
              <a:t>on </a:t>
            </a:r>
            <a:r>
              <a:rPr lang="en-AU" b="1">
                <a:solidFill>
                  <a:srgbClr val="0A2391"/>
                </a:solidFill>
              </a:rPr>
              <a:t>1800 007 007 </a:t>
            </a:r>
            <a:r>
              <a:rPr lang="en-AU">
                <a:solidFill>
                  <a:srgbClr val="0A2391"/>
                </a:solidFill>
              </a:rPr>
              <a:t>(9:30am – 4:30pm Monday to Friday)</a:t>
            </a:r>
            <a:endParaRPr lang="en-AU" sz="3200" b="1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F9FA6A-FCB8-6809-DDEB-4FCB79175224}"/>
              </a:ext>
            </a:extLst>
          </p:cNvPr>
          <p:cNvSpPr txBox="1"/>
          <p:nvPr/>
        </p:nvSpPr>
        <p:spPr>
          <a:xfrm>
            <a:off x="838200" y="6176963"/>
            <a:ext cx="11207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chemeClr val="bg1"/>
                </a:solidFill>
              </a:rPr>
              <a:t>Adapted from the </a:t>
            </a:r>
            <a:r>
              <a:rPr lang="en-AU" sz="1600" i="1">
                <a:solidFill>
                  <a:schemeClr val="bg1"/>
                </a:solidFill>
              </a:rPr>
              <a:t>Little Book of Scams: How to spot and avoid scams </a:t>
            </a:r>
            <a:r>
              <a:rPr lang="en-AU" sz="1600">
                <a:solidFill>
                  <a:schemeClr val="bg1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288CC6-1E2B-9406-B6CA-C5ADB9339E6E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913956-D934-77FC-2667-BFB7F75E6155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3E714D-4596-16CF-46C4-72BA9B27CBE2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FF5AB7-1C74-838A-8A0E-F773DACBEBD9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F76B24-D552-624F-D96A-E9D1DABBBCEF}"/>
              </a:ext>
            </a:extLst>
          </p:cNvPr>
          <p:cNvSpPr/>
          <p:nvPr/>
        </p:nvSpPr>
        <p:spPr>
          <a:xfrm>
            <a:off x="11655551" y="-5317962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8FCC8D-3DF2-6418-2086-0218B4425596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F768C7-3331-B0F6-AED5-F3328E19FB59}"/>
              </a:ext>
            </a:extLst>
          </p:cNvPr>
          <p:cNvSpPr txBox="1"/>
          <p:nvPr/>
        </p:nvSpPr>
        <p:spPr>
          <a:xfrm>
            <a:off x="685717" y="5665323"/>
            <a:ext cx="10268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rgbClr val="121737"/>
                </a:solidFill>
              </a:rPr>
              <a:t>Adapted from the </a:t>
            </a:r>
            <a:r>
              <a:rPr lang="en-AU" sz="1600" i="1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>
                <a:solidFill>
                  <a:srgbClr val="121737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</p:spTree>
    <p:extLst>
      <p:ext uri="{BB962C8B-B14F-4D97-AF65-F5344CB8AC3E}">
        <p14:creationId xmlns:p14="http://schemas.microsoft.com/office/powerpoint/2010/main" val="884924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D0F3B-1112-79FD-812C-DD25A2AC9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115002-4D21-F4D6-7768-9087FD157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71" y="500062"/>
            <a:ext cx="9867572" cy="1325563"/>
          </a:xfrm>
        </p:spPr>
        <p:txBody>
          <a:bodyPr/>
          <a:lstStyle/>
          <a:p>
            <a:pPr algn="ctr"/>
            <a:r>
              <a:rPr lang="en-AU" sz="4000"/>
              <a:t>Looking for Digital Skills training?</a:t>
            </a:r>
            <a:endParaRPr lang="en-AU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E32EA6-6E14-8B08-4B23-14E7B20244B1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CE3B32-B8B4-65D9-FA33-F704CA652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6546"/>
          </a:xfrm>
        </p:spPr>
        <p:txBody>
          <a:bodyPr/>
          <a:lstStyle/>
          <a:p>
            <a:r>
              <a:rPr lang="en-AU" sz="3200" b="1"/>
              <a:t>Find your local library </a:t>
            </a:r>
            <a:r>
              <a:rPr lang="en-AU" sz="3200"/>
              <a:t>and ask what they offer. Many offer one-on-one tech training and support or regular small group sessions.</a:t>
            </a:r>
          </a:p>
          <a:p>
            <a:pPr marL="0" indent="0">
              <a:buNone/>
            </a:pPr>
            <a:r>
              <a:rPr lang="en-AU" sz="3200" b="1"/>
              <a:t>These websites have digital skills training and resources online:</a:t>
            </a:r>
          </a:p>
          <a:p>
            <a:r>
              <a:rPr lang="en-AU" sz="3200"/>
              <a:t>Good Things Foundation website </a:t>
            </a:r>
            <a:r>
              <a:rPr lang="en-AU" sz="3200" u="sng">
                <a:solidFill>
                  <a:srgbClr val="0A2391"/>
                </a:solidFill>
              </a:rPr>
              <a:t>goodthings.org.au </a:t>
            </a:r>
            <a:r>
              <a:rPr lang="en-AU" sz="3200"/>
              <a:t>and click on “Learn Digital Skills”</a:t>
            </a:r>
          </a:p>
          <a:p>
            <a:r>
              <a:rPr lang="en-AU" sz="3200"/>
              <a:t>Be Connected </a:t>
            </a:r>
            <a:r>
              <a:rPr lang="en-AU" sz="3200" u="sng">
                <a:solidFill>
                  <a:srgbClr val="0A2391"/>
                </a:solidFill>
              </a:rPr>
              <a:t>beconnected.esafety.gov.au </a:t>
            </a:r>
          </a:p>
        </p:txBody>
      </p:sp>
    </p:spTree>
    <p:extLst>
      <p:ext uri="{BB962C8B-B14F-4D97-AF65-F5344CB8AC3E}">
        <p14:creationId xmlns:p14="http://schemas.microsoft.com/office/powerpoint/2010/main" val="3156123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4889F-5128-A66E-4F2D-1BAF91EDB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DB3344-19CF-036F-DFE7-F927E1DE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456" y="426626"/>
            <a:ext cx="9215501" cy="1325563"/>
          </a:xfrm>
        </p:spPr>
        <p:txBody>
          <a:bodyPr/>
          <a:lstStyle/>
          <a:p>
            <a:r>
              <a:rPr lang="en-AU" sz="4000"/>
              <a:t>Would you like to become a Community Champion</a:t>
            </a:r>
            <a:endParaRPr lang="en-AU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18B347-A0F5-3F66-0686-08A7FD4E65DB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56073-24FE-EF3E-C5F2-05B68D82D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6546"/>
          </a:xfrm>
        </p:spPr>
        <p:txBody>
          <a:bodyPr/>
          <a:lstStyle/>
          <a:p>
            <a:r>
              <a:rPr lang="en-AU" sz="2800" b="1"/>
              <a:t>You can become a Community Champion </a:t>
            </a:r>
            <a:r>
              <a:rPr lang="en-AU" sz="2800"/>
              <a:t>and facilitate conversations with your friends, families and communities</a:t>
            </a:r>
          </a:p>
          <a:p>
            <a:r>
              <a:rPr lang="en-AU" sz="2800"/>
              <a:t>Learn more at </a:t>
            </a:r>
            <a:br>
              <a:rPr lang="en-AU" sz="2800"/>
            </a:br>
            <a:r>
              <a:rPr lang="en-AU" sz="2800" u="sng">
                <a:solidFill>
                  <a:srgbClr val="0A2391"/>
                </a:solidFill>
              </a:rPr>
              <a:t>digitalinclusionwa.org.au/get-involved/champions-program</a:t>
            </a:r>
          </a:p>
          <a:p>
            <a:pPr marL="0" indent="0">
              <a:buNone/>
            </a:pPr>
            <a:r>
              <a:rPr lang="en-AU" sz="2800"/>
              <a:t>  or scan the QR Code:</a:t>
            </a:r>
          </a:p>
          <a:p>
            <a:endParaRPr lang="en-AU" sz="2800" u="sng">
              <a:solidFill>
                <a:srgbClr val="0A239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31A2C-7419-9C58-226E-3C5113CD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403" y="3791856"/>
            <a:ext cx="2338423" cy="23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0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E714A-98DD-3AE3-F1CD-9EE3783B74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FBC9E2-8F6C-BDF4-88E9-BDEED0DB0E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/>
              <a:t>WA Digital Inclusion Project</a:t>
            </a:r>
          </a:p>
          <a:p>
            <a:r>
              <a:rPr lang="en-AU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crcchampions@wacoss.org.au</a:t>
            </a:r>
            <a:endParaRPr lang="en-AU"/>
          </a:p>
          <a:p>
            <a:r>
              <a:rPr lang="en-AU"/>
              <a:t>(08) 6831 5300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F0FB28-45DB-08C6-2FBC-B595266F3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CBDAA-2BA5-0B66-215B-0D6AAD8370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E6E1D-8E7D-44ED-A4F5-C3BD169B5746}" type="slidenum">
              <a:rPr lang="en-AU" altLang="en-US" smtClean="0"/>
              <a:pPr>
                <a:defRPr/>
              </a:pPr>
              <a:t>33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8031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D0F10-493F-C146-2192-F4435B8F1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B5E14D-C539-D5BA-3703-0FA8E4FFA8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1576D-1299-8DF3-37D1-D13CE80AC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54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7200">
                <a:solidFill>
                  <a:srgbClr val="134C91"/>
                </a:solidFill>
              </a:rPr>
              <a:t>How to </a:t>
            </a:r>
          </a:p>
          <a:p>
            <a:pPr marL="0" indent="0">
              <a:buNone/>
            </a:pPr>
            <a:r>
              <a:rPr lang="en-AU" sz="7200" b="1">
                <a:solidFill>
                  <a:srgbClr val="134C91"/>
                </a:solidFill>
              </a:rPr>
              <a:t>spot and avoid scams</a:t>
            </a:r>
          </a:p>
          <a:p>
            <a:pPr marL="0" indent="0">
              <a:buNone/>
            </a:pPr>
            <a:endParaRPr lang="en-AU" sz="3600" i="1">
              <a:solidFill>
                <a:srgbClr val="134C91"/>
              </a:solidFill>
            </a:endParaRPr>
          </a:p>
          <a:p>
            <a:pPr marL="0" indent="0">
              <a:buNone/>
            </a:pPr>
            <a:r>
              <a:rPr lang="en-AU" sz="3600" i="1">
                <a:solidFill>
                  <a:srgbClr val="134C91"/>
                </a:solidFill>
              </a:rPr>
              <a:t>Community Champion conversation</a:t>
            </a:r>
            <a:endParaRPr lang="en-AU" sz="6000" i="1">
              <a:solidFill>
                <a:srgbClr val="134C9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08C21C-428A-BE9A-7E8D-2B97289A84BF}"/>
              </a:ext>
            </a:extLst>
          </p:cNvPr>
          <p:cNvSpPr txBox="1"/>
          <p:nvPr/>
        </p:nvSpPr>
        <p:spPr>
          <a:xfrm>
            <a:off x="838199" y="5759879"/>
            <a:ext cx="986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rgbClr val="121737"/>
                </a:solidFill>
              </a:rPr>
              <a:t>Adapted from the </a:t>
            </a:r>
            <a:r>
              <a:rPr lang="en-AU" sz="1600" i="1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>
                <a:solidFill>
                  <a:srgbClr val="121737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AB1CD3-EADB-F202-AA5E-61B85CF8699A}"/>
              </a:ext>
            </a:extLst>
          </p:cNvPr>
          <p:cNvSpPr/>
          <p:nvPr/>
        </p:nvSpPr>
        <p:spPr>
          <a:xfrm>
            <a:off x="513346" y="0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A396EF-DD53-9EC5-8E16-B3B8A5D8DFD5}"/>
              </a:ext>
            </a:extLst>
          </p:cNvPr>
          <p:cNvSpPr/>
          <p:nvPr/>
        </p:nvSpPr>
        <p:spPr>
          <a:xfrm>
            <a:off x="0" y="513346"/>
            <a:ext cx="513346" cy="634465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95E346-2368-7C62-B189-644A9EAEE9D4}"/>
              </a:ext>
            </a:extLst>
          </p:cNvPr>
          <p:cNvSpPr/>
          <p:nvPr/>
        </p:nvSpPr>
        <p:spPr>
          <a:xfrm>
            <a:off x="0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0057FD-9883-7FAB-917A-BC062F02151B}"/>
              </a:ext>
            </a:extLst>
          </p:cNvPr>
          <p:cNvSpPr/>
          <p:nvPr/>
        </p:nvSpPr>
        <p:spPr>
          <a:xfrm>
            <a:off x="513346" y="6344654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2179A-EF7E-E091-E405-DDE5C100E1A6}"/>
              </a:ext>
            </a:extLst>
          </p:cNvPr>
          <p:cNvSpPr/>
          <p:nvPr/>
        </p:nvSpPr>
        <p:spPr>
          <a:xfrm>
            <a:off x="11678654" y="96262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327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62C65-BFD8-7491-022E-C3F03DC16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3678E7-29E3-6140-717B-028F14D5C9A9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E3D3A-B269-78A5-94C6-4E2D1D965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22941"/>
            <a:ext cx="10515600" cy="10327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7200" b="1">
                <a:solidFill>
                  <a:srgbClr val="134C91"/>
                </a:solidFill>
              </a:rPr>
              <a:t>Help</a:t>
            </a:r>
            <a:r>
              <a:rPr lang="en-AU" sz="7200">
                <a:solidFill>
                  <a:srgbClr val="134C91"/>
                </a:solidFill>
              </a:rPr>
              <a:t> is at hand</a:t>
            </a:r>
            <a:endParaRPr lang="en-AU" sz="7200" b="1">
              <a:solidFill>
                <a:srgbClr val="134C9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CC4D39-3D72-07C4-E570-AC55200BAC5B}"/>
              </a:ext>
            </a:extLst>
          </p:cNvPr>
          <p:cNvSpPr txBox="1"/>
          <p:nvPr/>
        </p:nvSpPr>
        <p:spPr>
          <a:xfrm>
            <a:off x="838199" y="5759879"/>
            <a:ext cx="986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rgbClr val="121737"/>
                </a:solidFill>
              </a:rPr>
              <a:t>Adapted from the </a:t>
            </a:r>
            <a:r>
              <a:rPr lang="en-AU" sz="1600" i="1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>
                <a:solidFill>
                  <a:srgbClr val="121737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CA8332-E3DD-7C44-1177-429C3DBBC2AB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52D6F5-C942-6B32-DFDC-0976768F357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D2DC67-35B4-3663-870D-CC5D21EA3D59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09B5D0-814F-256B-9B67-F85876429DB2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C4F81A9-3C28-FAFE-C63D-271889CB75AA}"/>
              </a:ext>
            </a:extLst>
          </p:cNvPr>
          <p:cNvSpPr txBox="1">
            <a:spLocks/>
          </p:cNvSpPr>
          <p:nvPr/>
        </p:nvSpPr>
        <p:spPr>
          <a:xfrm>
            <a:off x="838199" y="2908233"/>
            <a:ext cx="8726425" cy="160934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7200">
                <a:solidFill>
                  <a:srgbClr val="134C91"/>
                </a:solidFill>
              </a:rPr>
              <a:t>If you have been the target of a scammer, you are not alone – but you must act quickly.</a:t>
            </a:r>
          </a:p>
          <a:p>
            <a:r>
              <a:rPr lang="en-AU" sz="7200">
                <a:solidFill>
                  <a:srgbClr val="134C91"/>
                </a:solidFill>
              </a:rPr>
              <a:t>Contact your bank or card provider</a:t>
            </a:r>
          </a:p>
          <a:p>
            <a:r>
              <a:rPr lang="en-AU" sz="7200">
                <a:solidFill>
                  <a:srgbClr val="134C91"/>
                </a:solidFill>
              </a:rPr>
              <a:t>Contact </a:t>
            </a:r>
            <a:r>
              <a:rPr lang="en-AU" sz="7200" err="1">
                <a:solidFill>
                  <a:srgbClr val="134C91"/>
                </a:solidFill>
              </a:rPr>
              <a:t>IDCare</a:t>
            </a:r>
            <a:r>
              <a:rPr lang="en-AU" sz="7200">
                <a:solidFill>
                  <a:srgbClr val="134C91"/>
                </a:solidFill>
              </a:rPr>
              <a:t> on 1800 595 160 or www.idcare.org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AFB394-D37C-65C5-C9BD-4921183DC384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5890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E95C-150D-9CF2-C3D7-E87841624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rgbClr val="0A2391"/>
                </a:solidFill>
              </a:rPr>
              <a:t>Protect yourself </a:t>
            </a:r>
            <a:r>
              <a:rPr lang="en-AU">
                <a:solidFill>
                  <a:srgbClr val="0A2391"/>
                </a:solidFill>
              </a:rPr>
              <a:t>with these three steps: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9F061-FB02-62FC-6162-025AE6081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2914" y="1825625"/>
            <a:ext cx="269515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400" dirty="0">
                <a:solidFill>
                  <a:srgbClr val="0A2391"/>
                </a:solidFill>
              </a:rPr>
              <a:t>1. Stop</a:t>
            </a:r>
          </a:p>
          <a:p>
            <a:pPr marL="0" indent="0">
              <a:buNone/>
            </a:pPr>
            <a:endParaRPr lang="en-AU" sz="44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n-AU" sz="4400" dirty="0">
                <a:solidFill>
                  <a:srgbClr val="0A2391"/>
                </a:solidFill>
              </a:rPr>
              <a:t>2. Check</a:t>
            </a:r>
          </a:p>
          <a:p>
            <a:pPr marL="0" indent="0">
              <a:buNone/>
            </a:pPr>
            <a:endParaRPr lang="en-AU" sz="44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n-AU" sz="4400" dirty="0">
                <a:solidFill>
                  <a:srgbClr val="0A2391"/>
                </a:solidFill>
              </a:rPr>
              <a:t>3. Protect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D1A19D-D4C8-77FD-8920-958D1FF96ED8}"/>
              </a:ext>
            </a:extLst>
          </p:cNvPr>
          <p:cNvSpPr/>
          <p:nvPr/>
        </p:nvSpPr>
        <p:spPr>
          <a:xfrm>
            <a:off x="513346" y="0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DAA40E-28AB-7615-FA77-FAA24AC06ED6}"/>
              </a:ext>
            </a:extLst>
          </p:cNvPr>
          <p:cNvSpPr/>
          <p:nvPr/>
        </p:nvSpPr>
        <p:spPr>
          <a:xfrm>
            <a:off x="0" y="513346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19C50A-C4E8-3728-F221-9D9C72EB83E1}"/>
              </a:ext>
            </a:extLst>
          </p:cNvPr>
          <p:cNvSpPr/>
          <p:nvPr/>
        </p:nvSpPr>
        <p:spPr>
          <a:xfrm>
            <a:off x="0" y="0"/>
            <a:ext cx="513346" cy="513346"/>
          </a:xfrm>
          <a:prstGeom prst="rect">
            <a:avLst/>
          </a:prstGeom>
          <a:solidFill>
            <a:srgbClr val="FFEB51"/>
          </a:solidFill>
          <a:ln>
            <a:solidFill>
              <a:srgbClr val="FFEB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96340D-7B7B-E9AF-BD09-1DC9198903FD}"/>
              </a:ext>
            </a:extLst>
          </p:cNvPr>
          <p:cNvSpPr/>
          <p:nvPr/>
        </p:nvSpPr>
        <p:spPr>
          <a:xfrm>
            <a:off x="513346" y="6344654"/>
            <a:ext cx="11715230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C934D2-855A-9E08-289D-0CC6E29D1EBB}"/>
              </a:ext>
            </a:extLst>
          </p:cNvPr>
          <p:cNvSpPr/>
          <p:nvPr/>
        </p:nvSpPr>
        <p:spPr>
          <a:xfrm>
            <a:off x="11678654" y="96262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1F5128-99F2-268E-E9EF-784E5B930C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9210" y="1657934"/>
            <a:ext cx="1105858" cy="117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75B03F-6FFF-4E32-5630-1B09AB5EA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210" y="3339716"/>
            <a:ext cx="933580" cy="924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D435D8-1CCB-5213-430F-318776D4A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052" y="4778347"/>
            <a:ext cx="1047896" cy="100979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BAEAB8-8BAC-0897-46EB-6AEE4F5033B8}"/>
              </a:ext>
            </a:extLst>
          </p:cNvPr>
          <p:cNvSpPr txBox="1">
            <a:spLocks/>
          </p:cNvSpPr>
          <p:nvPr/>
        </p:nvSpPr>
        <p:spPr>
          <a:xfrm>
            <a:off x="6887644" y="1800622"/>
            <a:ext cx="37376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4400" dirty="0">
                <a:solidFill>
                  <a:srgbClr val="0A2391"/>
                </a:solidFill>
              </a:rPr>
              <a:t>Don’t give </a:t>
            </a:r>
            <a:r>
              <a:rPr lang="en-AU" sz="4400" b="1" dirty="0">
                <a:solidFill>
                  <a:srgbClr val="0A2391"/>
                </a:solidFill>
              </a:rPr>
              <a:t>money</a:t>
            </a:r>
            <a:r>
              <a:rPr lang="en-AU" sz="4400" dirty="0">
                <a:solidFill>
                  <a:srgbClr val="0A2391"/>
                </a:solidFill>
              </a:rPr>
              <a:t> or </a:t>
            </a:r>
            <a:r>
              <a:rPr lang="en-AU" sz="4400" b="1" dirty="0">
                <a:solidFill>
                  <a:srgbClr val="0A2391"/>
                </a:solidFill>
              </a:rPr>
              <a:t>personal information </a:t>
            </a:r>
            <a:r>
              <a:rPr lang="en-AU" sz="4400" dirty="0">
                <a:solidFill>
                  <a:srgbClr val="0A2391"/>
                </a:solidFill>
              </a:rPr>
              <a:t>to anyone if unsure.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4400" dirty="0">
              <a:solidFill>
                <a:srgbClr val="0A239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4400" dirty="0">
                <a:solidFill>
                  <a:srgbClr val="0A2391"/>
                </a:solidFill>
              </a:rPr>
              <a:t>Ask yourself could the message or call be </a:t>
            </a:r>
            <a:r>
              <a:rPr lang="en-AU" sz="4400" b="1" dirty="0">
                <a:solidFill>
                  <a:srgbClr val="0A2391"/>
                </a:solidFill>
              </a:rPr>
              <a:t>fake</a:t>
            </a:r>
            <a:r>
              <a:rPr lang="en-AU" sz="4400" dirty="0">
                <a:solidFill>
                  <a:srgbClr val="0A2391"/>
                </a:solidFill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4400" dirty="0">
              <a:solidFill>
                <a:srgbClr val="0A239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4400" dirty="0">
                <a:solidFill>
                  <a:srgbClr val="0A2391"/>
                </a:solidFill>
              </a:rPr>
              <a:t>Act quickly if </a:t>
            </a:r>
            <a:r>
              <a:rPr lang="en-AU" sz="4400" b="1" dirty="0">
                <a:solidFill>
                  <a:srgbClr val="0A2391"/>
                </a:solidFill>
              </a:rPr>
              <a:t>something feels wrong</a:t>
            </a:r>
            <a:r>
              <a:rPr lang="en-AU" sz="4400" dirty="0">
                <a:solidFill>
                  <a:srgbClr val="0A239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5840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FFC1F6-D0BB-801C-8BF8-1C6339DB4C0B}"/>
              </a:ext>
            </a:extLst>
          </p:cNvPr>
          <p:cNvSpPr/>
          <p:nvPr/>
        </p:nvSpPr>
        <p:spPr>
          <a:xfrm>
            <a:off x="536449" y="1989056"/>
            <a:ext cx="11103391" cy="293173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B7F206-B09D-BBB0-887F-7226A47D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rgbClr val="0A2391"/>
                </a:solidFill>
              </a:rPr>
              <a:t>What is a scam?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8CF64-75F7-84D5-B97D-E90E3490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7816"/>
            <a:ext cx="10515600" cy="2682367"/>
          </a:xfrm>
        </p:spPr>
        <p:txBody>
          <a:bodyPr/>
          <a:lstStyle/>
          <a:p>
            <a:pPr marL="0" indent="0">
              <a:buNone/>
            </a:pPr>
            <a:r>
              <a:rPr lang="en-AU">
                <a:solidFill>
                  <a:schemeClr val="bg1"/>
                </a:solidFill>
              </a:rPr>
              <a:t>Scams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>
                <a:solidFill>
                  <a:schemeClr val="bg1"/>
                </a:solidFill>
              </a:rPr>
              <a:t> are run by criminals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>
                <a:solidFill>
                  <a:schemeClr val="bg1"/>
                </a:solidFill>
              </a:rPr>
              <a:t> look real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>
                <a:solidFill>
                  <a:schemeClr val="bg1"/>
                </a:solidFill>
              </a:rPr>
              <a:t> come with believable stories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>
                <a:solidFill>
                  <a:schemeClr val="bg1"/>
                </a:solidFill>
              </a:rPr>
              <a:t> pressure you to take action</a:t>
            </a:r>
          </a:p>
          <a:p>
            <a:pPr>
              <a:buFont typeface="Wingdings" panose="05000000000000000000" pitchFamily="2" charset="2"/>
              <a:buChar char="ü"/>
            </a:pPr>
            <a:endParaRPr lang="en-AU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86BBB9-8CC1-A6FE-29EC-56743B58D937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508A31-3B9E-81A6-1023-C36193FB9DA6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5F1DE2-C0DA-EDF6-1B15-3041154D6940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47E78F-C9B4-A5EA-E5ED-66E2313D9A47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B5F08D-5A85-E33C-1E8E-C32DC32343A9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70F9A5-E57F-10EB-43AF-06B9E8EF5484}"/>
              </a:ext>
            </a:extLst>
          </p:cNvPr>
          <p:cNvSpPr txBox="1">
            <a:spLocks/>
          </p:cNvSpPr>
          <p:nvPr/>
        </p:nvSpPr>
        <p:spPr>
          <a:xfrm>
            <a:off x="838200" y="5219160"/>
            <a:ext cx="10515600" cy="1084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>
                <a:solidFill>
                  <a:srgbClr val="0A2391"/>
                </a:solidFill>
              </a:rPr>
              <a:t>A scam is NOT: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sz="2000">
                <a:solidFill>
                  <a:srgbClr val="FF742D"/>
                </a:solidFill>
              </a:rPr>
              <a:t>X</a:t>
            </a:r>
            <a:r>
              <a:rPr lang="en-AU" sz="2000">
                <a:solidFill>
                  <a:srgbClr val="0A2391"/>
                </a:solidFill>
              </a:rPr>
              <a:t> Computer hacking   </a:t>
            </a:r>
            <a:r>
              <a:rPr lang="en-AU" sz="2000">
                <a:solidFill>
                  <a:srgbClr val="FF742D"/>
                </a:solidFill>
              </a:rPr>
              <a:t>X</a:t>
            </a:r>
            <a:r>
              <a:rPr lang="en-AU" sz="2000">
                <a:solidFill>
                  <a:srgbClr val="0A2391"/>
                </a:solidFill>
              </a:rPr>
              <a:t> Unfair Contract terms   </a:t>
            </a:r>
            <a:r>
              <a:rPr lang="en-AU" sz="2000">
                <a:solidFill>
                  <a:srgbClr val="FF742D"/>
                </a:solidFill>
              </a:rPr>
              <a:t>X</a:t>
            </a:r>
            <a:r>
              <a:rPr lang="en-AU" sz="2000">
                <a:solidFill>
                  <a:srgbClr val="0A2391"/>
                </a:solidFill>
              </a:rPr>
              <a:t> Harassing marketing approaches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>
              <a:solidFill>
                <a:srgbClr val="0A239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230584-A5D1-1616-D0FA-83A902A2E294}"/>
              </a:ext>
            </a:extLst>
          </p:cNvPr>
          <p:cNvSpPr txBox="1">
            <a:spLocks/>
          </p:cNvSpPr>
          <p:nvPr/>
        </p:nvSpPr>
        <p:spPr>
          <a:xfrm>
            <a:off x="830345" y="1376313"/>
            <a:ext cx="10515600" cy="5608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>
                <a:solidFill>
                  <a:srgbClr val="0A2391"/>
                </a:solidFill>
              </a:rPr>
              <a:t>When someone deceives you to steal money or personal information.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84C6EC-7D11-F505-8CFA-F4B394075F53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7257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18E35-553F-1233-85F6-8087BF1A0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DB2AE-05E8-C465-5321-FA0EFD8B7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8000">
                <a:solidFill>
                  <a:srgbClr val="0A2391"/>
                </a:solidFill>
              </a:rPr>
              <a:t>How to </a:t>
            </a:r>
          </a:p>
          <a:p>
            <a:pPr marL="0" indent="0">
              <a:buNone/>
            </a:pPr>
            <a:r>
              <a:rPr lang="en-AU" sz="8000" b="1">
                <a:solidFill>
                  <a:srgbClr val="0A2391"/>
                </a:solidFill>
              </a:rPr>
              <a:t>spot and avoid scams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C18B54-2D8B-0B30-7446-9F46BFC37912}"/>
              </a:ext>
            </a:extLst>
          </p:cNvPr>
          <p:cNvSpPr txBox="1"/>
          <p:nvPr/>
        </p:nvSpPr>
        <p:spPr>
          <a:xfrm>
            <a:off x="559841" y="5761464"/>
            <a:ext cx="7561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rgbClr val="121737"/>
                </a:solidFill>
              </a:rPr>
              <a:t>Adapted from the </a:t>
            </a:r>
            <a:r>
              <a:rPr lang="en-AU" sz="1600" i="1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>
                <a:solidFill>
                  <a:srgbClr val="121737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2F68B7-E9A3-3FA9-6911-F1A2C63EEC32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9CCB5F-3652-796C-AE82-022F9DCDEA20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ABACA5-E2DC-5521-0D2A-9063E2A6F11F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DC43AB-5D4C-427E-6A0E-2AE5AF0DC9DB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6F9C3B-76E3-2CAF-FF8F-F3109071C4B9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371021-5F81-B0BC-7FE2-1981A23E4E9B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0907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CAE33-D844-BF9A-17BB-22652622F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1CEF8-63C1-3DF6-9C92-071175CB5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4375"/>
            <a:ext cx="10515600" cy="489029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>
                <a:solidFill>
                  <a:srgbClr val="121737"/>
                </a:solidFill>
              </a:rPr>
              <a:t>How to spot and avoid scams:</a:t>
            </a:r>
          </a:p>
          <a:p>
            <a:pPr marL="514350" indent="-514350">
              <a:buFont typeface="+mj-lt"/>
              <a:buAutoNum type="arabicPeriod"/>
            </a:pPr>
            <a:r>
              <a:rPr lang="en-AU" b="1">
                <a:solidFill>
                  <a:srgbClr val="121737"/>
                </a:solidFill>
              </a:rPr>
              <a:t>Opportunities to make or save money</a:t>
            </a:r>
          </a:p>
          <a:p>
            <a:pPr marL="514350" indent="-514350">
              <a:buFont typeface="+mj-lt"/>
              <a:buAutoNum type="arabicPeriod"/>
            </a:pPr>
            <a:r>
              <a:rPr lang="en-AU" b="1">
                <a:solidFill>
                  <a:srgbClr val="121737"/>
                </a:solidFill>
              </a:rPr>
              <a:t>Sad stories and cries for help</a:t>
            </a:r>
          </a:p>
          <a:p>
            <a:pPr marL="514350" indent="-514350">
              <a:buFont typeface="+mj-lt"/>
              <a:buAutoNum type="arabicPeriod"/>
            </a:pPr>
            <a:r>
              <a:rPr lang="en-AU" b="1">
                <a:solidFill>
                  <a:srgbClr val="121737"/>
                </a:solidFill>
              </a:rPr>
              <a:t>Links and attachments</a:t>
            </a:r>
          </a:p>
          <a:p>
            <a:pPr marL="514350" indent="-514350">
              <a:buFont typeface="+mj-lt"/>
              <a:buAutoNum type="arabicPeriod"/>
            </a:pPr>
            <a:r>
              <a:rPr lang="en-AU" b="1">
                <a:solidFill>
                  <a:srgbClr val="121737"/>
                </a:solidFill>
              </a:rPr>
              <a:t>Pressure to act quickly</a:t>
            </a:r>
          </a:p>
          <a:p>
            <a:pPr marL="514350" indent="-514350">
              <a:buFont typeface="+mj-lt"/>
              <a:buAutoNum type="arabicPeriod"/>
            </a:pPr>
            <a:r>
              <a:rPr lang="en-AU" b="1">
                <a:solidFill>
                  <a:srgbClr val="121737"/>
                </a:solidFill>
              </a:rPr>
              <a:t>Requests that you pay in unusual or specific ways</a:t>
            </a:r>
          </a:p>
          <a:p>
            <a:pPr marL="514350" indent="-514350">
              <a:buFont typeface="+mj-lt"/>
              <a:buAutoNum type="arabicPeriod"/>
            </a:pPr>
            <a:r>
              <a:rPr lang="en-AU" b="1">
                <a:solidFill>
                  <a:srgbClr val="121737"/>
                </a:solidFill>
              </a:rPr>
              <a:t>Request to set up new accounts or </a:t>
            </a:r>
            <a:r>
              <a:rPr lang="en-AU" b="1" err="1">
                <a:solidFill>
                  <a:srgbClr val="121737"/>
                </a:solidFill>
              </a:rPr>
              <a:t>PayIDs</a:t>
            </a:r>
            <a:endParaRPr lang="en-AU" b="1">
              <a:solidFill>
                <a:srgbClr val="121737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D56E8-8736-30CC-7B12-BDEBAD63DD68}"/>
              </a:ext>
            </a:extLst>
          </p:cNvPr>
          <p:cNvSpPr txBox="1"/>
          <p:nvPr/>
        </p:nvSpPr>
        <p:spPr>
          <a:xfrm>
            <a:off x="559841" y="5761464"/>
            <a:ext cx="7561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rgbClr val="121737"/>
                </a:solidFill>
              </a:rPr>
              <a:t>Adapted from the </a:t>
            </a:r>
            <a:r>
              <a:rPr lang="en-AU" sz="1600" i="1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>
                <a:solidFill>
                  <a:srgbClr val="121737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15E11F-7AFE-8953-6833-0CE1426A714C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76376-A4E9-5579-2BFF-75968A72D9A4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D4B14C-0110-125C-9968-B4A7C5BD988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FC4E9D-0597-1AD4-F999-7D8F4433A3F3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359C4-CDAA-350A-1FD8-08863E09EB5C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948F33-F064-ABE4-225D-B50EFBCAA132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114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DIP_blu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5d6256-5200-4c34-82a9-8b0b259790ba">
      <Terms xmlns="http://schemas.microsoft.com/office/infopath/2007/PartnerControls"/>
    </lcf76f155ced4ddcb4097134ff3c332f>
    <TaxCatchAll xmlns="2cc45243-29f6-4a1c-995b-35ed14ae441a" xsi:nil="true"/>
    <_Flow_SignoffStatus xmlns="5e5d6256-5200-4c34-82a9-8b0b259790b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F0F04F5F537047B9E859B809FC98B2" ma:contentTypeVersion="18" ma:contentTypeDescription="Create a new document." ma:contentTypeScope="" ma:versionID="70e02f53a3eb13edc6e369756182c42e">
  <xsd:schema xmlns:xsd="http://www.w3.org/2001/XMLSchema" xmlns:xs="http://www.w3.org/2001/XMLSchema" xmlns:p="http://schemas.microsoft.com/office/2006/metadata/properties" xmlns:ns2="5e5d6256-5200-4c34-82a9-8b0b259790ba" xmlns:ns3="2cc45243-29f6-4a1c-995b-35ed14ae441a" targetNamespace="http://schemas.microsoft.com/office/2006/metadata/properties" ma:root="true" ma:fieldsID="71a4c43ce5a93029adf4274ec095dad0" ns2:_="" ns3:_="">
    <xsd:import namespace="5e5d6256-5200-4c34-82a9-8b0b259790ba"/>
    <xsd:import namespace="2cc45243-29f6-4a1c-995b-35ed14ae4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6256-5200-4c34-82a9-8b0b25979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ccae8d7-56e3-403a-a6d6-462ef1278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45243-29f6-4a1c-995b-35ed14ae441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0f9f4e8-ea84-464f-93d8-2b64c6f0791b}" ma:internalName="TaxCatchAll" ma:showField="CatchAllData" ma:web="2cc45243-29f6-4a1c-995b-35ed14ae4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DC8E8C-648C-4711-B5E0-28A8D4AFB4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7C5BED-54A4-44C0-805C-43D0358E0A50}">
  <ds:schemaRefs>
    <ds:schemaRef ds:uri="2cc45243-29f6-4a1c-995b-35ed14ae441a"/>
    <ds:schemaRef ds:uri="5e5d6256-5200-4c34-82a9-8b0b259790b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2394036-1F97-4BBE-B2EA-30BF1A7B0288}">
  <ds:schemaRefs>
    <ds:schemaRef ds:uri="2cc45243-29f6-4a1c-995b-35ed14ae441a"/>
    <ds:schemaRef ds:uri="5e5d6256-5200-4c34-82a9-8b0b259790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1897</Words>
  <Application>Microsoft Office PowerPoint</Application>
  <PresentationFormat>Widescreen</PresentationFormat>
  <Paragraphs>201</Paragraphs>
  <Slides>33</Slides>
  <Notes>33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1_DIP_blue</vt:lpstr>
      <vt:lpstr>DIP_white</vt:lpstr>
      <vt:lpstr>Welcome Community Champions Conversation: Scams</vt:lpstr>
      <vt:lpstr>Acknowledgement of Country</vt:lpstr>
      <vt:lpstr>Overview</vt:lpstr>
      <vt:lpstr>PowerPoint Presentation</vt:lpstr>
      <vt:lpstr>PowerPoint Presentation</vt:lpstr>
      <vt:lpstr>Protect yourself with these three steps:</vt:lpstr>
      <vt:lpstr>What is a scam?</vt:lpstr>
      <vt:lpstr>PowerPoint Presentation</vt:lpstr>
      <vt:lpstr>PowerPoint Presentation</vt:lpstr>
      <vt:lpstr>PowerPoint Presentation</vt:lpstr>
      <vt:lpstr>Scam Test!</vt:lpstr>
      <vt:lpstr>Scam Test!</vt:lpstr>
      <vt:lpstr>SMS Scams – More examples!</vt:lpstr>
      <vt:lpstr>Romance Scams</vt:lpstr>
      <vt:lpstr>PowerPoint Presentation</vt:lpstr>
      <vt:lpstr>Phishing Scams</vt:lpstr>
      <vt:lpstr>PowerPoint Presentation</vt:lpstr>
      <vt:lpstr>PowerPoint Presentation</vt:lpstr>
      <vt:lpstr>PowerPoint Presentation</vt:lpstr>
      <vt:lpstr>Fake Websites have been created</vt:lpstr>
      <vt:lpstr>Scambling: Online gambling scams</vt:lpstr>
      <vt:lpstr>PowerPoint Presentation</vt:lpstr>
      <vt:lpstr>Sharing on social media</vt:lpstr>
      <vt:lpstr>Marketplace Scams - Fake Ads</vt:lpstr>
      <vt:lpstr>PowerPoint Presentation</vt:lpstr>
      <vt:lpstr>PowerPoint Presentation</vt:lpstr>
      <vt:lpstr>Tips to stay safe online</vt:lpstr>
      <vt:lpstr>PowerPoint Presentation</vt:lpstr>
      <vt:lpstr>PowerPoint Presentation</vt:lpstr>
      <vt:lpstr>PowerPoint Presentation</vt:lpstr>
      <vt:lpstr>Looking for Digital Skills training?</vt:lpstr>
      <vt:lpstr>Would you like to become a Community Champion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Elliot Sawers</dc:creator>
  <cp:lastModifiedBy>Elliot Sawers</cp:lastModifiedBy>
  <cp:revision>6</cp:revision>
  <cp:lastPrinted>2026-01-28T07:15:48Z</cp:lastPrinted>
  <dcterms:created xsi:type="dcterms:W3CDTF">2025-12-01T00:17:26Z</dcterms:created>
  <dcterms:modified xsi:type="dcterms:W3CDTF">2026-03-17T06:14:14Z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0x01010071F0F04F5F537047B9E859B809FC98B2</vt:lpwstr>
  </property>
</Properties>
</file>