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9"/>
  </p:notesMasterIdLst>
  <p:handoutMasterIdLst>
    <p:handoutMasterId r:id="rId30"/>
  </p:handoutMasterIdLst>
  <p:sldIdLst>
    <p:sldId id="585" r:id="rId12"/>
    <p:sldId id="570" r:id="rId13"/>
    <p:sldId id="586" r:id="rId14"/>
    <p:sldId id="569" r:id="rId15"/>
    <p:sldId id="571" r:id="rId16"/>
    <p:sldId id="572" r:id="rId17"/>
    <p:sldId id="577" r:id="rId18"/>
    <p:sldId id="574" r:id="rId19"/>
    <p:sldId id="575" r:id="rId20"/>
    <p:sldId id="578" r:id="rId21"/>
    <p:sldId id="579" r:id="rId22"/>
    <p:sldId id="582" r:id="rId23"/>
    <p:sldId id="583" r:id="rId24"/>
    <p:sldId id="584" r:id="rId25"/>
    <p:sldId id="581" r:id="rId26"/>
    <p:sldId id="573" r:id="rId27"/>
    <p:sldId id="522" r:id="rId28"/>
  </p:sldIdLst>
  <p:sldSz cx="12192000" cy="6858000"/>
  <p:notesSz cx="6858000" cy="9144000"/>
  <p:embeddedFontLst>
    <p:embeddedFont>
      <p:font typeface="Kanit" pitchFamily="2" charset="-34"/>
      <p:regular r:id="rId31"/>
      <p:bold r:id="rId32"/>
      <p:italic r:id="rId33"/>
      <p:boldItalic r:id="rId34"/>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533" autoAdjust="0"/>
    <p:restoredTop sz="63317" autoAdjust="0"/>
  </p:normalViewPr>
  <p:slideViewPr>
    <p:cSldViewPr snapToGrid="0">
      <p:cViewPr varScale="1">
        <p:scale>
          <a:sx n="66" d="100"/>
          <a:sy n="66" d="100"/>
        </p:scale>
        <p:origin x="1914" y="-21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6/11/relationships/changesInfo" Target="changesInfos/changesInfo1.xml"/><Relationship Id="rId21" Type="http://schemas.openxmlformats.org/officeDocument/2006/relationships/slide" Target="slides/slide10.xml"/><Relationship Id="rId34"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ny Yang" userId="b14780f3-da42-4a9b-a1b8-15a3e7a0ce79" providerId="ADAL" clId="{A1060FE1-0252-449D-8872-2D91F8E25B45}"/>
    <pc:docChg chg="custSel modSld">
      <pc:chgData name="Sonny Yang" userId="b14780f3-da42-4a9b-a1b8-15a3e7a0ce79" providerId="ADAL" clId="{A1060FE1-0252-449D-8872-2D91F8E25B45}" dt="2025-08-25T06:27:38.637" v="55" actId="1076"/>
      <pc:docMkLst>
        <pc:docMk/>
      </pc:docMkLst>
      <pc:sldChg chg="addSp delSp modSp">
        <pc:chgData name="Sonny Yang" userId="b14780f3-da42-4a9b-a1b8-15a3e7a0ce79" providerId="ADAL" clId="{A1060FE1-0252-449D-8872-2D91F8E25B45}" dt="2025-08-25T06:27:38.637" v="55" actId="1076"/>
        <pc:sldMkLst>
          <pc:docMk/>
          <pc:sldMk cId="598212042" sldId="583"/>
        </pc:sldMkLst>
        <pc:spChg chg="del mod">
          <ac:chgData name="Sonny Yang" userId="b14780f3-da42-4a9b-a1b8-15a3e7a0ce79" providerId="ADAL" clId="{A1060FE1-0252-449D-8872-2D91F8E25B45}" dt="2025-08-25T06:13:11.296" v="1"/>
          <ac:spMkLst>
            <pc:docMk/>
            <pc:sldMk cId="598212042" sldId="583"/>
            <ac:spMk id="4" creationId="{3F6D72DE-EAE8-10B9-567C-CD986F7EEA16}"/>
          </ac:spMkLst>
        </pc:spChg>
        <pc:spChg chg="add del mod">
          <ac:chgData name="Sonny Yang" userId="b14780f3-da42-4a9b-a1b8-15a3e7a0ce79" providerId="ADAL" clId="{A1060FE1-0252-449D-8872-2D91F8E25B45}" dt="2025-08-25T06:14:36.695" v="11"/>
          <ac:spMkLst>
            <pc:docMk/>
            <pc:sldMk cId="598212042" sldId="583"/>
            <ac:spMk id="10" creationId="{2E70D594-F2D1-47E7-AAB2-9B6610592612}"/>
          </ac:spMkLst>
        </pc:spChg>
        <pc:spChg chg="add del mod">
          <ac:chgData name="Sonny Yang" userId="b14780f3-da42-4a9b-a1b8-15a3e7a0ce79" providerId="ADAL" clId="{A1060FE1-0252-449D-8872-2D91F8E25B45}" dt="2025-08-25T06:18:38.225" v="37"/>
          <ac:spMkLst>
            <pc:docMk/>
            <pc:sldMk cId="598212042" sldId="583"/>
            <ac:spMk id="18" creationId="{0AA7E072-8962-4B0D-A36A-67E4ABD497DC}"/>
          </ac:spMkLst>
        </pc:spChg>
        <pc:spChg chg="add del mod">
          <ac:chgData name="Sonny Yang" userId="b14780f3-da42-4a9b-a1b8-15a3e7a0ce79" providerId="ADAL" clId="{A1060FE1-0252-449D-8872-2D91F8E25B45}" dt="2025-08-25T06:27:21.284" v="51"/>
          <ac:spMkLst>
            <pc:docMk/>
            <pc:sldMk cId="598212042" sldId="583"/>
            <ac:spMk id="22" creationId="{DEA74349-CC59-475D-80A8-B6A4E6C1D408}"/>
          </ac:spMkLst>
        </pc:spChg>
        <pc:picChg chg="add del mod">
          <ac:chgData name="Sonny Yang" userId="b14780f3-da42-4a9b-a1b8-15a3e7a0ce79" providerId="ADAL" clId="{A1060FE1-0252-449D-8872-2D91F8E25B45}" dt="2025-08-25T06:13:48.205" v="10" actId="478"/>
          <ac:picMkLst>
            <pc:docMk/>
            <pc:sldMk cId="598212042" sldId="583"/>
            <ac:picMk id="8" creationId="{757C5496-8A2E-4524-8449-272E06125C7B}"/>
          </ac:picMkLst>
        </pc:picChg>
        <pc:picChg chg="add del mod">
          <ac:chgData name="Sonny Yang" userId="b14780f3-da42-4a9b-a1b8-15a3e7a0ce79" providerId="ADAL" clId="{A1060FE1-0252-449D-8872-2D91F8E25B45}" dt="2025-08-25T06:18:32.366" v="36" actId="478"/>
          <ac:picMkLst>
            <pc:docMk/>
            <pc:sldMk cId="598212042" sldId="583"/>
            <ac:picMk id="12" creationId="{F760DF11-29B2-4116-B83D-52DE85751611}"/>
          </ac:picMkLst>
        </pc:picChg>
        <pc:picChg chg="add mod">
          <ac:chgData name="Sonny Yang" userId="b14780f3-da42-4a9b-a1b8-15a3e7a0ce79" providerId="ADAL" clId="{A1060FE1-0252-449D-8872-2D91F8E25B45}" dt="2025-08-25T06:19:05.669" v="44" actId="1076"/>
          <ac:picMkLst>
            <pc:docMk/>
            <pc:sldMk cId="598212042" sldId="583"/>
            <ac:picMk id="14" creationId="{69F697F0-E2BB-401E-B185-82E567BC5707}"/>
          </ac:picMkLst>
        </pc:picChg>
        <pc:picChg chg="add mod">
          <ac:chgData name="Sonny Yang" userId="b14780f3-da42-4a9b-a1b8-15a3e7a0ce79" providerId="ADAL" clId="{A1060FE1-0252-449D-8872-2D91F8E25B45}" dt="2025-08-25T06:22:32.088" v="49" actId="1076"/>
          <ac:picMkLst>
            <pc:docMk/>
            <pc:sldMk cId="598212042" sldId="583"/>
            <ac:picMk id="16" creationId="{9F63B173-CBA3-4EA9-8C0D-87BF62C546ED}"/>
          </ac:picMkLst>
        </pc:picChg>
        <pc:picChg chg="add del mod">
          <ac:chgData name="Sonny Yang" userId="b14780f3-da42-4a9b-a1b8-15a3e7a0ce79" providerId="ADAL" clId="{A1060FE1-0252-449D-8872-2D91F8E25B45}" dt="2025-08-25T06:27:16.146" v="50" actId="478"/>
          <ac:picMkLst>
            <pc:docMk/>
            <pc:sldMk cId="598212042" sldId="583"/>
            <ac:picMk id="20" creationId="{5CEAB519-F9EA-40E9-A21E-63F0227B2785}"/>
          </ac:picMkLst>
        </pc:picChg>
        <pc:picChg chg="add mod">
          <ac:chgData name="Sonny Yang" userId="b14780f3-da42-4a9b-a1b8-15a3e7a0ce79" providerId="ADAL" clId="{A1060FE1-0252-449D-8872-2D91F8E25B45}" dt="2025-08-25T06:27:38.637" v="55" actId="1076"/>
          <ac:picMkLst>
            <pc:docMk/>
            <pc:sldMk cId="598212042" sldId="583"/>
            <ac:picMk id="24" creationId="{26FD95C7-C637-4FDE-BA81-557325E48BC0}"/>
          </ac:picMkLst>
        </pc:picChg>
      </pc:sldChg>
      <pc:sldChg chg="modSp">
        <pc:chgData name="Sonny Yang" userId="b14780f3-da42-4a9b-a1b8-15a3e7a0ce79" providerId="ADAL" clId="{A1060FE1-0252-449D-8872-2D91F8E25B45}" dt="2025-08-25T06:21:39.363" v="48" actId="20577"/>
        <pc:sldMkLst>
          <pc:docMk/>
          <pc:sldMk cId="3906794534" sldId="584"/>
        </pc:sldMkLst>
        <pc:spChg chg="mod">
          <ac:chgData name="Sonny Yang" userId="b14780f3-da42-4a9b-a1b8-15a3e7a0ce79" providerId="ADAL" clId="{A1060FE1-0252-449D-8872-2D91F8E25B45}" dt="2025-08-25T06:21:39.363" v="48" actId="20577"/>
          <ac:spMkLst>
            <pc:docMk/>
            <pc:sldMk cId="3906794534" sldId="584"/>
            <ac:spMk id="3" creationId="{DE16F8E1-B50B-6C46-5161-82A8186A97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32811"/>
          </a:xfrm>
        </p:spPr>
        <p:txBody>
          <a:bodyPr/>
          <a:lstStyle/>
          <a:p>
            <a:r>
              <a:rPr lang="en-AU" sz="1200" i="0" kern="1200" dirty="0">
                <a:solidFill>
                  <a:schemeClr val="tx1"/>
                </a:solidFill>
                <a:effectLst/>
                <a:latin typeface="+mn-lt"/>
                <a:ea typeface="+mn-ea"/>
                <a:cs typeface="+mn-cs"/>
              </a:rPr>
              <a:t>Using this poster as an example, the different parts of the poster are:</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Elements are Shapes or background decorations, etc (such as the orange paint stroke in the top right corner).</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 Text: any written words – in this case ‘Workshop Painting’ onwards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Images: any photographs – in this case the image at the top with the paintbrushes and paint pots.</a:t>
            </a:r>
          </a:p>
          <a:p>
            <a:r>
              <a:rPr lang="en-AU" sz="1200" i="0" kern="1200" dirty="0">
                <a:solidFill>
                  <a:schemeClr val="tx1"/>
                </a:solidFill>
                <a:effectLst/>
                <a:latin typeface="+mn-lt"/>
                <a:ea typeface="+mn-ea"/>
                <a:cs typeface="+mn-cs"/>
              </a:rPr>
              <a:t>Elements can create all different unique effects.</a:t>
            </a:r>
          </a:p>
          <a:p>
            <a:r>
              <a:rPr lang="en-AU" sz="1200" i="0" kern="1200" dirty="0">
                <a:solidFill>
                  <a:schemeClr val="tx1"/>
                </a:solidFill>
                <a:effectLst/>
                <a:latin typeface="+mn-lt"/>
                <a:ea typeface="+mn-ea"/>
                <a:cs typeface="+mn-cs"/>
              </a:rPr>
              <a:t>In this example, the paint brush strokes in orange make the poster a lot more eye-catching than just a photo and text.</a:t>
            </a:r>
          </a:p>
          <a:p>
            <a:r>
              <a:rPr lang="en-AU" sz="1200" i="0" kern="1200" dirty="0">
                <a:solidFill>
                  <a:schemeClr val="tx1"/>
                </a:solidFill>
                <a:effectLst/>
                <a:latin typeface="+mn-lt"/>
                <a:ea typeface="+mn-ea"/>
                <a:cs typeface="+mn-cs"/>
              </a:rPr>
              <a:t>From the left-hand menu in the Canva editing page, you can add Elements. The easiest way to find what you are looking for is to search elements.</a:t>
            </a:r>
          </a:p>
          <a:p>
            <a:r>
              <a:rPr lang="en-AU" sz="1200" i="0" kern="1200" dirty="0">
                <a:solidFill>
                  <a:schemeClr val="tx1"/>
                </a:solidFill>
                <a:effectLst/>
                <a:latin typeface="+mn-lt"/>
                <a:ea typeface="+mn-ea"/>
                <a:cs typeface="+mn-cs"/>
              </a:rPr>
              <a:t>If you search brush stroke in elements, you will find hundreds of different options. When you find one you like, you can drag it onto the template and drop it where you want it to go.</a:t>
            </a:r>
          </a:p>
          <a:p>
            <a:r>
              <a:rPr lang="en-AU" sz="1200" i="0" kern="1200" dirty="0">
                <a:solidFill>
                  <a:schemeClr val="tx1"/>
                </a:solidFill>
                <a:effectLst/>
                <a:latin typeface="+mn-lt"/>
                <a:ea typeface="+mn-ea"/>
                <a:cs typeface="+mn-cs"/>
              </a:rPr>
              <a:t>It doesn’t matter what colour they appear in the search. You can change the colour of any element by clicking on it in the Canva editing screen. When we click on the orange paint in this example, there is an option at the top to change the colour. You can select any colour you want to go with your design.</a:t>
            </a: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4025"/>
            <a:ext cx="5486400" cy="3086100"/>
          </a:xfrm>
        </p:spPr>
      </p:sp>
      <p:sp>
        <p:nvSpPr>
          <p:cNvPr id="3" name="Notes Placeholder 2"/>
          <p:cNvSpPr>
            <a:spLocks noGrp="1"/>
          </p:cNvSpPr>
          <p:nvPr>
            <p:ph type="body" idx="1"/>
          </p:nvPr>
        </p:nvSpPr>
        <p:spPr>
          <a:xfrm>
            <a:off x="685800" y="3669475"/>
            <a:ext cx="5486400" cy="4331525"/>
          </a:xfrm>
        </p:spPr>
        <p:txBody>
          <a:bodyPr/>
          <a:lstStyle/>
          <a:p>
            <a:r>
              <a:rPr lang="en-US" sz="1200" kern="1200" dirty="0">
                <a:solidFill>
                  <a:schemeClr val="tx1"/>
                </a:solidFill>
                <a:effectLst/>
                <a:latin typeface="+mn-lt"/>
                <a:ea typeface="+mn-ea"/>
                <a:cs typeface="+mn-cs"/>
              </a:rPr>
              <a:t>Once you have a template open in Canva, you can: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 text boxes or edit the text to say what you want,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change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or font style,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 a new text box or add a new ‘font combination’.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font combination (pictured above) is a pre-designed text box. You can add it to your design which includes different texts that work together to create a design. You can use these instead of adding multiple text boxes and using different fonts in each one. They are especially helpful for titles or information you need to stand out.</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edit the text that is already included on the template: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the words you want to change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see them highlighted and you can simply type over them.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can change this as many times as you want.</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change the font style, size or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on the text and a menu will pop up at the top that has options for the font style, size,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and formatting.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play around with the different options to see which one best suits your design.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add more text:</a:t>
            </a:r>
            <a:endParaRPr lang="en-AU"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select text in the side menu (circled in red on the slide)</a:t>
            </a:r>
            <a:endParaRPr lang="en-AU" dirty="0"/>
          </a:p>
          <a:p>
            <a:pPr marL="228600" lvl="0" indent="-228600">
              <a:buFont typeface="+mj-lt"/>
              <a:buAutoNum type="arabicPeriod"/>
            </a:pPr>
            <a:r>
              <a:rPr lang="en-US" sz="1200" kern="1200" dirty="0">
                <a:solidFill>
                  <a:schemeClr val="tx1"/>
                </a:solidFill>
                <a:effectLst/>
                <a:latin typeface="+mn-lt"/>
                <a:ea typeface="+mn-ea"/>
                <a:cs typeface="+mn-cs"/>
              </a:rPr>
              <a:t>Either:</a:t>
            </a:r>
            <a:endParaRPr lang="en-AU"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the purple box at the top that says </a:t>
            </a:r>
            <a:r>
              <a:rPr lang="en-US" sz="1200" b="1" kern="1200" dirty="0">
                <a:solidFill>
                  <a:schemeClr val="tx1"/>
                </a:solidFill>
                <a:effectLst/>
                <a:latin typeface="+mn-lt"/>
                <a:ea typeface="+mn-ea"/>
                <a:cs typeface="+mn-cs"/>
              </a:rPr>
              <a:t>Add a text box</a:t>
            </a:r>
            <a:r>
              <a:rPr lang="en-US" sz="1200" kern="1200" dirty="0">
                <a:solidFill>
                  <a:schemeClr val="tx1"/>
                </a:solidFill>
                <a:effectLst/>
                <a:latin typeface="+mn-lt"/>
                <a:ea typeface="+mn-ea"/>
                <a:cs typeface="+mn-cs"/>
              </a:rPr>
              <a:t>, or </a:t>
            </a:r>
            <a:endParaRPr lang="en-AU"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scroll down and find a font combination you like and click and drag it onto the design.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add a text box, it will automatically use the basic font, size and will most often be black font. You can change this by clicking the text box again and using the editing menu that pops up at the top of the screen.</a:t>
            </a:r>
            <a:endParaRPr lang="en-AU"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5564-878D-C365-361C-BD3D1D0B9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8486C-20AD-F586-76A8-DD3B29EB7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1CB36-3D2D-A2B2-B630-75996F20634B}"/>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Once you have played around with elements and changed your font, you may want to add or change the pictures.</a:t>
            </a:r>
          </a:p>
          <a:p>
            <a:r>
              <a:rPr lang="en-AU" sz="1200" kern="1200" dirty="0">
                <a:solidFill>
                  <a:schemeClr val="tx1"/>
                </a:solidFill>
                <a:effectLst/>
                <a:latin typeface="+mn-lt"/>
                <a:ea typeface="+mn-ea"/>
                <a:cs typeface="+mn-cs"/>
              </a:rPr>
              <a:t>You can change the picture to one you upload, or Canva also provides lots of free stock photos that you can use. You can even use Canva AI to draw something that you would like.</a:t>
            </a:r>
          </a:p>
          <a:p>
            <a:r>
              <a:rPr lang="en-AU" sz="1200" kern="1200" dirty="0">
                <a:solidFill>
                  <a:schemeClr val="tx1"/>
                </a:solidFill>
                <a:effectLst/>
                <a:latin typeface="+mn-lt"/>
                <a:ea typeface="+mn-ea"/>
                <a:cs typeface="+mn-cs"/>
              </a:rPr>
              <a:t>To upload your own picture, select uploads on the left hand menu. When it opens you will see any previous pictures you uploaded already (instead of the grey boxes on the screen). </a:t>
            </a:r>
          </a:p>
          <a:p>
            <a:r>
              <a:rPr lang="en-AU" sz="1200" kern="1200" dirty="0">
                <a:solidFill>
                  <a:schemeClr val="tx1"/>
                </a:solidFill>
                <a:effectLst/>
                <a:latin typeface="+mn-lt"/>
                <a:ea typeface="+mn-ea"/>
                <a:cs typeface="+mn-cs"/>
              </a:rPr>
              <a:t>When you click the purple Upload files button, you can select photos from the device you are working on.</a:t>
            </a:r>
          </a:p>
          <a:p>
            <a:r>
              <a:rPr lang="en-AU" sz="1200" kern="1200" dirty="0">
                <a:solidFill>
                  <a:schemeClr val="tx1"/>
                </a:solidFill>
                <a:effectLst/>
                <a:latin typeface="+mn-lt"/>
                <a:ea typeface="+mn-ea"/>
                <a:cs typeface="+mn-cs"/>
              </a:rPr>
              <a:t>Once it is uploaded you can drag it and drop it on top of the existing photo and it will replace it.</a:t>
            </a:r>
          </a:p>
          <a:p>
            <a:r>
              <a:rPr lang="en-AU" sz="1200" kern="1200" dirty="0">
                <a:solidFill>
                  <a:schemeClr val="tx1"/>
                </a:solidFill>
                <a:effectLst/>
                <a:latin typeface="+mn-lt"/>
                <a:ea typeface="+mn-ea"/>
                <a:cs typeface="+mn-cs"/>
              </a:rPr>
              <a:t>To change your photo to one of Canva’s free images:</a:t>
            </a:r>
          </a:p>
          <a:p>
            <a:pPr marL="228600" lvl="0" indent="-228600">
              <a:buFont typeface="+mj-lt"/>
              <a:buAutoNum type="arabicPeriod"/>
            </a:pPr>
            <a:r>
              <a:rPr lang="en-AU" sz="1200" kern="1200" dirty="0">
                <a:solidFill>
                  <a:schemeClr val="tx1"/>
                </a:solidFill>
                <a:effectLst/>
                <a:latin typeface="+mn-lt"/>
                <a:ea typeface="+mn-ea"/>
                <a:cs typeface="+mn-cs"/>
              </a:rPr>
              <a:t>click on the photo box, </a:t>
            </a:r>
          </a:p>
          <a:p>
            <a:pPr marL="228600" lvl="0" indent="-228600">
              <a:buFont typeface="+mj-lt"/>
              <a:buAutoNum type="arabicPeriod"/>
            </a:pPr>
            <a:r>
              <a:rPr lang="en-AU" sz="1200" kern="1200" dirty="0">
                <a:solidFill>
                  <a:schemeClr val="tx1"/>
                </a:solidFill>
                <a:effectLst/>
                <a:latin typeface="+mn-lt"/>
                <a:ea typeface="+mn-ea"/>
                <a:cs typeface="+mn-cs"/>
              </a:rPr>
              <a:t>go to Elements in the side menu </a:t>
            </a:r>
          </a:p>
          <a:p>
            <a:pPr marL="228600" lvl="0" indent="-228600">
              <a:buFont typeface="+mj-lt"/>
              <a:buAutoNum type="arabicPeriod"/>
            </a:pPr>
            <a:r>
              <a:rPr lang="en-AU" sz="1200" kern="1200" dirty="0">
                <a:solidFill>
                  <a:schemeClr val="tx1"/>
                </a:solidFill>
                <a:effectLst/>
                <a:latin typeface="+mn-lt"/>
                <a:ea typeface="+mn-ea"/>
                <a:cs typeface="+mn-cs"/>
              </a:rPr>
              <a:t>find the photos section. </a:t>
            </a:r>
          </a:p>
          <a:p>
            <a:pPr lvl="0"/>
            <a:r>
              <a:rPr lang="en-AU" sz="1200" kern="1200" dirty="0">
                <a:solidFill>
                  <a:schemeClr val="tx1"/>
                </a:solidFill>
                <a:effectLst/>
                <a:latin typeface="+mn-lt"/>
                <a:ea typeface="+mn-ea"/>
                <a:cs typeface="+mn-cs"/>
              </a:rPr>
              <a:t>You will find that similar photos to the one already in the design will show up first. But you can search for anything you want to find. </a:t>
            </a:r>
          </a:p>
          <a:p>
            <a:pPr lvl="0"/>
            <a:r>
              <a:rPr lang="en-AU" sz="1200" kern="1200" dirty="0">
                <a:solidFill>
                  <a:schemeClr val="tx1"/>
                </a:solidFill>
                <a:effectLst/>
                <a:latin typeface="+mn-lt"/>
                <a:ea typeface="+mn-ea"/>
                <a:cs typeface="+mn-cs"/>
              </a:rPr>
              <a:t>Once you find the perfect photo, simply drag it on top of the existing photo so it can replace it.</a:t>
            </a:r>
          </a:p>
        </p:txBody>
      </p:sp>
    </p:spTree>
    <p:extLst>
      <p:ext uri="{BB962C8B-B14F-4D97-AF65-F5344CB8AC3E}">
        <p14:creationId xmlns:p14="http://schemas.microsoft.com/office/powerpoint/2010/main" val="3100052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7865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8358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a:solidFill>
                  <a:schemeClr val="tx1"/>
                </a:solidFill>
                <a:effectLst/>
                <a:latin typeface="+mn-lt"/>
                <a:ea typeface="+mn-ea"/>
                <a:cs typeface="+mn-cs"/>
              </a:rPr>
              <a:t>Review the main points from today’s session and ask if anyone has any questions.</a:t>
            </a:r>
          </a:p>
          <a:p>
            <a:r>
              <a:rPr lang="en-AU" sz="1200" i="0" kern="1200" dirty="0">
                <a:solidFill>
                  <a:schemeClr val="tx1"/>
                </a:solidFill>
                <a:effectLst/>
                <a:latin typeface="+mn-lt"/>
                <a:ea typeface="+mn-ea"/>
                <a:cs typeface="+mn-cs"/>
              </a:rPr>
              <a:t>Remind people to look at the Canva Learn Blog. They have lots of videos and tutorials that explain how to do more complex design in Canva.</a:t>
            </a:r>
          </a:p>
          <a:p>
            <a:r>
              <a:rPr lang="en-AU" sz="1200" i="0" kern="1200" dirty="0">
                <a:solidFill>
                  <a:schemeClr val="tx1"/>
                </a:solidFill>
                <a:effectLst/>
                <a:latin typeface="+mn-lt"/>
                <a:ea typeface="+mn-ea"/>
                <a:cs typeface="+mn-cs"/>
              </a:rPr>
              <a:t>Encourage participants to learn more.</a:t>
            </a:r>
          </a:p>
        </p:txBody>
      </p:sp>
    </p:spTree>
    <p:extLst>
      <p:ext uri="{BB962C8B-B14F-4D97-AF65-F5344CB8AC3E}">
        <p14:creationId xmlns:p14="http://schemas.microsoft.com/office/powerpoint/2010/main" val="259063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8904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2078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59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AU" sz="1200" i="0" kern="1200" dirty="0">
                <a:solidFill>
                  <a:schemeClr val="tx1"/>
                </a:solidFill>
                <a:effectLst/>
                <a:latin typeface="+mn-lt"/>
                <a:ea typeface="+mn-ea"/>
                <a:cs typeface="+mn-cs"/>
              </a:rPr>
              <a:t>Greet everyone, introduce yourself and why you’re here.</a:t>
            </a:r>
          </a:p>
          <a:p>
            <a:r>
              <a:rPr lang="en-AU" sz="1200" i="0" kern="1200" dirty="0">
                <a:solidFill>
                  <a:schemeClr val="tx1"/>
                </a:solidFill>
                <a:effectLst/>
                <a:latin typeface="+mn-lt"/>
                <a:ea typeface="+mn-ea"/>
                <a:cs typeface="+mn-cs"/>
              </a:rPr>
              <a:t>Explain the workshop’s purpose – to provide an introduction to using Canva</a:t>
            </a:r>
          </a:p>
          <a:p>
            <a:r>
              <a:rPr lang="en-AU" sz="1200" i="0" kern="1200" dirty="0">
                <a:solidFill>
                  <a:schemeClr val="tx1"/>
                </a:solidFill>
                <a:effectLst/>
                <a:latin typeface="+mn-lt"/>
                <a:ea typeface="+mn-ea"/>
                <a:cs typeface="+mn-cs"/>
              </a:rPr>
              <a:t>Highlight the possibilities of using Canva for work, learning, and life. Discuss the different uses of Canva as an easy-to-use design program. Discuss that it can be used to create posters, social media posts or presentations.</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endParaRPr lang="en-AU" dirty="0"/>
          </a:p>
          <a:p>
            <a:pPr algn="l">
              <a:buFont typeface="+mj-lt"/>
              <a:buAutoNum type="arabicPeriod"/>
            </a:pPr>
            <a:r>
              <a:rPr lang="en-US" i="0" dirty="0">
                <a:solidFill>
                  <a:srgbClr val="242424"/>
                </a:solidFill>
                <a:effectLst/>
              </a:rPr>
              <a:t>Ask each participant to introduce themselves with:</a:t>
            </a:r>
          </a:p>
          <a:p>
            <a:pPr marL="628650" lvl="1" indent="-171450" algn="l">
              <a:buFont typeface="Arial" panose="020B0604020202020204" pitchFamily="34" charset="0"/>
              <a:buChar char="•"/>
            </a:pPr>
            <a:r>
              <a:rPr lang="en-US" i="0" dirty="0">
                <a:solidFill>
                  <a:srgbClr val="242424"/>
                </a:solidFill>
                <a:effectLst/>
              </a:rPr>
              <a:t> their name and </a:t>
            </a:r>
          </a:p>
          <a:p>
            <a:pPr marL="628650" lvl="1" indent="-171450" algn="l">
              <a:buFont typeface="Arial" panose="020B0604020202020204" pitchFamily="34" charset="0"/>
              <a:buChar char="•"/>
            </a:pPr>
            <a:r>
              <a:rPr lang="en-US" i="0" dirty="0">
                <a:solidFill>
                  <a:srgbClr val="242424"/>
                </a:solidFill>
                <a:effectLst/>
              </a:rPr>
              <a:t>one interesting fact about themselves.</a:t>
            </a:r>
          </a:p>
          <a:p>
            <a:pPr algn="l">
              <a:buFont typeface="+mj-lt"/>
              <a:buAutoNum type="arabicPeriod"/>
            </a:pPr>
            <a:r>
              <a:rPr lang="en-US" i="0" dirty="0">
                <a:solidFill>
                  <a:srgbClr val="242424"/>
                </a:solidFill>
                <a:effectLst/>
              </a:rPr>
              <a:t>Limit each introduction to 30 seconds to keep it brief and engaging.</a:t>
            </a:r>
          </a:p>
          <a:p>
            <a:endParaRPr lang="en-AU" dirty="0"/>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Ask participants: Have you heard of or used Canva before?</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Canva is a graphic design program that helps people who don’t have design experience. You can create:</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social media images,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presentations,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posters and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other digital projects. </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uses a simple drag and drop interface and offers hundreds of different templates.</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0388"/>
            <a:ext cx="5486400" cy="3086100"/>
          </a:xfrm>
        </p:spPr>
      </p:sp>
      <p:sp>
        <p:nvSpPr>
          <p:cNvPr id="3" name="Notes Placeholder 2"/>
          <p:cNvSpPr>
            <a:spLocks noGrp="1"/>
          </p:cNvSpPr>
          <p:nvPr>
            <p:ph type="body" idx="1"/>
          </p:nvPr>
        </p:nvSpPr>
        <p:spPr>
          <a:xfrm>
            <a:off x="685800" y="3800104"/>
            <a:ext cx="5486400" cy="4200896"/>
          </a:xfrm>
        </p:spPr>
        <p:txBody>
          <a:bodyPr/>
          <a:lstStyle/>
          <a:p>
            <a:r>
              <a:rPr lang="en-US" sz="1200" b="1" i="0" kern="1200" dirty="0">
                <a:solidFill>
                  <a:schemeClr val="tx1"/>
                </a:solidFill>
                <a:effectLst/>
                <a:latin typeface="+mn-lt"/>
                <a:ea typeface="+mn-ea"/>
                <a:cs typeface="+mn-cs"/>
              </a:rPr>
              <a:t>How to Create a Canva Account</a:t>
            </a:r>
          </a:p>
          <a:p>
            <a:pPr marL="228600" indent="-228600">
              <a:buFont typeface="+mj-lt"/>
              <a:buAutoNum type="arabicPeriod"/>
            </a:pPr>
            <a:r>
              <a:rPr lang="en-US" sz="1200" i="0" kern="1200" dirty="0">
                <a:solidFill>
                  <a:schemeClr val="tx1"/>
                </a:solidFill>
                <a:effectLst/>
                <a:latin typeface="+mn-lt"/>
                <a:ea typeface="+mn-ea"/>
                <a:cs typeface="+mn-cs"/>
              </a:rPr>
              <a:t>Go to the Canva Website</a:t>
            </a:r>
            <a:r>
              <a:rPr lang="en-US" dirty="0"/>
              <a:t>. </a:t>
            </a:r>
            <a:r>
              <a:rPr lang="en-US" sz="1200" i="0" kern="1200" dirty="0">
                <a:solidFill>
                  <a:schemeClr val="tx1"/>
                </a:solidFill>
                <a:effectLst/>
                <a:latin typeface="+mn-lt"/>
                <a:ea typeface="+mn-ea"/>
                <a:cs typeface="+mn-cs"/>
              </a:rPr>
              <a:t>Open your web browser and go to https://www.canva.com.</a:t>
            </a:r>
          </a:p>
          <a:p>
            <a:pPr marL="228600" indent="-228600">
              <a:buFont typeface="+mj-lt"/>
              <a:buAutoNum type="arabicPeriod"/>
            </a:pPr>
            <a:r>
              <a:rPr lang="en-US" sz="1200" i="0" kern="1200" dirty="0">
                <a:solidFill>
                  <a:schemeClr val="tx1"/>
                </a:solidFill>
                <a:effectLst/>
                <a:latin typeface="+mn-lt"/>
                <a:ea typeface="+mn-ea"/>
                <a:cs typeface="+mn-cs"/>
              </a:rPr>
              <a:t>Click on “Sign up”</a:t>
            </a:r>
            <a:r>
              <a:rPr lang="en-US" dirty="0"/>
              <a:t>. </a:t>
            </a:r>
            <a:r>
              <a:rPr lang="en-US" sz="1200" i="0" kern="1200" dirty="0">
                <a:solidFill>
                  <a:schemeClr val="tx1"/>
                </a:solidFill>
                <a:effectLst/>
                <a:latin typeface="+mn-lt"/>
                <a:ea typeface="+mn-ea"/>
                <a:cs typeface="+mn-cs"/>
              </a:rPr>
              <a:t>On the homepage, click the “Sign up” button (usually at the top right corner).</a:t>
            </a:r>
          </a:p>
          <a:p>
            <a:pPr marL="228600" indent="-228600">
              <a:buFont typeface="+mj-lt"/>
              <a:buAutoNum type="arabicPeriod"/>
            </a:pPr>
            <a:r>
              <a:rPr lang="en-US" sz="1200" i="0" kern="1200" dirty="0">
                <a:solidFill>
                  <a:schemeClr val="tx1"/>
                </a:solidFill>
                <a:effectLst/>
                <a:latin typeface="+mn-lt"/>
                <a:ea typeface="+mn-ea"/>
                <a:cs typeface="+mn-cs"/>
              </a:rPr>
              <a:t>Choose How You Want to Sign Up</a:t>
            </a:r>
            <a:r>
              <a:rPr lang="en-US" dirty="0"/>
              <a:t>. </a:t>
            </a:r>
            <a:r>
              <a:rPr lang="en-US" sz="1200" i="0" kern="1200" dirty="0">
                <a:solidFill>
                  <a:schemeClr val="tx1"/>
                </a:solidFill>
                <a:effectLst/>
                <a:latin typeface="+mn-lt"/>
                <a:ea typeface="+mn-ea"/>
                <a:cs typeface="+mn-cs"/>
              </a:rPr>
              <a:t>You can sign up using:</a:t>
            </a:r>
          </a:p>
          <a:p>
            <a:pPr marL="685800" lvl="1" indent="-228600">
              <a:buFont typeface="Arial" panose="020B0604020202020204" pitchFamily="34" charset="0"/>
              <a:buChar char="•"/>
            </a:pPr>
            <a:r>
              <a:rPr lang="en-US" i="0" kern="1200" dirty="0">
                <a:solidFill>
                  <a:schemeClr val="tx1"/>
                </a:solidFill>
                <a:effectLst/>
                <a:latin typeface="+mn-lt"/>
                <a:ea typeface="+mn-ea"/>
                <a:cs typeface="+mn-cs"/>
              </a:rPr>
              <a:t>Email address</a:t>
            </a:r>
            <a:endParaRPr lang="en-US" dirty="0"/>
          </a:p>
          <a:p>
            <a:pPr marL="685800" lvl="1" indent="-228600">
              <a:buFont typeface="Arial" panose="020B0604020202020204" pitchFamily="34" charset="0"/>
              <a:buChar char="•"/>
            </a:pPr>
            <a:r>
              <a:rPr lang="en-US" i="0" kern="1200" dirty="0">
                <a:solidFill>
                  <a:schemeClr val="tx1"/>
                </a:solidFill>
                <a:effectLst/>
                <a:latin typeface="+mn-lt"/>
                <a:ea typeface="+mn-ea"/>
                <a:cs typeface="+mn-cs"/>
              </a:rPr>
              <a:t>Facebook account</a:t>
            </a:r>
            <a:endParaRPr lang="en-US" dirty="0"/>
          </a:p>
          <a:p>
            <a:pPr marL="685800" lvl="1" indent="-228600">
              <a:buFont typeface="Arial" panose="020B0604020202020204" pitchFamily="34" charset="0"/>
              <a:buChar char="•"/>
            </a:pPr>
            <a:r>
              <a:rPr lang="en-US" i="0" kern="1200" dirty="0">
                <a:solidFill>
                  <a:schemeClr val="tx1"/>
                </a:solidFill>
                <a:effectLst/>
                <a:latin typeface="+mn-lt"/>
                <a:ea typeface="+mn-ea"/>
                <a:cs typeface="+mn-cs"/>
              </a:rPr>
              <a:t>Phone number</a:t>
            </a:r>
          </a:p>
          <a:p>
            <a:r>
              <a:rPr lang="en-US" sz="1200" i="0" kern="1200" dirty="0">
                <a:solidFill>
                  <a:schemeClr val="tx1"/>
                </a:solidFill>
                <a:effectLst/>
                <a:latin typeface="+mn-lt"/>
                <a:ea typeface="+mn-ea"/>
                <a:cs typeface="+mn-cs"/>
              </a:rPr>
              <a:t>If Using Email:</a:t>
            </a:r>
            <a:r>
              <a:rPr lang="en-US" dirty="0"/>
              <a:t> </a:t>
            </a:r>
          </a:p>
          <a:p>
            <a:pPr marL="228600" indent="-228600">
              <a:buFont typeface="+mj-lt"/>
              <a:buAutoNum type="arabicPeriod"/>
            </a:pPr>
            <a:r>
              <a:rPr lang="en-US" sz="1200" i="0" kern="1200" dirty="0">
                <a:solidFill>
                  <a:schemeClr val="tx1"/>
                </a:solidFill>
                <a:effectLst/>
                <a:latin typeface="+mn-lt"/>
                <a:ea typeface="+mn-ea"/>
                <a:cs typeface="+mn-cs"/>
              </a:rPr>
              <a:t>Enter your name, email address, and create a password. </a:t>
            </a:r>
          </a:p>
          <a:p>
            <a:pPr marL="228600" indent="-228600">
              <a:buFont typeface="+mj-lt"/>
              <a:buAutoNum type="arabicPeriod"/>
            </a:pPr>
            <a:r>
              <a:rPr lang="en-US" sz="1200" i="0" kern="1200" dirty="0">
                <a:solidFill>
                  <a:schemeClr val="tx1"/>
                </a:solidFill>
                <a:effectLst/>
                <a:latin typeface="+mn-lt"/>
                <a:ea typeface="+mn-ea"/>
                <a:cs typeface="+mn-cs"/>
              </a:rPr>
              <a:t>Click “Get started” or “Sign up”.</a:t>
            </a:r>
          </a:p>
          <a:p>
            <a:pPr marL="228600" indent="-228600">
              <a:buFont typeface="+mj-lt"/>
              <a:buAutoNum type="arabicPeriod"/>
            </a:pPr>
            <a:r>
              <a:rPr lang="en-US" sz="1200" i="0" kern="1200" dirty="0">
                <a:solidFill>
                  <a:schemeClr val="tx1"/>
                </a:solidFill>
                <a:effectLst/>
                <a:latin typeface="+mn-lt"/>
                <a:ea typeface="+mn-ea"/>
                <a:cs typeface="+mn-cs"/>
              </a:rPr>
              <a:t>Verify Your Email</a:t>
            </a:r>
            <a:r>
              <a:rPr lang="en-US" dirty="0"/>
              <a:t>. </a:t>
            </a:r>
            <a:r>
              <a:rPr lang="en-US" sz="1200" i="0" kern="1200" dirty="0">
                <a:solidFill>
                  <a:schemeClr val="tx1"/>
                </a:solidFill>
                <a:effectLst/>
                <a:latin typeface="+mn-lt"/>
                <a:ea typeface="+mn-ea"/>
                <a:cs typeface="+mn-cs"/>
              </a:rPr>
              <a:t>Canva will send a confirmation email. Open your email inbox, find the email from Canva, and click the verification link.</a:t>
            </a:r>
          </a:p>
          <a:p>
            <a:pPr marL="228600" indent="-228600">
              <a:buFont typeface="+mj-lt"/>
              <a:buAutoNum type="arabicPeriod"/>
            </a:pPr>
            <a:r>
              <a:rPr lang="en-US" sz="1200" i="0" kern="1200" dirty="0">
                <a:solidFill>
                  <a:schemeClr val="tx1"/>
                </a:solidFill>
                <a:effectLst/>
                <a:latin typeface="+mn-lt"/>
                <a:ea typeface="+mn-ea"/>
                <a:cs typeface="+mn-cs"/>
              </a:rPr>
              <a:t>Choose Your Account Type</a:t>
            </a:r>
            <a:r>
              <a:rPr lang="en-US" dirty="0"/>
              <a:t>. </a:t>
            </a:r>
            <a:r>
              <a:rPr lang="en-US" sz="1200" i="0" kern="1200" dirty="0">
                <a:solidFill>
                  <a:schemeClr val="tx1"/>
                </a:solidFill>
                <a:effectLst/>
                <a:latin typeface="+mn-lt"/>
                <a:ea typeface="+mn-ea"/>
                <a:cs typeface="+mn-cs"/>
              </a:rPr>
              <a:t>Canva will ask what you’re using it for (e.g., personal, business, education). Select the one that fits you best.</a:t>
            </a:r>
          </a:p>
          <a:p>
            <a:pPr marL="228600" indent="-228600">
              <a:buFont typeface="+mj-lt"/>
              <a:buAutoNum type="arabicPeriod"/>
            </a:pPr>
            <a:r>
              <a:rPr lang="en-US" sz="1200" i="0" kern="1200" dirty="0">
                <a:solidFill>
                  <a:schemeClr val="tx1"/>
                </a:solidFill>
                <a:effectLst/>
                <a:latin typeface="+mn-lt"/>
                <a:ea typeface="+mn-ea"/>
                <a:cs typeface="+mn-cs"/>
              </a:rPr>
              <a:t>Start Designing!</a:t>
            </a:r>
            <a:r>
              <a:rPr lang="en-US" dirty="0"/>
              <a:t> </a:t>
            </a:r>
            <a:r>
              <a:rPr lang="en-US" sz="1200" i="0" kern="1200" dirty="0">
                <a:solidFill>
                  <a:schemeClr val="tx1"/>
                </a:solidFill>
                <a:effectLst/>
                <a:latin typeface="+mn-lt"/>
                <a:ea typeface="+mn-ea"/>
                <a:cs typeface="+mn-cs"/>
              </a:rPr>
              <a:t>You’ll be taken to your Canva dashboard where you can start creating designs.</a:t>
            </a:r>
          </a:p>
          <a:p>
            <a:pPr algn="l">
              <a:buNone/>
            </a:pPr>
            <a:endParaRPr lang="en-US" b="0" i="0" dirty="0">
              <a:solidFill>
                <a:srgbClr val="242424"/>
              </a:solidFill>
              <a:effectLst/>
              <a:latin typeface="-apple-system"/>
            </a:endParaRP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a:solidFill>
                  <a:schemeClr val="tx1"/>
                </a:solidFill>
                <a:effectLst/>
                <a:latin typeface="+mn-lt"/>
                <a:ea typeface="+mn-ea"/>
                <a:cs typeface="+mn-cs"/>
              </a:rPr>
              <a:t>One of the reasons Canva is an easy program is that there are hundreds of templates available to use for free.</a:t>
            </a:r>
          </a:p>
          <a:p>
            <a:r>
              <a:rPr lang="en-AU" sz="1200" i="0" kern="1200" dirty="0">
                <a:solidFill>
                  <a:schemeClr val="tx1"/>
                </a:solidFill>
                <a:effectLst/>
                <a:latin typeface="+mn-lt"/>
                <a:ea typeface="+mn-ea"/>
                <a:cs typeface="+mn-cs"/>
              </a:rPr>
              <a:t>Once you have created an account and logged into Canva, your home page will show you a search bar. Here is where you can search for a template to use.</a:t>
            </a:r>
          </a:p>
          <a:p>
            <a:r>
              <a:rPr lang="en-AU" sz="1200" i="0" kern="1200" dirty="0">
                <a:solidFill>
                  <a:schemeClr val="tx1"/>
                </a:solidFill>
                <a:effectLst/>
                <a:latin typeface="+mn-lt"/>
                <a:ea typeface="+mn-ea"/>
                <a:cs typeface="+mn-cs"/>
              </a:rPr>
              <a:t>Keep an eye out for the ‘Pro’ subscription symbol which looks like the little crown. They are templates you have to pay for.</a:t>
            </a:r>
          </a:p>
          <a:p>
            <a:r>
              <a:rPr lang="en-AU" sz="1200" i="0" kern="1200" dirty="0">
                <a:solidFill>
                  <a:schemeClr val="tx1"/>
                </a:solidFill>
                <a:effectLst/>
                <a:latin typeface="+mn-lt"/>
                <a:ea typeface="+mn-ea"/>
                <a:cs typeface="+mn-cs"/>
              </a:rPr>
              <a:t>To start though, there are lots and lots of free templates you can use to get started.</a:t>
            </a:r>
          </a:p>
          <a:p>
            <a:r>
              <a:rPr lang="en-AU" sz="1200" i="0" kern="1200" dirty="0">
                <a:solidFill>
                  <a:schemeClr val="tx1"/>
                </a:solidFill>
                <a:effectLst/>
                <a:latin typeface="+mn-lt"/>
                <a:ea typeface="+mn-ea"/>
                <a:cs typeface="+mn-cs"/>
              </a:rPr>
              <a:t>Scroll through the different template options. Remember that you can change anything on the template that you want too, so it doesn’t have to be perfect.</a:t>
            </a:r>
          </a:p>
          <a:p>
            <a:r>
              <a:rPr lang="en-AU" sz="1200" i="0" kern="1200" dirty="0">
                <a:solidFill>
                  <a:schemeClr val="tx1"/>
                </a:solidFill>
                <a:effectLst/>
                <a:latin typeface="+mn-lt"/>
                <a:ea typeface="+mn-ea"/>
                <a:cs typeface="+mn-cs"/>
              </a:rPr>
              <a:t>For example, if you found a design for a poster that you like but you want to change the font, you can do that!</a:t>
            </a:r>
            <a:br>
              <a:rPr lang="en-AU" sz="1200" i="0" kern="1200" dirty="0">
                <a:solidFill>
                  <a:schemeClr val="tx1"/>
                </a:solidFill>
                <a:effectLst/>
                <a:latin typeface="+mn-lt"/>
                <a:ea typeface="+mn-ea"/>
                <a:cs typeface="+mn-cs"/>
              </a:rPr>
            </a:br>
            <a:r>
              <a:rPr lang="en-AU" sz="1200" i="0" kern="1200" dirty="0">
                <a:solidFill>
                  <a:schemeClr val="tx1"/>
                </a:solidFill>
                <a:effectLst/>
                <a:latin typeface="+mn-lt"/>
                <a:ea typeface="+mn-ea"/>
                <a:cs typeface="+mn-cs"/>
              </a:rPr>
              <a:t>A template is like a shortcut to get started, you can still customise it as much as you want. Once you find a template you like, click on it to go  to the editing page.</a:t>
            </a:r>
          </a:p>
          <a:p>
            <a:r>
              <a:rPr lang="en-AU" sz="1200" i="0" kern="1200" dirty="0">
                <a:solidFill>
                  <a:schemeClr val="tx1"/>
                </a:solidFill>
                <a:effectLst/>
                <a:latin typeface="+mn-lt"/>
                <a:ea typeface="+mn-ea"/>
                <a:cs typeface="+mn-cs"/>
              </a:rPr>
              <a:t>There are 3 main parts of any Canva template, elements, text and images. The next few slides will cover the basics of how to edit them.</a:t>
            </a: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 | Introduction to Canva</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Introduction to Canva</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Introduction to Canva</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CRC Champions Program | Introduction to Canva</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 | Introduction to Canva</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CRC Champions Program | Introduction to Canva</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Introduction to Canva</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 | Introduction to Canva</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Introduction to Canva</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Introduction to Canva</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canva.com/learn/" TargetMode="External"/><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canva.com/learn/how-to-canva-beginners-gui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lliot@wacos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51760" y="3577960"/>
            <a:ext cx="9204960" cy="1361354"/>
          </a:xfrm>
        </p:spPr>
        <p:txBody>
          <a:bodyPr/>
          <a:lstStyle/>
          <a:p>
            <a:pPr eaLnBrk="1" hangingPunct="1"/>
            <a:r>
              <a:rPr lang="en-AU" sz="4400" dirty="0">
                <a:solidFill>
                  <a:schemeClr val="bg1"/>
                </a:solidFill>
                <a:cs typeface="Arial" panose="020B0604020202020204" pitchFamily="34" charset="0"/>
              </a:rPr>
              <a:t>Digital Skills Training – Introduction to Canva</a:t>
            </a:r>
            <a:br>
              <a:rPr lang="en-AU" sz="4400" dirty="0">
                <a:solidFill>
                  <a:schemeClr val="bg1"/>
                </a:solidFill>
                <a:cs typeface="Arial" panose="020B0604020202020204" pitchFamily="34" charset="0"/>
              </a:rPr>
            </a:br>
            <a:r>
              <a:rPr lang="en-AU" sz="4400" dirty="0">
                <a:cs typeface="Arial" panose="020B0604020202020204" pitchFamily="34" charset="0"/>
              </a:rPr>
              <a:t>CRC Champions Program </a:t>
            </a:r>
            <a:endParaRPr lang="en-AU" sz="4400" noProof="0" dirty="0">
              <a:cs typeface="Arial"/>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284061"/>
            <a:ext cx="4987145" cy="555625"/>
          </a:xfrm>
        </p:spPr>
        <p:txBody>
          <a:bodyPr/>
          <a:lstStyle/>
          <a:p>
            <a:pPr eaLnBrk="1" hangingPunct="1"/>
            <a:r>
              <a:rPr lang="en-AU" i="1" noProof="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4372856" cy="19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r>
              <a:rPr lang="en-AU" noProof="0" dirty="0"/>
              <a:t>Using different elements</a:t>
            </a:r>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a:xfrm>
            <a:off x="838200" y="1825625"/>
            <a:ext cx="5257800" cy="3929223"/>
          </a:xfrm>
        </p:spPr>
        <p:txBody>
          <a:bodyPr/>
          <a:lstStyle/>
          <a:p>
            <a:pPr>
              <a:spcBef>
                <a:spcPts val="750"/>
              </a:spcBef>
              <a:spcAft>
                <a:spcPts val="750"/>
              </a:spcAft>
            </a:pPr>
            <a:r>
              <a:rPr lang="en-AU" noProof="0" dirty="0">
                <a:solidFill>
                  <a:schemeClr val="tx1"/>
                </a:solidFill>
              </a:rPr>
              <a:t>Elements can create unique effects and make your design stand out</a:t>
            </a:r>
          </a:p>
          <a:p>
            <a:pPr>
              <a:spcBef>
                <a:spcPts val="750"/>
              </a:spcBef>
              <a:spcAft>
                <a:spcPts val="750"/>
              </a:spcAft>
            </a:pPr>
            <a:r>
              <a:rPr lang="en-AU" noProof="0" dirty="0">
                <a:solidFill>
                  <a:schemeClr val="tx1"/>
                </a:solidFill>
              </a:rPr>
              <a:t>The menu on the left hand side of the Canva screen has an Elements section. </a:t>
            </a:r>
          </a:p>
          <a:p>
            <a:pPr>
              <a:spcBef>
                <a:spcPts val="750"/>
              </a:spcBef>
              <a:spcAft>
                <a:spcPts val="750"/>
              </a:spcAft>
            </a:pPr>
            <a:r>
              <a:rPr lang="en-AU" noProof="0" dirty="0">
                <a:solidFill>
                  <a:schemeClr val="tx1"/>
                </a:solidFill>
              </a:rPr>
              <a:t>Click it to see all the options you can add to your design.</a:t>
            </a:r>
          </a:p>
          <a:p>
            <a:pPr>
              <a:spcBef>
                <a:spcPts val="750"/>
              </a:spcBef>
              <a:spcAft>
                <a:spcPts val="750"/>
              </a:spcAft>
            </a:pPr>
            <a:r>
              <a:rPr lang="en-AU" noProof="0" dirty="0">
                <a:solidFill>
                  <a:schemeClr val="tx1"/>
                </a:solidFill>
              </a:rPr>
              <a:t>You can change the colour of any elements to whatever you want.</a:t>
            </a: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AU" noProof="0" dirty="0"/>
              <a:t>WA Digital Inclusion Project | CRC Champions Program | Introduction to Canva</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noProof="0" smtClean="0"/>
              <a:pPr>
                <a:defRPr/>
              </a:pPr>
              <a:t>10</a:t>
            </a:fld>
            <a:endParaRPr lang="en-AU" noProof="0" dirty="0"/>
          </a:p>
        </p:txBody>
      </p:sp>
      <p:pic>
        <p:nvPicPr>
          <p:cNvPr id="9" name="Content Placeholder 8">
            <a:extLst>
              <a:ext uri="{FF2B5EF4-FFF2-40B4-BE49-F238E27FC236}">
                <a16:creationId xmlns:a16="http://schemas.microsoft.com/office/drawing/2014/main" id="{95E9F2E9-3F18-8C04-EABF-4341456E2618}"/>
              </a:ext>
            </a:extLst>
          </p:cNvPr>
          <p:cNvPicPr>
            <a:picLocks noGrp="1" noChangeAspect="1"/>
          </p:cNvPicPr>
          <p:nvPr>
            <p:ph sz="half" idx="2"/>
          </p:nvPr>
        </p:nvPicPr>
        <p:blipFill rotWithShape="1">
          <a:blip r:embed="rId3"/>
          <a:srcRect b="23313"/>
          <a:stretch>
            <a:fillRect/>
          </a:stretch>
        </p:blipFill>
        <p:spPr>
          <a:xfrm>
            <a:off x="7345348" y="1027906"/>
            <a:ext cx="4373027" cy="5490369"/>
          </a:xfrm>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en-AU" noProof="0" dirty="0"/>
              <a:t>Fonts &amp; Text</a:t>
            </a:r>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fontScale="92500" lnSpcReduction="10000"/>
          </a:bodyPr>
          <a:lstStyle/>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Text is added to your template in a text box. These allow you to move or resize your text.</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There are lots of options for text in Canva. You can:</a:t>
            </a:r>
          </a:p>
          <a:p>
            <a:pPr marL="800100" lvl="1" indent="-342900">
              <a:spcBef>
                <a:spcPts val="750"/>
              </a:spcBef>
              <a:spcAft>
                <a:spcPts val="750"/>
              </a:spcAft>
            </a:pPr>
            <a:r>
              <a:rPr lang="en-AU" noProof="0" dirty="0">
                <a:solidFill>
                  <a:schemeClr val="tx1"/>
                </a:solidFill>
                <a:latin typeface="+mj-lt"/>
              </a:rPr>
              <a:t>Edit the text in a template to change the words</a:t>
            </a:r>
          </a:p>
          <a:p>
            <a:pPr marL="800100" lvl="1" indent="-342900">
              <a:spcBef>
                <a:spcPts val="750"/>
              </a:spcBef>
              <a:spcAft>
                <a:spcPts val="750"/>
              </a:spcAft>
            </a:pPr>
            <a:r>
              <a:rPr lang="en-AU" noProof="0" dirty="0">
                <a:solidFill>
                  <a:schemeClr val="tx1"/>
                </a:solidFill>
                <a:latin typeface="+mj-lt"/>
              </a:rPr>
              <a:t>Edit the text in a template to change the font style, size or colour</a:t>
            </a:r>
          </a:p>
          <a:p>
            <a:pPr marL="800100" lvl="1" indent="-342900">
              <a:spcBef>
                <a:spcPts val="750"/>
              </a:spcBef>
              <a:spcAft>
                <a:spcPts val="750"/>
              </a:spcAft>
            </a:pPr>
            <a:r>
              <a:rPr lang="en-AU" noProof="0" dirty="0">
                <a:solidFill>
                  <a:schemeClr val="tx1"/>
                </a:solidFill>
                <a:latin typeface="+mj-lt"/>
              </a:rPr>
              <a:t>Add a new text box, or</a:t>
            </a:r>
          </a:p>
          <a:p>
            <a:pPr marL="800100" lvl="1" indent="-342900">
              <a:spcBef>
                <a:spcPts val="750"/>
              </a:spcBef>
              <a:spcAft>
                <a:spcPts val="750"/>
              </a:spcAft>
            </a:pPr>
            <a:r>
              <a:rPr lang="en-AU" noProof="0" dirty="0">
                <a:solidFill>
                  <a:schemeClr val="tx1"/>
                </a:solidFill>
                <a:latin typeface="+mj-lt"/>
              </a:rPr>
              <a:t>Add a new ‘font combination’</a:t>
            </a:r>
          </a:p>
        </p:txBody>
      </p:sp>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CRC Champions Program | Introduction to Canva</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11</a:t>
            </a:fld>
            <a:endParaRPr lang="en-AU" noProof="0" dirty="0"/>
          </a:p>
        </p:txBody>
      </p:sp>
      <p:pic>
        <p:nvPicPr>
          <p:cNvPr id="7" name="Picture 6">
            <a:extLst>
              <a:ext uri="{FF2B5EF4-FFF2-40B4-BE49-F238E27FC236}">
                <a16:creationId xmlns:a16="http://schemas.microsoft.com/office/drawing/2014/main" id="{CDE47982-C8DC-4CD6-E3DC-B9E212815620}"/>
              </a:ext>
            </a:extLst>
          </p:cNvPr>
          <p:cNvPicPr>
            <a:picLocks noChangeAspect="1"/>
          </p:cNvPicPr>
          <p:nvPr/>
        </p:nvPicPr>
        <p:blipFill>
          <a:blip r:embed="rId3"/>
          <a:stretch>
            <a:fillRect/>
          </a:stretch>
        </p:blipFill>
        <p:spPr>
          <a:xfrm>
            <a:off x="6502317" y="136525"/>
            <a:ext cx="3839111" cy="6630325"/>
          </a:xfrm>
          <a:prstGeom prst="rect">
            <a:avLst/>
          </a:prstGeom>
        </p:spPr>
      </p:pic>
      <p:sp>
        <p:nvSpPr>
          <p:cNvPr id="9" name="Oval 8">
            <a:extLst>
              <a:ext uri="{FF2B5EF4-FFF2-40B4-BE49-F238E27FC236}">
                <a16:creationId xmlns:a16="http://schemas.microsoft.com/office/drawing/2014/main" id="{37500912-F34A-219A-5358-2975F6633EF3}"/>
              </a:ext>
            </a:extLst>
          </p:cNvPr>
          <p:cNvSpPr/>
          <p:nvPr/>
        </p:nvSpPr>
        <p:spPr>
          <a:xfrm>
            <a:off x="6444982" y="1524000"/>
            <a:ext cx="696047" cy="682171"/>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E3F3-3C00-1034-1494-6194BE2C0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FE7D3-F78C-69F5-8961-D53ABCA50027}"/>
              </a:ext>
            </a:extLst>
          </p:cNvPr>
          <p:cNvSpPr>
            <a:spLocks noGrp="1"/>
          </p:cNvSpPr>
          <p:nvPr>
            <p:ph type="title"/>
          </p:nvPr>
        </p:nvSpPr>
        <p:spPr>
          <a:xfrm>
            <a:off x="838200" y="365125"/>
            <a:ext cx="9228138" cy="1325563"/>
          </a:xfrm>
        </p:spPr>
        <p:txBody>
          <a:bodyPr wrap="square" anchor="ctr">
            <a:normAutofit/>
          </a:bodyPr>
          <a:lstStyle/>
          <a:p>
            <a:r>
              <a:rPr lang="en-AU" noProof="0" dirty="0"/>
              <a:t>Using images</a:t>
            </a:r>
          </a:p>
        </p:txBody>
      </p:sp>
      <p:sp>
        <p:nvSpPr>
          <p:cNvPr id="4" name="Text Placeholder 3">
            <a:extLst>
              <a:ext uri="{FF2B5EF4-FFF2-40B4-BE49-F238E27FC236}">
                <a16:creationId xmlns:a16="http://schemas.microsoft.com/office/drawing/2014/main" id="{D5FE9977-F942-CA34-2676-47671BFE32CF}"/>
              </a:ext>
            </a:extLst>
          </p:cNvPr>
          <p:cNvSpPr>
            <a:spLocks noGrp="1"/>
          </p:cNvSpPr>
          <p:nvPr>
            <p:ph sz="half" idx="1"/>
          </p:nvPr>
        </p:nvSpPr>
        <p:spPr>
          <a:xfrm>
            <a:off x="6499112" y="673133"/>
            <a:ext cx="5181600" cy="3929223"/>
          </a:xfrm>
        </p:spPr>
        <p:txBody>
          <a:bodyPr wrap="square" anchor="t">
            <a:normAutofit/>
          </a:bodyPr>
          <a:lstStyle/>
          <a:p>
            <a:pPr marL="0" indent="0">
              <a:spcBef>
                <a:spcPts val="750"/>
              </a:spcBef>
              <a:spcAft>
                <a:spcPts val="750"/>
              </a:spcAft>
              <a:buNone/>
            </a:pPr>
            <a:r>
              <a:rPr lang="en-AU" b="0" i="0" noProof="0" dirty="0">
                <a:solidFill>
                  <a:schemeClr val="tx1"/>
                </a:solidFill>
                <a:effectLst/>
                <a:latin typeface="+mj-lt"/>
              </a:rPr>
              <a:t>Using Canva images</a:t>
            </a:r>
            <a:endParaRPr lang="en-AU" noProof="0" dirty="0">
              <a:solidFill>
                <a:schemeClr val="tx1"/>
              </a:solidFill>
              <a:latin typeface="+mj-lt"/>
            </a:endParaRPr>
          </a:p>
        </p:txBody>
      </p:sp>
      <p:sp>
        <p:nvSpPr>
          <p:cNvPr id="5" name="Footer Placeholder 4">
            <a:extLst>
              <a:ext uri="{FF2B5EF4-FFF2-40B4-BE49-F238E27FC236}">
                <a16:creationId xmlns:a16="http://schemas.microsoft.com/office/drawing/2014/main" id="{943EA00A-9989-FAFC-C944-2CEB4C650AEB}"/>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CRC Champions Program | Introduction to Canva</a:t>
            </a:r>
          </a:p>
        </p:txBody>
      </p:sp>
      <p:sp>
        <p:nvSpPr>
          <p:cNvPr id="6" name="Slide Number Placeholder 5">
            <a:extLst>
              <a:ext uri="{FF2B5EF4-FFF2-40B4-BE49-F238E27FC236}">
                <a16:creationId xmlns:a16="http://schemas.microsoft.com/office/drawing/2014/main" id="{7487946D-1B91-788C-09E3-284F177F902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12</a:t>
            </a:fld>
            <a:endParaRPr lang="en-AU" noProof="0" dirty="0"/>
          </a:p>
        </p:txBody>
      </p:sp>
      <p:pic>
        <p:nvPicPr>
          <p:cNvPr id="7" name="Picture 6">
            <a:extLst>
              <a:ext uri="{FF2B5EF4-FFF2-40B4-BE49-F238E27FC236}">
                <a16:creationId xmlns:a16="http://schemas.microsoft.com/office/drawing/2014/main" id="{E058F866-346C-7479-C32B-94321FC3F3DA}"/>
              </a:ext>
            </a:extLst>
          </p:cNvPr>
          <p:cNvPicPr>
            <a:picLocks noChangeAspect="1"/>
          </p:cNvPicPr>
          <p:nvPr/>
        </p:nvPicPr>
        <p:blipFill>
          <a:blip r:embed="rId3">
            <a:extLst>
              <a:ext uri="{28A0092B-C50C-407E-A947-70E740481C1C}">
                <a14:useLocalDpi xmlns:a14="http://schemas.microsoft.com/office/drawing/2010/main" val="0"/>
              </a:ext>
            </a:extLst>
          </a:blip>
          <a:srcRect b="22152"/>
          <a:stretch>
            <a:fillRect/>
          </a:stretch>
        </p:blipFill>
        <p:spPr>
          <a:xfrm>
            <a:off x="6895009" y="1212114"/>
            <a:ext cx="4375376" cy="5059589"/>
          </a:xfrm>
          <a:prstGeom prst="rect">
            <a:avLst/>
          </a:prstGeom>
        </p:spPr>
      </p:pic>
      <p:sp>
        <p:nvSpPr>
          <p:cNvPr id="3" name="Text Placeholder 3">
            <a:extLst>
              <a:ext uri="{FF2B5EF4-FFF2-40B4-BE49-F238E27FC236}">
                <a16:creationId xmlns:a16="http://schemas.microsoft.com/office/drawing/2014/main" id="{C57D7AA1-2F58-E34B-D8F9-3AEB1A0C5007}"/>
              </a:ext>
            </a:extLst>
          </p:cNvPr>
          <p:cNvSpPr txBox="1">
            <a:spLocks/>
          </p:cNvSpPr>
          <p:nvPr/>
        </p:nvSpPr>
        <p:spPr bwMode="auto">
          <a:xfrm>
            <a:off x="914400" y="1464388"/>
            <a:ext cx="5181600" cy="392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spcAft>
                <a:spcPts val="750"/>
              </a:spcAft>
              <a:buFont typeface="Arial" panose="020B0604020202020204" pitchFamily="34" charset="0"/>
              <a:buNone/>
            </a:pPr>
            <a:r>
              <a:rPr lang="en-AU" noProof="0" dirty="0">
                <a:solidFill>
                  <a:schemeClr val="tx1"/>
                </a:solidFill>
                <a:latin typeface="+mj-lt"/>
              </a:rPr>
              <a:t>Uploading your own image</a:t>
            </a:r>
          </a:p>
        </p:txBody>
      </p:sp>
      <p:pic>
        <p:nvPicPr>
          <p:cNvPr id="9" name="Picture 8">
            <a:extLst>
              <a:ext uri="{FF2B5EF4-FFF2-40B4-BE49-F238E27FC236}">
                <a16:creationId xmlns:a16="http://schemas.microsoft.com/office/drawing/2014/main" id="{D6208E97-84DA-3F1E-F6C9-AAE49710E523}"/>
              </a:ext>
            </a:extLst>
          </p:cNvPr>
          <p:cNvPicPr>
            <a:picLocks noChangeAspect="1"/>
          </p:cNvPicPr>
          <p:nvPr/>
        </p:nvPicPr>
        <p:blipFill>
          <a:blip r:embed="rId4"/>
          <a:srcRect b="18967"/>
          <a:stretch>
            <a:fillRect/>
          </a:stretch>
        </p:blipFill>
        <p:spPr>
          <a:xfrm>
            <a:off x="906212" y="1872573"/>
            <a:ext cx="4383565" cy="4399130"/>
          </a:xfrm>
          <a:prstGeom prst="rect">
            <a:avLst/>
          </a:prstGeom>
        </p:spPr>
      </p:pic>
      <p:sp>
        <p:nvSpPr>
          <p:cNvPr id="10" name="Oval 9">
            <a:extLst>
              <a:ext uri="{FF2B5EF4-FFF2-40B4-BE49-F238E27FC236}">
                <a16:creationId xmlns:a16="http://schemas.microsoft.com/office/drawing/2014/main" id="{6CB7B3FB-BAAC-CDE7-3FDE-DB726D736234}"/>
              </a:ext>
            </a:extLst>
          </p:cNvPr>
          <p:cNvSpPr/>
          <p:nvPr/>
        </p:nvSpPr>
        <p:spPr>
          <a:xfrm>
            <a:off x="914400" y="5052525"/>
            <a:ext cx="696047" cy="682171"/>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11" name="Oval 10">
            <a:extLst>
              <a:ext uri="{FF2B5EF4-FFF2-40B4-BE49-F238E27FC236}">
                <a16:creationId xmlns:a16="http://schemas.microsoft.com/office/drawing/2014/main" id="{D0FB4467-1904-CCB7-1243-6611EC247370}"/>
              </a:ext>
            </a:extLst>
          </p:cNvPr>
          <p:cNvSpPr/>
          <p:nvPr/>
        </p:nvSpPr>
        <p:spPr>
          <a:xfrm>
            <a:off x="6902224" y="2123265"/>
            <a:ext cx="696047" cy="682171"/>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12" name="Oval 11">
            <a:extLst>
              <a:ext uri="{FF2B5EF4-FFF2-40B4-BE49-F238E27FC236}">
                <a16:creationId xmlns:a16="http://schemas.microsoft.com/office/drawing/2014/main" id="{3B434695-75F5-DF5F-7CED-A7E8D7C3AABF}"/>
              </a:ext>
            </a:extLst>
          </p:cNvPr>
          <p:cNvSpPr/>
          <p:nvPr/>
        </p:nvSpPr>
        <p:spPr>
          <a:xfrm>
            <a:off x="7587641" y="4657561"/>
            <a:ext cx="1022959" cy="682171"/>
          </a:xfrm>
          <a:prstGeom prst="ellipse">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Tree>
    <p:extLst>
      <p:ext uri="{BB962C8B-B14F-4D97-AF65-F5344CB8AC3E}">
        <p14:creationId xmlns:p14="http://schemas.microsoft.com/office/powerpoint/2010/main" val="246426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94FD-842B-8E61-4162-124068729112}"/>
              </a:ext>
            </a:extLst>
          </p:cNvPr>
          <p:cNvSpPr>
            <a:spLocks noGrp="1"/>
          </p:cNvSpPr>
          <p:nvPr>
            <p:ph type="title"/>
          </p:nvPr>
        </p:nvSpPr>
        <p:spPr/>
        <p:txBody>
          <a:bodyPr/>
          <a:lstStyle/>
          <a:p>
            <a:r>
              <a:rPr lang="en-AU" dirty="0"/>
              <a:t>Picture Frames</a:t>
            </a:r>
          </a:p>
        </p:txBody>
      </p:sp>
      <p:sp>
        <p:nvSpPr>
          <p:cNvPr id="3" name="Content Placeholder 2">
            <a:extLst>
              <a:ext uri="{FF2B5EF4-FFF2-40B4-BE49-F238E27FC236}">
                <a16:creationId xmlns:a16="http://schemas.microsoft.com/office/drawing/2014/main" id="{9C47BBA9-9518-BED2-CFD2-F5F258A93D81}"/>
              </a:ext>
            </a:extLst>
          </p:cNvPr>
          <p:cNvSpPr>
            <a:spLocks noGrp="1"/>
          </p:cNvSpPr>
          <p:nvPr>
            <p:ph sz="half" idx="1"/>
          </p:nvPr>
        </p:nvSpPr>
        <p:spPr/>
        <p:txBody>
          <a:bodyPr/>
          <a:lstStyle/>
          <a:p>
            <a:r>
              <a:rPr lang="en-AU" dirty="0">
                <a:solidFill>
                  <a:schemeClr val="tx1"/>
                </a:solidFill>
              </a:rPr>
              <a:t>Just like a picture frame you buy from the shop, you can use picture frames to cut your pictures for display in different shapes.</a:t>
            </a:r>
          </a:p>
          <a:p>
            <a:r>
              <a:rPr lang="en-AU" dirty="0">
                <a:solidFill>
                  <a:schemeClr val="tx1"/>
                </a:solidFill>
              </a:rPr>
              <a:t>Add a frame (pictured left) on your design and drag and drop your picture on top of it and it will cut to the size of the frame.</a:t>
            </a:r>
          </a:p>
          <a:p>
            <a:r>
              <a:rPr lang="en-AU" dirty="0">
                <a:solidFill>
                  <a:schemeClr val="tx1"/>
                </a:solidFill>
              </a:rPr>
              <a:t>You can adjust the crop/cut by double clicking on it once it is on your design.</a:t>
            </a:r>
          </a:p>
        </p:txBody>
      </p:sp>
      <p:sp>
        <p:nvSpPr>
          <p:cNvPr id="5" name="Footer Placeholder 4">
            <a:extLst>
              <a:ext uri="{FF2B5EF4-FFF2-40B4-BE49-F238E27FC236}">
                <a16:creationId xmlns:a16="http://schemas.microsoft.com/office/drawing/2014/main" id="{C4934B6C-D166-81A0-D7BB-FF29B2293484}"/>
              </a:ext>
            </a:extLst>
          </p:cNvPr>
          <p:cNvSpPr>
            <a:spLocks noGrp="1"/>
          </p:cNvSpPr>
          <p:nvPr>
            <p:ph type="ftr" sz="quarter" idx="10"/>
          </p:nvPr>
        </p:nvSpPr>
        <p:spPr/>
        <p:txBody>
          <a:bodyPr/>
          <a:lstStyle/>
          <a:p>
            <a:pPr>
              <a:defRPr/>
            </a:pPr>
            <a:r>
              <a:rPr lang="en-AU"/>
              <a:t>WA Digital Inclusion Project | CRC Champions Program | Introduction to Canva</a:t>
            </a:r>
            <a:endParaRPr lang="en-AU" dirty="0"/>
          </a:p>
        </p:txBody>
      </p:sp>
      <p:sp>
        <p:nvSpPr>
          <p:cNvPr id="6" name="Slide Number Placeholder 5">
            <a:extLst>
              <a:ext uri="{FF2B5EF4-FFF2-40B4-BE49-F238E27FC236}">
                <a16:creationId xmlns:a16="http://schemas.microsoft.com/office/drawing/2014/main" id="{8500867A-AAFA-F120-8487-CB4E78399936}"/>
              </a:ext>
            </a:extLst>
          </p:cNvPr>
          <p:cNvSpPr>
            <a:spLocks noGrp="1"/>
          </p:cNvSpPr>
          <p:nvPr>
            <p:ph type="sldNum" sz="quarter" idx="11"/>
          </p:nvPr>
        </p:nvSpPr>
        <p:spPr/>
        <p:txBody>
          <a:bodyPr/>
          <a:lstStyle/>
          <a:p>
            <a:pPr>
              <a:defRPr/>
            </a:pPr>
            <a:fld id="{D38658D8-01DA-4081-BFE8-329E6740CCE9}" type="slidenum">
              <a:rPr lang="en-AU" altLang="en-US" smtClean="0"/>
              <a:pPr>
                <a:defRPr/>
              </a:pPr>
              <a:t>13</a:t>
            </a:fld>
            <a:endParaRPr lang="en-AU" altLang="en-US"/>
          </a:p>
        </p:txBody>
      </p:sp>
      <p:pic>
        <p:nvPicPr>
          <p:cNvPr id="14" name="Picture 13">
            <a:extLst>
              <a:ext uri="{FF2B5EF4-FFF2-40B4-BE49-F238E27FC236}">
                <a16:creationId xmlns:a16="http://schemas.microsoft.com/office/drawing/2014/main" id="{69F697F0-E2BB-401E-B185-82E567BC5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232" y="1304062"/>
            <a:ext cx="3250096" cy="2289693"/>
          </a:xfrm>
          <a:prstGeom prst="rect">
            <a:avLst/>
          </a:prstGeom>
        </p:spPr>
      </p:pic>
      <p:pic>
        <p:nvPicPr>
          <p:cNvPr id="16" name="Picture 15">
            <a:extLst>
              <a:ext uri="{FF2B5EF4-FFF2-40B4-BE49-F238E27FC236}">
                <a16:creationId xmlns:a16="http://schemas.microsoft.com/office/drawing/2014/main" id="{9F63B173-CBA3-4EA9-8C0D-87BF62C54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545" y="2724898"/>
            <a:ext cx="5577322" cy="3929224"/>
          </a:xfrm>
          <a:prstGeom prst="rect">
            <a:avLst/>
          </a:prstGeom>
        </p:spPr>
      </p:pic>
      <p:pic>
        <p:nvPicPr>
          <p:cNvPr id="24" name="Content Placeholder 23">
            <a:extLst>
              <a:ext uri="{FF2B5EF4-FFF2-40B4-BE49-F238E27FC236}">
                <a16:creationId xmlns:a16="http://schemas.microsoft.com/office/drawing/2014/main" id="{26FD95C7-C637-4FDE-BA81-557325E48BC0}"/>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938669" y="1164697"/>
            <a:ext cx="6895835" cy="4858115"/>
          </a:xfrm>
        </p:spPr>
      </p:pic>
    </p:spTree>
    <p:extLst>
      <p:ext uri="{BB962C8B-B14F-4D97-AF65-F5344CB8AC3E}">
        <p14:creationId xmlns:p14="http://schemas.microsoft.com/office/powerpoint/2010/main" val="59821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F4D4-CC4E-6120-0000-BD733427DEE9}"/>
              </a:ext>
            </a:extLst>
          </p:cNvPr>
          <p:cNvSpPr>
            <a:spLocks noGrp="1"/>
          </p:cNvSpPr>
          <p:nvPr>
            <p:ph type="title"/>
          </p:nvPr>
        </p:nvSpPr>
        <p:spPr>
          <a:xfrm>
            <a:off x="838200" y="365126"/>
            <a:ext cx="9228138" cy="999218"/>
          </a:xfrm>
        </p:spPr>
        <p:txBody>
          <a:bodyPr/>
          <a:lstStyle/>
          <a:p>
            <a:r>
              <a:rPr lang="en-AU" dirty="0"/>
              <a:t>Where to get help?</a:t>
            </a:r>
          </a:p>
        </p:txBody>
      </p:sp>
      <p:sp>
        <p:nvSpPr>
          <p:cNvPr id="3" name="Content Placeholder 2">
            <a:extLst>
              <a:ext uri="{FF2B5EF4-FFF2-40B4-BE49-F238E27FC236}">
                <a16:creationId xmlns:a16="http://schemas.microsoft.com/office/drawing/2014/main" id="{DE16F8E1-B50B-6C46-5161-82A8186A97CD}"/>
              </a:ext>
            </a:extLst>
          </p:cNvPr>
          <p:cNvSpPr>
            <a:spLocks noGrp="1"/>
          </p:cNvSpPr>
          <p:nvPr>
            <p:ph sz="half" idx="1"/>
          </p:nvPr>
        </p:nvSpPr>
        <p:spPr>
          <a:xfrm>
            <a:off x="838199" y="1364344"/>
            <a:ext cx="10845801" cy="4390505"/>
          </a:xfrm>
        </p:spPr>
        <p:txBody>
          <a:bodyPr/>
          <a:lstStyle/>
          <a:p>
            <a:pPr marL="0" indent="0">
              <a:buNone/>
            </a:pPr>
            <a:r>
              <a:rPr lang="en-AU" b="1" dirty="0">
                <a:solidFill>
                  <a:schemeClr val="tx1"/>
                </a:solidFill>
              </a:rPr>
              <a:t>Canva support</a:t>
            </a:r>
          </a:p>
          <a:p>
            <a:pPr marL="0" indent="0">
              <a:buNone/>
            </a:pPr>
            <a:r>
              <a:rPr lang="en-AU" dirty="0">
                <a:solidFill>
                  <a:schemeClr val="tx1"/>
                </a:solidFill>
              </a:rPr>
              <a:t>Canva has lots of tutorials and guides and videos on the </a:t>
            </a:r>
            <a:r>
              <a:rPr lang="en-AU" i="1" dirty="0">
                <a:solidFill>
                  <a:schemeClr val="tx1"/>
                </a:solidFill>
              </a:rPr>
              <a:t>Canva Learn Blog.</a:t>
            </a:r>
          </a:p>
          <a:p>
            <a:pPr marL="0" indent="0">
              <a:buNone/>
            </a:pPr>
            <a:r>
              <a:rPr lang="en-AU" dirty="0">
                <a:solidFill>
                  <a:schemeClr val="tx1"/>
                </a:solidFill>
              </a:rPr>
              <a:t>Find them here: </a:t>
            </a:r>
            <a:r>
              <a:rPr lang="en-AU" dirty="0">
                <a:hlinkClick r:id="rId3"/>
              </a:rPr>
              <a:t>https://www.canva.com/learn/</a:t>
            </a:r>
            <a:endParaRPr lang="en-AU" dirty="0"/>
          </a:p>
          <a:p>
            <a:pPr marL="0" indent="0">
              <a:buNone/>
            </a:pPr>
            <a:r>
              <a:rPr lang="en-AU" dirty="0">
                <a:solidFill>
                  <a:schemeClr val="tx1"/>
                </a:solidFill>
              </a:rPr>
              <a:t>You can learn to:</a:t>
            </a:r>
          </a:p>
          <a:p>
            <a:r>
              <a:rPr lang="en-AU" sz="1800" dirty="0">
                <a:solidFill>
                  <a:schemeClr val="tx1"/>
                </a:solidFill>
              </a:rPr>
              <a:t>Download</a:t>
            </a:r>
          </a:p>
          <a:p>
            <a:r>
              <a:rPr lang="en-AU" sz="1800" dirty="0">
                <a:solidFill>
                  <a:schemeClr val="tx1"/>
                </a:solidFill>
              </a:rPr>
              <a:t>Publish</a:t>
            </a:r>
          </a:p>
          <a:p>
            <a:r>
              <a:rPr lang="en-AU" sz="1800" dirty="0">
                <a:solidFill>
                  <a:schemeClr val="tx1"/>
                </a:solidFill>
              </a:rPr>
              <a:t>Add / duplicate pages</a:t>
            </a:r>
          </a:p>
          <a:p>
            <a:r>
              <a:rPr lang="en-AU" sz="1800" dirty="0">
                <a:solidFill>
                  <a:schemeClr val="tx1"/>
                </a:solidFill>
              </a:rPr>
              <a:t>AND many more.</a:t>
            </a:r>
          </a:p>
          <a:p>
            <a:pPr marL="0" indent="0">
              <a:buNone/>
            </a:pPr>
            <a:endParaRPr lang="en-AU" sz="800" dirty="0">
              <a:solidFill>
                <a:schemeClr val="tx1"/>
              </a:solidFill>
            </a:endParaRPr>
          </a:p>
          <a:p>
            <a:pPr marL="0" indent="0">
              <a:buNone/>
            </a:pPr>
            <a:r>
              <a:rPr lang="en-AU" b="1" dirty="0">
                <a:solidFill>
                  <a:schemeClr val="tx1"/>
                </a:solidFill>
              </a:rPr>
              <a:t>Google / AI</a:t>
            </a:r>
          </a:p>
          <a:p>
            <a:pPr marL="0" indent="0">
              <a:buNone/>
            </a:pPr>
            <a:r>
              <a:rPr lang="en-AU" dirty="0">
                <a:solidFill>
                  <a:schemeClr val="tx1"/>
                </a:solidFill>
              </a:rPr>
              <a:t>You could use Google or AI to help you use the features of Canva.</a:t>
            </a:r>
          </a:p>
          <a:p>
            <a:pPr marL="0" indent="0">
              <a:buNone/>
            </a:pPr>
            <a:r>
              <a:rPr lang="en-AU" dirty="0">
                <a:solidFill>
                  <a:schemeClr val="tx1"/>
                </a:solidFill>
              </a:rPr>
              <a:t>YouTube has lots of Canva tutorial videos.</a:t>
            </a:r>
          </a:p>
          <a:p>
            <a:endParaRPr lang="en-AU" sz="1800" dirty="0">
              <a:solidFill>
                <a:schemeClr val="tx1"/>
              </a:solidFill>
            </a:endParaRPr>
          </a:p>
        </p:txBody>
      </p:sp>
      <p:sp>
        <p:nvSpPr>
          <p:cNvPr id="5" name="Footer Placeholder 4">
            <a:extLst>
              <a:ext uri="{FF2B5EF4-FFF2-40B4-BE49-F238E27FC236}">
                <a16:creationId xmlns:a16="http://schemas.microsoft.com/office/drawing/2014/main" id="{9992642B-E52B-EC21-AE79-FA137B012FCB}"/>
              </a:ext>
            </a:extLst>
          </p:cNvPr>
          <p:cNvSpPr>
            <a:spLocks noGrp="1"/>
          </p:cNvSpPr>
          <p:nvPr>
            <p:ph type="ftr" sz="quarter" idx="10"/>
          </p:nvPr>
        </p:nvSpPr>
        <p:spPr>
          <a:xfrm>
            <a:off x="431800" y="6613525"/>
            <a:ext cx="7526338" cy="244475"/>
          </a:xfrm>
        </p:spPr>
        <p:txBody>
          <a:bodyPr/>
          <a:lstStyle/>
          <a:p>
            <a:pPr>
              <a:defRPr/>
            </a:pPr>
            <a:r>
              <a:rPr lang="en-AU"/>
              <a:t>WA Digital Inclusion Project | CRC Champions Program | Introduction to Canva</a:t>
            </a:r>
            <a:endParaRPr lang="en-AU" dirty="0"/>
          </a:p>
        </p:txBody>
      </p:sp>
      <p:sp>
        <p:nvSpPr>
          <p:cNvPr id="6" name="Slide Number Placeholder 5">
            <a:extLst>
              <a:ext uri="{FF2B5EF4-FFF2-40B4-BE49-F238E27FC236}">
                <a16:creationId xmlns:a16="http://schemas.microsoft.com/office/drawing/2014/main" id="{43D531CF-FBCA-3B57-9E5F-8139A6ADF1F7}"/>
              </a:ext>
            </a:extLst>
          </p:cNvPr>
          <p:cNvSpPr>
            <a:spLocks noGrp="1"/>
          </p:cNvSpPr>
          <p:nvPr>
            <p:ph type="sldNum" sz="quarter" idx="11"/>
          </p:nvPr>
        </p:nvSpPr>
        <p:spPr/>
        <p:txBody>
          <a:bodyPr/>
          <a:lstStyle/>
          <a:p>
            <a:pPr>
              <a:defRPr/>
            </a:pPr>
            <a:fld id="{D38658D8-01DA-4081-BFE8-329E6740CCE9}" type="slidenum">
              <a:rPr lang="en-AU" altLang="en-US" smtClean="0"/>
              <a:pPr>
                <a:defRPr/>
              </a:pPr>
              <a:t>14</a:t>
            </a:fld>
            <a:endParaRPr lang="en-AU" altLang="en-US"/>
          </a:p>
        </p:txBody>
      </p:sp>
    </p:spTree>
    <p:extLst>
      <p:ext uri="{BB962C8B-B14F-4D97-AF65-F5344CB8AC3E}">
        <p14:creationId xmlns:p14="http://schemas.microsoft.com/office/powerpoint/2010/main" val="3906794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en-AU" noProof="0" dirty="0"/>
              <a:t>Reflection</a:t>
            </a:r>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5"/>
            <a:ext cx="5181600" cy="3515631"/>
          </a:xfrm>
        </p:spPr>
        <p:txBody>
          <a:bodyPr/>
          <a:lstStyle/>
          <a:p>
            <a:pPr algn="l">
              <a:spcBef>
                <a:spcPts val="750"/>
              </a:spcBef>
              <a:spcAft>
                <a:spcPts val="750"/>
              </a:spcAft>
              <a:buFont typeface="Arial" panose="020B0604020202020204" pitchFamily="34" charset="0"/>
              <a:buChar char="•"/>
            </a:pPr>
            <a:r>
              <a:rPr lang="en-AU" noProof="0" dirty="0">
                <a:solidFill>
                  <a:schemeClr val="tx1"/>
                </a:solidFill>
              </a:rPr>
              <a:t>Intro to Canva and creating an account.</a:t>
            </a:r>
          </a:p>
          <a:p>
            <a:pPr algn="l">
              <a:spcBef>
                <a:spcPts val="750"/>
              </a:spcBef>
              <a:spcAft>
                <a:spcPts val="750"/>
              </a:spcAft>
              <a:buFont typeface="Arial" panose="020B0604020202020204" pitchFamily="34" charset="0"/>
              <a:buChar char="•"/>
            </a:pPr>
            <a:r>
              <a:rPr lang="en-AU" b="0" i="0" noProof="0" dirty="0">
                <a:solidFill>
                  <a:schemeClr val="tx1"/>
                </a:solidFill>
                <a:effectLst/>
              </a:rPr>
              <a:t>Using templates</a:t>
            </a:r>
          </a:p>
          <a:p>
            <a:pPr algn="l">
              <a:spcBef>
                <a:spcPts val="750"/>
              </a:spcBef>
              <a:spcAft>
                <a:spcPts val="750"/>
              </a:spcAft>
              <a:buFont typeface="Arial" panose="020B0604020202020204" pitchFamily="34" charset="0"/>
              <a:buChar char="•"/>
            </a:pPr>
            <a:r>
              <a:rPr lang="en-AU" noProof="0" dirty="0">
                <a:solidFill>
                  <a:schemeClr val="tx1"/>
                </a:solidFill>
              </a:rPr>
              <a:t>Different design elements</a:t>
            </a:r>
          </a:p>
          <a:p>
            <a:pPr algn="l">
              <a:spcBef>
                <a:spcPts val="750"/>
              </a:spcBef>
              <a:spcAft>
                <a:spcPts val="750"/>
              </a:spcAft>
              <a:buFont typeface="Arial" panose="020B0604020202020204" pitchFamily="34" charset="0"/>
              <a:buChar char="•"/>
            </a:pPr>
            <a:r>
              <a:rPr lang="en-AU" b="0" i="0" noProof="0" dirty="0">
                <a:solidFill>
                  <a:schemeClr val="tx1"/>
                </a:solidFill>
                <a:effectLst/>
              </a:rPr>
              <a:t>Fonts and text</a:t>
            </a:r>
          </a:p>
          <a:p>
            <a:pPr algn="l">
              <a:spcBef>
                <a:spcPts val="750"/>
              </a:spcBef>
              <a:spcAft>
                <a:spcPts val="750"/>
              </a:spcAft>
              <a:buFont typeface="Arial" panose="020B0604020202020204" pitchFamily="34" charset="0"/>
              <a:buChar char="•"/>
            </a:pPr>
            <a:r>
              <a:rPr lang="en-AU" noProof="0" dirty="0">
                <a:solidFill>
                  <a:schemeClr val="tx1"/>
                </a:solidFill>
              </a:rPr>
              <a:t>Uploading Photos</a:t>
            </a:r>
          </a:p>
          <a:p>
            <a:pPr algn="l">
              <a:spcBef>
                <a:spcPts val="750"/>
              </a:spcBef>
              <a:spcAft>
                <a:spcPts val="750"/>
              </a:spcAft>
              <a:buFont typeface="Arial" panose="020B0604020202020204" pitchFamily="34" charset="0"/>
              <a:buChar char="•"/>
            </a:pPr>
            <a:r>
              <a:rPr lang="en-AU" dirty="0">
                <a:solidFill>
                  <a:schemeClr val="tx1"/>
                </a:solidFill>
              </a:rPr>
              <a:t>Where to get help for Canva</a:t>
            </a:r>
            <a:endParaRPr lang="en-AU" noProof="0" dirty="0">
              <a:solidFill>
                <a:schemeClr val="tx1"/>
              </a:solidFill>
            </a:endParaRPr>
          </a:p>
          <a:p>
            <a:pPr marL="0" indent="0" algn="l">
              <a:spcBef>
                <a:spcPts val="750"/>
              </a:spcBef>
              <a:spcAft>
                <a:spcPts val="750"/>
              </a:spcAft>
              <a:buNone/>
            </a:pPr>
            <a:endParaRPr lang="en-AU" noProof="0" dirty="0">
              <a:solidFill>
                <a:schemeClr val="tx1"/>
              </a:solidFill>
            </a:endParaRPr>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AU" noProof="0" dirty="0"/>
              <a:t>WA Digital Inclusion Project | CRC Champions Program | Introduction to Canva</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noProof="0" smtClean="0"/>
              <a:pPr>
                <a:defRPr/>
              </a:pPr>
              <a:t>15</a:t>
            </a:fld>
            <a:endParaRPr lang="en-AU" noProof="0" dirty="0"/>
          </a:p>
        </p:txBody>
      </p:sp>
      <p:sp>
        <p:nvSpPr>
          <p:cNvPr id="4" name="Content Placeholder 3">
            <a:extLst>
              <a:ext uri="{FF2B5EF4-FFF2-40B4-BE49-F238E27FC236}">
                <a16:creationId xmlns:a16="http://schemas.microsoft.com/office/drawing/2014/main" id="{62B183B5-FCC1-940C-FCD8-423C1C40020C}"/>
              </a:ext>
            </a:extLst>
          </p:cNvPr>
          <p:cNvSpPr>
            <a:spLocks noGrp="1"/>
          </p:cNvSpPr>
          <p:nvPr>
            <p:ph sz="half" idx="2"/>
          </p:nvPr>
        </p:nvSpPr>
        <p:spPr/>
        <p:txBody>
          <a:bodyPr/>
          <a:lstStyle/>
          <a:p>
            <a:endParaRPr lang="en-AU" noProof="0" dirty="0"/>
          </a:p>
        </p:txBody>
      </p:sp>
    </p:spTree>
    <p:extLst>
      <p:ext uri="{BB962C8B-B14F-4D97-AF65-F5344CB8AC3E}">
        <p14:creationId xmlns:p14="http://schemas.microsoft.com/office/powerpoint/2010/main" val="2800978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noProof="0" dirty="0"/>
              <a:t>Thank you!</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en-AU" noProof="0" dirty="0"/>
              <a:t>Next session time: </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CRC Champions Program | Introduction to Canva</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AU" sz="1000" b="0" i="0" u="none" strike="noStrike" kern="1200" cap="none" spc="0" normalizeH="0" baseline="0" noProof="0" dirty="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760517" y="3758911"/>
            <a:ext cx="8389938" cy="1361354"/>
          </a:xfrm>
        </p:spPr>
        <p:txBody>
          <a:bodyPr/>
          <a:lstStyle/>
          <a:p>
            <a:pPr algn="ctr" eaLnBrk="1" hangingPunct="1"/>
            <a:r>
              <a:rPr lang="en-AU" sz="4400" noProof="0" dirty="0">
                <a:solidFill>
                  <a:schemeClr val="bg1"/>
                </a:solidFill>
                <a:cs typeface="Arial" panose="020B0604020202020204" pitchFamily="34" charset="0"/>
              </a:rPr>
              <a:t>Thank you</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CRC Champions Program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4138468" y="5393027"/>
            <a:ext cx="5634037" cy="555625"/>
          </a:xfrm>
        </p:spPr>
        <p:txBody>
          <a:bodyPr/>
          <a:lstStyle/>
          <a:p>
            <a:pPr algn="ctr" eaLnBrk="1" hangingPunct="1"/>
            <a:r>
              <a:rPr lang="en-AU" i="1" noProof="0" dirty="0">
                <a:latin typeface="+mj-lt"/>
                <a:cs typeface="Arial" panose="020B0604020202020204" pitchFamily="34" charset="0"/>
              </a:rPr>
              <a:t>June 2025</a:t>
            </a: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r>
              <a:rPr lang="en-AU" noProof="0" dirty="0"/>
              <a:t>Trainer Notes: Introduction to Canva</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r>
              <a:rPr lang="en-AU" sz="2000" b="0" i="0" noProof="0" dirty="0">
                <a:solidFill>
                  <a:schemeClr val="tx1"/>
                </a:solidFill>
                <a:effectLst/>
              </a:rPr>
              <a:t>Print this handout for participants: </a:t>
            </a:r>
          </a:p>
          <a:p>
            <a:pPr lvl="1"/>
            <a:r>
              <a:rPr lang="en-AU" b="0" i="0" noProof="0" dirty="0">
                <a:solidFill>
                  <a:srgbClr val="242424"/>
                </a:solidFill>
                <a:effectLst/>
                <a:hlinkClick r:id="rId3"/>
              </a:rPr>
              <a:t>Beginner's Guide to Canva</a:t>
            </a:r>
            <a:endParaRPr lang="en-AU" b="0" i="0" noProof="0" dirty="0">
              <a:solidFill>
                <a:srgbClr val="242424"/>
              </a:solidFill>
              <a:effectLst/>
            </a:endParaRPr>
          </a:p>
          <a:p>
            <a:pPr>
              <a:spcBef>
                <a:spcPts val="750"/>
              </a:spcBef>
              <a:spcAft>
                <a:spcPts val="750"/>
              </a:spcAft>
            </a:pPr>
            <a:r>
              <a:rPr lang="en-AU" sz="2000" noProof="0" dirty="0">
                <a:solidFill>
                  <a:schemeClr val="tx1"/>
                </a:solidFill>
              </a:rPr>
              <a:t>Print a single copy of these slides with the notes section for you to use when presenting</a:t>
            </a:r>
            <a:endParaRPr lang="en-AU" sz="2000" b="0" i="0" noProof="0" dirty="0">
              <a:solidFill>
                <a:schemeClr val="tx1"/>
              </a:solidFill>
              <a:effectLst/>
            </a:endParaRPr>
          </a:p>
          <a:p>
            <a:pPr algn="l">
              <a:spcBef>
                <a:spcPts val="750"/>
              </a:spcBef>
              <a:spcAft>
                <a:spcPts val="750"/>
              </a:spcAft>
              <a:buFont typeface="Arial" panose="020B0604020202020204" pitchFamily="34" charset="0"/>
              <a:buChar char="•"/>
            </a:pPr>
            <a:r>
              <a:rPr lang="en-AU" sz="2000" b="0" i="0" noProof="0" dirty="0">
                <a:solidFill>
                  <a:schemeClr val="tx1"/>
                </a:solidFill>
                <a:effectLst/>
              </a:rPr>
              <a:t>Read</a:t>
            </a:r>
          </a:p>
          <a:p>
            <a:pPr lvl="1">
              <a:spcBef>
                <a:spcPts val="750"/>
              </a:spcBef>
              <a:spcAft>
                <a:spcPts val="750"/>
              </a:spcAft>
            </a:pPr>
            <a:r>
              <a:rPr lang="en-AU" b="0" i="0" noProof="0" dirty="0">
                <a:solidFill>
                  <a:schemeClr val="tx1"/>
                </a:solidFill>
                <a:effectLst/>
              </a:rPr>
              <a:t>through the slides, and make sure you are familiar with the content</a:t>
            </a:r>
          </a:p>
          <a:p>
            <a:pPr lvl="1">
              <a:spcBef>
                <a:spcPts val="750"/>
              </a:spcBef>
              <a:spcAft>
                <a:spcPts val="750"/>
              </a:spcAft>
            </a:pPr>
            <a:r>
              <a:rPr lang="en-AU" noProof="0" dirty="0">
                <a:solidFill>
                  <a:schemeClr val="tx1"/>
                </a:solidFill>
              </a:rPr>
              <a:t>the handout for participants</a:t>
            </a:r>
          </a:p>
          <a:p>
            <a:pPr>
              <a:spcBef>
                <a:spcPts val="750"/>
              </a:spcBef>
              <a:spcAft>
                <a:spcPts val="750"/>
              </a:spcAft>
            </a:pPr>
            <a:r>
              <a:rPr lang="en-AU" sz="2000" b="0" i="0" noProof="0" dirty="0">
                <a:solidFill>
                  <a:schemeClr val="tx1"/>
                </a:solidFill>
                <a:effectLst/>
              </a:rPr>
              <a:t>Get in touch with Elliot </a:t>
            </a:r>
            <a:r>
              <a:rPr lang="en-AU" sz="2000" b="0" i="0" noProof="0" dirty="0">
                <a:solidFill>
                  <a:srgbClr val="242424"/>
                </a:solidFill>
                <a:effectLst/>
                <a:hlinkClick r:id="rId4"/>
              </a:rPr>
              <a:t>Elliot@wacoss.</a:t>
            </a:r>
            <a:r>
              <a:rPr lang="en-AU" sz="2000" noProof="0" dirty="0">
                <a:solidFill>
                  <a:srgbClr val="242424"/>
                </a:solidFill>
                <a:hlinkClick r:id="rId4"/>
              </a:rPr>
              <a:t>org.au</a:t>
            </a:r>
            <a:r>
              <a:rPr lang="en-AU" sz="2000" noProof="0" dirty="0">
                <a:solidFill>
                  <a:srgbClr val="242424"/>
                </a:solidFill>
              </a:rPr>
              <a:t> </a:t>
            </a:r>
            <a:r>
              <a:rPr lang="en-AU" sz="2000" noProof="0" dirty="0">
                <a:solidFill>
                  <a:schemeClr val="tx1"/>
                </a:solidFill>
              </a:rPr>
              <a:t>before the session if you have any questions</a:t>
            </a:r>
          </a:p>
          <a:p>
            <a:pPr>
              <a:spcBef>
                <a:spcPts val="750"/>
              </a:spcBef>
              <a:spcAft>
                <a:spcPts val="750"/>
              </a:spcAft>
            </a:pPr>
            <a:r>
              <a:rPr lang="en-AU" sz="2000" b="0" i="0" noProof="0" dirty="0">
                <a:solidFill>
                  <a:schemeClr val="tx1"/>
                </a:solidFill>
                <a:effectLst/>
              </a:rPr>
              <a:t>Remove/hide this slide before presenting and update the time/date of the next session on the final slide. Check the country on which you’re facilitating to make sure it is correct.</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 Introduction to Canva</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Acknowledgement of Country</a:t>
            </a:r>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640080" y="2910066"/>
            <a:ext cx="10741282"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14000"/>
              </a:lnSpc>
              <a:spcBef>
                <a:spcPct val="0"/>
              </a:spcBef>
              <a:spcAft>
                <a:spcPts val="600"/>
              </a:spcAft>
              <a:buNone/>
            </a:pPr>
            <a:r>
              <a:rPr lang="en-US" sz="2200" noProof="0" dirty="0">
                <a:solidFill>
                  <a:schemeClr val="tx1"/>
                </a:solidFill>
                <a:latin typeface="+mn-lt"/>
              </a:rPr>
              <a:t>We know we are on Aboriginal land. We respect Aboriginal people from this land.</a:t>
            </a:r>
          </a:p>
          <a:p>
            <a:pPr eaLnBrk="1" hangingPunct="1">
              <a:lnSpc>
                <a:spcPct val="114000"/>
              </a:lnSpc>
              <a:spcBef>
                <a:spcPct val="0"/>
              </a:spcBef>
              <a:spcAft>
                <a:spcPts val="600"/>
              </a:spcAft>
              <a:buNone/>
            </a:pPr>
            <a:r>
              <a:rPr lang="en-US" sz="2200" noProof="0" dirty="0">
                <a:solidFill>
                  <a:schemeClr val="tx1"/>
                </a:solidFill>
                <a:latin typeface="+mn-lt"/>
              </a:rPr>
              <a:t>Aboriginal people have lived on this land for many years.</a:t>
            </a:r>
          </a:p>
          <a:p>
            <a:pPr eaLnBrk="1" hangingPunct="1">
              <a:lnSpc>
                <a:spcPct val="114000"/>
              </a:lnSpc>
              <a:spcBef>
                <a:spcPct val="0"/>
              </a:spcBef>
              <a:spcAft>
                <a:spcPts val="600"/>
              </a:spcAft>
              <a:buNone/>
            </a:pPr>
            <a:r>
              <a:rPr lang="en-US" sz="2200" noProof="0" dirty="0">
                <a:solidFill>
                  <a:schemeClr val="tx1"/>
                </a:solidFill>
                <a:latin typeface="+mn-lt"/>
              </a:rPr>
              <a:t>We respect all Aboriginal people and their Elders.</a:t>
            </a:r>
          </a:p>
          <a:p>
            <a:pPr eaLnBrk="1" hangingPunct="1">
              <a:lnSpc>
                <a:spcPct val="114000"/>
              </a:lnSpc>
              <a:spcBef>
                <a:spcPct val="0"/>
              </a:spcBef>
              <a:spcAft>
                <a:spcPts val="600"/>
              </a:spcAft>
              <a:buNone/>
            </a:pPr>
            <a:r>
              <a:rPr lang="en-US" sz="2200" noProof="0" dirty="0">
                <a:solidFill>
                  <a:schemeClr val="tx1"/>
                </a:solidFill>
                <a:latin typeface="+mn-lt"/>
              </a:rPr>
              <a:t>We can learn a lot from their stories.</a:t>
            </a:r>
          </a:p>
          <a:p>
            <a:pPr eaLnBrk="1" hangingPunct="1">
              <a:lnSpc>
                <a:spcPct val="114000"/>
              </a:lnSpc>
              <a:spcBef>
                <a:spcPct val="0"/>
              </a:spcBef>
              <a:spcAft>
                <a:spcPts val="600"/>
              </a:spcAft>
              <a:buNone/>
            </a:pPr>
            <a:r>
              <a:rPr lang="en-US" sz="2200"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noProof="0" dirty="0">
                <a:solidFill>
                  <a:srgbClr val="1962B2"/>
                </a:solidFill>
              </a:rPr>
              <a:t>Introduction to Canva</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noProof="0" dirty="0"/>
              <a:t>WA Digital Inclusion Project</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CRC Champions Program | Introduction to Canva</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sz="1000" b="0" i="0" u="none" strike="noStrike" kern="1200" cap="none" spc="0" normalizeH="0" baseline="0" noProof="0" dirty="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r>
              <a:rPr lang="en-AU" noProof="0" dirty="0"/>
              <a:t>Session overview</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a:xfrm>
            <a:off x="838200" y="1825624"/>
            <a:ext cx="10515600" cy="4154261"/>
          </a:xfrm>
        </p:spPr>
        <p:txBody>
          <a:bodyPr/>
          <a:lstStyle/>
          <a:p>
            <a:pPr marL="0" indent="0" algn="l">
              <a:spcBef>
                <a:spcPts val="750"/>
              </a:spcBef>
              <a:spcAft>
                <a:spcPts val="750"/>
              </a:spcAft>
              <a:buNone/>
            </a:pPr>
            <a:r>
              <a:rPr lang="en-AU" b="0" i="0" noProof="0" dirty="0">
                <a:solidFill>
                  <a:srgbClr val="242424"/>
                </a:solidFill>
                <a:effectLst/>
              </a:rPr>
              <a:t>This session will cover:</a:t>
            </a:r>
          </a:p>
          <a:p>
            <a:pPr algn="l">
              <a:spcBef>
                <a:spcPts val="750"/>
              </a:spcBef>
              <a:spcAft>
                <a:spcPts val="750"/>
              </a:spcAft>
              <a:buFont typeface="Arial" panose="020B0604020202020204" pitchFamily="34" charset="0"/>
              <a:buChar char="•"/>
            </a:pPr>
            <a:r>
              <a:rPr lang="en-AU" b="0" i="0" noProof="0" dirty="0">
                <a:solidFill>
                  <a:srgbClr val="242424"/>
                </a:solidFill>
                <a:effectLst/>
              </a:rPr>
              <a:t>What is Canva?</a:t>
            </a:r>
          </a:p>
          <a:p>
            <a:pPr algn="l">
              <a:spcBef>
                <a:spcPts val="750"/>
              </a:spcBef>
              <a:spcAft>
                <a:spcPts val="750"/>
              </a:spcAft>
              <a:buFont typeface="Arial" panose="020B0604020202020204" pitchFamily="34" charset="0"/>
              <a:buChar char="•"/>
            </a:pPr>
            <a:r>
              <a:rPr lang="en-AU" noProof="0" dirty="0">
                <a:solidFill>
                  <a:srgbClr val="242424"/>
                </a:solidFill>
              </a:rPr>
              <a:t>Getting started with Canva</a:t>
            </a:r>
            <a:endParaRPr lang="en-AU" b="0" i="0" noProof="0" dirty="0">
              <a:solidFill>
                <a:srgbClr val="242424"/>
              </a:solidFill>
              <a:effectLst/>
            </a:endParaRPr>
          </a:p>
          <a:p>
            <a:pPr algn="l">
              <a:spcBef>
                <a:spcPts val="750"/>
              </a:spcBef>
              <a:spcAft>
                <a:spcPts val="750"/>
              </a:spcAft>
              <a:buFont typeface="Arial" panose="020B0604020202020204" pitchFamily="34" charset="0"/>
              <a:buChar char="•"/>
            </a:pPr>
            <a:r>
              <a:rPr lang="en-AU" noProof="0" dirty="0">
                <a:solidFill>
                  <a:srgbClr val="242424"/>
                </a:solidFill>
              </a:rPr>
              <a:t>Using Templates</a:t>
            </a:r>
          </a:p>
          <a:p>
            <a:pPr algn="l">
              <a:spcBef>
                <a:spcPts val="750"/>
              </a:spcBef>
              <a:spcAft>
                <a:spcPts val="750"/>
              </a:spcAft>
              <a:buFont typeface="Arial" panose="020B0604020202020204" pitchFamily="34" charset="0"/>
              <a:buChar char="•"/>
            </a:pPr>
            <a:r>
              <a:rPr lang="en-AU" b="0" i="0" noProof="0" dirty="0">
                <a:solidFill>
                  <a:srgbClr val="242424"/>
                </a:solidFill>
                <a:effectLst/>
              </a:rPr>
              <a:t>Using different elements</a:t>
            </a:r>
          </a:p>
          <a:p>
            <a:pPr algn="l">
              <a:spcBef>
                <a:spcPts val="750"/>
              </a:spcBef>
              <a:spcAft>
                <a:spcPts val="750"/>
              </a:spcAft>
              <a:buFont typeface="Arial" panose="020B0604020202020204" pitchFamily="34" charset="0"/>
              <a:buChar char="•"/>
            </a:pPr>
            <a:r>
              <a:rPr lang="en-AU" b="0" i="0" noProof="0" dirty="0">
                <a:solidFill>
                  <a:srgbClr val="242424"/>
                </a:solidFill>
                <a:effectLst/>
              </a:rPr>
              <a:t>Fonts and Text</a:t>
            </a:r>
          </a:p>
          <a:p>
            <a:pPr algn="l">
              <a:spcBef>
                <a:spcPts val="750"/>
              </a:spcBef>
              <a:spcAft>
                <a:spcPts val="750"/>
              </a:spcAft>
              <a:buFont typeface="Arial" panose="020B0604020202020204" pitchFamily="34" charset="0"/>
              <a:buChar char="•"/>
            </a:pPr>
            <a:r>
              <a:rPr lang="en-AU" noProof="0" dirty="0">
                <a:solidFill>
                  <a:srgbClr val="242424"/>
                </a:solidFill>
              </a:rPr>
              <a:t>Uploading Photos </a:t>
            </a:r>
            <a:endParaRPr lang="en-AU" b="0" i="0" noProof="0" dirty="0">
              <a:solidFill>
                <a:srgbClr val="242424"/>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 Introduction to Canva</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 Introduction to Canva</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noProof="0" dirty="0">
                <a:solidFill>
                  <a:schemeClr val="tx1"/>
                </a:solidFill>
              </a:rPr>
              <a:t>Introduce yourself to the group</a:t>
            </a:r>
          </a:p>
          <a:p>
            <a:r>
              <a:rPr lang="en-AU" noProof="0" dirty="0">
                <a:solidFill>
                  <a:schemeClr val="tx1"/>
                </a:solidFill>
              </a:rPr>
              <a:t>Share your experience with Canva – have you ever used it before?</a:t>
            </a: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AU" noProof="0" dirty="0"/>
              <a:t>WA Digital Inclusion Project | CRC Champions Program | Introduction to Canva</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noProof="0" smtClean="0"/>
              <a:pPr>
                <a:defRPr/>
              </a:pPr>
              <a:t>7</a:t>
            </a:fld>
            <a:endParaRPr lang="en-AU" noProof="0" dirty="0"/>
          </a:p>
        </p:txBody>
      </p:sp>
      <p:sp>
        <p:nvSpPr>
          <p:cNvPr id="2" name="Title 1">
            <a:extLst>
              <a:ext uri="{FF2B5EF4-FFF2-40B4-BE49-F238E27FC236}">
                <a16:creationId xmlns:a16="http://schemas.microsoft.com/office/drawing/2014/main" id="{B730F403-6B52-9733-E91E-3F41B8B17D5F}"/>
              </a:ext>
            </a:extLst>
          </p:cNvPr>
          <p:cNvSpPr>
            <a:spLocks noGrp="1"/>
          </p:cNvSpPr>
          <p:nvPr>
            <p:ph type="title"/>
          </p:nvPr>
        </p:nvSpPr>
        <p:spPr>
          <a:xfrm>
            <a:off x="838200" y="365125"/>
            <a:ext cx="9228138" cy="1042761"/>
          </a:xfrm>
        </p:spPr>
        <p:txBody>
          <a:bodyPr/>
          <a:lstStyle/>
          <a:p>
            <a:r>
              <a:rPr lang="en-AU" noProof="0" dirty="0"/>
              <a:t>What is Canva?</a:t>
            </a:r>
          </a:p>
        </p:txBody>
      </p:sp>
      <p:sp>
        <p:nvSpPr>
          <p:cNvPr id="3" name="Content Placeholder 2">
            <a:extLst>
              <a:ext uri="{FF2B5EF4-FFF2-40B4-BE49-F238E27FC236}">
                <a16:creationId xmlns:a16="http://schemas.microsoft.com/office/drawing/2014/main" id="{859DD709-662E-97E1-1FD8-BE5FC74451D0}"/>
              </a:ext>
            </a:extLst>
          </p:cNvPr>
          <p:cNvSpPr>
            <a:spLocks noGrp="1"/>
          </p:cNvSpPr>
          <p:nvPr>
            <p:ph sz="half" idx="1"/>
          </p:nvPr>
        </p:nvSpPr>
        <p:spPr>
          <a:xfrm>
            <a:off x="1041627" y="1944914"/>
            <a:ext cx="4444999" cy="3956924"/>
          </a:xfrm>
        </p:spPr>
        <p:txBody>
          <a:bodyPr/>
          <a:lstStyle/>
          <a:p>
            <a:pPr>
              <a:spcBef>
                <a:spcPts val="750"/>
              </a:spcBef>
              <a:spcAft>
                <a:spcPts val="750"/>
              </a:spcAft>
            </a:pPr>
            <a:r>
              <a:rPr lang="en-AU" sz="2400" i="0" noProof="0" dirty="0">
                <a:solidFill>
                  <a:srgbClr val="242424"/>
                </a:solidFill>
                <a:effectLst/>
                <a:latin typeface="+mj-lt"/>
              </a:rPr>
              <a:t>Graphic design software for beginners</a:t>
            </a:r>
          </a:p>
          <a:p>
            <a:pPr>
              <a:spcBef>
                <a:spcPts val="750"/>
              </a:spcBef>
              <a:spcAft>
                <a:spcPts val="750"/>
              </a:spcAft>
            </a:pPr>
            <a:r>
              <a:rPr lang="en-AU" sz="2400" noProof="0" dirty="0">
                <a:solidFill>
                  <a:srgbClr val="242424"/>
                </a:solidFill>
                <a:latin typeface="+mj-lt"/>
              </a:rPr>
              <a:t>Doesn’t use complicated design, simple drag and drop interface</a:t>
            </a:r>
            <a:endParaRPr lang="en-AU" sz="2400" i="0" noProof="0" dirty="0">
              <a:solidFill>
                <a:srgbClr val="242424"/>
              </a:solidFill>
              <a:effectLst/>
              <a:latin typeface="+mj-lt"/>
            </a:endParaRPr>
          </a:p>
          <a:p>
            <a:pPr>
              <a:spcBef>
                <a:spcPts val="750"/>
              </a:spcBef>
              <a:spcAft>
                <a:spcPts val="750"/>
              </a:spcAft>
            </a:pPr>
            <a:r>
              <a:rPr lang="en-AU" sz="2400" noProof="0" dirty="0">
                <a:solidFill>
                  <a:srgbClr val="242424"/>
                </a:solidFill>
                <a:latin typeface="+mj-lt"/>
              </a:rPr>
              <a:t>Can be used on a computer, tablet or phone</a:t>
            </a:r>
          </a:p>
          <a:p>
            <a:pPr>
              <a:spcBef>
                <a:spcPts val="750"/>
              </a:spcBef>
              <a:spcAft>
                <a:spcPts val="750"/>
              </a:spcAft>
            </a:pPr>
            <a:r>
              <a:rPr lang="en-AU" sz="2400" noProof="0" dirty="0">
                <a:solidFill>
                  <a:srgbClr val="242424"/>
                </a:solidFill>
                <a:latin typeface="+mj-lt"/>
              </a:rPr>
              <a:t>Canva.com</a:t>
            </a:r>
          </a:p>
          <a:p>
            <a:pPr>
              <a:spcBef>
                <a:spcPts val="750"/>
              </a:spcBef>
              <a:spcAft>
                <a:spcPts val="750"/>
              </a:spcAft>
            </a:pPr>
            <a:endParaRPr lang="en-AU" sz="2400" noProof="0" dirty="0">
              <a:latin typeface="+mj-lt"/>
            </a:endParaRPr>
          </a:p>
        </p:txBody>
      </p:sp>
      <p:pic>
        <p:nvPicPr>
          <p:cNvPr id="1026" name="Picture 2" descr="Canva Review | PCMag">
            <a:extLst>
              <a:ext uri="{FF2B5EF4-FFF2-40B4-BE49-F238E27FC236}">
                <a16:creationId xmlns:a16="http://schemas.microsoft.com/office/drawing/2014/main" id="{93385B49-AF62-4C4F-C50E-3BDDE8319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626" y="1551495"/>
            <a:ext cx="6705374" cy="375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en-AU" noProof="0" dirty="0"/>
              <a:t>Getting Started with Canva</a:t>
            </a:r>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1719976"/>
            <a:ext cx="5025572" cy="4187338"/>
          </a:xfrm>
        </p:spPr>
        <p:txBody>
          <a:bodyPr/>
          <a:lstStyle/>
          <a:p>
            <a:pPr>
              <a:spcBef>
                <a:spcPts val="750"/>
              </a:spcBef>
              <a:spcAft>
                <a:spcPts val="750"/>
              </a:spcAft>
            </a:pPr>
            <a:r>
              <a:rPr lang="en-AU" i="0" noProof="0" dirty="0">
                <a:solidFill>
                  <a:srgbClr val="242424"/>
                </a:solidFill>
                <a:effectLst/>
                <a:latin typeface="+mj-lt"/>
              </a:rPr>
              <a:t>To sign up to Canva you need to have an email address, phone number or Facebook account to log in.</a:t>
            </a:r>
          </a:p>
          <a:p>
            <a:pPr>
              <a:spcBef>
                <a:spcPts val="750"/>
              </a:spcBef>
              <a:spcAft>
                <a:spcPts val="750"/>
              </a:spcAft>
            </a:pPr>
            <a:r>
              <a:rPr lang="en-AU" noProof="0" dirty="0">
                <a:solidFill>
                  <a:srgbClr val="242424"/>
                </a:solidFill>
                <a:latin typeface="+mj-lt"/>
              </a:rPr>
              <a:t>The first time you go to Canva, you will need to create an account by following the prompts.</a:t>
            </a:r>
          </a:p>
          <a:p>
            <a:pPr>
              <a:spcBef>
                <a:spcPts val="750"/>
              </a:spcBef>
              <a:spcAft>
                <a:spcPts val="750"/>
              </a:spcAft>
            </a:pPr>
            <a:r>
              <a:rPr lang="en-AU" noProof="0" dirty="0">
                <a:solidFill>
                  <a:srgbClr val="242424"/>
                </a:solidFill>
                <a:latin typeface="+mj-lt"/>
              </a:rPr>
              <a:t>Once you have created an account, you can choose to log in next time. You don’t need to create a new account every time.</a:t>
            </a:r>
            <a:endParaRPr lang="en-AU" i="0" noProof="0" dirty="0">
              <a:solidFill>
                <a:srgbClr val="242424"/>
              </a:solidFill>
              <a:effectLst/>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AU" noProof="0" dirty="0"/>
              <a:t>WA Digital Inclusion Project | CRC Champions Program | Introduction to Canva</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noProof="0" smtClean="0"/>
              <a:pPr>
                <a:defRPr/>
              </a:pPr>
              <a:t>8</a:t>
            </a:fld>
            <a:endParaRPr lang="en-AU" noProof="0" dirty="0"/>
          </a:p>
        </p:txBody>
      </p:sp>
      <p:pic>
        <p:nvPicPr>
          <p:cNvPr id="8" name="Picture 7">
            <a:extLst>
              <a:ext uri="{FF2B5EF4-FFF2-40B4-BE49-F238E27FC236}">
                <a16:creationId xmlns:a16="http://schemas.microsoft.com/office/drawing/2014/main" id="{BE79726D-6D62-4A8C-0A32-D0803C9ACCCE}"/>
              </a:ext>
            </a:extLst>
          </p:cNvPr>
          <p:cNvPicPr>
            <a:picLocks noChangeAspect="1"/>
          </p:cNvPicPr>
          <p:nvPr/>
        </p:nvPicPr>
        <p:blipFill>
          <a:blip r:embed="rId3"/>
          <a:stretch>
            <a:fillRect/>
          </a:stretch>
        </p:blipFill>
        <p:spPr>
          <a:xfrm>
            <a:off x="6076852" y="1690688"/>
            <a:ext cx="5746464" cy="4565084"/>
          </a:xfrm>
          <a:prstGeom prst="rect">
            <a:avLst/>
          </a:prstGeom>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en-AU" noProof="0" dirty="0"/>
              <a:t>Canva Templates</a:t>
            </a:r>
          </a:p>
        </p:txBody>
      </p:sp>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AU" noProof="0" dirty="0"/>
              <a:t>WA Digital Inclusion Project | CRC Champions Program | Introduction to Canva</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noProof="0" smtClean="0"/>
              <a:pPr>
                <a:defRPr/>
              </a:pPr>
              <a:t>9</a:t>
            </a:fld>
            <a:endParaRPr lang="en-AU" noProof="0" dirty="0"/>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3" name="Content Placeholder 2">
            <a:extLst>
              <a:ext uri="{FF2B5EF4-FFF2-40B4-BE49-F238E27FC236}">
                <a16:creationId xmlns:a16="http://schemas.microsoft.com/office/drawing/2014/main" id="{BD50FC23-8A53-CCB0-885B-9EB2A3110578}"/>
              </a:ext>
            </a:extLst>
          </p:cNvPr>
          <p:cNvSpPr>
            <a:spLocks noGrp="1"/>
          </p:cNvSpPr>
          <p:nvPr>
            <p:ph sz="half" idx="2"/>
          </p:nvPr>
        </p:nvSpPr>
        <p:spPr>
          <a:xfrm>
            <a:off x="675758" y="1498600"/>
            <a:ext cx="4776511" cy="4454524"/>
          </a:xfrm>
        </p:spPr>
        <p:txBody>
          <a:bodyPr/>
          <a:lstStyle/>
          <a:p>
            <a:r>
              <a:rPr lang="en-AU" noProof="0" dirty="0">
                <a:solidFill>
                  <a:schemeClr val="tx1"/>
                </a:solidFill>
              </a:rPr>
              <a:t>Canva has a library of templates you can use for free.</a:t>
            </a:r>
          </a:p>
          <a:p>
            <a:r>
              <a:rPr lang="en-AU" noProof="0" dirty="0">
                <a:solidFill>
                  <a:schemeClr val="tx1"/>
                </a:solidFill>
              </a:rPr>
              <a:t>Some templates are for ‘Pro’ paid subscriptions only, check for the crown symbol.</a:t>
            </a:r>
          </a:p>
          <a:p>
            <a:r>
              <a:rPr lang="en-AU" noProof="0" dirty="0">
                <a:solidFill>
                  <a:schemeClr val="tx1"/>
                </a:solidFill>
              </a:rPr>
              <a:t>You can search for templates with key words such as:</a:t>
            </a:r>
          </a:p>
          <a:p>
            <a:pPr lvl="1"/>
            <a:r>
              <a:rPr lang="en-AU" noProof="0" dirty="0">
                <a:solidFill>
                  <a:schemeClr val="tx1"/>
                </a:solidFill>
              </a:rPr>
              <a:t>Instagram post.</a:t>
            </a:r>
          </a:p>
          <a:p>
            <a:pPr lvl="1"/>
            <a:r>
              <a:rPr lang="en-AU" noProof="0" dirty="0">
                <a:solidFill>
                  <a:schemeClr val="tx1"/>
                </a:solidFill>
              </a:rPr>
              <a:t>Resume</a:t>
            </a:r>
          </a:p>
          <a:p>
            <a:pPr lvl="1"/>
            <a:r>
              <a:rPr lang="en-AU" noProof="0" dirty="0">
                <a:solidFill>
                  <a:schemeClr val="tx1"/>
                </a:solidFill>
              </a:rPr>
              <a:t>Flyer</a:t>
            </a:r>
          </a:p>
          <a:p>
            <a:pPr lvl="1"/>
            <a:r>
              <a:rPr lang="en-AU" noProof="0" dirty="0">
                <a:solidFill>
                  <a:schemeClr val="tx1"/>
                </a:solidFill>
              </a:rPr>
              <a:t>Poster</a:t>
            </a:r>
          </a:p>
          <a:p>
            <a:pPr lvl="1"/>
            <a:r>
              <a:rPr lang="en-AU" noProof="0" dirty="0">
                <a:solidFill>
                  <a:schemeClr val="tx1"/>
                </a:solidFill>
              </a:rPr>
              <a:t>Booklets</a:t>
            </a:r>
          </a:p>
          <a:p>
            <a:pPr lvl="1"/>
            <a:endParaRPr lang="en-AU" noProof="0" dirty="0">
              <a:solidFill>
                <a:schemeClr val="tx1"/>
              </a:solidFill>
            </a:endParaRPr>
          </a:p>
        </p:txBody>
      </p:sp>
      <p:pic>
        <p:nvPicPr>
          <p:cNvPr id="8" name="Picture 7">
            <a:extLst>
              <a:ext uri="{FF2B5EF4-FFF2-40B4-BE49-F238E27FC236}">
                <a16:creationId xmlns:a16="http://schemas.microsoft.com/office/drawing/2014/main" id="{9611A09B-93F9-EFD3-5CFF-2FD5F4A543C3}"/>
              </a:ext>
            </a:extLst>
          </p:cNvPr>
          <p:cNvPicPr>
            <a:picLocks noChangeAspect="1"/>
          </p:cNvPicPr>
          <p:nvPr/>
        </p:nvPicPr>
        <p:blipFill>
          <a:blip r:embed="rId3"/>
          <a:stretch>
            <a:fillRect/>
          </a:stretch>
        </p:blipFill>
        <p:spPr>
          <a:xfrm>
            <a:off x="5452269" y="1400558"/>
            <a:ext cx="6324455" cy="2517392"/>
          </a:xfrm>
          <a:prstGeom prst="rect">
            <a:avLst/>
          </a:prstGeom>
        </p:spPr>
      </p:pic>
      <p:pic>
        <p:nvPicPr>
          <p:cNvPr id="13" name="Picture 12">
            <a:extLst>
              <a:ext uri="{FF2B5EF4-FFF2-40B4-BE49-F238E27FC236}">
                <a16:creationId xmlns:a16="http://schemas.microsoft.com/office/drawing/2014/main" id="{69839FE5-5A2D-6A25-7EA4-30227A5519FD}"/>
              </a:ext>
            </a:extLst>
          </p:cNvPr>
          <p:cNvPicPr>
            <a:picLocks noChangeAspect="1"/>
          </p:cNvPicPr>
          <p:nvPr/>
        </p:nvPicPr>
        <p:blipFill>
          <a:blip r:embed="rId4"/>
          <a:srcRect l="28872" t="40867" r="27499" b="23874"/>
          <a:stretch>
            <a:fillRect/>
          </a:stretch>
        </p:blipFill>
        <p:spPr>
          <a:xfrm>
            <a:off x="8610600" y="4672309"/>
            <a:ext cx="730025" cy="566057"/>
          </a:xfrm>
          <a:prstGeom prst="rect">
            <a:avLst/>
          </a:prstGeom>
        </p:spPr>
      </p:pic>
      <p:sp>
        <p:nvSpPr>
          <p:cNvPr id="14" name="Content Placeholder 2">
            <a:extLst>
              <a:ext uri="{FF2B5EF4-FFF2-40B4-BE49-F238E27FC236}">
                <a16:creationId xmlns:a16="http://schemas.microsoft.com/office/drawing/2014/main" id="{5D4FF3EA-9D2E-73E4-9A31-C0872B372336}"/>
              </a:ext>
            </a:extLst>
          </p:cNvPr>
          <p:cNvSpPr txBox="1">
            <a:spLocks/>
          </p:cNvSpPr>
          <p:nvPr/>
        </p:nvSpPr>
        <p:spPr bwMode="auto">
          <a:xfrm>
            <a:off x="5844540" y="4953383"/>
            <a:ext cx="4776511" cy="56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noProof="0" dirty="0"/>
              <a:t>Canva Pro symbol:</a:t>
            </a:r>
            <a:br>
              <a:rPr lang="en-AU" noProof="0" dirty="0"/>
            </a:br>
            <a:r>
              <a:rPr lang="en-AU" noProof="0" dirty="0"/>
              <a:t>This symbol means you need to pay to access this template or design or art</a:t>
            </a:r>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cc45243-29f6-4a1c-995b-35ed14ae441a">
      <UserInfo>
        <DisplayName>Zeina Jamaleddine</DisplayName>
        <AccountId>462</AccountId>
        <AccountType/>
      </UserInfo>
    </SharedWithUsers>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7A55D-32F4-4C6A-BDCD-69C2FE192C0E}">
  <ds:schemaRef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 ds:uri="2cc45243-29f6-4a1c-995b-35ed14ae441a"/>
    <ds:schemaRef ds:uri="5e5d6256-5200-4c34-82a9-8b0b259790ba"/>
    <ds:schemaRef ds:uri="http://www.w3.org/XML/1998/namespace"/>
  </ds:schemaRefs>
</ds:datastoreItem>
</file>

<file path=customXml/itemProps2.xml><?xml version="1.0" encoding="utf-8"?>
<ds:datastoreItem xmlns:ds="http://schemas.openxmlformats.org/officeDocument/2006/customXml" ds:itemID="{5D7EC3A7-4F36-4E7C-8522-3546E9083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6C0534-E70A-4604-9E23-AA7BEFCFA1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28480</TotalTime>
  <Words>2299</Words>
  <Application>Microsoft Office PowerPoint</Application>
  <PresentationFormat>Widescreen</PresentationFormat>
  <Paragraphs>196</Paragraphs>
  <Slides>17</Slides>
  <Notes>17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17</vt:i4>
      </vt:variant>
    </vt:vector>
  </HeadingPairs>
  <TitlesOfParts>
    <vt:vector size="29" baseType="lpstr">
      <vt:lpstr>Calibri</vt:lpstr>
      <vt:lpstr>Arial</vt:lpstr>
      <vt:lpstr>-apple-system</vt:lpstr>
      <vt:lpstr>Kanit</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Introduction to Canva CRC Champions Program </vt:lpstr>
      <vt:lpstr>Trainer Notes: Introduction to Canva</vt:lpstr>
      <vt:lpstr>Acknowledgement of Country</vt:lpstr>
      <vt:lpstr>Introduction to Canva</vt:lpstr>
      <vt:lpstr>Session overview</vt:lpstr>
      <vt:lpstr>Introductions</vt:lpstr>
      <vt:lpstr>What is Canva?</vt:lpstr>
      <vt:lpstr>Getting Started with Canva</vt:lpstr>
      <vt:lpstr>Canva Templates</vt:lpstr>
      <vt:lpstr>Using different elements</vt:lpstr>
      <vt:lpstr>Fonts &amp; Text</vt:lpstr>
      <vt:lpstr>Using images</vt:lpstr>
      <vt:lpstr>Picture Frames</vt:lpstr>
      <vt:lpstr>Where to get help?</vt:lpstr>
      <vt:lpstr>Reflection</vt:lpstr>
      <vt:lpstr>Thank you!</vt:lpstr>
      <vt:lpstr>Thank you CRC Champions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Dylan Green</cp:lastModifiedBy>
  <cp:revision>32</cp:revision>
  <cp:lastPrinted>2025-02-13T23:53:00Z</cp:lastPrinted>
  <dcterms:created xsi:type="dcterms:W3CDTF">2022-08-01T06:12:05Z</dcterms:created>
  <dcterms:modified xsi:type="dcterms:W3CDTF">2025-09-02T07:01:30Z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0x01010071F0F04F5F537047B9E859B809FC98B2</vt:lpwstr>
  </property>
</Properties>
</file>