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76" r:id="rId4"/>
    <p:sldMasterId id="2147483732" r:id="rId5"/>
    <p:sldMasterId id="2147483771" r:id="rId6"/>
    <p:sldMasterId id="2147483745" r:id="rId7"/>
    <p:sldMasterId id="2147483693" r:id="rId8"/>
    <p:sldMasterId id="2147483758" r:id="rId9"/>
    <p:sldMasterId id="2147483784" r:id="rId10"/>
    <p:sldMasterId id="2147486483" r:id="rId11"/>
  </p:sldMasterIdLst>
  <p:notesMasterIdLst>
    <p:notesMasterId r:id="rId28"/>
  </p:notesMasterIdLst>
  <p:handoutMasterIdLst>
    <p:handoutMasterId r:id="rId29"/>
  </p:handoutMasterIdLst>
  <p:sldIdLst>
    <p:sldId id="256" r:id="rId12"/>
    <p:sldId id="570" r:id="rId13"/>
    <p:sldId id="307" r:id="rId14"/>
    <p:sldId id="569" r:id="rId15"/>
    <p:sldId id="571" r:id="rId16"/>
    <p:sldId id="572" r:id="rId17"/>
    <p:sldId id="577" r:id="rId18"/>
    <p:sldId id="517" r:id="rId19"/>
    <p:sldId id="579" r:id="rId20"/>
    <p:sldId id="581" r:id="rId21"/>
    <p:sldId id="587" r:id="rId22"/>
    <p:sldId id="588" r:id="rId23"/>
    <p:sldId id="580" r:id="rId24"/>
    <p:sldId id="586" r:id="rId25"/>
    <p:sldId id="573" r:id="rId26"/>
    <p:sldId id="522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Kanit" panose="020B0604020202020204" charset="-34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anit" panose="020B0502040204020203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2B2"/>
    <a:srgbClr val="F2F6FC"/>
    <a:srgbClr val="F4867C"/>
    <a:srgbClr val="FFFFFF"/>
    <a:srgbClr val="FFD38F"/>
    <a:srgbClr val="E9E9EB"/>
    <a:srgbClr val="F5F5F5"/>
    <a:srgbClr val="F9CADB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9" autoAdjust="0"/>
    <p:restoredTop sz="63317" autoAdjust="0"/>
  </p:normalViewPr>
  <p:slideViewPr>
    <p:cSldViewPr snapToGrid="0">
      <p:cViewPr varScale="1">
        <p:scale>
          <a:sx n="72" d="100"/>
          <a:sy n="72" d="100"/>
        </p:scale>
        <p:origin x="180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152"/>
    </p:cViewPr>
  </p:sorter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font" Target="fonts/font5.fntdata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1E23A5-C634-4226-2AA6-3645DE74EC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EB7D73-9E99-D904-FF8B-2FC0624B94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38932-FD9D-FAD1-B493-AB638ECD53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CRC Champion - Pilot - Training. digitalinclusion@wacoss.org.au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A1A54-4AA7-6D21-57B1-CB0B3C92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D4AB9D1-D40E-4FE1-B3C6-3943EA2B911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C45613-2B78-DE8A-7EB3-2BA5B3CB2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Youth Involvement Council</a:t>
            </a:r>
            <a:endParaRPr lang="en-A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13E168-A53B-9C2F-FA05-EBBCCB06D5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11/11/2024	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282288-45D2-D2DF-0B53-AD624DAEB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744FBF-1B2F-A88A-D326-4FBA9E19E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242C4-0024-4AC5-A7DF-7002D5F1BAE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WA Digital Inclusion Project – Project CRC Champion - Pilot - Training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C9484-8AD6-D3AA-5383-F8A388DEF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6E2039-60C8-43C7-8691-7B55BCC4159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Discuss the ways of creating passwords that are on the screen.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Think of a series of words for a passphrase that no one would be able to guess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The longer the password/passphrase, the harder it is to crack.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1441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Two factor verification is a second step after your password when you log in to online accounts.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It checks that it really is you trying to log in. Use it for your bank account to help protect it from criminals.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The second step can be: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one time code sent to your mobile phone or email,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a pin number,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a scan of your fingerprint, 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a scan of your 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</a:rPr>
              <a:t>Top tip: Set up two factor verification on all your important online accounts.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161824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693226"/>
            <a:ext cx="5486400" cy="430777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Setting up 2FA on Google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Go to Google Account Settings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Visit myaccount.google.com.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Sign in with your Google account.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Navigate to Security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Click on the "Security" tab on the left-hand side.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Set Up 2-Step Verification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Under the "Signing in to Google" section, find "2-Step Verification" and click on it.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Click "Get Started" and follow the prompts.</a:t>
            </a:r>
          </a:p>
          <a:p>
            <a:pPr lvl="1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dirty="0">
                <a:solidFill>
                  <a:srgbClr val="242424"/>
                </a:solidFill>
                <a:effectLst/>
              </a:rPr>
              <a:t>Choose Your Verification Method</a:t>
            </a:r>
            <a:r>
              <a:rPr lang="en-US" b="0" i="0" dirty="0">
                <a:solidFill>
                  <a:srgbClr val="242424"/>
                </a:solidFill>
                <a:effectLst/>
              </a:rPr>
              <a:t>: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You can choose to receive codes via text message or phone call. You can also use an authenticator app like Google Authenticator.</a:t>
            </a:r>
          </a:p>
          <a:p>
            <a:pPr marL="685800" lvl="1" indent="-22860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Follow the instructions to complete the setup.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Some banks or other services make 2FA mandatory for some things. For example transferring money to someone you haven’t transferred to for the first time.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3025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108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FBE-239E-5A10-A9DB-8FA56DE5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7D5B3-06A7-9E61-B69A-9DE78CFB1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D86DD-372A-FCFF-FA9B-532C159EA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Reflect using the points on the slide and answer any questions someone might have.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43194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398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ADCC4-DC85-3E52-F92B-C48C080F6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E86B45-9CC0-9E36-4FF3-7F1A5D5362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3BF5E-50AA-9165-7315-09041A51FA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322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999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4B3C5EB-2EE6-8616-6FC8-5FA33F569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89B7C18F-FC6F-4508-B9FF-631F60AF2B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7645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01E1-0526-FBFE-CCFB-796F09E00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0EBBCF-28BD-00DD-D19D-37D0E8F9AB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94B6E-35DE-17EB-0D50-3A043CC38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400" dirty="0"/>
              <a:t>Greet everyone, introduce yourself and why you’re here.</a:t>
            </a:r>
          </a:p>
          <a:p>
            <a:r>
              <a:rPr lang="en-AU" sz="1400" dirty="0"/>
              <a:t>Explain the workshops purpose. To provide an overview of password safety and two factor authentication.</a:t>
            </a:r>
          </a:p>
          <a:p>
            <a:r>
              <a:rPr lang="en-AU" sz="1400" dirty="0"/>
              <a:t>Highlight the importance of Passwords and 2FA for work, learning and life. Discuss how passwords are needed everywhere and used for many things.</a:t>
            </a:r>
          </a:p>
          <a:p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530743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3CAD5-20F8-6DA6-5CA9-C4E5A1327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60AF8-B049-3863-DFB7-CC57A921C4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84C6B6-927D-A61E-0AF7-1250F2EDF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Ask each participant to introduce themselves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 . They should include their name and one interesting fact about themselves.</a:t>
            </a:r>
          </a:p>
          <a:p>
            <a:pPr algn="l">
              <a:spcBef>
                <a:spcPts val="0"/>
              </a:spcBef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algn="l">
              <a:spcBef>
                <a:spcPts val="0"/>
              </a:spcBef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Limit each introduction to 30 seconds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 to keep it brief and engaging.</a:t>
            </a:r>
          </a:p>
          <a:p>
            <a:pPr>
              <a:spcBef>
                <a:spcPts val="0"/>
              </a:spcBef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875345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Introduction</a:t>
            </a:r>
            <a:r>
              <a:rPr lang="en-US" sz="1400" dirty="0">
                <a:solidFill>
                  <a:srgbClr val="242424"/>
                </a:solidFill>
              </a:rPr>
              <a:t>.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 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Explain what a password is and why it's important for keeping things secure.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Explain that passwords should not be shared.</a:t>
            </a: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Interactive Question</a:t>
            </a:r>
            <a:r>
              <a:rPr lang="en-US" sz="1400" dirty="0">
                <a:solidFill>
                  <a:srgbClr val="242424"/>
                </a:solidFill>
              </a:rPr>
              <a:t>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Ask the audience how many of their accounts use passwords?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42424"/>
                </a:solidFill>
              </a:rPr>
              <a:t>Ask</a:t>
            </a:r>
            <a:r>
              <a:rPr lang="en-US" sz="1400" b="0" i="0" dirty="0">
                <a:solidFill>
                  <a:srgbClr val="242424"/>
                </a:solidFill>
                <a:effectLst/>
              </a:rPr>
              <a:t> if they use the same one for different accounts.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400" b="0" i="0" dirty="0">
              <a:solidFill>
                <a:srgbClr val="242424"/>
              </a:solidFill>
              <a:effectLst/>
            </a:endParaRPr>
          </a:p>
          <a:p>
            <a:pPr marL="285750" indent="-2857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242424"/>
                </a:solidFill>
                <a:effectLst/>
              </a:rPr>
              <a:t>Examples.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Show examples of: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weak passwords - "password123“</a:t>
            </a:r>
          </a:p>
          <a:p>
            <a:pPr marL="1200150" lvl="2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42424"/>
                </a:solidFill>
                <a:effectLst/>
              </a:rPr>
              <a:t>strong ones - "P@ssw0rd!2025“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61446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75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540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803651"/>
            <a:ext cx="5486400" cy="3600450"/>
          </a:xfrm>
        </p:spPr>
        <p:txBody>
          <a:bodyPr/>
          <a:lstStyle/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Explanation</a:t>
            </a:r>
            <a:r>
              <a:rPr lang="en-US" dirty="0">
                <a:solidFill>
                  <a:srgbClr val="242424"/>
                </a:solidFill>
              </a:rPr>
              <a:t>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Explain the importance of using a mix of characters to create strong passwords.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Passphrase</a:t>
            </a:r>
            <a:r>
              <a:rPr lang="en-US" dirty="0">
                <a:solidFill>
                  <a:srgbClr val="242424"/>
                </a:solidFill>
              </a:rPr>
              <a:t>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Introduce the concept of a passphrase. 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It is is a longer sequence of words or a sentence that is easy to remember but still secure.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Example.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Show an example of a passphrase like "SunnyBeach2025!" 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2424"/>
                </a:solidFill>
              </a:rPr>
              <a:t>E</a:t>
            </a:r>
            <a:r>
              <a:rPr lang="en-US" b="0" i="0" dirty="0">
                <a:solidFill>
                  <a:srgbClr val="242424"/>
                </a:solidFill>
                <a:effectLst/>
              </a:rPr>
              <a:t>xplain why it's strong - it combines words with numbers and is easy to remember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Creating Passphrases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Choose a few random words that are meaningful to you.</a:t>
            </a: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Combine them with numbers or symbols.</a:t>
            </a:r>
          </a:p>
          <a:p>
            <a:pPr marL="628650" lvl="1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Make sure it's long enough to be secure but easy for you to remember.</a:t>
            </a: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1" i="0" dirty="0">
              <a:solidFill>
                <a:srgbClr val="242424"/>
              </a:solidFill>
              <a:effectLst/>
            </a:endParaRPr>
          </a:p>
          <a:p>
            <a:pPr marL="171450" indent="-17145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242424"/>
                </a:solidFill>
                <a:effectLst/>
              </a:rPr>
              <a:t>Activity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b="0" i="0" dirty="0">
              <a:solidFill>
                <a:srgbClr val="242424"/>
              </a:solidFill>
              <a:effectLst/>
            </a:endParaRP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Ask participants to create their own passphrases using the method described. </a:t>
            </a:r>
          </a:p>
          <a:p>
            <a:pPr marL="628650" lvl="1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</a:rPr>
              <a:t>Encourage people not to share their answers unless they won’t use them!</a:t>
            </a:r>
          </a:p>
        </p:txBody>
      </p:sp>
    </p:spTree>
    <p:extLst>
      <p:ext uri="{BB962C8B-B14F-4D97-AF65-F5344CB8AC3E}">
        <p14:creationId xmlns:p14="http://schemas.microsoft.com/office/powerpoint/2010/main" val="2896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02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6925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5654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2667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818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5582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8868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28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986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08652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777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091044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96523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373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68590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5821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90675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6064AC-3F7A-B5DB-CC18-8E28E0C005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F89E4B-5A98-DFAE-DEA7-B9AD1E5FEF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EC164-9014-4366-96F3-8CDCF36BA6E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938328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873F54-0041-46FE-5E3B-074B6108E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C01493-7E1A-7911-91FC-8782A39CE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332DC-77CE-4432-8FEF-82D531AF078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91872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FDBD71-161B-EE8E-E394-A34AE3A0B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F27AD3-4732-8A00-F9CD-A06114F43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732CF-05B5-44F6-8B3F-52A90629527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36663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2812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7B87-2433-4A52-10B0-FCB5F7D2B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C09E-B24B-5A20-DE9B-ECAD4CEC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1AFEE-7C65-44DA-B85E-194D2AF0EB8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1020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67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4B894-A5CF-E7E4-C4C1-8D87C5FCF7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0CF1F-87D1-A910-C5FA-8AAB15D525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49407-9490-413C-9DB8-4A46AC5FDD0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4748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684DE8-3A36-655E-A745-638174C806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0C3980-55B6-7B2E-89F0-190B5C67C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FC14-46E2-4FE7-9E7A-FC5FD30A318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3940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5965C17-9037-9747-9902-B6902072DD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117D911-B5ED-1A94-E84F-B24C893303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886FD-A8B0-4419-A8DB-EAAD3F5523C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4081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2EFC1-BCBE-3C66-DE44-FFC008993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F1A0-86BF-040C-3242-628CA6BE72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4F63-3537-416B-93EC-7EF5006F3BB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3737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AA2CC-7D25-7ECE-CC98-B38CC7CA08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01AF-C30E-E963-E098-3735CD0311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6B18-5835-4479-A9B5-6BDB8B017D2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25883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0CEC6F-5C04-F898-CA14-24C5B0112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E8F37F-3620-C618-7AB8-F7D549E6D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8C40F-4FCC-4AFF-A86C-B96DA062AEA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16621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EE7BE-4EDD-3B0C-A621-0D14EB100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1F4F99-84EC-F892-0BCB-6D193789F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E679-98E8-440A-808A-49BE0FB27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9079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F9D620-7F1E-6F0E-F31C-30ACC0919C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DEC565-0E02-000B-A6AA-D462020FD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A3FE7-1B1E-4643-93A5-4711ADB21D1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5905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40094B9-A980-0DCA-0C9D-7312569ED8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AE14FB-865B-28F0-6560-685A1D76A1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6861F-6367-46FA-8F95-443315425D1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43697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B378F5-7EE8-C7EB-4C3A-4FD9AF1190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83A677-4412-50BC-E73D-7C99C3330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9563-BAC4-43CF-AF63-937BB8B8250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421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757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8256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931C7-42C7-BDC5-EC63-1915EC9868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1860C-2FED-8636-032D-BF325AAE46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CC99C-C983-48AF-AD54-7F0509E51DB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1134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606FAD8-D1B9-5229-DDCC-0C8E6DDAA5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DA78D5-7B59-50B3-2837-1CDEEF0D5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DBB5-839D-48CE-9D8E-10CB3AD092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5029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CBABF-95C0-1915-E22B-45B88D180C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750A77-D781-9F9D-9705-DC63190D8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88EA-9044-4FE8-BC6D-5D56C618B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05410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CB4F4C7-D8CE-1DC9-590E-0CBF91D7C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796840-5347-5AC6-F572-7ED586FB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13B9E-AA8D-4DF1-BF4B-4B18D887EDD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4630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E5123-AC7F-0EB3-3DD4-9F2765B2E9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439D4-B446-E115-B5EB-42E2788C0D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B87B-244B-4F91-994C-EC601E1731C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81508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023FB-C35D-4CAC-EAB5-DFE68E51F1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1AB48-65F5-84F7-FC83-74DD900D8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E439-E5DE-426B-A786-C248ECB1293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9449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BCC49C-21A9-BC7E-76E5-627BE6C9C5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6223C9-F7C6-2CD9-9495-9299E3C85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00286-EE1F-4895-92A3-E1070E4E22D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9748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E84D1-045D-E66A-0F34-E7D83FF0C9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61125"/>
            <a:ext cx="6854825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127E89-33A8-5EF2-3A9F-92B187F58E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61125"/>
            <a:ext cx="2406650" cy="236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0F2DF-7E57-4C05-8A36-EB81073353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11030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0D49A8-311B-80B2-C060-D4E4D26D0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C18FB0-7F0D-668D-8757-4AF63DDFFA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A2199-516D-4B78-B8A7-8065D1619F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5443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459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E1B7DF-52EC-832E-2536-31E3259538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AD6636-C7AE-B525-C90C-766EE8A2BA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D3CB-A917-42DA-B109-8BB3138EC5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14716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27FFAA-64F7-277F-7B83-5BE7090AF8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02982C-095B-5BAC-E10C-673B33D5BC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FEC68-CACC-4F48-B5F5-E7FC72DA771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97337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035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4C44-1D72-9EF0-920A-141DDAB72E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B6CA0-750C-A48C-3A32-B11A6F9C5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58D8-01DA-4081-BFE8-329E6740CCE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19986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AC84F12-50A4-CC0D-CF7D-580671AD5C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30291F-7157-A766-F525-6AE68D6FE4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06D8F-024E-44E9-9ACD-51965AA581F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72582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76C19D-472A-1CDE-5C48-FFEB7A5FE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7E60AD-E4E0-6FF1-DC38-2B9E31873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4CA-1C5E-4D0B-BF6D-7424DCC6471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447991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F100B4C-80BD-E6E7-336A-06E59F24C2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E1BDFC-C723-5E39-C4DA-072C495C6E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DE8CF-B7BE-4A23-84DB-7F3C36AB460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7822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33B0E-4933-ADC6-5F32-C18BE75B2D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2456E-25C1-CE75-A2E5-3D61E028C6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16BD-11DC-40B9-AC11-BFEBA3154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45562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6E46F-5128-9B55-FB71-4602DCFE93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7CEDE-4BFB-35C0-A98B-CF16574C4D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6B1C5-984C-4A70-9B6B-5AC5C4861D8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34801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D59AFC-3244-38EB-0D59-FA646226B2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0B5CD9-1F5E-2F69-BEB0-159C5510D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E4F4-5672-4D18-B486-53632CE6442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56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7667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97B12AD-21BE-CB93-2DD7-625F9C5EE7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1BE689-EE3E-40A3-CA1F-93DE14EE3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F975D-1C7D-4297-B5C7-237EB8BB050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41534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80CA9E-CF1C-9879-3BEE-92529C5879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0501C0-25DF-673B-C497-B3578AD41E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39373-DC9E-4140-BD74-79677DCC11F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9405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3D3099-7375-52E2-0937-DC48179D15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DDCD0A-7339-3B75-43FF-79731C537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36244-F2C7-4B34-912A-0A26187E9F6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5684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C83681-44DD-7280-1397-7B4AC6879D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6F06013-064F-28EB-7596-EFE29333C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85A96-F80E-4F0F-8C23-855F96EBF1F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95674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16111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56C58-59BA-45AD-6710-CF9564430B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2D372-8764-2B01-EB7A-0AD2F88F5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942F-804F-45C7-9F63-98334BFD577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102096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8BF5A65-C9DE-5E83-1BE0-D435FCAC2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E503DB-A3E3-279E-D28A-E12414288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B0D8B-D00B-4ECC-A8D3-334E6A4365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87519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A9C128-B68F-5D39-75E2-0BDC1FAB6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308EFE-C940-2130-46FD-96D333AE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B8D0-E753-4489-BFF2-9280B7A36B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61654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F3F4030-8999-1729-1E96-C8734134E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C2A559A-860C-03EA-3E89-F3D348B5D8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F32D-1C82-4E2B-A3DE-1A3863E373B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4135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7A95B-7A2D-697C-13D3-2616F5C7B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3840-3D94-48B2-E0A1-BF6C7AFBF2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7D395-A8C5-4715-B34B-47689CEB283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9871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98300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0B38E-5170-ECD5-7131-E6D273A52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84EF6-4F5E-BC0F-C616-0E95D17570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2073-0755-4847-A1DE-BFB1F9B8402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6957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89DFB2-997E-B2BF-FA94-7E28710818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9FB3D-2BB6-F4D8-8061-058EDFB6B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BF771-92C2-4B55-B826-B7EC585D2DB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98148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0444453-D57F-BEC1-BC27-26AD041C77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493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16E318-B4C6-C62C-6069-A65C973A9C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48493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3B33-18CF-4495-9E17-901320966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1865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EA3C19-8ACB-C73C-676B-FCDEACE252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2F69E7-F336-D881-1BFF-208EF66592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7C8A9-411A-4A02-8875-8A298F3C57B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91321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2521B2D-ACA5-0F74-C30A-AAC90BB592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708D68-704F-CD5F-979E-4FAF907BD1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D2FA-2775-4BCC-B142-0D6FAE6A19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469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77C01F-C0CF-369B-2E8E-390DC17515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5165FA-7DEF-8820-BBC1-A5E030496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06A0C-9A81-4164-BBD9-108E0B441B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2347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906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F29B-921D-98F9-E12B-A6D7172C6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0FFA2-D99B-54D2-A51E-1BF378479A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4D1A7-7217-47BF-969F-900A37AB931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941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AA0B51-06A6-EA38-EDE0-5335B0BAED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E255E6-FEB9-CCFF-4B44-BED93CF0F7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96B2F-C324-4733-AADF-589841D9629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04056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AAD07-19C6-59EB-5000-EE33F0B1CA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3FE920-FAAE-E769-B9FB-AC13EC9C3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2D752-311C-4718-A809-99DC7CB85D6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23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73425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132CC63-816B-985A-3CA7-FD748E53E1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DE92BE-0185-C397-D4F2-81B8ECE23E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0F26-61A1-40B5-8AAE-A66DC345B3A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731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177EC-627C-F808-62A7-90CA0B133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79153-37FD-E26A-F97F-4B445265C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91578-3BFA-409D-82D7-7C18F4B3E5A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47357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02F19-11B6-1C8C-F77B-B5DDEDA5A2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A083-1F86-9961-465C-9EAF8FE0EC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2438-C6AA-435A-A5F7-935379DA2A9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330328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4DD5D1-655B-A412-1FA4-956A4EFD9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D708EDE-A39F-BFEC-ED32-60E5B0E0BA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86880-0336-4114-8A0E-822D73BEC72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3573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B3EA660-CC1C-F30A-4BFF-B9CDBC737F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E306CA3-CC28-22EB-B79C-BBEFC32313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93084-53EE-4DD2-910C-A5C2B108F1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70169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60429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55039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683958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8069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450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0846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0064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90878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1218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77795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37128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6194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1"/>
                </a:solidFill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solidFill>
                  <a:schemeClr val="tx1"/>
                </a:solidFill>
                <a:cs typeface="Arial" panose="020B0604020202020204" pitchFamily="34" charset="0"/>
              </a:rPr>
              <a:t>CRC Champions Program | Partner Training .</a:t>
            </a:r>
            <a:endParaRPr lang="en-US" alt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9401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99" r:id="rId1"/>
    <p:sldLayoutId id="2147486400" r:id="rId2"/>
    <p:sldLayoutId id="2147486401" r:id="rId3"/>
    <p:sldLayoutId id="2147486469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7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cs typeface="Arial" panose="020B0604020202020204" pitchFamily="34" charset="0"/>
              </a:rPr>
              <a:t>WA Digital Inclusion Project | </a:t>
            </a:r>
            <a:r>
              <a:rPr lang="en-AU" altLang="en-US" dirty="0">
                <a:cs typeface="Arial" panose="020B0604020202020204" pitchFamily="34" charset="0"/>
              </a:rPr>
              <a:t>CRC Champions Program | Partner Training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09" r:id="rId1"/>
    <p:sldLayoutId id="2147486410" r:id="rId2"/>
    <p:sldLayoutId id="2147486411" r:id="rId3"/>
    <p:sldLayoutId id="2147486471" r:id="rId4"/>
    <p:sldLayoutId id="2147486412" r:id="rId5"/>
    <p:sldLayoutId id="2147486413" r:id="rId6"/>
    <p:sldLayoutId id="2147486414" r:id="rId7"/>
    <p:sldLayoutId id="2147486415" r:id="rId8"/>
    <p:sldLayoutId id="2147486416" r:id="rId9"/>
    <p:sldLayoutId id="2147486417" r:id="rId10"/>
    <p:sldLayoutId id="2147486418" r:id="rId11"/>
    <p:sldLayoutId id="21474864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94B6FEC-3EC4-ECD2-3228-95B0A23B4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69F679E3-AE11-BFA7-062D-B6A7AA18F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6AA8-D2E0-0DC9-039B-4C0D616C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pic>
        <p:nvPicPr>
          <p:cNvPr id="3077" name="Picture 7">
            <a:extLst>
              <a:ext uri="{FF2B5EF4-FFF2-40B4-BE49-F238E27FC236}">
                <a16:creationId xmlns:a16="http://schemas.microsoft.com/office/drawing/2014/main" id="{5CB56A92-3366-7807-C76A-3E7F59C556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BC0E7DA3-B623-F86C-19CA-1BE6487828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E034-AD45-9534-DC80-D0C5A46E3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53FA412E-38BE-4F79-B553-EDE76D44228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3081" name="Picture 11">
            <a:extLst>
              <a:ext uri="{FF2B5EF4-FFF2-40B4-BE49-F238E27FC236}">
                <a16:creationId xmlns:a16="http://schemas.microsoft.com/office/drawing/2014/main" id="{1AD27560-4A8C-0B5D-F73E-D80513178A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73" r:id="rId4"/>
    <p:sldLayoutId id="2147486422" r:id="rId5"/>
    <p:sldLayoutId id="2147486423" r:id="rId6"/>
    <p:sldLayoutId id="2147486424" r:id="rId7"/>
    <p:sldLayoutId id="2147486425" r:id="rId8"/>
    <p:sldLayoutId id="2147486426" r:id="rId9"/>
    <p:sldLayoutId id="2147486427" r:id="rId10"/>
    <p:sldLayoutId id="2147486428" r:id="rId11"/>
    <p:sldLayoutId id="2147486474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19DAA380-C6C8-55EE-9CD6-4351CC370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50A75EEA-97FA-5F14-F937-1871C5ACD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83DA5-1571-96CF-09EA-0DFE625E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9538"/>
            <a:ext cx="7526338" cy="246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pic>
        <p:nvPicPr>
          <p:cNvPr id="4101" name="Picture 7">
            <a:extLst>
              <a:ext uri="{FF2B5EF4-FFF2-40B4-BE49-F238E27FC236}">
                <a16:creationId xmlns:a16="http://schemas.microsoft.com/office/drawing/2014/main" id="{DF8A1D36-7380-639E-4F28-D3B6308A8B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>
            <a:extLst>
              <a:ext uri="{FF2B5EF4-FFF2-40B4-BE49-F238E27FC236}">
                <a16:creationId xmlns:a16="http://schemas.microsoft.com/office/drawing/2014/main" id="{FC100B84-0CE9-48E3-8D59-2E602EC429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F970-3158-B4C8-78F7-D91EF512A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538"/>
            <a:ext cx="2743200" cy="2460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BDE20F75-37B3-4CBD-9D09-91F29247B8C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4104" name="Picture 10">
            <a:extLst>
              <a:ext uri="{FF2B5EF4-FFF2-40B4-BE49-F238E27FC236}">
                <a16:creationId xmlns:a16="http://schemas.microsoft.com/office/drawing/2014/main" id="{AFA632AB-AD60-92F9-8B93-68FB83E7F9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29" r:id="rId1"/>
    <p:sldLayoutId id="2147486430" r:id="rId2"/>
    <p:sldLayoutId id="2147486431" r:id="rId3"/>
    <p:sldLayoutId id="2147486475" r:id="rId4"/>
    <p:sldLayoutId id="2147486432" r:id="rId5"/>
    <p:sldLayoutId id="2147486433" r:id="rId6"/>
    <p:sldLayoutId id="2147486434" r:id="rId7"/>
    <p:sldLayoutId id="2147486435" r:id="rId8"/>
    <p:sldLayoutId id="2147486436" r:id="rId9"/>
    <p:sldLayoutId id="2147486437" r:id="rId10"/>
    <p:sldLayoutId id="2147486438" r:id="rId11"/>
    <p:sldLayoutId id="2147486476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F04BD1A0-F7DB-C59C-8249-0362CC85BC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4D4BFB0-402B-958E-E752-9345C1E5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009F3-2631-8ACB-EC64-BC237BD7A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pic>
        <p:nvPicPr>
          <p:cNvPr id="5125" name="Picture 6">
            <a:extLst>
              <a:ext uri="{FF2B5EF4-FFF2-40B4-BE49-F238E27FC236}">
                <a16:creationId xmlns:a16="http://schemas.microsoft.com/office/drawing/2014/main" id="{6790D7D6-334D-1347-0DC1-80BD3E6D35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7E3E8C84-DF10-EC86-D561-7189E6D6D1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68F4273E-0AC8-2725-29EE-C86E25769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5AC56-2325-8F85-ADA6-9FEFD8EB5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48D004-B801-4596-96B0-B7048528551C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9" r:id="rId1"/>
    <p:sldLayoutId id="2147486440" r:id="rId2"/>
    <p:sldLayoutId id="2147486441" r:id="rId3"/>
    <p:sldLayoutId id="2147486477" r:id="rId4"/>
    <p:sldLayoutId id="2147486442" r:id="rId5"/>
    <p:sldLayoutId id="2147486443" r:id="rId6"/>
    <p:sldLayoutId id="2147486444" r:id="rId7"/>
    <p:sldLayoutId id="2147486445" r:id="rId8"/>
    <p:sldLayoutId id="2147486446" r:id="rId9"/>
    <p:sldLayoutId id="2147486447" r:id="rId10"/>
    <p:sldLayoutId id="2147486448" r:id="rId11"/>
    <p:sldLayoutId id="2147486478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37A6F"/>
            </a:gs>
            <a:gs pos="52000">
              <a:srgbClr val="F8B0C9"/>
            </a:gs>
            <a:gs pos="100000">
              <a:srgbClr val="FFD38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8CEB4F63-DFC7-B552-DC17-E14C75AE4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0584965F-CB7F-898F-1E7C-3C8E4564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A068B-8328-B7C9-5B5D-EB9CBC131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770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pic>
        <p:nvPicPr>
          <p:cNvPr id="6149" name="Picture 7">
            <a:extLst>
              <a:ext uri="{FF2B5EF4-FFF2-40B4-BE49-F238E27FC236}">
                <a16:creationId xmlns:a16="http://schemas.microsoft.com/office/drawing/2014/main" id="{9663D53D-F494-F4D6-A347-C26B65B96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>
            <a:extLst>
              <a:ext uri="{FF2B5EF4-FFF2-40B4-BE49-F238E27FC236}">
                <a16:creationId xmlns:a16="http://schemas.microsoft.com/office/drawing/2014/main" id="{48CC8243-24C6-607A-92B6-78D7312CC2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32C92-C400-7CFA-3B73-768DD2A4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latin typeface="Kanit" charset="-34"/>
              </a:defRPr>
            </a:lvl1pPr>
          </a:lstStyle>
          <a:p>
            <a:pPr>
              <a:defRPr/>
            </a:pPr>
            <a:fld id="{3B871BD0-B33A-4332-BA47-A3EE7728D32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pic>
        <p:nvPicPr>
          <p:cNvPr id="6152" name="Picture 9">
            <a:extLst>
              <a:ext uri="{FF2B5EF4-FFF2-40B4-BE49-F238E27FC236}">
                <a16:creationId xmlns:a16="http://schemas.microsoft.com/office/drawing/2014/main" id="{76D07D94-07F3-23B2-AD5E-C95573284A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3" y="230188"/>
            <a:ext cx="1392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49" r:id="rId1"/>
    <p:sldLayoutId id="2147486450" r:id="rId2"/>
    <p:sldLayoutId id="2147486451" r:id="rId3"/>
    <p:sldLayoutId id="2147486479" r:id="rId4"/>
    <p:sldLayoutId id="2147486452" r:id="rId5"/>
    <p:sldLayoutId id="2147486453" r:id="rId6"/>
    <p:sldLayoutId id="2147486454" r:id="rId7"/>
    <p:sldLayoutId id="2147486455" r:id="rId8"/>
    <p:sldLayoutId id="2147486456" r:id="rId9"/>
    <p:sldLayoutId id="2147486457" r:id="rId10"/>
    <p:sldLayoutId id="2147486458" r:id="rId11"/>
    <p:sldLayoutId id="2147486480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350B2DFB-F921-A3BD-4166-633D4A62D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0E04E603-3F7E-A7E5-5095-3B056965A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C2487-429A-61C6-09F5-683BA2C2D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pic>
        <p:nvPicPr>
          <p:cNvPr id="7173" name="Picture 6">
            <a:extLst>
              <a:ext uri="{FF2B5EF4-FFF2-40B4-BE49-F238E27FC236}">
                <a16:creationId xmlns:a16="http://schemas.microsoft.com/office/drawing/2014/main" id="{8E54DD4E-F98F-7A1D-EE23-84359343C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>
            <a:extLst>
              <a:ext uri="{FF2B5EF4-FFF2-40B4-BE49-F238E27FC236}">
                <a16:creationId xmlns:a16="http://schemas.microsoft.com/office/drawing/2014/main" id="{EE1F7F68-A6CC-9E50-CD4B-58374156B8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4A102C35-1351-E297-08DD-C0D2F3808B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7665E-EB2D-1F29-27DF-22C82403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DA8C01AA-87BC-4F26-A33B-759EEC5B56C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8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  <p:sldLayoutId id="214748648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5086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84" r:id="rId1"/>
    <p:sldLayoutId id="2147486485" r:id="rId2"/>
    <p:sldLayoutId id="2147486486" r:id="rId3"/>
    <p:sldLayoutId id="2147486487" r:id="rId4"/>
    <p:sldLayoutId id="2147486488" r:id="rId5"/>
    <p:sldLayoutId id="2147486489" r:id="rId6"/>
    <p:sldLayoutId id="2147486490" r:id="rId7"/>
    <p:sldLayoutId id="2147486491" r:id="rId8"/>
    <p:sldLayoutId id="2147486492" r:id="rId9"/>
    <p:sldLayoutId id="2147486493" r:id="rId10"/>
    <p:sldLayoutId id="2147486494" r:id="rId11"/>
    <p:sldLayoutId id="214748649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5" Type="http://schemas.openxmlformats.org/officeDocument/2006/relationships/hyperlink" Target="https://www.cyber.gov.au/protect-yourself/securing-your-accounts/passphrases" TargetMode="External"/><Relationship Id="rId4" Type="http://schemas.openxmlformats.org/officeDocument/2006/relationships/hyperlink" Target="https://goodthingsaustralia.org/wp-content/uploads/2024/05/smithfamily_strong_passwords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thingsaustralia.org/wp-content/uploads/2024/05/smithfamily_strong_passwords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lliot@wacoss.org.a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0.xml"/><Relationship Id="rId1" Type="http://schemas.openxmlformats.org/officeDocument/2006/relationships/video" Target="https://www.youtube.com/embed/aHaBH4LqGsI?start=55&amp;feature=oembed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80063" y="4161689"/>
            <a:ext cx="9204960" cy="1361354"/>
          </a:xfrm>
        </p:spPr>
        <p:txBody>
          <a:bodyPr/>
          <a:lstStyle/>
          <a:p>
            <a:pPr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Digital Skills Training – Passwords and 2 Factor Authentication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>
                <a:cs typeface="Arial" panose="020B0604020202020204" pitchFamily="34" charset="0"/>
              </a:rPr>
              <a:t>CRC Champions Program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C0E9410B-5ACC-66C1-6630-1BE6902C3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95303" y="5499100"/>
            <a:ext cx="4987145" cy="555625"/>
          </a:xfrm>
        </p:spPr>
        <p:txBody>
          <a:bodyPr/>
          <a:lstStyle/>
          <a:p>
            <a:pPr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5408893" cy="241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EDB861-FCDA-4EA0-86EF-952044547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406" y="5671577"/>
            <a:ext cx="2814282" cy="9070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9E50-662F-E83D-00A6-6C23AE48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Tips for Remembering Passwords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AD784D-AE0C-C956-A5D1-BCAD89859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</a:rPr>
              <a:t>Create a story or phrase. </a:t>
            </a:r>
          </a:p>
          <a:p>
            <a:pPr marL="261938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i="0" dirty="0">
                <a:solidFill>
                  <a:schemeClr val="tx1"/>
                </a:solidFill>
                <a:effectLst/>
              </a:rPr>
              <a:t>For example, “</a:t>
            </a:r>
            <a:r>
              <a:rPr lang="en-US" i="0" u="sng" dirty="0" err="1">
                <a:solidFill>
                  <a:schemeClr val="tx1"/>
                </a:solidFill>
                <a:effectLst/>
              </a:rPr>
              <a:t>Thecommunitycentrehasfreewifi</a:t>
            </a:r>
            <a:r>
              <a:rPr lang="en-US" i="0" dirty="0">
                <a:solidFill>
                  <a:schemeClr val="tx1"/>
                </a:solidFill>
                <a:effectLst/>
              </a:rPr>
              <a:t>" from visiting the local community </a:t>
            </a:r>
            <a:r>
              <a:rPr lang="en-US" i="0" dirty="0" err="1">
                <a:solidFill>
                  <a:schemeClr val="tx1"/>
                </a:solidFill>
                <a:effectLst/>
              </a:rPr>
              <a:t>centre</a:t>
            </a:r>
            <a:r>
              <a:rPr lang="en-US" i="0" dirty="0">
                <a:solidFill>
                  <a:schemeClr val="tx1"/>
                </a:solidFill>
                <a:effectLst/>
              </a:rPr>
              <a:t>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effectLst/>
              </a:rPr>
              <a:t>Example of a robust password: "</a:t>
            </a:r>
            <a:r>
              <a:rPr lang="en-US" i="0" u="sng" dirty="0">
                <a:solidFill>
                  <a:schemeClr val="tx1"/>
                </a:solidFill>
                <a:effectLst/>
              </a:rPr>
              <a:t>C0mmun1tyC#ntr3h@sfreeWiFi</a:t>
            </a:r>
            <a:r>
              <a:rPr lang="en-US" i="0" dirty="0">
                <a:solidFill>
                  <a:schemeClr val="tx1"/>
                </a:solidFill>
                <a:effectLst/>
              </a:rPr>
              <a:t>"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Person holding credit card using laptop">
            <a:extLst>
              <a:ext uri="{FF2B5EF4-FFF2-40B4-BE49-F238E27FC236}">
                <a16:creationId xmlns:a16="http://schemas.microsoft.com/office/drawing/2014/main" id="{AEA9AA87-796D-B59F-F415-F779A13065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/>
        </p:blipFill>
        <p:spPr>
          <a:xfrm>
            <a:off x="6734628" y="1825625"/>
            <a:ext cx="4619171" cy="3502731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9518-4AB0-B127-1CCF-0C743334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7664B-D2A0-3C28-3452-579A5FCE6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0612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EAB8-ADEA-195F-A3DE-99742008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Two-Factor Authentication (2FA)</a:t>
            </a:r>
          </a:p>
        </p:txBody>
      </p:sp>
      <p:pic>
        <p:nvPicPr>
          <p:cNvPr id="8" name="Content Placeholder 7" descr="A closeup of a key and a keyhole">
            <a:extLst>
              <a:ext uri="{FF2B5EF4-FFF2-40B4-BE49-F238E27FC236}">
                <a16:creationId xmlns:a16="http://schemas.microsoft.com/office/drawing/2014/main" id="{B26A9616-652E-D6D6-AE56-41040386E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825625"/>
            <a:ext cx="5181600" cy="3929223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9398C-E87B-2628-8055-94EC799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7886" y="2423886"/>
            <a:ext cx="4865914" cy="3330962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2FA adds an extra layer of security to your accounts.</a:t>
            </a:r>
          </a:p>
          <a:p>
            <a:r>
              <a:rPr lang="en-US" dirty="0">
                <a:solidFill>
                  <a:schemeClr val="tx1"/>
                </a:solidFill>
              </a:rPr>
              <a:t>It requires a second step, like a code sent to your phone, after entering your password.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1F133-CD9A-40B8-16FA-0090B689A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92ECA-A272-DF15-B4CB-17FE642327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75043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5D09-8115-918A-4A49-C9BF3182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Setting up 2FA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8285-F0AE-C77D-5817-CC27FE9A2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81943"/>
            <a:ext cx="5181600" cy="3272905"/>
          </a:xfrm>
        </p:spPr>
        <p:txBody>
          <a:bodyPr wrap="square" anchor="t">
            <a:norm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Go to your account settings.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Look for security or 2FA options.</a:t>
            </a:r>
          </a:p>
          <a:p>
            <a:pPr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</a:rPr>
              <a:t>Follow the instructions to set it up.</a:t>
            </a:r>
          </a:p>
        </p:txBody>
      </p:sp>
      <p:pic>
        <p:nvPicPr>
          <p:cNvPr id="8" name="Content Placeholder 7" descr="Padlock on computer motherboard">
            <a:extLst>
              <a:ext uri="{FF2B5EF4-FFF2-40B4-BE49-F238E27FC236}">
                <a16:creationId xmlns:a16="http://schemas.microsoft.com/office/drawing/2014/main" id="{362256F5-6CF0-AFD3-E9C4-7179C530EE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172200" y="1825625"/>
            <a:ext cx="5181600" cy="3929223"/>
          </a:xfr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D9FBF-B068-E7DE-9B30-8BA1D3D320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A8F11-9BFD-9D67-102C-3F23769FD8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9A4D1A7-7217-47BF-969F-900A37AB9311}" type="slidenum">
              <a:rPr lang="en-AU" altLang="en-US" smtClean="0"/>
              <a:pPr>
                <a:spcAft>
                  <a:spcPts val="600"/>
                </a:spcAft>
                <a:defRPr/>
              </a:pPr>
              <a:t>12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0797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EEB-62B2-A240-072C-D07AA6F7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Useful resources</a:t>
            </a:r>
            <a:endParaRPr lang="en-AU" dirty="0"/>
          </a:p>
        </p:txBody>
      </p:sp>
      <p:pic>
        <p:nvPicPr>
          <p:cNvPr id="11" name="Content Placeholder 10" descr="Person typing on laptop">
            <a:extLst>
              <a:ext uri="{FF2B5EF4-FFF2-40B4-BE49-F238E27FC236}">
                <a16:creationId xmlns:a16="http://schemas.microsoft.com/office/drawing/2014/main" id="{6778103A-B53B-2E3C-B819-24BF240F2E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2911"/>
            <a:ext cx="5181600" cy="291465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35165-5E56-9963-C6EB-199EBBBDB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 wrap="square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Refer to the handout or go to:</a:t>
            </a:r>
          </a:p>
          <a:p>
            <a:r>
              <a:rPr lang="en-AU" dirty="0">
                <a:hlinkClick r:id="rId4"/>
              </a:rPr>
              <a:t>https://goodthingsaustralia.org/wp-content/uploads/2024/05/smithfamily_strong_passwords.pdf</a:t>
            </a:r>
            <a:endParaRPr lang="en-AU" dirty="0"/>
          </a:p>
          <a:p>
            <a:r>
              <a:rPr lang="en-AU" dirty="0">
                <a:hlinkClick r:id="rId5"/>
              </a:rPr>
              <a:t>https://www.cyber.gov.au/protect-yourself/securing-your-accounts/passphrases</a:t>
            </a:r>
            <a:r>
              <a:rPr lang="en-AU" dirty="0"/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more information about having strong and safe passwords / passphrases.</a:t>
            </a: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D265-5065-62ED-5E9A-80852940E3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 dirty="0"/>
              <a:t>WA Digital Inclusion Project | </a:t>
            </a:r>
            <a:r>
              <a:rPr lang="en-AU" altLang="en-US" dirty="0"/>
              <a:t>CRC Champions Program | Partner Training .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96F41-53D2-9AFC-F655-4F9A37388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11E3F05-CEF4-4D87-B638-1AE1855C9A6B}" type="slidenum">
              <a:rPr lang="en-AU" altLang="en-US" smtClean="0"/>
              <a:pPr>
                <a:spcAft>
                  <a:spcPts val="600"/>
                </a:spcAft>
                <a:defRPr/>
              </a:pPr>
              <a:t>13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81935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C081D-103A-F60A-3D83-8712A4CD5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8D836-2A09-2A87-252E-174AF9CDE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Session reflection</a:t>
            </a:r>
          </a:p>
        </p:txBody>
      </p:sp>
      <p:pic>
        <p:nvPicPr>
          <p:cNvPr id="6" name="Picture 5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74EDC8BE-13EE-7327-86C9-FB10024E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CAF3-980F-B532-8E97-9CDA613A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3370" y="1825625"/>
            <a:ext cx="4880429" cy="3929223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This session covered</a:t>
            </a:r>
          </a:p>
          <a:p>
            <a:r>
              <a:rPr lang="en-US" dirty="0">
                <a:solidFill>
                  <a:schemeClr val="tx1"/>
                </a:solidFill>
              </a:rPr>
              <a:t>Strong passwords and 2FA help keep your accounts safe.</a:t>
            </a:r>
          </a:p>
          <a:p>
            <a:r>
              <a:rPr lang="en-US" dirty="0">
                <a:solidFill>
                  <a:schemeClr val="tx1"/>
                </a:solidFill>
              </a:rPr>
              <a:t>Remember to use different passwords for different accounts.</a:t>
            </a:r>
          </a:p>
          <a:p>
            <a:r>
              <a:rPr lang="en-US" dirty="0">
                <a:solidFill>
                  <a:schemeClr val="tx1"/>
                </a:solidFill>
              </a:rPr>
              <a:t>Always enable 2FA when available.</a:t>
            </a:r>
          </a:p>
          <a:p>
            <a:pPr marL="0" indent="0">
              <a:buNone/>
            </a:pPr>
            <a:r>
              <a:rPr lang="en-AU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6D6F3D-5A76-3DA2-C97C-B2810426E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 Digital Inclusion Project | CRC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27FEE-E798-48C4-4CE9-1922B35219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6526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26861-403F-F9D9-D0D6-E406616DB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2682-713F-6A30-10E9-F86BC5EB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4ECFD-EE93-F432-2D04-AA1416813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Next session time: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C68CD-6077-DD68-EB19-B40EAD6295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C76BD-D6FE-B800-D940-B608044FD5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79563-BAC4-43CF-AF63-937BB8B82500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050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B109C-6277-7E09-3E28-85A9D2705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CF877B9E-0EA7-63B9-64B7-A614C5305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60517" y="3758911"/>
            <a:ext cx="8389938" cy="1361354"/>
          </a:xfrm>
        </p:spPr>
        <p:txBody>
          <a:bodyPr/>
          <a:lstStyle/>
          <a:p>
            <a:pPr algn="ctr" eaLnBrk="1" hangingPunct="1"/>
            <a: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  <a:t>Thank you</a:t>
            </a:r>
            <a:br>
              <a:rPr lang="en-AU" sz="4400" noProof="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AU" sz="4400" noProof="0" dirty="0">
                <a:cs typeface="Arial" panose="020B0604020202020204" pitchFamily="34" charset="0"/>
              </a:rPr>
              <a:t>CRC Champions Program </a:t>
            </a:r>
          </a:p>
        </p:txBody>
      </p:sp>
      <p:sp>
        <p:nvSpPr>
          <p:cNvPr id="24579" name="Subtitle 2">
            <a:extLst>
              <a:ext uri="{FF2B5EF4-FFF2-40B4-BE49-F238E27FC236}">
                <a16:creationId xmlns:a16="http://schemas.microsoft.com/office/drawing/2014/main" id="{A56012CB-35F5-17BC-1EC1-46FC862749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38468" y="5393027"/>
            <a:ext cx="5634037" cy="555625"/>
          </a:xfrm>
        </p:spPr>
        <p:txBody>
          <a:bodyPr/>
          <a:lstStyle/>
          <a:p>
            <a:pPr algn="ctr" eaLnBrk="1" hangingPunct="1"/>
            <a:r>
              <a:rPr lang="en-AU" i="1" noProof="0" dirty="0">
                <a:latin typeface="+mj-lt"/>
                <a:cs typeface="Arial" panose="020B0604020202020204" pitchFamily="34" charset="0"/>
              </a:rPr>
              <a:t>February 2025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696379E2-69A0-B4D2-20DB-C89701E7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1DA40B31-722B-9851-C453-9A6D4DBAE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id="{0CDD0F34-A38D-ADA8-7CA6-7DCABB35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84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98F98-B834-442E-3AA2-9D84E5A9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FD52-9F56-DD2A-4C50-8940DC81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Trainer Notes: Passwords &amp; 2FA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40F89-8E18-25F0-B06C-91DF5753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062"/>
            <a:ext cx="10515600" cy="4802738"/>
          </a:xfrm>
        </p:spPr>
        <p:txBody>
          <a:bodyPr/>
          <a:lstStyle/>
          <a:p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Print this handout for participants: </a:t>
            </a:r>
          </a:p>
          <a:p>
            <a:pPr lvl="1"/>
            <a:r>
              <a:rPr lang="en-US" sz="1800" dirty="0">
                <a:solidFill>
                  <a:srgbClr val="242424"/>
                </a:solidFill>
                <a:latin typeface="+mj-lt"/>
                <a:hlinkClick r:id="rId3"/>
              </a:rPr>
              <a:t>Passwords</a:t>
            </a:r>
            <a:endParaRPr lang="en-US" sz="1800" b="0" i="0" dirty="0">
              <a:solidFill>
                <a:srgbClr val="242424"/>
              </a:solidFill>
              <a:effectLst/>
              <a:latin typeface="+mj-lt"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  <a:latin typeface="+mj-lt"/>
              </a:rPr>
              <a:t>Print a single copy of these slides with the notes section for you to use when presenting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  <a:p>
            <a:pPr algn="l"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Read: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b="0" i="0" dirty="0">
                <a:solidFill>
                  <a:srgbClr val="242424"/>
                </a:solidFill>
                <a:effectLst/>
                <a:latin typeface="+mj-lt"/>
              </a:rPr>
              <a:t>through the slides, and make sure you are familiar with the content.</a:t>
            </a:r>
          </a:p>
          <a:p>
            <a:pPr lvl="1">
              <a:spcBef>
                <a:spcPts val="750"/>
              </a:spcBef>
              <a:spcAft>
                <a:spcPts val="750"/>
              </a:spcAft>
            </a:pPr>
            <a:r>
              <a:rPr lang="en-US" sz="1800" dirty="0">
                <a:solidFill>
                  <a:srgbClr val="242424"/>
                </a:solidFill>
                <a:latin typeface="+mj-lt"/>
              </a:rPr>
              <a:t>the handout for participants.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Get in touch with Elliot </a:t>
            </a: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  <a:hlinkClick r:id="rId4"/>
              </a:rPr>
              <a:t>Elliot@wacoss.</a:t>
            </a:r>
            <a:r>
              <a:rPr lang="en-US" sz="2000" dirty="0">
                <a:solidFill>
                  <a:srgbClr val="242424"/>
                </a:solidFill>
                <a:latin typeface="+mj-lt"/>
                <a:hlinkClick r:id="rId4"/>
              </a:rPr>
              <a:t>org.au</a:t>
            </a:r>
            <a:r>
              <a:rPr lang="en-US" sz="2000" dirty="0">
                <a:solidFill>
                  <a:srgbClr val="242424"/>
                </a:solidFill>
                <a:latin typeface="+mj-lt"/>
              </a:rPr>
              <a:t> before the session if you have any questions.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b="0" i="0" dirty="0">
                <a:solidFill>
                  <a:srgbClr val="242424"/>
                </a:solidFill>
                <a:effectLst/>
                <a:latin typeface="+mj-lt"/>
              </a:rPr>
              <a:t>Remove/hide this slide before presenting and update the time/date of the next session on the final slide. 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sz="2000" dirty="0">
                <a:solidFill>
                  <a:srgbClr val="242424"/>
                </a:solidFill>
                <a:latin typeface="+mj-lt"/>
              </a:rPr>
              <a:t>You can replace any of the pictures with images you have of your community using computers or phones.</a:t>
            </a:r>
            <a:endParaRPr lang="en-US" sz="2000" b="0" i="0" dirty="0">
              <a:solidFill>
                <a:srgbClr val="242424"/>
              </a:solidFill>
              <a:effectLst/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4087CA-FE4F-AAD4-8DDA-B843D9477A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99F18-E1EB-FA97-3B19-CCFCFD54C1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2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41" name="Rectangle 266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6D4D2F7F-AD9E-BF07-977B-1D817A813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873738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/>
            <a:r>
              <a:rPr lang="en-AU" sz="4200" noProof="0" dirty="0">
                <a:solidFill>
                  <a:schemeClr val="tx1"/>
                </a:solidFill>
              </a:rPr>
              <a:t>Acknowledgement of Country</a:t>
            </a:r>
          </a:p>
        </p:txBody>
      </p:sp>
      <p:sp>
        <p:nvSpPr>
          <p:cNvPr id="266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E549533C-595A-240B-ACA9-4C86A4B9A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79" y="2910066"/>
            <a:ext cx="11406777" cy="29756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know we are on Aboriginal land. We respect Aboriginal people from this land.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Aboriginal people have lived on this land for many years.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respect all Aboriginal people and their Elders.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We can learn a lot from their stories.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noProof="0" dirty="0">
                <a:solidFill>
                  <a:schemeClr val="tx1"/>
                </a:solidFill>
                <a:latin typeface="+mn-lt"/>
              </a:rPr>
              <a:t>This land always was and always will be Aboriginal land.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6FF27-C188-5A80-FFE6-57C859FE2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EF6D-8BEE-A107-837E-D55E9A8D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wrap="square" anchor="b">
            <a:normAutofit/>
          </a:bodyPr>
          <a:lstStyle/>
          <a:p>
            <a:r>
              <a:rPr lang="en-AU" dirty="0">
                <a:solidFill>
                  <a:srgbClr val="1962B2"/>
                </a:solidFill>
              </a:rPr>
              <a:t>Passwords &amp; </a:t>
            </a:r>
            <a:br>
              <a:rPr lang="en-AU" dirty="0">
                <a:solidFill>
                  <a:srgbClr val="1962B2"/>
                </a:solidFill>
              </a:rPr>
            </a:br>
            <a:r>
              <a:rPr lang="en-AU" dirty="0">
                <a:solidFill>
                  <a:srgbClr val="1962B2"/>
                </a:solidFill>
              </a:rPr>
              <a:t>2-Factor Authentication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45733-1DAA-1BF2-2666-4995A8858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WA Digital Inclusion Project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18E6A7-CFB5-F9D6-66D0-D370D818EA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 | Partner Training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5C51CDC-34A8-9402-5207-112EBB3A9A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CD732CF-05B5-44F6-8B3F-52A90629527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39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E7D5-F717-07A5-CCD9-B4DBA34A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06043-1EED-8864-34C4-3D353D9B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Session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D9D0B-A310-9226-706F-15F0B3B1EE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r>
              <a:rPr lang="en-US" b="0" i="0" dirty="0">
                <a:solidFill>
                  <a:schemeClr val="tx1"/>
                </a:solidFill>
                <a:effectLst/>
              </a:rPr>
              <a:t>This session will cover: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chemeClr val="tx1"/>
                </a:solidFill>
              </a:rPr>
              <a:t>What passwords are.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b="0" i="0" dirty="0">
                <a:solidFill>
                  <a:schemeClr val="tx1"/>
                </a:solidFill>
                <a:effectLst/>
              </a:rPr>
              <a:t>How to create a strong password.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dirty="0">
                <a:solidFill>
                  <a:schemeClr val="tx1"/>
                </a:solidFill>
              </a:rPr>
              <a:t>Keeping your password safe.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b="0" i="0" dirty="0">
                <a:solidFill>
                  <a:schemeClr val="tx1"/>
                </a:solidFill>
                <a:effectLst/>
              </a:rPr>
              <a:t>Two Factor Authentication.</a:t>
            </a:r>
          </a:p>
          <a:p>
            <a:pPr marL="0" indent="0">
              <a:spcBef>
                <a:spcPts val="750"/>
              </a:spcBef>
              <a:spcAft>
                <a:spcPts val="750"/>
              </a:spcAft>
              <a:buNone/>
            </a:pPr>
            <a:endParaRPr lang="en-US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 descr="A padlock on a circuit board&#10;&#10;AI-generated content may be incorrect.">
            <a:extLst>
              <a:ext uri="{FF2B5EF4-FFF2-40B4-BE49-F238E27FC236}">
                <a16:creationId xmlns:a16="http://schemas.microsoft.com/office/drawing/2014/main" id="{F1E42CD8-FA9F-AF2C-8A6B-0A09EA9433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40" b="11830"/>
          <a:stretch/>
        </p:blipFill>
        <p:spPr>
          <a:xfrm>
            <a:off x="6172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BC682-3850-AD3E-8708-FB8A0ED37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WA Digital Inclusion Project | CRC Champions Program | Partner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471C1-E263-053E-882D-3905132982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BD15210-6865-4F66-8164-C0556A8C2866}" type="slidenum">
              <a:rPr kumimoji="0" lang="en-AU" alt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base" latinLnBrk="0" hangingPunct="1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alt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549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038B9-2659-A1F6-591B-BFEF73505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8214-E6BC-CAEB-991B-C1A99D86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21" y="2766218"/>
            <a:ext cx="9228138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AU" sz="5400" noProof="0" dirty="0"/>
              <a:t>Introductions</a:t>
            </a:r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CAC27AD1-C76D-6341-3D81-9DA8C2B56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8388" y="1825625"/>
            <a:ext cx="3929223" cy="3929223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DF75785C-6EDD-336B-EE12-5729891596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t>WA Digital Inclusion Project | CRC Champions Program | Partner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E527F-027A-CFCC-9627-091FAE3DC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4C527D1-A219-4ED2-A5FE-8036C7832E50}" type="slidenum">
              <a:rPr kumimoji="0" lang="en-A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4D7-1995-2096-1298-EBB038052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8663"/>
            <a:ext cx="5120473" cy="1778559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Introduce yourself to the group</a:t>
            </a:r>
          </a:p>
          <a:p>
            <a:r>
              <a:rPr lang="en-AU" dirty="0">
                <a:solidFill>
                  <a:schemeClr val="tx1"/>
                </a:solidFill>
              </a:rPr>
              <a:t>Share your experience with passwords – did yours change when you learned more?</a:t>
            </a:r>
          </a:p>
        </p:txBody>
      </p:sp>
    </p:spTree>
    <p:extLst>
      <p:ext uri="{BB962C8B-B14F-4D97-AF65-F5344CB8AC3E}">
        <p14:creationId xmlns:p14="http://schemas.microsoft.com/office/powerpoint/2010/main" val="275484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6AA9-9285-4186-ABE0-AD01ABF8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What are passwords?</a:t>
            </a:r>
          </a:p>
        </p:txBody>
      </p:sp>
      <p:pic>
        <p:nvPicPr>
          <p:cNvPr id="17" name="Picture 16" descr="Teenagers using laptop in library">
            <a:extLst>
              <a:ext uri="{FF2B5EF4-FFF2-40B4-BE49-F238E27FC236}">
                <a16:creationId xmlns:a16="http://schemas.microsoft.com/office/drawing/2014/main" id="{2C803D55-3218-3919-11D8-148397FEC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838200" y="1825625"/>
            <a:ext cx="5181600" cy="3929223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70630-12BD-CE5C-DD75-09118882D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7343" y="2190069"/>
            <a:ext cx="5181600" cy="3200334"/>
          </a:xfrm>
        </p:spPr>
        <p:txBody>
          <a:bodyPr wrap="square" anchor="t">
            <a:normAutofit/>
          </a:bodyPr>
          <a:lstStyle/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A password is a </a:t>
            </a: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secret word or phrase </a:t>
            </a: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used to protect your online accounts.</a:t>
            </a:r>
          </a:p>
          <a:p>
            <a:pPr algn="l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It helps </a:t>
            </a:r>
            <a:r>
              <a:rPr lang="en-US" b="1" i="0" dirty="0">
                <a:solidFill>
                  <a:srgbClr val="242424"/>
                </a:solidFill>
                <a:effectLst/>
                <a:latin typeface="+mj-lt"/>
              </a:rPr>
              <a:t>keep your personal information safe</a:t>
            </a:r>
            <a:r>
              <a:rPr lang="en-US" b="0" i="0" dirty="0">
                <a:solidFill>
                  <a:srgbClr val="242424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92C7A-D9AB-3571-2E12-E20D7A8C91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A75C-0082-9633-0215-D7AB2B742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0516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94C9-9269-C02D-33F6-F501A3B72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228138" cy="862336"/>
          </a:xfrm>
        </p:spPr>
        <p:txBody>
          <a:bodyPr/>
          <a:lstStyle/>
          <a:p>
            <a:r>
              <a:rPr lang="en-AU" dirty="0"/>
              <a:t>Your Special Word?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8EA04-49BA-2BC1-6E32-D8EC590AEC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WA Digital Inclusion Project | CRC Champions Program | Partner Training</a:t>
            </a: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BBBED-FC92-89AB-77F8-376D520069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D15210-6865-4F66-8164-C0556A8C2866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0165A-505A-8AD8-C337-0371E0AF9257}"/>
              </a:ext>
            </a:extLst>
          </p:cNvPr>
          <p:cNvSpPr txBox="1"/>
          <p:nvPr/>
        </p:nvSpPr>
        <p:spPr>
          <a:xfrm>
            <a:off x="4660341" y="6169709"/>
            <a:ext cx="6693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+mj-lt"/>
              </a:rPr>
              <a:t>https://youtu.be/aHaBH4LqGsI?feature=shared&amp;t=55</a:t>
            </a:r>
            <a:endParaRPr lang="en-AU" b="0" i="0" u="none" strike="noStrike" dirty="0">
              <a:effectLst/>
              <a:latin typeface="+mj-lt"/>
            </a:endParaRPr>
          </a:p>
          <a:p>
            <a:pPr algn="ctr"/>
            <a:r>
              <a:rPr lang="en-AU" b="0" i="0" u="none" strike="noStrike" dirty="0">
                <a:effectLst/>
                <a:latin typeface="+mj-lt"/>
              </a:rPr>
              <a:t>Watch from </a:t>
            </a:r>
            <a:r>
              <a:rPr lang="en-AU" dirty="0">
                <a:latin typeface="+mj-lt"/>
              </a:rPr>
              <a:t>0:55</a:t>
            </a:r>
            <a:r>
              <a:rPr lang="en-AU" b="0" i="0" u="none" strike="noStrike" dirty="0">
                <a:effectLst/>
                <a:latin typeface="+mj-lt"/>
              </a:rPr>
              <a:t> - 3:42</a:t>
            </a:r>
            <a:endParaRPr lang="en-AU" dirty="0">
              <a:latin typeface="+mj-lt"/>
            </a:endParaRPr>
          </a:p>
        </p:txBody>
      </p:sp>
      <p:pic>
        <p:nvPicPr>
          <p:cNvPr id="6" name="Online Media 5" title="You Should Probably Change Your Password! | Michael McIntyre Netflix Special">
            <a:hlinkClick r:id="" action="ppaction://media"/>
            <a:extLst>
              <a:ext uri="{FF2B5EF4-FFF2-40B4-BE49-F238E27FC236}">
                <a16:creationId xmlns:a16="http://schemas.microsoft.com/office/drawing/2014/main" id="{C50CB4BA-5D5C-73EC-6AD8-8B69ECE9E7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8955" y="1227461"/>
            <a:ext cx="8754090" cy="494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B961-E02E-ABA4-3EDD-C2D7C9DE7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Creating strong passwords</a:t>
            </a:r>
            <a:endParaRPr lang="en-AU" dirty="0"/>
          </a:p>
        </p:txBody>
      </p:sp>
      <p:pic>
        <p:nvPicPr>
          <p:cNvPr id="13" name="Content Placeholder 12" descr="Pregnant woman at work">
            <a:extLst>
              <a:ext uri="{FF2B5EF4-FFF2-40B4-BE49-F238E27FC236}">
                <a16:creationId xmlns:a16="http://schemas.microsoft.com/office/drawing/2014/main" id="{48CCA804-B60D-5485-4148-BE246CA52D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49514" y="2070100"/>
            <a:ext cx="4540482" cy="3443061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3589A-940E-9CCE-6564-FD97A2C07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9943" y="1690688"/>
            <a:ext cx="6125028" cy="4289197"/>
          </a:xfrm>
        </p:spPr>
        <p:txBody>
          <a:bodyPr wrap="square" anchor="t">
            <a:normAutofit fontScale="925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Use a mix of letters, numbers, and symbols.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Avoid using easy-to-guess information like your name or birthday.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tx1"/>
                </a:solidFill>
                <a:effectLst/>
                <a:latin typeface="+mj-lt"/>
              </a:rPr>
              <a:t>Passphrase</a:t>
            </a: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: A longer sequence of words that is easy to remember but hard to guess.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Example of a strong password: "Table1Shirt2Flower!"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Example of a passphrase: "SunnyBeach2025!“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tx1"/>
                </a:solidFill>
                <a:effectLst/>
                <a:latin typeface="+mj-lt"/>
              </a:rPr>
              <a:t>Don’t use these example passwords as your own passwords.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1810-5349-6E21-8A29-A9960A83EF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77000"/>
            <a:ext cx="7526338" cy="24447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AU" dirty="0"/>
              <a:t>WA Digital Inclusion Project | CRC Champions Program | Partner Training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BDFF-BFE9-7628-D8E1-BE321682C6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4770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B8016BD-11DC-40B9-AC11-BFEBA31540E1}" type="slidenum">
              <a:rPr lang="en-AU" altLang="en-US" smtClean="0"/>
              <a:pPr>
                <a:spcAft>
                  <a:spcPts val="600"/>
                </a:spcAft>
                <a:defRPr/>
              </a:pPr>
              <a:t>9</a:t>
            </a:fld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2655870195"/>
      </p:ext>
    </p:extLst>
  </p:cSld>
  <p:clrMapOvr>
    <a:masterClrMapping/>
  </p:clrMapOvr>
</p:sld>
</file>

<file path=ppt/theme/theme1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DIP_gradi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P_blue_noacknowledg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P_white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IP_gradient_noacknowledgement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02c8d07715d2272605e295f54e772d67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b51ffc1035a5bdef39916f06e29bf83c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c45243-29f6-4a1c-995b-35ed14ae441a" xsi:nil="true"/>
    <lcf76f155ced4ddcb4097134ff3c332f xmlns="5e5d6256-5200-4c34-82a9-8b0b259790ba">
      <Terms xmlns="http://schemas.microsoft.com/office/infopath/2007/PartnerControls"/>
    </lcf76f155ced4ddcb4097134ff3c332f>
    <_Flow_SignoffStatus xmlns="5e5d6256-5200-4c34-82a9-8b0b259790ba" xsi:nil="true"/>
  </documentManagement>
</p:properties>
</file>

<file path=customXml/itemProps1.xml><?xml version="1.0" encoding="utf-8"?>
<ds:datastoreItem xmlns:ds="http://schemas.openxmlformats.org/officeDocument/2006/customXml" ds:itemID="{B9DBB304-69E1-40DD-9813-A5789A3DF2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192BC9-895D-49C4-8CC0-6B2CCDD45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5d6256-5200-4c34-82a9-8b0b259790ba"/>
    <ds:schemaRef ds:uri="2cc45243-29f6-4a1c-995b-35ed14ae44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3BF523-0B1C-45DF-82CF-9A2421E53C6B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2cc45243-29f6-4a1c-995b-35ed14ae441a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e5d6256-5200-4c34-82a9-8b0b259790b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Microsoft Office PowerPoint</Application>
  <PresentationFormat>Widescreen</PresentationFormat>
  <Paragraphs>161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Kanit</vt:lpstr>
      <vt:lpstr>DIP_white</vt:lpstr>
      <vt:lpstr>1_DIP_blue</vt:lpstr>
      <vt:lpstr>3_DIP_gradient</vt:lpstr>
      <vt:lpstr>2_DIP_blue_noacknowledgment</vt:lpstr>
      <vt:lpstr>1_DIP_white_noacknowledgement</vt:lpstr>
      <vt:lpstr>2_DIP_gradient_noacknowledgement</vt:lpstr>
      <vt:lpstr>DIP_white</vt:lpstr>
      <vt:lpstr>1_DIP_white</vt:lpstr>
      <vt:lpstr>Digital Skills Training – Passwords and 2 Factor Authentication CRC Champions Program </vt:lpstr>
      <vt:lpstr>Trainer Notes: Passwords &amp; 2FA</vt:lpstr>
      <vt:lpstr>Acknowledgement of Country</vt:lpstr>
      <vt:lpstr>Passwords &amp;  2-Factor Authentication</vt:lpstr>
      <vt:lpstr>Session overview</vt:lpstr>
      <vt:lpstr>Introductions</vt:lpstr>
      <vt:lpstr>What are passwords?</vt:lpstr>
      <vt:lpstr>Your Special Word?</vt:lpstr>
      <vt:lpstr>Creating strong passwords</vt:lpstr>
      <vt:lpstr>Tips for Remembering Passwords</vt:lpstr>
      <vt:lpstr>Two-Factor Authentication (2FA)</vt:lpstr>
      <vt:lpstr>Setting up 2FA</vt:lpstr>
      <vt:lpstr>Useful resources</vt:lpstr>
      <vt:lpstr>Session reflection</vt:lpstr>
      <vt:lpstr>Thank you!</vt:lpstr>
      <vt:lpstr>Thank you CRC Champions Program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2025-04-28T07:20:17Z</dcterms:created>
  <dcterms:modified xsi:type="dcterms:W3CDTF">2025-05-05T07:49:02Z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0x01010071F0F04F5F537047B9E859B809FC98B2</vt:lpwstr>
  </property>
  <property fmtid="{D5CDD505-2E9C-101B-9397-08002B2CF9AE}" pid="3" name="MediaServiceImageTags">
    <vt:lpwstr/>
  </property>
</Properties>
</file>