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39"/>
  </p:notesMasterIdLst>
  <p:handoutMasterIdLst>
    <p:handoutMasterId r:id="rId40"/>
  </p:handoutMasterIdLst>
  <p:sldIdLst>
    <p:sldId id="256" r:id="rId12"/>
    <p:sldId id="570" r:id="rId13"/>
    <p:sldId id="307" r:id="rId14"/>
    <p:sldId id="569" r:id="rId15"/>
    <p:sldId id="572" r:id="rId16"/>
    <p:sldId id="571" r:id="rId17"/>
    <p:sldId id="577" r:id="rId18"/>
    <p:sldId id="593" r:id="rId19"/>
    <p:sldId id="579" r:id="rId20"/>
    <p:sldId id="581" r:id="rId21"/>
    <p:sldId id="591" r:id="rId22"/>
    <p:sldId id="589" r:id="rId23"/>
    <p:sldId id="592" r:id="rId24"/>
    <p:sldId id="590" r:id="rId25"/>
    <p:sldId id="594" r:id="rId26"/>
    <p:sldId id="595" r:id="rId27"/>
    <p:sldId id="596" r:id="rId28"/>
    <p:sldId id="597" r:id="rId29"/>
    <p:sldId id="599" r:id="rId30"/>
    <p:sldId id="600" r:id="rId31"/>
    <p:sldId id="601" r:id="rId32"/>
    <p:sldId id="602" r:id="rId33"/>
    <p:sldId id="603" r:id="rId34"/>
    <p:sldId id="580" r:id="rId35"/>
    <p:sldId id="586" r:id="rId36"/>
    <p:sldId id="573" r:id="rId37"/>
    <p:sldId id="522" r:id="rId38"/>
  </p:sldIdLst>
  <p:sldSz cx="12192000" cy="6858000"/>
  <p:notesSz cx="6858000" cy="9144000"/>
  <p:embeddedFontLst>
    <p:embeddedFont>
      <p:font typeface="Kanit" panose="020B0604020202020204" charset="-34"/>
      <p:regular r:id="rId41"/>
      <p:bold r:id="rId42"/>
      <p:italic r:id="rId43"/>
      <p:boldItalic r:id="rId44"/>
    </p:embeddedFont>
    <p:embeddedFont>
      <p:font typeface="Nyala" panose="02000504070300020003" pitchFamily="2" charset="0"/>
      <p:regular r:id="rId45"/>
    </p:embeddedFont>
    <p:embeddedFont>
      <p:font typeface="Roboto" panose="02000000000000000000" pitchFamily="2" charset="0"/>
      <p:regular r:id="rId46"/>
      <p:bold r:id="rId47"/>
      <p:italic r:id="rId48"/>
      <p:boldItalic r:id="rId49"/>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0D51C-97DD-4E33-A95F-A563F665EA55}" v="326" dt="2025-09-27T10:52:23.93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63317" autoAdjust="0"/>
  </p:normalViewPr>
  <p:slideViewPr>
    <p:cSldViewPr snapToGrid="0">
      <p:cViewPr varScale="1">
        <p:scale>
          <a:sx n="49" d="100"/>
          <a:sy n="49" d="100"/>
        </p:scale>
        <p:origin x="1786"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ervicesaustralia.gov.au/mygov-help-link-centrelink-to-mygov-if-you-have-customer-reference-numb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ervicesaustralia.gov.au/mygov-help-link-centrelink-to-mygov-using-centrelink-identity-verification" TargetMode="External"/><Relationship Id="rId5" Type="http://schemas.openxmlformats.org/officeDocument/2006/relationships/hyperlink" Target="https://my.gov.au/en/myaccount/dashboard" TargetMode="External"/><Relationship Id="rId4" Type="http://schemas.openxmlformats.org/officeDocument/2006/relationships/hyperlink" Target="https://www.servicesaustralia.gov.au/mygov-help-link-centrelink-to-mygov-using-linking-cod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en/myaccount/dashboar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yid.gov.au/existinguser"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yid.gov.au/help/verifying-your-id#i-cant-achieve-a-strong-identity-strength" TargetMode="External"/><Relationship Id="rId5" Type="http://schemas.openxmlformats.org/officeDocument/2006/relationships/hyperlink" Target="https://www.myid.gov.au/verifying-your-id-myid" TargetMode="External"/><Relationship Id="rId4" Type="http://schemas.openxmlformats.org/officeDocument/2006/relationships/hyperlink" Target="https://www.myid.gov.au/verifying-a-change-in-name-marriage-certificat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None/>
            </a:pPr>
            <a:r>
              <a:rPr lang="am-ET" b="1" i="0" dirty="0">
                <a:effectLst/>
              </a:rPr>
              <a:t>ናይ ሴንተርሊንክ ሲ ኣር ኤን ምስ ማይ ጎቭ ምጥቃም</a:t>
            </a:r>
            <a:endParaRPr lang="en-US" b="1" i="0" dirty="0">
              <a:effectLst/>
            </a:endParaRPr>
          </a:p>
          <a:p>
            <a:pPr marL="171450" indent="-171450" algn="l">
              <a:spcBef>
                <a:spcPts val="0"/>
              </a:spcBef>
              <a:spcAft>
                <a:spcPts val="0"/>
              </a:spcAft>
              <a:buFont typeface="Arial" panose="020B0604020202020204" pitchFamily="34" charset="0"/>
              <a:buChar char="•"/>
            </a:pPr>
            <a:r>
              <a:rPr lang="am-ET" b="0" i="0" dirty="0">
                <a:effectLst/>
              </a:rPr>
              <a:t>ሰንቴርሊንክ ምስ ማይ ጎቭ ንምጥቃም፤ ናይ ዓሚል መወከሲ ቁጽሪ ዝበሃል ወይ ከዓ ብሓጺሩ ሲ ኣር ኤን ዝበሃል የድለየካ፡፡</a:t>
            </a:r>
            <a:r>
              <a:rPr lang="en-US" b="0" i="0" dirty="0">
                <a:effectLst/>
              </a:rPr>
              <a:t> </a:t>
            </a:r>
          </a:p>
          <a:p>
            <a:pPr marL="171450" indent="-171450" algn="l">
              <a:spcBef>
                <a:spcPts val="0"/>
              </a:spcBef>
              <a:spcAft>
                <a:spcPts val="0"/>
              </a:spcAft>
              <a:buFont typeface="Arial" panose="020B0604020202020204" pitchFamily="34" charset="0"/>
              <a:buChar char="•"/>
            </a:pPr>
            <a:r>
              <a:rPr lang="am-ET" b="0" i="0" dirty="0">
                <a:effectLst/>
              </a:rPr>
              <a:t>ናይ ሴንተር ሊንክ ገንዘብ ት</a:t>
            </a:r>
            <a:r>
              <a:rPr lang="am-ET" b="0" i="0" dirty="0">
                <a:effectLst/>
                <a:latin typeface="Nyala" panose="02000504070300020003" pitchFamily="2" charset="0"/>
              </a:rPr>
              <a:t>ቕበል እንተሊኻ፤ ቕሩብ </a:t>
            </a:r>
            <a:r>
              <a:rPr lang="am-ET" b="0" i="0" dirty="0">
                <a:effectLst/>
              </a:rPr>
              <a:t>ሲ ኣር ኤን  ክህልወካ ይኸወን እዩ፡፡</a:t>
            </a:r>
            <a:r>
              <a:rPr lang="en-US" b="0" i="0" dirty="0">
                <a:effectLst/>
              </a:rPr>
              <a:t> </a:t>
            </a:r>
          </a:p>
          <a:p>
            <a:pPr marL="171450" indent="-171450" algn="l">
              <a:spcBef>
                <a:spcPts val="0"/>
              </a:spcBef>
              <a:spcAft>
                <a:spcPts val="0"/>
              </a:spcAft>
              <a:buFont typeface="Arial" panose="020B0604020202020204" pitchFamily="34" charset="0"/>
              <a:buChar char="•"/>
            </a:pPr>
            <a:r>
              <a:rPr lang="am-ET" b="0" i="0" dirty="0">
                <a:effectLst/>
              </a:rPr>
              <a:t>ንምርግጋጽ፡ ኣብ ቀረባ መዓልትታት ዝተልኣኹልካ ሰታሪታት ወይ ምልክታት ክትርእዮም ትኽእል ኢኻ፡፡  ብዙሕ ጊዜ ኣብ ዝርአ ቦታ ኣብ ቀረባ ኢኻ እተ</a:t>
            </a:r>
            <a:r>
              <a:rPr lang="am-ET" b="0" i="0" dirty="0">
                <a:effectLst/>
                <a:latin typeface="Nyala" panose="02000504070300020003" pitchFamily="2" charset="0"/>
              </a:rPr>
              <a:t>ቕምጦ እትኸውን፡፡</a:t>
            </a:r>
            <a:endParaRPr lang="en-US" b="0" i="0" dirty="0">
              <a:effectLst/>
            </a:endParaRPr>
          </a:p>
          <a:p>
            <a:pPr marL="171450" indent="-171450" algn="l">
              <a:spcBef>
                <a:spcPts val="0"/>
              </a:spcBef>
              <a:spcAft>
                <a:spcPts val="0"/>
              </a:spcAft>
              <a:buFont typeface="Arial" panose="020B0604020202020204" pitchFamily="34" charset="0"/>
              <a:buChar char="•"/>
            </a:pPr>
            <a:r>
              <a:rPr lang="am-ET" b="0" i="0" dirty="0">
                <a:effectLst/>
              </a:rPr>
              <a:t>ምናልባሽ ሲ ኣር ኤን ገና እንተዘይልዩካ፡ ናብ ቢሮ ግልጋሎት ኣውስትራሊያ ብምኻድ ንፈለማ እዋን ክስረተልካ ክትገብር ወይ ከዓ ንዝሰኣንካዮ ሲ ኣር ኤን ከተኣላልሹልካ ክትገብር ትኽእል፡፡</a:t>
            </a:r>
            <a:endParaRPr lang="en-US" b="0" i="0" dirty="0">
              <a:effectLst/>
            </a:endParaRPr>
          </a:p>
          <a:p>
            <a:pPr algn="l">
              <a:spcBef>
                <a:spcPts val="0"/>
              </a:spcBef>
              <a:spcAft>
                <a:spcPts val="0"/>
              </a:spcAft>
              <a:buNone/>
            </a:pPr>
            <a:endParaRPr lang="en-US" b="1" i="0" dirty="0">
              <a:effectLst/>
            </a:endParaRPr>
          </a:p>
          <a:p>
            <a:pPr algn="l">
              <a:spcBef>
                <a:spcPts val="0"/>
              </a:spcBef>
              <a:spcAft>
                <a:spcPts val="0"/>
              </a:spcAft>
              <a:buNone/>
            </a:pPr>
            <a:r>
              <a:rPr lang="am-ET" b="1" i="0" dirty="0">
                <a:effectLst/>
              </a:rPr>
              <a:t>ናይ ዓሚል መወከሲ ቁጽሪ እንተልዩካ፡</a:t>
            </a:r>
            <a:endParaRPr lang="en-US" b="1" i="0" dirty="0">
              <a:effectLst/>
            </a:endParaRPr>
          </a:p>
          <a:p>
            <a:pPr marL="171450" indent="-171450" algn="l">
              <a:spcBef>
                <a:spcPts val="0"/>
              </a:spcBef>
              <a:spcAft>
                <a:spcPts val="0"/>
              </a:spcAft>
              <a:buFont typeface="Arial" panose="020B0604020202020204" pitchFamily="34" charset="0"/>
              <a:buChar char="•"/>
            </a:pPr>
            <a:r>
              <a:rPr lang="am-ET" b="0" i="0" dirty="0">
                <a:effectLst/>
              </a:rPr>
              <a:t>ናይ ሴንተርሊንክ ሲ ኣር ኤን እንተልዩካ፤ ንሴንተር ሊንክ ብሓዲኡ መገዲ ክተኣሳስሮ ትኽእል፡፡</a:t>
            </a:r>
            <a:endParaRPr lang="en-US" b="0" i="0" dirty="0">
              <a:effectLst/>
            </a:endParaRPr>
          </a:p>
          <a:p>
            <a:pPr marL="449263" indent="-171450" algn="l">
              <a:spcBef>
                <a:spcPts val="0"/>
              </a:spcBef>
              <a:spcAft>
                <a:spcPts val="0"/>
              </a:spcAft>
              <a:buFont typeface="Arial" panose="020B0604020202020204" pitchFamily="34" charset="0"/>
              <a:buChar char="•"/>
            </a:pPr>
            <a:r>
              <a:rPr lang="am-ET" b="0" i="0" dirty="0">
                <a:effectLst/>
              </a:rPr>
              <a:t>ንዓኻ ብፍሉይ ዝምልከቱ ሕቶታት ብምምላስ ወይ ከዓ፤</a:t>
            </a:r>
            <a:endParaRPr lang="en-US" b="0" i="0" dirty="0">
              <a:effectLst/>
            </a:endParaRPr>
          </a:p>
          <a:p>
            <a:pPr marL="449263" indent="-171450" algn="l">
              <a:spcBef>
                <a:spcPts val="0"/>
              </a:spcBef>
              <a:spcAft>
                <a:spcPts val="0"/>
              </a:spcAft>
              <a:buFont typeface="Arial" panose="020B0604020202020204" pitchFamily="34" charset="0"/>
              <a:buChar char="•"/>
            </a:pPr>
            <a:r>
              <a:rPr lang="am-ET" b="0" i="0" dirty="0">
                <a:effectLst/>
              </a:rPr>
              <a:t>ንዓኻ ዝተሰደልካ </a:t>
            </a:r>
            <a:r>
              <a:rPr lang="am-ET" b="0" i="0" u="sng" dirty="0">
                <a:effectLst/>
              </a:rPr>
              <a:t>ናይ </a:t>
            </a:r>
            <a:r>
              <a:rPr lang="am-ET" sz="1200" b="0" i="0" u="sng" kern="1200" dirty="0">
                <a:solidFill>
                  <a:schemeClr val="tx1"/>
                </a:solidFill>
                <a:effectLst/>
                <a:latin typeface="+mn-lt"/>
                <a:ea typeface="+mn-ea"/>
                <a:cs typeface="+mn-cs"/>
              </a:rPr>
              <a:t>መተኣሳሰሪ ኮድ ብምጥቃም</a:t>
            </a:r>
            <a:endParaRPr lang="en-US" sz="1200" b="0" i="0" u="sng" kern="1200" dirty="0">
              <a:solidFill>
                <a:schemeClr val="tx1"/>
              </a:solidFill>
              <a:effectLst/>
              <a:latin typeface="+mn-lt"/>
              <a:ea typeface="+mn-ea"/>
              <a:cs typeface="+mn-cs"/>
            </a:endParaRPr>
          </a:p>
          <a:p>
            <a:pPr marL="449263" indent="-171450" algn="l">
              <a:spcBef>
                <a:spcPts val="0"/>
              </a:spcBef>
              <a:spcAft>
                <a:spcPts val="0"/>
              </a:spcAft>
              <a:buFont typeface="Arial" panose="020B0604020202020204" pitchFamily="34" charset="0"/>
              <a:buChar char="•"/>
            </a:pPr>
            <a:endParaRPr lang="en-US" b="0" i="0" dirty="0">
              <a:effectLst/>
            </a:endParaRPr>
          </a:p>
          <a:p>
            <a:pPr marL="171450" indent="-171450" algn="l">
              <a:spcBef>
                <a:spcPts val="0"/>
              </a:spcBef>
              <a:spcAft>
                <a:spcPts val="0"/>
              </a:spcAft>
              <a:buFont typeface="Arial" panose="020B0604020202020204" pitchFamily="34" charset="0"/>
              <a:buChar char="•"/>
            </a:pPr>
            <a:r>
              <a:rPr lang="am-ET" b="0" i="0" dirty="0">
                <a:effectLst/>
              </a:rPr>
              <a:t>ቅድሚ ሕዚ ዝሓተትካዮ ክፍሊት እንተልዩ፤ ሲ ኣር ኤን ይህልወካ እዩ፡፡ ነቲ ሲ ኣር ኤን ኣብ ናይ ሴንተርሊንክ ደብዳበታት ክትረኽቦ ትኽ እል፤ ኣብ ካርድ ሕደገት ዋጋ (ኮንሴሽን) ወይ ከዓ ኣብ ናይ ሴንተር ሊንክ ናይ ኦንላይን ሒሳብካ፡፡</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am-ET" b="1" i="0" dirty="0">
                <a:effectLst/>
              </a:rPr>
              <a:t>ነዞም ዝስዕቡ ሱግሚታት እናተኸተልካ ንሴንቴር ሊንክ ምስ ማይ ጎቭ ኣተኣሳስር፡፡</a:t>
            </a:r>
            <a:endParaRPr lang="en-US" b="1" i="0" dirty="0">
              <a:effectLst/>
            </a:endParaRPr>
          </a:p>
          <a:p>
            <a:pPr marL="228600" indent="-228600" algn="l">
              <a:spcBef>
                <a:spcPts val="0"/>
              </a:spcBef>
              <a:spcAft>
                <a:spcPts val="0"/>
              </a:spcAft>
              <a:buFont typeface="+mj-lt"/>
              <a:buAutoNum type="arabicPeriod"/>
            </a:pPr>
            <a:r>
              <a:rPr lang="am-ET" b="0" i="0" dirty="0">
                <a:effectLst/>
              </a:rPr>
              <a:t>ናብ ማይ ጎቭ </a:t>
            </a:r>
            <a:r>
              <a:rPr lang="am-ET" sz="1200" b="0" i="0" u="sng" kern="1200" dirty="0">
                <a:solidFill>
                  <a:schemeClr val="tx1"/>
                </a:solidFill>
                <a:effectLst/>
                <a:latin typeface="+mn-lt"/>
                <a:ea typeface="+mn-ea"/>
                <a:cs typeface="+mn-cs"/>
              </a:rPr>
              <a:t>ፈሪምካ እቶ</a:t>
            </a:r>
            <a:endParaRPr lang="en-US" sz="1200" b="0" i="0" u="sng" kern="1200" dirty="0">
              <a:solidFill>
                <a:schemeClr val="tx1"/>
              </a:solidFill>
              <a:effectLst/>
              <a:latin typeface="+mn-lt"/>
              <a:ea typeface="+mn-ea"/>
              <a:cs typeface="+mn-cs"/>
            </a:endParaRPr>
          </a:p>
          <a:p>
            <a:pPr marL="228600" indent="-228600" algn="l">
              <a:spcBef>
                <a:spcPts val="0"/>
              </a:spcBef>
              <a:spcAft>
                <a:spcPts val="0"/>
              </a:spcAft>
              <a:buFont typeface="+mj-lt"/>
              <a:buAutoNum type="arabicPeriod"/>
            </a:pPr>
            <a:r>
              <a:rPr lang="am-ET" b="1" i="0" dirty="0">
                <a:effectLst/>
              </a:rPr>
              <a:t>ርአይ </a:t>
            </a:r>
            <a:r>
              <a:rPr lang="am-ET" b="0" i="0" dirty="0">
                <a:effectLst/>
              </a:rPr>
              <a:t>ንዝብል ምረጽ፤ </a:t>
            </a:r>
            <a:r>
              <a:rPr lang="am-ET" b="1" i="0" dirty="0">
                <a:effectLst/>
                <a:latin typeface="Nyala" panose="02000504070300020003" pitchFamily="2" charset="0"/>
              </a:rPr>
              <a:t>ቐጺልካ ድማ ኣተኣሳስር</a:t>
            </a:r>
            <a:endParaRPr lang="en-US" b="1" i="0" dirty="0">
              <a:effectLst/>
            </a:endParaRPr>
          </a:p>
          <a:p>
            <a:pPr marL="228600" indent="-228600" algn="l">
              <a:spcBef>
                <a:spcPts val="0"/>
              </a:spcBef>
              <a:spcAft>
                <a:spcPts val="0"/>
              </a:spcAft>
              <a:buFont typeface="+mj-lt"/>
              <a:buAutoNum type="arabicPeriod"/>
            </a:pPr>
            <a:r>
              <a:rPr lang="am-ET" b="1" i="0" dirty="0">
                <a:effectLst/>
              </a:rPr>
              <a:t>ኣተኣሳስር </a:t>
            </a:r>
            <a:r>
              <a:rPr lang="am-ET" b="0" i="0" dirty="0">
                <a:effectLst/>
              </a:rPr>
              <a:t>ንዝብል ኣብ ሰንቴር ሊንክ ማንቴኔላ (ታይል) ምረጽ</a:t>
            </a:r>
            <a:endParaRPr lang="en-US" b="0" i="0" dirty="0">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b="1" i="0" dirty="0">
                <a:effectLst/>
              </a:rPr>
              <a:t>እወ </a:t>
            </a:r>
            <a:r>
              <a:rPr lang="am-ET" b="0" i="0" dirty="0">
                <a:effectLst/>
              </a:rPr>
              <a:t>ብምባል ናይ ሴንተርሊንክ ናይ ዓሚል መወከሲ ቁጽሪ ኣሎካ ዶ ንብል ሕቶ መልስ፡፡ መተኣሳሰሪ ኮድ ዘለካ ምኻኑ ብምምራጽ ግለጽ፡፡ ካብ ኡ </a:t>
            </a:r>
            <a:r>
              <a:rPr lang="am-ET" b="1" i="0" dirty="0">
                <a:effectLst/>
                <a:latin typeface="Nyala" panose="02000504070300020003" pitchFamily="2" charset="0"/>
              </a:rPr>
              <a:t>ቐጽል </a:t>
            </a:r>
            <a:r>
              <a:rPr lang="am-ET" b="0" i="0" dirty="0">
                <a:effectLst/>
                <a:latin typeface="Nyala" panose="02000504070300020003" pitchFamily="2" charset="0"/>
              </a:rPr>
              <a:t>ንዝብል ምረጽ፡፡</a:t>
            </a:r>
            <a:endParaRPr lang="en-US" b="0" i="0" dirty="0">
              <a:effectLst/>
            </a:endParaRPr>
          </a:p>
          <a:p>
            <a:pPr marL="228600" indent="-228600" algn="l">
              <a:spcBef>
                <a:spcPts val="0"/>
              </a:spcBef>
              <a:spcAft>
                <a:spcPts val="0"/>
              </a:spcAft>
              <a:buFont typeface="+mj-lt"/>
              <a:buAutoNum type="arabicPeriod"/>
            </a:pPr>
            <a:r>
              <a:rPr lang="am-ET" b="0" i="0" dirty="0">
                <a:effectLst/>
              </a:rPr>
              <a:t>ምስ ሴንተርሊንክ ዘለካ ናይ ክፍሊት ዝርዝር ከም እውን ተላዝቦ ኣስፍር፡፡ </a:t>
            </a:r>
            <a:r>
              <a:rPr lang="am-ET" b="1" i="0" dirty="0">
                <a:effectLst/>
                <a:latin typeface="Nyala" panose="02000504070300020003" pitchFamily="2" charset="0"/>
              </a:rPr>
              <a:t>ቐጽል</a:t>
            </a:r>
            <a:r>
              <a:rPr lang="am-ET" b="0" i="0" dirty="0">
                <a:effectLst/>
                <a:latin typeface="Nyala" panose="02000504070300020003" pitchFamily="2" charset="0"/>
              </a:rPr>
              <a:t> ንዝብል ምረጽ፡፡</a:t>
            </a:r>
          </a:p>
          <a:p>
            <a:pPr marL="0" indent="0" algn="l">
              <a:spcBef>
                <a:spcPts val="0"/>
              </a:spcBef>
              <a:spcAft>
                <a:spcPts val="0"/>
              </a:spcAft>
              <a:buFont typeface="+mj-lt"/>
              <a:buNone/>
            </a:pPr>
            <a:endParaRPr lang="en-US" b="0" i="0" dirty="0">
              <a:effectLst/>
            </a:endParaRPr>
          </a:p>
          <a:p>
            <a:pPr algn="l">
              <a:spcBef>
                <a:spcPts val="0"/>
              </a:spcBef>
              <a:spcAft>
                <a:spcPts val="0"/>
              </a:spcAft>
              <a:buNone/>
            </a:pPr>
            <a:r>
              <a:rPr lang="am-ET" b="0" i="0" dirty="0">
                <a:effectLst/>
              </a:rPr>
              <a:t>ተወሳኺ ሓገዝ ትደሊ እንተኾይንካ፤ ናብ ዞም ዝ</a:t>
            </a:r>
            <a:r>
              <a:rPr lang="am-ET" b="0" i="0" dirty="0">
                <a:effectLst/>
                <a:latin typeface="Nyala" panose="02000504070300020003" pitchFamily="2" charset="0"/>
              </a:rPr>
              <a:t>ቕጽሉ ኪድ፡፡</a:t>
            </a:r>
            <a:endParaRPr lang="en-US" b="0" i="0" dirty="0">
              <a:effectLst/>
            </a:endParaRPr>
          </a:p>
          <a:p>
            <a:pPr marL="171450" indent="-171450" algn="l">
              <a:spcBef>
                <a:spcPts val="0"/>
              </a:spcBef>
              <a:spcAft>
                <a:spcPts val="0"/>
              </a:spcAft>
              <a:buFont typeface="Arial" panose="020B0604020202020204" pitchFamily="34" charset="0"/>
              <a:buChar char="•"/>
            </a:pPr>
            <a:r>
              <a:rPr lang="en-US" b="0" i="0" dirty="0">
                <a:effectLst/>
                <a:hlinkClick r:id="rId3">
                  <a:extLst>
                    <a:ext uri="{A12FA001-AC4F-418D-AE19-62706E023703}">
                      <ahyp:hlinkClr xmlns:ahyp="http://schemas.microsoft.com/office/drawing/2018/hyperlinkcolor" val="tx"/>
                    </a:ext>
                  </a:extLst>
                </a:hlinkClick>
              </a:rPr>
              <a:t>linking Centrelink if you have a CRN</a:t>
            </a:r>
            <a:r>
              <a:rPr lang="en-US" b="0" i="0" dirty="0">
                <a:effectLst/>
              </a:rPr>
              <a:t>, or</a:t>
            </a:r>
          </a:p>
          <a:p>
            <a:pPr marL="171450" indent="-171450" algn="l">
              <a:spcBef>
                <a:spcPts val="0"/>
              </a:spcBef>
              <a:spcAft>
                <a:spcPts val="0"/>
              </a:spcAft>
              <a:buFont typeface="Arial" panose="020B0604020202020204" pitchFamily="34" charset="0"/>
              <a:buChar char="•"/>
            </a:pPr>
            <a:r>
              <a:rPr lang="en-US" b="0" i="0" dirty="0">
                <a:effectLst/>
              </a:rPr>
              <a:t> </a:t>
            </a:r>
            <a:r>
              <a:rPr lang="en-US" b="0" i="0" dirty="0">
                <a:effectLst/>
                <a:hlinkClick r:id="rId4">
                  <a:extLst>
                    <a:ext uri="{A12FA001-AC4F-418D-AE19-62706E023703}">
                      <ahyp:hlinkClr xmlns:ahyp="http://schemas.microsoft.com/office/drawing/2018/hyperlinkcolor" val="tx"/>
                    </a:ext>
                  </a:extLst>
                </a:hlinkClick>
              </a:rPr>
              <a:t>linking Centrelink using a linking code</a:t>
            </a:r>
            <a:r>
              <a:rPr lang="en-US" b="0" i="0" dirty="0">
                <a:effectLst/>
              </a:rPr>
              <a:t> </a:t>
            </a:r>
          </a:p>
          <a:p>
            <a:pPr algn="l">
              <a:spcBef>
                <a:spcPts val="0"/>
              </a:spcBef>
              <a:spcAft>
                <a:spcPts val="0"/>
              </a:spcAft>
            </a:pPr>
            <a:r>
              <a:rPr lang="am-ET" b="0" i="0" dirty="0">
                <a:effectLst/>
              </a:rPr>
              <a:t>እዚ ድማ ኣብ ድረ ገጽ ግልጋሎት ኣውስትራሊያ እዩ ዝኸውን፡፡</a:t>
            </a:r>
            <a:endParaRPr lang="en-US" b="0" i="0" dirty="0">
              <a:effectLst/>
            </a:endParaRPr>
          </a:p>
          <a:p>
            <a:pPr algn="l">
              <a:spcBef>
                <a:spcPts val="0"/>
              </a:spcBef>
              <a:spcAft>
                <a:spcPts val="0"/>
              </a:spcAft>
            </a:pPr>
            <a:endParaRPr lang="en-US" b="0" i="0" dirty="0">
              <a:effectLst/>
            </a:endParaRPr>
          </a:p>
          <a:p>
            <a:pPr algn="l">
              <a:spcBef>
                <a:spcPts val="0"/>
              </a:spcBef>
              <a:spcAft>
                <a:spcPts val="0"/>
              </a:spcAft>
              <a:buNone/>
            </a:pPr>
            <a:r>
              <a:rPr lang="am-ET" b="1" i="0" dirty="0">
                <a:effectLst/>
              </a:rPr>
              <a:t>ናይ ዓሚል መወከሲ ቁጽሪ እንተድኣ ዘይብልካ፡</a:t>
            </a:r>
            <a:endParaRPr lang="en-US" b="1" i="0" dirty="0">
              <a:effectLst/>
            </a:endParaRPr>
          </a:p>
          <a:p>
            <a:pPr marL="171450" indent="-171450" algn="l">
              <a:spcBef>
                <a:spcPts val="0"/>
              </a:spcBef>
              <a:spcAft>
                <a:spcPts val="0"/>
              </a:spcAft>
              <a:buFont typeface="Arial" panose="020B0604020202020204" pitchFamily="34" charset="0"/>
              <a:buChar char="•"/>
            </a:pPr>
            <a:r>
              <a:rPr lang="am-ET" b="0" i="0" dirty="0">
                <a:effectLst/>
              </a:rPr>
              <a:t>ንኽፍሊት ክትሓትት እንተደሊኻ ወይ ከዓ መሰል ምጉዳል ዋጋ ክትረክብ እንተደሊኻ፤ ናይ ሴንተር ሊንክ </a:t>
            </a:r>
            <a:r>
              <a:rPr lang="am-ET" b="0" i="0" u="sng" dirty="0">
                <a:effectLst/>
              </a:rPr>
              <a:t>ናይ ዓሚል መወከሲ </a:t>
            </a:r>
            <a:r>
              <a:rPr lang="am-ET" b="0" i="0" u="sng" dirty="0">
                <a:effectLst/>
                <a:latin typeface="Nyala" panose="02000504070300020003" pitchFamily="2" charset="0"/>
              </a:rPr>
              <a:t>ቑጽሪ </a:t>
            </a:r>
            <a:r>
              <a:rPr lang="am-ET" b="0" i="0" dirty="0">
                <a:effectLst/>
                <a:latin typeface="Nyala" panose="02000504070300020003" pitchFamily="2" charset="0"/>
              </a:rPr>
              <a:t>የድልየካ (ሲ ኣር ኤን)፡፡</a:t>
            </a:r>
            <a:endParaRPr lang="en-US" dirty="0"/>
          </a:p>
          <a:p>
            <a:pPr marL="171450" indent="-171450" algn="l">
              <a:spcBef>
                <a:spcPts val="0"/>
              </a:spcBef>
              <a:spcAft>
                <a:spcPts val="0"/>
              </a:spcAft>
              <a:buFont typeface="Arial" panose="020B0604020202020204" pitchFamily="34" charset="0"/>
              <a:buChar char="•"/>
            </a:pPr>
            <a:r>
              <a:rPr lang="am-ET" dirty="0"/>
              <a:t>ነዚ ቅድሚ ምስ ሴንተርሊንክ ምትእስሳርካ የድልየካ፡፡</a:t>
            </a:r>
            <a:r>
              <a:rPr lang="en-US" b="0" i="0" dirty="0">
                <a:effectLst/>
              </a:rPr>
              <a:t> </a:t>
            </a:r>
          </a:p>
          <a:p>
            <a:pPr marL="171450" indent="-171450" algn="l">
              <a:spcBef>
                <a:spcPts val="0"/>
              </a:spcBef>
              <a:spcAft>
                <a:spcPts val="0"/>
              </a:spcAft>
              <a:buFont typeface="Arial" panose="020B0604020202020204" pitchFamily="34" charset="0"/>
              <a:buChar char="•"/>
            </a:pPr>
            <a:r>
              <a:rPr lang="am-ET" b="0" i="0" dirty="0">
                <a:effectLst/>
              </a:rPr>
              <a:t>ሲ ኣር ኤን ንሴንተር ሊንክመን ም</a:t>
            </a:r>
            <a:r>
              <a:rPr lang="am-ET" b="0" i="0" dirty="0">
                <a:solidFill>
                  <a:schemeClr val="tx2"/>
                </a:solidFill>
                <a:effectLst/>
              </a:rPr>
              <a:t>ኻ</a:t>
            </a:r>
            <a:r>
              <a:rPr lang="am-ET" b="0" i="0" dirty="0">
                <a:effectLst/>
              </a:rPr>
              <a:t>ንካ ብምርግጋጽ ክትረኽቦ ትኽእል ኢኻ፡፡</a:t>
            </a:r>
            <a:endParaRPr lang="en-US" b="0" i="0" dirty="0">
              <a:effectLst/>
            </a:endParaRPr>
          </a:p>
          <a:p>
            <a:pPr marL="171450" indent="-171450" algn="l">
              <a:spcBef>
                <a:spcPts val="0"/>
              </a:spcBef>
              <a:spcAft>
                <a:spcPts val="0"/>
              </a:spcAft>
              <a:buFont typeface="Arial" panose="020B0604020202020204" pitchFamily="34" charset="0"/>
              <a:buChar char="•"/>
            </a:pPr>
            <a:r>
              <a:rPr lang="am-ET" b="0" i="0" dirty="0">
                <a:effectLst/>
              </a:rPr>
              <a:t>ምስ ሴንተርሊንክ መን ም</a:t>
            </a:r>
            <a:r>
              <a:rPr lang="am-ET" b="0" i="0" dirty="0">
                <a:solidFill>
                  <a:schemeClr val="tx2"/>
                </a:solidFill>
                <a:effectLst/>
              </a:rPr>
              <a:t>ኻ</a:t>
            </a:r>
            <a:r>
              <a:rPr lang="am-ET" b="0" i="0" dirty="0">
                <a:effectLst/>
              </a:rPr>
              <a:t>ንካ ብኦንላይን ንምርግጋጽ፤ ካብዞም ዝስዕቡ ንሓደ የድልየካ፡፡</a:t>
            </a:r>
            <a:endParaRPr lang="en-US" b="0" i="0" dirty="0">
              <a:effectLst/>
            </a:endParaRPr>
          </a:p>
          <a:p>
            <a:pPr marL="628650" lvl="1" indent="-171450">
              <a:spcBef>
                <a:spcPts val="0"/>
              </a:spcBef>
              <a:spcAft>
                <a:spcPts val="0"/>
              </a:spcAft>
              <a:buFont typeface="Arial" panose="020B0604020202020204" pitchFamily="34" charset="0"/>
              <a:buChar char="•"/>
            </a:pPr>
            <a:r>
              <a:rPr lang="am-ET" b="0" i="0" dirty="0">
                <a:effectLst/>
              </a:rPr>
              <a:t>ኣብ ናይ መንነት ሰነዳትካ ዘሎ ዝርዝር ምስፋር ወይ ከዓ፤</a:t>
            </a:r>
            <a:endParaRPr lang="en-US" b="0" i="0" dirty="0">
              <a:effectLst/>
            </a:endParaRPr>
          </a:p>
          <a:p>
            <a:pPr marL="628650" lvl="1" indent="-171450">
              <a:spcBef>
                <a:spcPts val="0"/>
              </a:spcBef>
              <a:spcAft>
                <a:spcPts val="0"/>
              </a:spcAft>
              <a:buFont typeface="Arial" panose="020B0604020202020204" pitchFamily="34" charset="0"/>
              <a:buChar char="•"/>
            </a:pPr>
            <a:r>
              <a:rPr lang="am-ET" b="0" i="0" dirty="0">
                <a:effectLst/>
              </a:rPr>
              <a:t>ድንፋዐ ዘለዎ </a:t>
            </a:r>
            <a:r>
              <a:rPr lang="am-ET" b="0" i="0" u="sng" dirty="0">
                <a:effectLst/>
              </a:rPr>
              <a:t>ዲጂታል ታሴራ</a:t>
            </a:r>
            <a:endParaRPr lang="en-US" b="0" i="0" u="sng" dirty="0">
              <a:effectLst/>
            </a:endParaRPr>
          </a:p>
          <a:p>
            <a:pPr marL="171450" indent="-171450" algn="l">
              <a:spcBef>
                <a:spcPts val="0"/>
              </a:spcBef>
              <a:spcAft>
                <a:spcPts val="0"/>
              </a:spcAft>
              <a:buFont typeface="Arial" panose="020B0604020202020204" pitchFamily="34" charset="0"/>
              <a:buChar char="•"/>
            </a:pPr>
            <a:r>
              <a:rPr lang="am-ET" b="0" i="0" dirty="0">
                <a:effectLst/>
              </a:rPr>
              <a:t>እንካብ ሰነዳት መንነት ሓደ ሓደ ዝርዝራት ንምስፋር፤ ሜዲኬር ከም እዉን ክልተ </a:t>
            </a:r>
            <a:r>
              <a:rPr lang="am-ET" b="0" i="0" dirty="0">
                <a:effectLst/>
                <a:latin typeface="Nyala" panose="02000504070300020003" pitchFamily="2" charset="0"/>
              </a:rPr>
              <a:t>ቕቡላት ሰነዳት የድልዩኻ፡፡</a:t>
            </a:r>
            <a:endParaRPr lang="en-US" b="0" i="0" dirty="0">
              <a:effectLst/>
            </a:endParaRPr>
          </a:p>
          <a:p>
            <a:pPr marL="628650" lvl="1" indent="-171450">
              <a:spcBef>
                <a:spcPts val="0"/>
              </a:spcBef>
              <a:spcAft>
                <a:spcPts val="0"/>
              </a:spcAft>
              <a:buFont typeface="Arial" panose="020B0604020202020204" pitchFamily="34" charset="0"/>
              <a:buChar char="•"/>
            </a:pPr>
            <a:r>
              <a:rPr lang="am-ET" b="0" i="0" dirty="0">
                <a:effectLst/>
              </a:rPr>
              <a:t>እዞም ናይ መንነት ሰነዳት ዝስዕቡ እዮም፡፡</a:t>
            </a:r>
            <a:endParaRPr lang="en-US" b="0" i="0" dirty="0">
              <a:effectLst/>
            </a:endParaRPr>
          </a:p>
          <a:p>
            <a:pPr marL="1085850" lvl="2" indent="-171450">
              <a:spcBef>
                <a:spcPts val="0"/>
              </a:spcBef>
              <a:spcAft>
                <a:spcPts val="0"/>
              </a:spcAft>
              <a:buFont typeface="Arial" panose="020B0604020202020204" pitchFamily="34" charset="0"/>
              <a:buChar char="•"/>
            </a:pPr>
            <a:r>
              <a:rPr lang="am-ET" b="0" i="0" dirty="0">
                <a:effectLst/>
              </a:rPr>
              <a:t>ናይ ኣውስትራሊያ ፓስፓርት</a:t>
            </a:r>
          </a:p>
          <a:p>
            <a:pPr marL="1085850" lvl="2" indent="-171450">
              <a:spcBef>
                <a:spcPts val="0"/>
              </a:spcBef>
              <a:spcAft>
                <a:spcPts val="0"/>
              </a:spcAft>
              <a:buFont typeface="Arial" panose="020B0604020202020204" pitchFamily="34" charset="0"/>
              <a:buChar char="•"/>
            </a:pPr>
            <a:r>
              <a:rPr lang="am-ET" b="0" i="0" dirty="0">
                <a:effectLst/>
              </a:rPr>
              <a:t>ናይ ኣውስትራሊያ ወረ</a:t>
            </a:r>
            <a:r>
              <a:rPr lang="am-ET" b="0" i="0" dirty="0">
                <a:effectLst/>
                <a:latin typeface="Nyala" panose="02000504070300020003" pitchFamily="2" charset="0"/>
              </a:rPr>
              <a:t>ቐት ምስክር ልደት</a:t>
            </a:r>
          </a:p>
          <a:p>
            <a:pPr marL="1085850" lvl="2" indent="-171450">
              <a:spcBef>
                <a:spcPts val="0"/>
              </a:spcBef>
              <a:spcAft>
                <a:spcPts val="0"/>
              </a:spcAft>
              <a:buFont typeface="Arial" panose="020B0604020202020204" pitchFamily="34" charset="0"/>
              <a:buChar char="•"/>
            </a:pPr>
            <a:r>
              <a:rPr lang="am-ET" b="0" i="0" dirty="0">
                <a:effectLst/>
                <a:latin typeface="Nyala" panose="02000504070300020003" pitchFamily="2" charset="0"/>
              </a:rPr>
              <a:t>ናይ ኣውስትራሊያ ናይ ዜግነት ወረቐት ምስክር</a:t>
            </a:r>
          </a:p>
          <a:p>
            <a:pPr marL="1085850" lvl="2" indent="-171450">
              <a:spcBef>
                <a:spcPts val="0"/>
              </a:spcBef>
              <a:spcAft>
                <a:spcPts val="0"/>
              </a:spcAft>
              <a:buFont typeface="Arial" panose="020B0604020202020204" pitchFamily="34" charset="0"/>
              <a:buChar char="•"/>
            </a:pPr>
            <a:r>
              <a:rPr lang="am-ET" b="0" i="0" dirty="0">
                <a:effectLst/>
                <a:latin typeface="Nyala" panose="02000504070300020003" pitchFamily="2" charset="0"/>
              </a:rPr>
              <a:t>ናይ ኣውስትራሊያ ናይ ሕዚ ቪዛ</a:t>
            </a:r>
          </a:p>
          <a:p>
            <a:pPr marL="1085850" lvl="2" indent="-171450">
              <a:spcBef>
                <a:spcPts val="0"/>
              </a:spcBef>
              <a:spcAft>
                <a:spcPts val="0"/>
              </a:spcAft>
              <a:buFont typeface="Arial" panose="020B0604020202020204" pitchFamily="34" charset="0"/>
              <a:buChar char="•"/>
            </a:pPr>
            <a:r>
              <a:rPr lang="am-ET" b="0" i="0" dirty="0">
                <a:effectLst/>
                <a:latin typeface="Nyala" panose="02000504070300020003" pitchFamily="2" charset="0"/>
              </a:rPr>
              <a:t>ናይ ኣውስትራሊያ ናይ መዘወሪ ፍቓድ</a:t>
            </a:r>
          </a:p>
          <a:p>
            <a:pPr marL="1085850" lvl="2" indent="-171450">
              <a:spcBef>
                <a:spcPts val="0"/>
              </a:spcBef>
              <a:spcAft>
                <a:spcPts val="0"/>
              </a:spcAft>
              <a:buFont typeface="Arial" panose="020B0604020202020204" pitchFamily="34" charset="0"/>
              <a:buChar char="•"/>
            </a:pPr>
            <a:r>
              <a:rPr lang="am-ET" b="0" i="0" dirty="0">
                <a:effectLst/>
              </a:rPr>
              <a:t>ብመምርሒ ጉዳያት ሃገር ዝተውሃበ ኢሚ ካርድ</a:t>
            </a:r>
            <a:endParaRPr lang="en-US" b="0" i="0" dirty="0">
              <a:effectLst/>
            </a:endParaRP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am-ET" b="1" i="0" dirty="0">
                <a:effectLst/>
              </a:rPr>
              <a:t>ሲ ኣር ኤን እንተዘይሊዩካ፤ ምስ ሰንቴርሊንክ ንምትእስ ሳር ዝስዕቡ ስጉሚታት ውሰድ፡</a:t>
            </a:r>
            <a:endParaRPr lang="en-US" b="1" i="0" dirty="0">
              <a:effectLst/>
            </a:endParaRPr>
          </a:p>
          <a:p>
            <a:pPr marL="228600" indent="-228600" algn="l">
              <a:spcBef>
                <a:spcPts val="0"/>
              </a:spcBef>
              <a:spcAft>
                <a:spcPts val="0"/>
              </a:spcAft>
              <a:buFont typeface="+mj-lt"/>
              <a:buAutoNum type="arabicPeriod"/>
            </a:pPr>
            <a:r>
              <a:rPr lang="am-ET" b="0" i="0" dirty="0">
                <a:effectLst/>
                <a:hlinkClick r:id="rId5">
                  <a:extLst>
                    <a:ext uri="{A12FA001-AC4F-418D-AE19-62706E023703}">
                      <ahyp:hlinkClr xmlns:ahyp="http://schemas.microsoft.com/office/drawing/2018/hyperlinkcolor" val="tx"/>
                    </a:ext>
                  </a:extLst>
                </a:hlinkClick>
              </a:rPr>
              <a:t>ናብ ማይ ጎቭ ፈሪምካ እቶ</a:t>
            </a:r>
            <a:endParaRPr lang="en-US" b="0" i="0" dirty="0">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b="1" i="0" dirty="0">
                <a:effectLst/>
              </a:rPr>
              <a:t>ርአ ከም እውን ንግልጋሎት ኣተኣሳስር </a:t>
            </a:r>
            <a:r>
              <a:rPr lang="am-ET" b="0" i="0" dirty="0">
                <a:effectLst/>
              </a:rPr>
              <a:t>ምረጽ፡፡    </a:t>
            </a:r>
            <a:r>
              <a:rPr lang="am-ET" b="1" i="0" dirty="0">
                <a:effectLst/>
              </a:rPr>
              <a:t>                 </a:t>
            </a:r>
            <a:endParaRPr lang="en-US" b="0" i="0" dirty="0">
              <a:effectLst/>
            </a:endParaRPr>
          </a:p>
          <a:p>
            <a:pPr marL="228600" indent="-228600" algn="l">
              <a:spcBef>
                <a:spcPts val="0"/>
              </a:spcBef>
              <a:spcAft>
                <a:spcPts val="0"/>
              </a:spcAft>
              <a:buFont typeface="+mj-lt"/>
              <a:buAutoNum type="arabicPeriod"/>
            </a:pPr>
            <a:r>
              <a:rPr lang="am-ET" b="0" i="0" dirty="0">
                <a:effectLst/>
              </a:rPr>
              <a:t>ኣብቲ ሴንተርሊንክ ማኔኒላ (ታይል) ኣተኣሳስር (</a:t>
            </a:r>
            <a:r>
              <a:rPr lang="en-US" b="1" i="0" dirty="0">
                <a:effectLst/>
              </a:rPr>
              <a:t>Link</a:t>
            </a:r>
            <a:r>
              <a:rPr lang="am-ET" b="0" i="0" dirty="0">
                <a:effectLst/>
              </a:rPr>
              <a:t>) ንዝብል ጠው</a:t>
            </a:r>
            <a:r>
              <a:rPr lang="am-ET" b="0" i="0" dirty="0">
                <a:effectLst/>
                <a:latin typeface="Nyala" panose="02000504070300020003" pitchFamily="2" charset="0"/>
              </a:rPr>
              <a:t>ቕ፡፡</a:t>
            </a:r>
            <a:endParaRPr lang="en-US" b="0" i="0" dirty="0">
              <a:effectLst/>
            </a:endParaRPr>
          </a:p>
          <a:p>
            <a:pPr marL="228600" indent="-228600" algn="l">
              <a:spcBef>
                <a:spcPts val="0"/>
              </a:spcBef>
              <a:spcAft>
                <a:spcPts val="0"/>
              </a:spcAft>
              <a:buFont typeface="+mj-lt"/>
              <a:buAutoNum type="arabicPeriod"/>
            </a:pPr>
            <a:r>
              <a:rPr lang="am-ET" b="1" i="0" dirty="0">
                <a:effectLst/>
              </a:rPr>
              <a:t>አይፋሉን </a:t>
            </a:r>
            <a:r>
              <a:rPr lang="am-ET" b="0" i="0" dirty="0">
                <a:effectLst/>
              </a:rPr>
              <a:t>ብምባል ናይ ሴንተርሊንክ  ናይ ዓሚል </a:t>
            </a:r>
            <a:r>
              <a:rPr lang="am-ET" b="0" i="0" dirty="0">
                <a:effectLst/>
                <a:latin typeface="Nyala" panose="02000504070300020003" pitchFamily="2" charset="0"/>
              </a:rPr>
              <a:t>ቑጽሪ </a:t>
            </a:r>
            <a:r>
              <a:rPr lang="am-ET" b="0" i="0" dirty="0">
                <a:effectLst/>
              </a:rPr>
              <a:t>ኣሎካ ዶ ወይ ከዓ ንሴንተርሊንክ ናይ ዓሚል መወከሲ ቁጽሪ ትዝክሮ ንዝብል ሕቶ መልስ፡፡ </a:t>
            </a:r>
            <a:endParaRPr lang="en-US" b="0" i="0" dirty="0">
              <a:effectLst/>
            </a:endParaRPr>
          </a:p>
          <a:p>
            <a:pPr marL="228600" indent="-228600" algn="l">
              <a:spcBef>
                <a:spcPts val="0"/>
              </a:spcBef>
              <a:spcAft>
                <a:spcPts val="0"/>
              </a:spcAft>
              <a:buFont typeface="+mj-lt"/>
              <a:buAutoNum type="arabicPeriod"/>
            </a:pPr>
            <a:r>
              <a:rPr lang="am-ET" b="0" i="0" dirty="0">
                <a:effectLst/>
              </a:rPr>
              <a:t>ናይ ሴንተርሊንክ ናይ መንነት መርትዖ ንምስራት </a:t>
            </a:r>
            <a:r>
              <a:rPr lang="am-ET" b="1" i="0" dirty="0">
                <a:effectLst/>
              </a:rPr>
              <a:t>ጀምር </a:t>
            </a:r>
            <a:r>
              <a:rPr lang="am-ET" b="0" i="0" dirty="0">
                <a:effectLst/>
              </a:rPr>
              <a:t>ንዝብል ምረጽ</a:t>
            </a:r>
            <a:r>
              <a:rPr lang="am-ET" b="1" i="0" dirty="0">
                <a:effectLst/>
              </a:rPr>
              <a:t>፡፡ </a:t>
            </a:r>
            <a:r>
              <a:rPr lang="am-ET" b="0" i="0" dirty="0">
                <a:effectLst/>
              </a:rPr>
              <a:t>ነቶም ፍ</a:t>
            </a:r>
            <a:r>
              <a:rPr lang="am-ET" b="0" i="0" dirty="0">
                <a:effectLst/>
                <a:latin typeface="Nyala" panose="02000504070300020003" pitchFamily="2" charset="0"/>
              </a:rPr>
              <a:t>ቑዳት ዝርዝር </a:t>
            </a:r>
            <a:r>
              <a:rPr lang="am-ET" b="0" i="0" dirty="0">
                <a:effectLst/>
                <a:latin typeface="+mn-lt"/>
              </a:rPr>
              <a:t>ሰነዳት </a:t>
            </a:r>
            <a:r>
              <a:rPr lang="am-ET" b="0" i="0" dirty="0">
                <a:effectLst/>
                <a:latin typeface="Nyala" panose="02000504070300020003" pitchFamily="2" charset="0"/>
              </a:rPr>
              <a:t>መንነት መርምሮም፤ ካብኡ </a:t>
            </a:r>
            <a:r>
              <a:rPr lang="am-ET" b="1" i="0" dirty="0">
                <a:effectLst/>
                <a:latin typeface="Nyala" panose="02000504070300020003" pitchFamily="2" charset="0"/>
              </a:rPr>
              <a:t>ቐጽል</a:t>
            </a:r>
            <a:r>
              <a:rPr lang="am-ET" b="0" i="0" dirty="0">
                <a:effectLst/>
                <a:latin typeface="Nyala" panose="02000504070300020003" pitchFamily="2" charset="0"/>
              </a:rPr>
              <a:t> ንዝብል ምረጽ፡፡</a:t>
            </a:r>
          </a:p>
          <a:p>
            <a:pPr marL="228600" indent="-228600" algn="l">
              <a:spcBef>
                <a:spcPts val="0"/>
              </a:spcBef>
              <a:spcAft>
                <a:spcPts val="0"/>
              </a:spcAft>
              <a:buFont typeface="+mj-lt"/>
              <a:buAutoNum type="arabicPeriod"/>
            </a:pPr>
            <a:r>
              <a:rPr lang="am-ET" b="0" i="0" dirty="0">
                <a:effectLst/>
                <a:latin typeface="Nyala" panose="02000504070300020003" pitchFamily="2" charset="0"/>
              </a:rPr>
              <a:t>ናይ ውልቂ ዝርዝር መረዳእታታት ንኻልእ ምውዛእ ንዝብል ኣንብብ፡፡ ካብኡ ቐጺልካ </a:t>
            </a:r>
            <a:r>
              <a:rPr lang="am-ET" b="1" i="0" dirty="0">
                <a:effectLst/>
                <a:latin typeface="Nyala" panose="02000504070300020003" pitchFamily="2" charset="0"/>
              </a:rPr>
              <a:t>ኣብ ላዕሊ ንዘለዉ ሓረጋት ተረዲአዮም ኣሎኹ፤ይስማማዕ እውን ዝብል </a:t>
            </a:r>
            <a:r>
              <a:rPr lang="am-ET" b="0" i="0" dirty="0">
                <a:effectLst/>
                <a:latin typeface="Nyala" panose="02000504070300020003" pitchFamily="2" charset="0"/>
              </a:rPr>
              <a:t>ምረጽ፡፡ </a:t>
            </a:r>
            <a:endParaRPr lang="en-US" b="0" i="0" dirty="0">
              <a:effectLst/>
            </a:endParaRPr>
          </a:p>
          <a:p>
            <a:pPr marL="228600" indent="-228600" algn="l">
              <a:spcBef>
                <a:spcPts val="0"/>
              </a:spcBef>
              <a:spcAft>
                <a:spcPts val="0"/>
              </a:spcAft>
              <a:buFont typeface="+mj-lt"/>
              <a:buAutoNum type="arabicPeriod"/>
            </a:pPr>
            <a:r>
              <a:rPr lang="am-ET" b="0" i="0" dirty="0">
                <a:effectLst/>
              </a:rPr>
              <a:t>ካብቶም </a:t>
            </a:r>
            <a:r>
              <a:rPr lang="am-ET" b="0" i="0" dirty="0">
                <a:effectLst/>
                <a:latin typeface="Nyala" panose="02000504070300020003" pitchFamily="2" charset="0"/>
              </a:rPr>
              <a:t>ቑቡላት ናይ መንነት ሰነዳት ዝርዝራት ኣስፍር፡፡ </a:t>
            </a:r>
            <a:r>
              <a:rPr lang="am-ET" b="1" i="0" dirty="0">
                <a:effectLst/>
                <a:latin typeface="Nyala" panose="02000504070300020003" pitchFamily="2" charset="0"/>
              </a:rPr>
              <a:t>ኣረጋግጽ </a:t>
            </a:r>
            <a:r>
              <a:rPr lang="am-ET" b="0" i="0" dirty="0">
                <a:effectLst/>
                <a:latin typeface="Nyala" panose="02000504070300020003" pitchFamily="2" charset="0"/>
              </a:rPr>
              <a:t>ንዝብል እውን ምረጽ፡፡ </a:t>
            </a:r>
            <a:r>
              <a:rPr lang="am-ET" b="0" i="0" dirty="0">
                <a:effectLst/>
              </a:rPr>
              <a:t>ንመንነትካ ምስ ኣረጋገጽካ፤ </a:t>
            </a:r>
            <a:r>
              <a:rPr lang="am-ET" b="1" i="0" dirty="0">
                <a:effectLst/>
                <a:latin typeface="Nyala" panose="02000504070300020003" pitchFamily="2" charset="0"/>
              </a:rPr>
              <a:t>ቐጽል</a:t>
            </a:r>
            <a:r>
              <a:rPr lang="am-ET" b="0" i="0" dirty="0">
                <a:effectLst/>
                <a:latin typeface="Nyala" panose="02000504070300020003" pitchFamily="2" charset="0"/>
              </a:rPr>
              <a:t> ንዝብል ምረጽ፡፡ </a:t>
            </a:r>
            <a:endParaRPr lang="en-US" b="0" i="0" dirty="0">
              <a:effectLst/>
            </a:endParaRPr>
          </a:p>
          <a:p>
            <a:pPr marL="228600" indent="-228600" algn="l">
              <a:spcBef>
                <a:spcPts val="0"/>
              </a:spcBef>
              <a:spcAft>
                <a:spcPts val="0"/>
              </a:spcAft>
              <a:buFont typeface="+mj-lt"/>
              <a:buAutoNum type="arabicPeriod"/>
            </a:pPr>
            <a:r>
              <a:rPr lang="am-ET" b="0" i="0" dirty="0">
                <a:effectLst/>
              </a:rPr>
              <a:t>ናይ ሜዲኬር ካርድ ከም እዉን ናይ ውልቂ ዝርዝራትካ ኣስፍር፡፡ </a:t>
            </a:r>
            <a:r>
              <a:rPr lang="am-ET" b="1" i="0" dirty="0">
                <a:effectLst/>
                <a:latin typeface="Nyala" panose="02000504070300020003" pitchFamily="2" charset="0"/>
              </a:rPr>
              <a:t>ቐጽል </a:t>
            </a:r>
            <a:r>
              <a:rPr lang="am-ET" b="0" i="0" dirty="0">
                <a:effectLst/>
                <a:latin typeface="Nyala" panose="02000504070300020003" pitchFamily="2" charset="0"/>
              </a:rPr>
              <a:t>ንዝብል ምረጽ፡፡</a:t>
            </a:r>
            <a:endParaRPr lang="en-US" b="0" i="0" dirty="0">
              <a:effectLst/>
            </a:endParaRPr>
          </a:p>
          <a:p>
            <a:pPr marL="228600" indent="-228600" algn="l">
              <a:spcBef>
                <a:spcPts val="0"/>
              </a:spcBef>
              <a:spcAft>
                <a:spcPts val="0"/>
              </a:spcAft>
              <a:buFont typeface="+mj-lt"/>
              <a:buAutoNum type="arabicPeriod"/>
            </a:pPr>
            <a:r>
              <a:rPr lang="am-ET" b="0" i="0" dirty="0">
                <a:effectLst/>
              </a:rPr>
              <a:t>ተወስኽቲ ሓገዛት እንተድኣ ዘድልየካ ኮይኑ፤ ናብ ድረ ገጽ ግልጋሎት ኣውስትራሊያ </a:t>
            </a:r>
            <a:r>
              <a:rPr lang="en-US" b="0" i="0" dirty="0">
                <a:effectLst/>
                <a:hlinkClick r:id="rId6">
                  <a:extLst>
                    <a:ext uri="{A12FA001-AC4F-418D-AE19-62706E023703}">
                      <ahyp:hlinkClr xmlns:ahyp="http://schemas.microsoft.com/office/drawing/2018/hyperlinkcolor" val="tx"/>
                    </a:ext>
                  </a:extLst>
                </a:hlinkClick>
              </a:rPr>
              <a:t>linking Centrelink using identity verification</a:t>
            </a:r>
            <a:r>
              <a:rPr lang="en-US" b="0" i="0" dirty="0">
                <a:effectLst/>
              </a:rPr>
              <a:t> </a:t>
            </a:r>
            <a:r>
              <a:rPr lang="am-ET" b="0" i="0" dirty="0">
                <a:effectLst/>
              </a:rPr>
              <a:t>ኪድ፡፡</a:t>
            </a:r>
          </a:p>
          <a:p>
            <a:pPr marL="0" indent="0" algn="l">
              <a:spcBef>
                <a:spcPts val="0"/>
              </a:spcBef>
              <a:spcAft>
                <a:spcPts val="0"/>
              </a:spcAft>
              <a:buFont typeface="+mj-lt"/>
              <a:buNone/>
            </a:pPr>
            <a:endParaRPr lang="en-US" b="0" i="0" dirty="0">
              <a:effectLst/>
            </a:endParaRPr>
          </a:p>
          <a:p>
            <a:pPr>
              <a:spcBef>
                <a:spcPts val="0"/>
              </a:spcBef>
              <a:spcAft>
                <a:spcPts val="0"/>
              </a:spcAft>
            </a:pPr>
            <a:endParaRPr lang="en-AU" dirty="0"/>
          </a:p>
        </p:txBody>
      </p:sp>
    </p:spTree>
    <p:extLst>
      <p:ext uri="{BB962C8B-B14F-4D97-AF65-F5344CB8AC3E}">
        <p14:creationId xmlns:p14="http://schemas.microsoft.com/office/powerpoint/2010/main" val="27144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330E-3FBE-8AF0-6448-A060FE07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D3984-E0E9-F2DD-3E48-AACBF14B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7D9D3-D150-0DC3-7310-1DA8172E3052}"/>
              </a:ext>
            </a:extLst>
          </p:cNvPr>
          <p:cNvSpPr>
            <a:spLocks noGrp="1"/>
          </p:cNvSpPr>
          <p:nvPr>
            <p:ph type="body" idx="1"/>
          </p:nvPr>
        </p:nvSpPr>
        <p:spPr/>
        <p:txBody>
          <a:bodyPr/>
          <a:lstStyle/>
          <a:p>
            <a:r>
              <a:rPr lang="am-ET" sz="1400" dirty="0"/>
              <a:t>ንሰባት ምስ ሰንቴር ሊንክ ብዝተኣሳሰር ካልእ እንታይ ከም ዝገብሩን ከም ዘ</a:t>
            </a:r>
            <a:r>
              <a:rPr lang="am-ET" sz="1400" dirty="0">
                <a:latin typeface="Nyala" panose="02000504070300020003" pitchFamily="2" charset="0"/>
              </a:rPr>
              <a:t>ጓነፎምን ተሞክሮ ንኸካፍሉ ሕተቶም፡፡</a:t>
            </a:r>
            <a:endParaRPr lang="en-AU" sz="1400" dirty="0"/>
          </a:p>
        </p:txBody>
      </p:sp>
    </p:spTree>
    <p:extLst>
      <p:ext uri="{BB962C8B-B14F-4D97-AF65-F5344CB8AC3E}">
        <p14:creationId xmlns:p14="http://schemas.microsoft.com/office/powerpoint/2010/main" val="52738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6815-9C06-CA26-4B87-36E5DCA5D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EB0B-DFB5-9756-10A7-60132F4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E5CD-FFB9-1B30-310F-A7AB72BF60F1}"/>
              </a:ext>
            </a:extLst>
          </p:cNvPr>
          <p:cNvSpPr>
            <a:spLocks noGrp="1"/>
          </p:cNvSpPr>
          <p:nvPr>
            <p:ph type="body" idx="1"/>
          </p:nvPr>
        </p:nvSpPr>
        <p:spPr/>
        <p:txBody>
          <a:bodyPr/>
          <a:lstStyle/>
          <a:p>
            <a:pPr algn="l">
              <a:spcBef>
                <a:spcPts val="0"/>
              </a:spcBef>
              <a:buNone/>
            </a:pPr>
            <a:r>
              <a:rPr lang="am-ET" sz="1100" b="1" i="0" dirty="0">
                <a:solidFill>
                  <a:srgbClr val="000000"/>
                </a:solidFill>
                <a:effectLst/>
              </a:rPr>
              <a:t>ናይ ኣውስትራሊያ ቢሮ ግብሪ ምስ ናትካ ማይ ጎቭ ሒሳብ ከም እተተኣሳስር፡፡</a:t>
            </a:r>
            <a:endParaRPr lang="en-US" sz="1100" b="1" i="0" dirty="0">
              <a:solidFill>
                <a:srgbClr val="000000"/>
              </a:solidFill>
              <a:effectLst/>
            </a:endParaRPr>
          </a:p>
          <a:p>
            <a:pPr algn="l">
              <a:spcBef>
                <a:spcPts val="0"/>
              </a:spcBef>
              <a:buNone/>
            </a:pPr>
            <a:endParaRPr lang="en-US" sz="1400" b="1" i="0" dirty="0">
              <a:solidFill>
                <a:srgbClr val="000000"/>
              </a:solidFill>
              <a:effectLst/>
            </a:endParaRPr>
          </a:p>
          <a:p>
            <a:pPr algn="l">
              <a:spcBef>
                <a:spcPts val="0"/>
              </a:spcBef>
              <a:buNone/>
            </a:pPr>
            <a:r>
              <a:rPr lang="am-ET" sz="1400" b="0" i="0" dirty="0">
                <a:solidFill>
                  <a:srgbClr val="000000"/>
                </a:solidFill>
                <a:effectLst/>
              </a:rPr>
              <a:t>ኤቲኦ ምስ ናትካ ማይ ጎቭ ሒሳብ ንክተኣሳስር ዝስዕቡ ሰጉሚታት ተኸተል፡፡</a:t>
            </a:r>
            <a:br>
              <a:rPr lang="en-US" sz="1400" b="0" i="0" dirty="0">
                <a:solidFill>
                  <a:srgbClr val="000000"/>
                </a:solidFill>
                <a:effectLst/>
              </a:rPr>
            </a:br>
            <a:endParaRPr lang="en-US" sz="1400" b="0" i="0" dirty="0">
              <a:solidFill>
                <a:srgbClr val="000000"/>
              </a:solidFill>
              <a:effectLst/>
            </a:endParaRPr>
          </a:p>
          <a:p>
            <a:pPr marL="342900" indent="-342900" algn="l">
              <a:spcBef>
                <a:spcPts val="0"/>
              </a:spcBef>
              <a:buFont typeface="+mj-lt"/>
              <a:buAutoNum type="arabicPeriod"/>
            </a:pPr>
            <a:r>
              <a:rPr lang="am-ET" sz="1400" b="0" i="0" kern="1200" dirty="0">
                <a:solidFill>
                  <a:srgbClr val="1B365D"/>
                </a:solidFill>
                <a:effectLst/>
                <a:latin typeface="+mn-lt"/>
                <a:ea typeface="+mn-ea"/>
                <a:cs typeface="+mn-cs"/>
              </a:rPr>
              <a:t>ናብ ማይ ጎቭ </a:t>
            </a:r>
            <a:r>
              <a:rPr lang="am-ET" sz="1400" b="0" i="0" dirty="0">
                <a:solidFill>
                  <a:srgbClr val="1B365D"/>
                </a:solidFill>
                <a:effectLst/>
                <a:hlinkClick r:id="rId3"/>
              </a:rPr>
              <a:t>ፈሪምካ</a:t>
            </a:r>
            <a:r>
              <a:rPr lang="am-ET" sz="1400" b="0" i="0" dirty="0">
                <a:solidFill>
                  <a:srgbClr val="1B365D"/>
                </a:solidFill>
                <a:effectLst/>
              </a:rPr>
              <a:t> </a:t>
            </a:r>
            <a:r>
              <a:rPr lang="am-ET" sz="1400" b="0" i="0" kern="1200" dirty="0">
                <a:solidFill>
                  <a:srgbClr val="1B365D"/>
                </a:solidFill>
                <a:effectLst/>
                <a:latin typeface="+mn-lt"/>
                <a:ea typeface="+mn-ea"/>
                <a:cs typeface="+mn-cs"/>
              </a:rPr>
              <a:t>እቶ፡፡</a:t>
            </a:r>
            <a:endParaRPr lang="en-US" sz="1400" b="0" i="0" dirty="0">
              <a:solidFill>
                <a:srgbClr val="000000"/>
              </a:solidFill>
              <a:effectLst/>
            </a:endParaRPr>
          </a:p>
          <a:p>
            <a:pPr marL="342900" indent="-342900" algn="l">
              <a:spcBef>
                <a:spcPts val="0"/>
              </a:spcBef>
              <a:buFont typeface="+mj-lt"/>
              <a:buAutoNum type="arabicPeriod"/>
            </a:pPr>
            <a:r>
              <a:rPr lang="am-ET" sz="1400" b="0" i="0" dirty="0">
                <a:solidFill>
                  <a:srgbClr val="000000"/>
                </a:solidFill>
                <a:effectLst/>
              </a:rPr>
              <a:t>ሓንሳእ ፈሪምካ ምስ ኣተኻ፤ </a:t>
            </a:r>
            <a:r>
              <a:rPr lang="am-ET" sz="1400" b="1" i="0" dirty="0">
                <a:solidFill>
                  <a:srgbClr val="000000"/>
                </a:solidFill>
                <a:effectLst/>
              </a:rPr>
              <a:t>ርአ</a:t>
            </a:r>
            <a:r>
              <a:rPr lang="am-ET" sz="1400" b="0" i="0" dirty="0">
                <a:solidFill>
                  <a:srgbClr val="000000"/>
                </a:solidFill>
                <a:effectLst/>
              </a:rPr>
              <a:t> ናብ ዝብል ኣቲኻ </a:t>
            </a:r>
            <a:r>
              <a:rPr lang="am-ET" sz="1400" b="1" i="0" dirty="0">
                <a:solidFill>
                  <a:srgbClr val="000000"/>
                </a:solidFill>
                <a:effectLst/>
              </a:rPr>
              <a:t>ንግልጋሎታት ኣተኣሳስር፡፡</a:t>
            </a:r>
            <a:endParaRPr lang="en-US" sz="1400" b="0" i="0" dirty="0">
              <a:solidFill>
                <a:srgbClr val="000000"/>
              </a:solidFill>
              <a:effectLst/>
            </a:endParaRPr>
          </a:p>
          <a:p>
            <a:pPr marL="342900" indent="-342900" algn="l">
              <a:spcBef>
                <a:spcPts val="0"/>
              </a:spcBef>
              <a:buFont typeface="+mj-lt"/>
              <a:buAutoNum type="arabicPeriod"/>
            </a:pPr>
            <a:r>
              <a:rPr lang="am-ET" sz="1400" b="0" i="0" dirty="0">
                <a:solidFill>
                  <a:srgbClr val="000000"/>
                </a:solidFill>
                <a:effectLst/>
              </a:rPr>
              <a:t>ኣተኣሳስር (ሊንክ) ንዝብል ኣብ ጥ</a:t>
            </a:r>
            <a:r>
              <a:rPr lang="am-ET" sz="1400" b="0" i="0" dirty="0">
                <a:solidFill>
                  <a:srgbClr val="000000"/>
                </a:solidFill>
                <a:effectLst/>
                <a:latin typeface="Nyala" panose="02000504070300020003" pitchFamily="2" charset="0"/>
              </a:rPr>
              <a:t>ቓ ናይ ኣውስትራሊያ ናይ ግብሪ ቢሮ ንዘሎ ምረጾ፡፡</a:t>
            </a:r>
            <a:endParaRPr lang="en-US" sz="1400" b="0" i="0" dirty="0">
              <a:solidFill>
                <a:srgbClr val="000000"/>
              </a:solidFill>
              <a:effectLst/>
            </a:endParaRPr>
          </a:p>
          <a:p>
            <a:pPr marL="342900" indent="-342900" algn="l">
              <a:spcBef>
                <a:spcPts val="0"/>
              </a:spcBef>
              <a:buFont typeface="+mj-lt"/>
              <a:buAutoNum type="arabicPeriod"/>
            </a:pPr>
            <a:r>
              <a:rPr lang="am-ET" sz="1400" b="0" i="0" dirty="0">
                <a:solidFill>
                  <a:srgbClr val="000000"/>
                </a:solidFill>
                <a:effectLst/>
              </a:rPr>
              <a:t>ናይ ውልቂ ዝርዝር መረዳእታ አእቲ፤ ወይ ድማ ኣረጋግጽ፡፡</a:t>
            </a:r>
            <a:endParaRPr lang="en-US" sz="1400" b="0" i="0" dirty="0">
              <a:solidFill>
                <a:srgbClr val="000000"/>
              </a:solidFill>
              <a:effectLst/>
            </a:endParaRPr>
          </a:p>
          <a:p>
            <a:pPr marL="342900" indent="-342900" algn="l">
              <a:spcBef>
                <a:spcPts val="0"/>
              </a:spcBef>
              <a:buFont typeface="+mj-lt"/>
              <a:buAutoNum type="arabicPeriod"/>
            </a:pPr>
            <a:r>
              <a:rPr lang="am-ET" sz="1400" b="0" i="0" dirty="0">
                <a:solidFill>
                  <a:srgbClr val="000000"/>
                </a:solidFill>
                <a:effectLst/>
              </a:rPr>
              <a:t>ንክልተ ሕቶታት መልሲ ሃብ፤ ናይ ግብሪ መረዳእታኻ ምእንቲ ክጣለል፡፡</a:t>
            </a:r>
            <a:endParaRPr lang="en-US" sz="1400" b="0" i="0" dirty="0">
              <a:solidFill>
                <a:srgbClr val="000000"/>
              </a:solidFill>
              <a:effectLst/>
            </a:endParaRPr>
          </a:p>
          <a:p>
            <a:pPr algn="l">
              <a:spcBef>
                <a:spcPts val="0"/>
              </a:spcBef>
            </a:pPr>
            <a:endParaRPr lang="en-US" sz="1400" b="0" i="0" dirty="0">
              <a:solidFill>
                <a:srgbClr val="000000"/>
              </a:solidFill>
              <a:effectLst/>
            </a:endParaRPr>
          </a:p>
          <a:p>
            <a:pPr algn="l">
              <a:spcBef>
                <a:spcPts val="0"/>
              </a:spcBef>
            </a:pPr>
            <a:r>
              <a:rPr lang="am-ET" sz="1400" b="0" i="0" dirty="0">
                <a:solidFill>
                  <a:srgbClr val="000000"/>
                </a:solidFill>
                <a:effectLst/>
              </a:rPr>
              <a:t>ብዛዕባ</a:t>
            </a:r>
            <a:r>
              <a:rPr lang="en-US" sz="1400" b="0" i="0" dirty="0">
                <a:solidFill>
                  <a:srgbClr val="000000"/>
                </a:solidFill>
                <a:effectLst/>
              </a:rPr>
              <a:t> </a:t>
            </a:r>
            <a:r>
              <a:rPr lang="am-ET" sz="2400" u="sng" kern="1200" dirty="0">
                <a:solidFill>
                  <a:schemeClr val="tx1"/>
                </a:solidFill>
                <a:highlight>
                  <a:srgbClr val="00FFFF"/>
                </a:highlight>
                <a:latin typeface="+mn-lt"/>
                <a:ea typeface="+mn-ea"/>
                <a:cs typeface="+mn-cs"/>
              </a:rPr>
              <a:t>ኤቲኦ ምስ ናትካ ናይ ማይ ጎቭ ሒሳብ ከመይ ይተኣሳሰር </a:t>
            </a:r>
            <a:r>
              <a:rPr lang="am-ET" sz="1400" b="0" i="0" kern="1200" dirty="0">
                <a:solidFill>
                  <a:srgbClr val="1B365D"/>
                </a:solidFill>
                <a:effectLst/>
                <a:latin typeface="+mn-lt"/>
                <a:ea typeface="+mn-ea"/>
                <a:cs typeface="+mn-cs"/>
              </a:rPr>
              <a:t>ኣብቲ ናይ ኤቲኦ ድረ ገጽ ርአ፡፡  ???</a:t>
            </a:r>
          </a:p>
        </p:txBody>
      </p:sp>
    </p:spTree>
    <p:extLst>
      <p:ext uri="{BB962C8B-B14F-4D97-AF65-F5344CB8AC3E}">
        <p14:creationId xmlns:p14="http://schemas.microsoft.com/office/powerpoint/2010/main" val="22112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4D49-6F1A-F087-8D49-01C0E485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1BA8-4535-C5A8-8E6C-430E1E3AC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3B9F-6624-8374-4454-35B3576575BD}"/>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622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5A47-773F-CAD7-4AB4-FBCE7F77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B9D38-66AF-35D7-B6F8-9933BB5CC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75E7-0C1D-912F-12E7-7BB26C3FE72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024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7B33-4488-060E-711E-F29CF5F0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C790C-5C5F-EF12-7F87-2E1D00BD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96379-C1EB-1849-7CB4-AC191F25FE5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500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000F-29F9-4930-819B-50F6E77FD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2283B-4774-DF00-FF50-67438E01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D-4F53-EFDC-A0ED-32618D6539B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1540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85A-24A1-A0D3-6639-1C1CFCDB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D5A44-40D0-424D-317D-0CCD1FB7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C809-3786-EAD2-B5FB-0C3C9BD924D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6769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A47A-D967-8A4A-43D7-AA535C35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D1A4-5A20-3801-7D5C-14AFD90F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7B17-C120-F71C-B349-E508120E7543}"/>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7910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C621-E3E4-5F6B-AA4A-5590C129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3EE8-A061-F6DC-B912-5C6B08486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F543-7135-88AD-351B-8FB19B1B6A8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5050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1999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7157-5C3C-E75E-7592-29A9E7F91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E7FCC-EEB9-4B11-EB93-F4CC3CC76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4900-F435-8CF7-29AD-B8074B986B4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163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m-ET" sz="1200" dirty="0"/>
              <a:t>ማይ ኣይዲ ክህልወካ እንተኾይኑ፤ ስማርት ስልኪ ክህልወካ ይግባእ፡፡ እዚ ስልኪ እውን ምስ ካልእ ሰብ ክትካፈሎ የብልካን፡፡ ምስ ካልእ ሰብ ስልኪ እትካፈል እንተኾይንካ ናብቲ ስልኪ ብኻልእ መገዲ ፈሪምካ ክትኣቲ የድልየካ ይኸውን፡፡</a:t>
            </a:r>
          </a:p>
          <a:p>
            <a:endParaRPr lang="am-ET" sz="1400" dirty="0"/>
          </a:p>
        </p:txBody>
      </p:sp>
    </p:spTree>
    <p:extLst>
      <p:ext uri="{BB962C8B-B14F-4D97-AF65-F5344CB8AC3E}">
        <p14:creationId xmlns:p14="http://schemas.microsoft.com/office/powerpoint/2010/main" val="143965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3525"/>
            <a:ext cx="5486400" cy="3086100"/>
          </a:xfrm>
        </p:spPr>
      </p:sp>
      <p:sp>
        <p:nvSpPr>
          <p:cNvPr id="3" name="Notes Placeholder 2"/>
          <p:cNvSpPr>
            <a:spLocks noGrp="1"/>
          </p:cNvSpPr>
          <p:nvPr>
            <p:ph type="body" idx="1"/>
          </p:nvPr>
        </p:nvSpPr>
        <p:spPr>
          <a:xfrm>
            <a:off x="685800" y="3455719"/>
            <a:ext cx="5486400" cy="5688281"/>
          </a:xfrm>
        </p:spPr>
        <p:txBody>
          <a:bodyPr/>
          <a:lstStyle/>
          <a:p>
            <a:pPr algn="l">
              <a:spcBef>
                <a:spcPts val="0"/>
              </a:spcBef>
              <a:buNone/>
            </a:pPr>
            <a:r>
              <a:rPr lang="am-ET" b="1" i="0" dirty="0">
                <a:solidFill>
                  <a:srgbClr val="000000"/>
                </a:solidFill>
                <a:effectLst/>
              </a:rPr>
              <a:t>ንማይ ኣይዲ ንምስራት ሰለስተ ስጉምታት የድልዩ፤</a:t>
            </a:r>
            <a:endParaRPr lang="en-US" b="1" i="0" dirty="0">
              <a:solidFill>
                <a:srgbClr val="000000"/>
              </a:solidFill>
              <a:effectLst/>
            </a:endParaRPr>
          </a:p>
          <a:p>
            <a:pPr algn="l">
              <a:spcBef>
                <a:spcPts val="0"/>
              </a:spcBef>
              <a:buNone/>
            </a:pPr>
            <a:endParaRPr lang="en-US" b="1" i="0" dirty="0">
              <a:solidFill>
                <a:srgbClr val="000000"/>
              </a:solidFill>
              <a:effectLst/>
            </a:endParaRPr>
          </a:p>
          <a:p>
            <a:pPr algn="l">
              <a:spcBef>
                <a:spcPts val="0"/>
              </a:spcBef>
              <a:buNone/>
            </a:pPr>
            <a:r>
              <a:rPr lang="en-US" b="1" i="0" dirty="0">
                <a:solidFill>
                  <a:srgbClr val="000000"/>
                </a:solidFill>
                <a:effectLst/>
              </a:rPr>
              <a:t>1. </a:t>
            </a:r>
            <a:r>
              <a:rPr lang="am-ET" b="1" i="0" dirty="0">
                <a:solidFill>
                  <a:srgbClr val="000000"/>
                </a:solidFill>
                <a:effectLst/>
              </a:rPr>
              <a:t>ማይ ኣይዲ ኣብ ስማርት ስልክኻ  ኣውርዶ፡፡</a:t>
            </a:r>
            <a:endParaRPr lang="en-US" b="1" i="0" dirty="0">
              <a:solidFill>
                <a:srgbClr val="000000"/>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ነቲ ማይ ኣይዲ መተግበሪ እንካብ ኣብ ላዕሊ ዝተጸርሑ ዕላዊ ዝኾኑ ናይ መተግበሪ መኽዘናት ጥራሕ ኣውርድ፡፡</a:t>
            </a:r>
            <a:endParaRPr lang="en-US" b="0" i="0" dirty="0">
              <a:solidFill>
                <a:srgbClr val="141414"/>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ኮይኑ፡ </a:t>
            </a:r>
            <a:endParaRPr lang="en-US" b="0" i="0" dirty="0">
              <a:solidFill>
                <a:srgbClr val="141414"/>
              </a:solidFill>
              <a:effectLst/>
            </a:endParaRPr>
          </a:p>
          <a:p>
            <a:pPr marL="812800" lvl="1" indent="-177800">
              <a:spcBef>
                <a:spcPts val="0"/>
              </a:spcBef>
              <a:buFont typeface="Arial" panose="020B0604020202020204" pitchFamily="34" charset="0"/>
              <a:buChar char="•"/>
            </a:pPr>
            <a:r>
              <a:rPr lang="am-ET" b="0" i="0" dirty="0">
                <a:solidFill>
                  <a:srgbClr val="141414"/>
                </a:solidFill>
                <a:effectLst/>
              </a:rPr>
              <a:t>ማይ ኣይ ዲ ንፈለማ እዋን ትስርት እንተሊኻ፤ ናብ ስጉሚ 2 ኪድ፡፡</a:t>
            </a:r>
            <a:endParaRPr lang="en-US" b="0" i="0" dirty="0">
              <a:solidFill>
                <a:srgbClr val="141414"/>
              </a:solidFill>
              <a:effectLst/>
            </a:endParaRPr>
          </a:p>
          <a:p>
            <a:pPr marL="812800" lvl="1" indent="-177800">
              <a:spcBef>
                <a:spcPts val="0"/>
              </a:spcBef>
              <a:buFont typeface="Arial" panose="020B0604020202020204" pitchFamily="34" charset="0"/>
              <a:buChar char="•"/>
            </a:pPr>
            <a:r>
              <a:rPr lang="am-ET" b="0" i="0" dirty="0">
                <a:solidFill>
                  <a:srgbClr val="141414"/>
                </a:solidFill>
                <a:effectLst/>
              </a:rPr>
              <a:t>ን</a:t>
            </a:r>
            <a:r>
              <a:rPr lang="am-ET" b="0" i="0" dirty="0">
                <a:solidFill>
                  <a:srgbClr val="141414"/>
                </a:solidFill>
                <a:effectLst/>
                <a:latin typeface="Nyala" panose="02000504070300020003" pitchFamily="2" charset="0"/>
              </a:rPr>
              <a:t>ቕድም ነቲ ማይ ኣይ ዲ ሰርቶ፤ ካብኡ “ኦሮማይ ተጠቃማይ እዩ” ንዝብል ምረጽ፤ ብድሕሪኡ ነቲ ዝገንሐካ ምልክት ተዓዘብ። </a:t>
            </a:r>
            <a:r>
              <a:rPr lang="en-US" b="0" i="0" dirty="0">
                <a:solidFill>
                  <a:srgbClr val="141414"/>
                </a:solidFill>
                <a:effectLst/>
              </a:rPr>
              <a:t> </a:t>
            </a:r>
            <a:r>
              <a:rPr lang="am-ET" b="0" i="0" u="sng" dirty="0">
                <a:solidFill>
                  <a:srgbClr val="00698F"/>
                </a:solidFill>
                <a:effectLst/>
                <a:hlinkClick r:id="rId3"/>
              </a:rPr>
              <a:t>ማይ ኣይዲ ከመይ ካልኣይ ትስርት ንዝብል ተመልክት፡፡</a:t>
            </a:r>
            <a:endParaRPr lang="en-US" b="0" i="0" dirty="0">
              <a:solidFill>
                <a:srgbClr val="141414"/>
              </a:solidFill>
              <a:effectLst/>
            </a:endParaRPr>
          </a:p>
          <a:p>
            <a:pPr algn="l">
              <a:spcBef>
                <a:spcPts val="0"/>
              </a:spcBef>
              <a:buNone/>
            </a:pPr>
            <a:r>
              <a:rPr lang="en-US" b="1" i="0" dirty="0">
                <a:solidFill>
                  <a:srgbClr val="000000"/>
                </a:solidFill>
                <a:effectLst/>
              </a:rPr>
              <a:t>2. </a:t>
            </a:r>
            <a:r>
              <a:rPr lang="am-ET" b="1" i="0" dirty="0">
                <a:solidFill>
                  <a:srgbClr val="000000"/>
                </a:solidFill>
                <a:effectLst/>
              </a:rPr>
              <a:t>ንዝርዝራትካ ኣስፍር</a:t>
            </a:r>
            <a:endParaRPr lang="en-US" b="1" i="0" dirty="0">
              <a:solidFill>
                <a:srgbClr val="000000"/>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ኣብ ስማርት ስልክኻ ነቲ ማይ ኣይ ዲ ክፈቶ፤ ነቲ ዝገንሕ ምልክት ተዓዘብ፤</a:t>
            </a:r>
            <a:endParaRPr lang="en-US" b="0" i="0" dirty="0">
              <a:solidFill>
                <a:srgbClr val="141414"/>
              </a:solidFill>
              <a:effectLst/>
            </a:endParaRPr>
          </a:p>
          <a:p>
            <a:pPr marL="812800" lvl="1" indent="-177800">
              <a:spcBef>
                <a:spcPts val="0"/>
              </a:spcBef>
              <a:buFont typeface="Arial" panose="020B0604020202020204" pitchFamily="34" charset="0"/>
              <a:buChar char="•"/>
            </a:pPr>
            <a:r>
              <a:rPr lang="am-ET" b="0" i="0" dirty="0">
                <a:solidFill>
                  <a:srgbClr val="141414"/>
                </a:solidFill>
                <a:effectLst/>
              </a:rPr>
              <a:t>ንኢሜይል ኣድራሻኻ ኣስፍር </a:t>
            </a:r>
            <a:r>
              <a:rPr lang="en-US" b="0" i="0" dirty="0">
                <a:solidFill>
                  <a:srgbClr val="141414"/>
                </a:solidFill>
                <a:effectLst/>
              </a:rPr>
              <a:t>– </a:t>
            </a:r>
            <a:r>
              <a:rPr lang="am-ET" b="0" i="0" dirty="0">
                <a:solidFill>
                  <a:srgbClr val="141414"/>
                </a:solidFill>
                <a:effectLst/>
              </a:rPr>
              <a:t>ብተኸታታሊ እትኸፍቶ ናይ ውልቂኻ ኢሜይል ምረጽ፡፡</a:t>
            </a:r>
            <a:endParaRPr lang="en-US" b="0" i="0" dirty="0">
              <a:solidFill>
                <a:srgbClr val="141414"/>
              </a:solidFill>
              <a:effectLst/>
            </a:endParaRPr>
          </a:p>
          <a:p>
            <a:pPr marL="812800" lvl="1" indent="-177800">
              <a:spcBef>
                <a:spcPts val="0"/>
              </a:spcBef>
              <a:buFont typeface="Arial" panose="020B0604020202020204" pitchFamily="34" charset="0"/>
              <a:buChar char="•"/>
            </a:pPr>
            <a:r>
              <a:rPr lang="am-ET" b="0" i="0" dirty="0">
                <a:solidFill>
                  <a:srgbClr val="141414"/>
                </a:solidFill>
                <a:effectLst/>
              </a:rPr>
              <a:t>ምሽጢራዊ መሕለፊ ሰርት፤ ከምኡ እውን፡</a:t>
            </a:r>
            <a:endParaRPr lang="en-US" b="0" i="0" dirty="0">
              <a:solidFill>
                <a:srgbClr val="141414"/>
              </a:solidFill>
              <a:effectLst/>
            </a:endParaRPr>
          </a:p>
          <a:p>
            <a:pPr marL="812800" lvl="1" indent="-177800">
              <a:spcBef>
                <a:spcPts val="0"/>
              </a:spcBef>
              <a:buFont typeface="Arial" panose="020B0604020202020204" pitchFamily="34" charset="0"/>
              <a:buChar char="•"/>
            </a:pPr>
            <a:r>
              <a:rPr lang="am-ET" b="0" i="0" dirty="0">
                <a:solidFill>
                  <a:srgbClr val="141414"/>
                </a:solidFill>
                <a:effectLst/>
              </a:rPr>
              <a:t>ምሉእ ሽምካን ልደትካን ኣስፍር</a:t>
            </a:r>
            <a:endParaRPr lang="en-US" b="0" i="0" dirty="0">
              <a:solidFill>
                <a:srgbClr val="141414"/>
              </a:solidFill>
              <a:effectLst/>
            </a:endParaRP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3. </a:t>
            </a:r>
            <a:r>
              <a:rPr lang="am-ET" b="1" i="0" dirty="0">
                <a:solidFill>
                  <a:srgbClr val="000000"/>
                </a:solidFill>
                <a:effectLst/>
              </a:rPr>
              <a:t>ናትካ ናይ መንነት መፍለዪ (ኣይደንቲቲ)</a:t>
            </a:r>
            <a:r>
              <a:rPr lang="am-ET" b="1" i="0" dirty="0">
                <a:solidFill>
                  <a:srgbClr val="000000"/>
                </a:solidFill>
                <a:effectLst/>
                <a:latin typeface="Nyala" panose="02000504070300020003" pitchFamily="2" charset="0"/>
              </a:rPr>
              <a:t> ምረጽ፡፡</a:t>
            </a:r>
            <a:endParaRPr lang="en-US" b="1" i="0" dirty="0">
              <a:solidFill>
                <a:srgbClr val="000000"/>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መሰረታዊ፤ ስሩዕ ከም እውን ብርቱዕ ማይ ኣይዲ ክትስርት ትኽእል ኢኻ፡፡</a:t>
            </a:r>
            <a:r>
              <a:rPr lang="en-US" b="0" i="0" dirty="0">
                <a:solidFill>
                  <a:srgbClr val="141414"/>
                </a:solidFill>
                <a:effectLst/>
              </a:rPr>
              <a:t> </a:t>
            </a:r>
          </a:p>
          <a:p>
            <a:pPr marL="355600" indent="-177800" algn="l">
              <a:spcBef>
                <a:spcPts val="0"/>
              </a:spcBef>
              <a:buFont typeface="Arial" panose="020B0604020202020204" pitchFamily="34" charset="0"/>
              <a:buChar char="•"/>
            </a:pPr>
            <a:r>
              <a:rPr lang="am-ET" b="0" i="0" dirty="0">
                <a:solidFill>
                  <a:srgbClr val="141414"/>
                </a:solidFill>
                <a:effectLst/>
              </a:rPr>
              <a:t>ልክዕ ነቲ ዝርዝር ምስ ኣስፈርካ፤ መሰረታዊ ጥንካረ መፍለዪ</a:t>
            </a:r>
            <a:r>
              <a:rPr lang="am-ET" b="0" i="0" dirty="0">
                <a:solidFill>
                  <a:srgbClr val="141414"/>
                </a:solidFill>
                <a:effectLst/>
                <a:latin typeface="Nyala" panose="02000504070300020003" pitchFamily="2" charset="0"/>
              </a:rPr>
              <a:t> </a:t>
            </a:r>
            <a:r>
              <a:rPr lang="am-ET" b="0" i="0" dirty="0">
                <a:solidFill>
                  <a:srgbClr val="141414"/>
                </a:solidFill>
                <a:effectLst/>
              </a:rPr>
              <a:t>መንነት ክህልወካ እዩ፡፡</a:t>
            </a:r>
            <a:endParaRPr lang="en-US" b="0" i="0" dirty="0">
              <a:solidFill>
                <a:srgbClr val="141414"/>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ናትካ ናይ መንነት መፍለዪ </a:t>
            </a:r>
            <a:r>
              <a:rPr lang="am-ET" b="0" i="0" dirty="0">
                <a:solidFill>
                  <a:srgbClr val="141414"/>
                </a:solidFill>
                <a:effectLst/>
                <a:latin typeface="Nyala" panose="02000504070300020003" pitchFamily="2" charset="0"/>
              </a:rPr>
              <a:t>ምውሳኹ ናትካ ናይ ዲጂታል ታሴራኻ ዝበለጸ ክትከላኸሎን ንብዙሓት ግልጋሎታት ተበጻሕነት ክትረክብን የኽእለካ፡፡ </a:t>
            </a:r>
            <a:endParaRPr lang="en-US" b="0" i="0" dirty="0">
              <a:solidFill>
                <a:srgbClr val="141414"/>
              </a:solidFill>
              <a:effectLst/>
            </a:endParaRPr>
          </a:p>
          <a:p>
            <a:pPr marL="355600" indent="-177800" algn="l">
              <a:spcBef>
                <a:spcPts val="0"/>
              </a:spcBef>
              <a:buFont typeface="Arial" panose="020B0604020202020204" pitchFamily="34" charset="0"/>
              <a:buChar char="•"/>
            </a:pPr>
            <a:r>
              <a:rPr lang="am-ET" b="0" i="0" dirty="0">
                <a:solidFill>
                  <a:srgbClr val="141414"/>
                </a:solidFill>
                <a:effectLst/>
              </a:rPr>
              <a:t>ሕድ ሕድ ግልጋሎት ኦንላይን ክትጥቀመሉ ከፍቅደልካ እንተኾይኑ ናይ ርእሱ ዝወሓደ ብርትዐ መፍለዪ </a:t>
            </a:r>
            <a:r>
              <a:rPr lang="am-ET" b="0" i="0" dirty="0">
                <a:solidFill>
                  <a:srgbClr val="141414"/>
                </a:solidFill>
                <a:effectLst/>
                <a:latin typeface="Nyala" panose="02000504070300020003" pitchFamily="2" charset="0"/>
              </a:rPr>
              <a:t> ኣለዎ፡፡ ነቲ ንስኻ ክትጥቀመሉ እትደሊ ግልጋሎት ዝተነበረ መጠን ብርትዐ እስካዕ ክንደይ ም</a:t>
            </a:r>
            <a:r>
              <a:rPr lang="am-ET" b="0" i="0" strike="sngStrike" dirty="0">
                <a:solidFill>
                  <a:srgbClr val="141414"/>
                </a:solidFill>
                <a:effectLst/>
                <a:highlight>
                  <a:srgbClr val="00FFFF"/>
                </a:highlight>
                <a:latin typeface="Nyala" panose="02000504070300020003" pitchFamily="2" charset="0"/>
              </a:rPr>
              <a:t>ኻ</a:t>
            </a:r>
            <a:r>
              <a:rPr lang="am-ET" b="0" i="0" dirty="0">
                <a:solidFill>
                  <a:srgbClr val="141414"/>
                </a:solidFill>
                <a:effectLst/>
                <a:latin typeface="Nyala" panose="02000504070300020003" pitchFamily="2" charset="0"/>
              </a:rPr>
              <a:t>ኑ ኣረጋግጽ፡፡ </a:t>
            </a:r>
          </a:p>
          <a:p>
            <a:pPr marL="355600" indent="-177800" algn="l">
              <a:spcBef>
                <a:spcPts val="0"/>
              </a:spcBef>
              <a:buFont typeface="Arial" panose="020B0604020202020204" pitchFamily="34" charset="0"/>
              <a:buChar char="•"/>
            </a:pPr>
            <a:r>
              <a:rPr lang="am-ET" b="0" i="0" dirty="0">
                <a:solidFill>
                  <a:srgbClr val="141414"/>
                </a:solidFill>
                <a:effectLst/>
              </a:rPr>
              <a:t>እቲ መተግበሪ ናይ ኣውስትራልያ ፓስፓርትካ ክተረጋግጽ ይሓተካ ይኸውን፤ ወይ ከዓ ምእንታን እቲ መንነትካ ክብርትዕ ካልኦት ሰነዳት እውን ክሓተካ ይኽእል፡፡ ነቲ </a:t>
            </a:r>
            <a:r>
              <a:rPr lang="am-ET" b="0" i="0" dirty="0">
                <a:solidFill>
                  <a:srgbClr val="141414"/>
                </a:solidFill>
                <a:effectLst/>
                <a:latin typeface="+mn-lt"/>
              </a:rPr>
              <a:t>ነቲ እትደልዩ ግልጋሎት </a:t>
            </a:r>
            <a:r>
              <a:rPr lang="am-ET" b="0" i="0" dirty="0">
                <a:solidFill>
                  <a:srgbClr val="141414"/>
                </a:solidFill>
                <a:effectLst/>
              </a:rPr>
              <a:t>ታሕተዋይ ጠለብ </a:t>
            </a:r>
            <a:r>
              <a:rPr lang="am-ET" b="0" i="0" dirty="0">
                <a:solidFill>
                  <a:srgbClr val="141414"/>
                </a:solidFill>
                <a:effectLst/>
                <a:latin typeface="Nyala" panose="02000504070300020003" pitchFamily="2" charset="0"/>
              </a:rPr>
              <a:t>እንተማሊእኻ እሞ ፤ ብዙሕ ኣይትገደሰሉ ብዘለካ ኽደሉ፡፡</a:t>
            </a:r>
          </a:p>
          <a:p>
            <a:pPr marL="355600" indent="-177800" algn="l">
              <a:spcBef>
                <a:spcPts val="0"/>
              </a:spcBef>
              <a:buFont typeface="Arial" panose="020B0604020202020204" pitchFamily="34" charset="0"/>
              <a:buChar char="•"/>
            </a:pPr>
            <a:r>
              <a:rPr lang="am-ET" b="0" i="0" dirty="0">
                <a:solidFill>
                  <a:srgbClr val="141414"/>
                </a:solidFill>
                <a:effectLst/>
              </a:rPr>
              <a:t>ሓንሳብ እንተድኣ ሰሪትካ፤ ንማይ ኣይዲ ክትጥቀም ትኽእል ኢኻ ከም ናትካ ዲጂታል ታሴራ፤ ንኦንላይን መንግስታዊ ግልጋሎት መን ም</a:t>
            </a:r>
            <a:r>
              <a:rPr lang="am-ET" b="0" i="0" strike="sngStrike" dirty="0">
                <a:solidFill>
                  <a:srgbClr val="141414"/>
                </a:solidFill>
                <a:effectLst/>
              </a:rPr>
              <a:t>ኻ</a:t>
            </a:r>
            <a:r>
              <a:rPr lang="am-ET" b="0" i="0" dirty="0">
                <a:solidFill>
                  <a:srgbClr val="141414"/>
                </a:solidFill>
                <a:effectLst/>
              </a:rPr>
              <a:t>ንካ ክተእምን ምእንታን፡፡</a:t>
            </a:r>
          </a:p>
          <a:p>
            <a:pPr marL="355600" indent="-177800" algn="l">
              <a:spcBef>
                <a:spcPts val="0"/>
              </a:spcBef>
              <a:buFont typeface="Arial" panose="020B0604020202020204" pitchFamily="34" charset="0"/>
              <a:buChar char="•"/>
            </a:pPr>
            <a:endParaRPr lang="en-US" b="0" i="0" dirty="0">
              <a:solidFill>
                <a:srgbClr val="141414"/>
              </a:solidFill>
              <a:effectLst/>
            </a:endParaRPr>
          </a:p>
          <a:p>
            <a:pPr algn="l">
              <a:spcBef>
                <a:spcPts val="0"/>
              </a:spcBef>
              <a:buNone/>
            </a:pPr>
            <a:r>
              <a:rPr lang="am-ET" b="1" i="0" dirty="0">
                <a:solidFill>
                  <a:srgbClr val="000000"/>
                </a:solidFill>
                <a:effectLst/>
              </a:rPr>
              <a:t>ብርተዐ መንነት</a:t>
            </a:r>
            <a:endParaRPr lang="en-US" b="1" i="0" dirty="0">
              <a:solidFill>
                <a:srgbClr val="000000"/>
              </a:solidFill>
              <a:effectLst/>
            </a:endParaRPr>
          </a:p>
          <a:p>
            <a:pPr marL="171450" indent="-171450" algn="l">
              <a:spcBef>
                <a:spcPts val="0"/>
              </a:spcBef>
              <a:buFont typeface="Arial" panose="020B0604020202020204" pitchFamily="34" charset="0"/>
              <a:buChar char="•"/>
            </a:pPr>
            <a:r>
              <a:rPr lang="am-ET" b="1" i="0" dirty="0">
                <a:solidFill>
                  <a:srgbClr val="000000"/>
                </a:solidFill>
                <a:effectLst/>
              </a:rPr>
              <a:t>መሰረታዊ ብርታዐ መንነት</a:t>
            </a:r>
            <a:endParaRPr lang="en-US" b="1" i="0" dirty="0">
              <a:solidFill>
                <a:srgbClr val="000000"/>
              </a:solidFill>
              <a:effectLst/>
            </a:endParaRPr>
          </a:p>
          <a:p>
            <a:pPr marL="628650" lvl="1" indent="-171450">
              <a:spcBef>
                <a:spcPts val="0"/>
              </a:spcBef>
              <a:buFont typeface="Arial" panose="020B0604020202020204" pitchFamily="34" charset="0"/>
              <a:buChar char="•"/>
            </a:pPr>
            <a:r>
              <a:rPr lang="am-ET" b="0" i="0" dirty="0">
                <a:solidFill>
                  <a:srgbClr val="141414"/>
                </a:solidFill>
                <a:effectLst/>
              </a:rPr>
              <a:t>መሰረታዊ ብርታዐ መንነት ንዝተወሰኑ ግልጋሎታት መንግስቲ ብኦንላይን ዕድል ይህበካ እዩ፡፡ </a:t>
            </a:r>
          </a:p>
          <a:p>
            <a:pPr marL="628650" lvl="1" indent="-171450">
              <a:spcBef>
                <a:spcPts val="0"/>
              </a:spcBef>
              <a:buFont typeface="Arial" panose="020B0604020202020204" pitchFamily="34" charset="0"/>
              <a:buChar char="•"/>
            </a:pPr>
            <a:r>
              <a:rPr lang="am-ET" b="0" i="0" dirty="0">
                <a:solidFill>
                  <a:srgbClr val="141414"/>
                </a:solidFill>
                <a:effectLst/>
              </a:rPr>
              <a:t>ንመሰረታዊ መንነት ትጽቢት ዝግበረልካ ናይ ውልቂ መረዳእታታካ ምስፋር ጥራሕ እዩ፡፡</a:t>
            </a:r>
            <a:r>
              <a:rPr lang="en-US" b="0" i="0" dirty="0">
                <a:solidFill>
                  <a:srgbClr val="141414"/>
                </a:solidFill>
                <a:effectLst/>
              </a:rPr>
              <a:t> </a:t>
            </a:r>
          </a:p>
          <a:p>
            <a:pPr marL="628650" lvl="1" indent="-171450">
              <a:spcBef>
                <a:spcPts val="0"/>
              </a:spcBef>
              <a:buFont typeface="Arial" panose="020B0604020202020204" pitchFamily="34" charset="0"/>
              <a:buChar char="•"/>
            </a:pPr>
            <a:r>
              <a:rPr lang="am-ET" b="0" i="0" dirty="0">
                <a:solidFill>
                  <a:srgbClr val="141414"/>
                </a:solidFill>
                <a:effectLst/>
              </a:rPr>
              <a:t>ታሴራታኻ ክተረጋግጽ ክትግናሕ ትኽእል ኢኻ፡፡ታሴራታካ ክረጋገጽ እንተድኣ ዘይደሊኻ፤ ወይ ከዓ ንሓንቲ ሰነድ ታሴራ ጥራሕ እንተድኣ ክተ</a:t>
            </a:r>
            <a:r>
              <a:rPr lang="am-ET" b="0" i="0" dirty="0">
                <a:solidFill>
                  <a:srgbClr val="141414"/>
                </a:solidFill>
                <a:effectLst/>
                <a:latin typeface="Nyala" panose="02000504070300020003" pitchFamily="2" charset="0"/>
              </a:rPr>
              <a:t>ቕርብ መሪጽካ፤ ናትካ ናይ መንነት ብርታዐ መሰርታዊ እዩ ኮይኑ ክቕጽል፡፡ </a:t>
            </a:r>
            <a:endParaRPr lang="en-US" b="0" i="0" dirty="0">
              <a:solidFill>
                <a:srgbClr val="141414"/>
              </a:solidFill>
              <a:effectLst/>
            </a:endParaRPr>
          </a:p>
          <a:p>
            <a:pPr marL="171450" indent="-171450" algn="l">
              <a:spcBef>
                <a:spcPts val="0"/>
              </a:spcBef>
              <a:buFont typeface="Arial" panose="020B0604020202020204" pitchFamily="34" charset="0"/>
              <a:buChar char="•"/>
            </a:pPr>
            <a:r>
              <a:rPr lang="am-ET" b="1" i="0" dirty="0">
                <a:solidFill>
                  <a:srgbClr val="000000"/>
                </a:solidFill>
                <a:effectLst/>
              </a:rPr>
              <a:t>ስሩዕ ብርታዐ መንነት</a:t>
            </a:r>
          </a:p>
          <a:p>
            <a:pPr marL="0" indent="0" algn="l">
              <a:spcBef>
                <a:spcPts val="0"/>
              </a:spcBef>
              <a:buFont typeface="Arial" panose="020B0604020202020204" pitchFamily="34" charset="0"/>
              <a:buNone/>
            </a:pPr>
            <a:r>
              <a:rPr lang="am-ET" b="1" i="0" dirty="0">
                <a:solidFill>
                  <a:srgbClr val="000000"/>
                </a:solidFill>
                <a:effectLst/>
              </a:rPr>
              <a:t>ስሩዕ ብርታዐ መንነት ናብ </a:t>
            </a:r>
            <a:r>
              <a:rPr lang="am-ET" b="0" i="0" dirty="0">
                <a:solidFill>
                  <a:srgbClr val="000000"/>
                </a:solidFill>
                <a:effectLst/>
              </a:rPr>
              <a:t>፤ ንታሴራኻ ምስ ክልተ ካልኦት ኣብ ታሕቲ ካብ ዘለዉ ኣውስትራሊያዊ ሰነዳት ጸንቢርካ ክተ</a:t>
            </a:r>
            <a:r>
              <a:rPr lang="am-ET" b="0" i="0" dirty="0">
                <a:solidFill>
                  <a:srgbClr val="000000"/>
                </a:solidFill>
                <a:effectLst/>
                <a:latin typeface="Nyala" panose="02000504070300020003" pitchFamily="2" charset="0"/>
              </a:rPr>
              <a:t>ቕርብ ይግባእ፡፡ ንሶም ድማ፡</a:t>
            </a:r>
            <a:endParaRPr lang="am-ET" b="0" i="0" dirty="0">
              <a:solidFill>
                <a:srgbClr val="000000"/>
              </a:solidFill>
              <a:effectLst/>
            </a:endParaRPr>
          </a:p>
          <a:p>
            <a:pPr marL="628650" lvl="1" indent="-171450" algn="l">
              <a:spcBef>
                <a:spcPts val="0"/>
              </a:spcBef>
              <a:buFont typeface="Arial" panose="020B0604020202020204" pitchFamily="34" charset="0"/>
              <a:buChar char="•"/>
            </a:pPr>
            <a:r>
              <a:rPr lang="am-ET" sz="1200" b="0" i="0" kern="1200" dirty="0">
                <a:solidFill>
                  <a:srgbClr val="000000"/>
                </a:solidFill>
                <a:effectLst/>
                <a:latin typeface="+mn-lt"/>
                <a:ea typeface="+mn-ea"/>
                <a:cs typeface="+mn-cs"/>
              </a:rPr>
              <a:t>ፓስፓርት መብዛሕቲኦም ግልጋሎት ኦንላይን መንግስቲ ተበጻሒ ይገብረካ እዩ፡፡</a:t>
            </a:r>
            <a:endParaRPr lang="en-US" sz="1200" b="0" i="0" kern="1200" dirty="0">
              <a:solidFill>
                <a:srgbClr val="000000"/>
              </a:solidFill>
              <a:effectLst/>
              <a:latin typeface="+mn-lt"/>
              <a:ea typeface="+mn-ea"/>
              <a:cs typeface="+mn-cs"/>
            </a:endParaRPr>
          </a:p>
          <a:p>
            <a:pPr marL="6286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am-ET" b="0" i="0" dirty="0">
                <a:solidFill>
                  <a:srgbClr val="000000"/>
                </a:solidFill>
                <a:effectLst/>
              </a:rPr>
              <a:t>ስሩዕ ብርታዐ መንነት ክትውንን ታሴራኻ፤ ካብዚ ንታሕቲ ካብ ዘለዉ ንክልተ ሰነዳት ሓዊስክ ክተ</a:t>
            </a:r>
            <a:r>
              <a:rPr lang="am-ET" b="0" i="0" dirty="0">
                <a:solidFill>
                  <a:srgbClr val="000000"/>
                </a:solidFill>
                <a:effectLst/>
                <a:latin typeface="Nyala" panose="02000504070300020003" pitchFamily="2" charset="0"/>
              </a:rPr>
              <a:t>ቕርብ ኣሎካ፡፡ </a:t>
            </a:r>
          </a:p>
          <a:p>
            <a:pPr marL="10858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am-ET" b="0" i="0" dirty="0">
                <a:solidFill>
                  <a:srgbClr val="141414"/>
                </a:solidFill>
                <a:effectLst/>
              </a:rPr>
              <a:t>ኣውስትራያልያዊ ፓስፖርት፤ ወይ ናይ ሎሚ ወይ ድማ ካብ ሰለስተ ዓመት ንላዕሊ መዓልቲ ዘይሓለፎ </a:t>
            </a:r>
          </a:p>
          <a:p>
            <a:pPr marL="10858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am-ET" b="0" i="0" dirty="0">
                <a:solidFill>
                  <a:srgbClr val="141414"/>
                </a:solidFill>
                <a:effectLst/>
              </a:rPr>
              <a:t>ናይ መዘወሪ ፍ</a:t>
            </a:r>
            <a:r>
              <a:rPr lang="am-ET" b="0" i="0" dirty="0">
                <a:solidFill>
                  <a:srgbClr val="141414"/>
                </a:solidFill>
                <a:effectLst/>
                <a:latin typeface="Nyala" panose="02000504070300020003" pitchFamily="2" charset="0"/>
              </a:rPr>
              <a:t>ቓድ ወይ ከዓ ናይ ተልመዲን ፍቓድ </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ወረ</a:t>
            </a:r>
            <a:r>
              <a:rPr lang="am-ET" b="0" i="0" dirty="0">
                <a:solidFill>
                  <a:srgbClr val="141414"/>
                </a:solidFill>
                <a:effectLst/>
                <a:latin typeface="Nyala" panose="02000504070300020003" pitchFamily="2" charset="0"/>
              </a:rPr>
              <a:t>ቐት ምስክር ልደት</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ቪዛ </a:t>
            </a:r>
            <a:r>
              <a:rPr lang="en-US" b="0" i="0" dirty="0">
                <a:solidFill>
                  <a:srgbClr val="141414"/>
                </a:solidFill>
                <a:effectLst/>
              </a:rPr>
              <a:t>(</a:t>
            </a:r>
            <a:r>
              <a:rPr lang="am-ET" b="0" i="0" dirty="0">
                <a:solidFill>
                  <a:srgbClr val="141414"/>
                </a:solidFill>
                <a:effectLst/>
              </a:rPr>
              <a:t>ኣብ ናይ ወጻኢ ፓስፖርት ዝተጥ</a:t>
            </a:r>
            <a:r>
              <a:rPr lang="am-ET" b="0" i="0" dirty="0">
                <a:solidFill>
                  <a:srgbClr val="141414"/>
                </a:solidFill>
                <a:effectLst/>
                <a:latin typeface="Nyala" panose="02000504070300020003" pitchFamily="2" charset="0"/>
              </a:rPr>
              <a:t>ቕዐ)</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ኢሚካርድ</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ወረ</a:t>
            </a:r>
            <a:r>
              <a:rPr lang="am-ET" b="0" i="0" dirty="0">
                <a:solidFill>
                  <a:srgbClr val="141414"/>
                </a:solidFill>
                <a:effectLst/>
                <a:latin typeface="Nyala" panose="02000504070300020003" pitchFamily="2" charset="0"/>
              </a:rPr>
              <a:t>ቐት ምስክር ዜግ ነት</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ሜዲ ኬር ካርድ (እዚ ኣማራጺ እቶም ካልኦት ኣብ ላዕሊ ዝጸራሕናዮ ሰነዳት ክረጋገጹ ምስገበርካ ዝመጽ እ እዩ፡፡</a:t>
            </a:r>
            <a:r>
              <a:rPr lang="en-US" b="0" i="0" dirty="0">
                <a:solidFill>
                  <a:srgbClr val="141414"/>
                </a:solidFill>
                <a:effectLst/>
              </a:rPr>
              <a:t>) </a:t>
            </a:r>
          </a:p>
          <a:p>
            <a:pPr marL="628650" lvl="1" indent="-171450">
              <a:spcBef>
                <a:spcPts val="0"/>
              </a:spcBef>
              <a:buFont typeface="Arial" panose="020B0604020202020204" pitchFamily="34" charset="0"/>
              <a:buChar char="•"/>
            </a:pPr>
            <a:r>
              <a:rPr lang="am-ET" b="0" i="0" dirty="0">
                <a:solidFill>
                  <a:srgbClr val="141414"/>
                </a:solidFill>
                <a:effectLst/>
              </a:rPr>
              <a:t>ብሓፈሻ፤ ስምኻ ኣብ ክልቲኡ ሰነድ ክገጥም ኣለዎ፡፡ ሽምካ ለዊጥካ እንተኽይንካ፤ ብናይ </a:t>
            </a:r>
            <a:r>
              <a:rPr lang="am-ET" b="0" i="0" u="sng" dirty="0">
                <a:solidFill>
                  <a:srgbClr val="00698F"/>
                </a:solidFill>
                <a:effectLst/>
                <a:hlinkClick r:id="rId4" tooltip="Verifying a change in name – marriage certificate"/>
              </a:rPr>
              <a:t>ሓዳር ሰነድ</a:t>
            </a:r>
            <a:r>
              <a:rPr lang="am-ET" b="0" i="0" u="sng" dirty="0">
                <a:solidFill>
                  <a:srgbClr val="00698F"/>
                </a:solidFill>
                <a:effectLst/>
              </a:rPr>
              <a:t> </a:t>
            </a:r>
            <a:r>
              <a:rPr lang="am-ET" b="0" i="0" dirty="0">
                <a:solidFill>
                  <a:srgbClr val="141414"/>
                </a:solidFill>
                <a:effectLst/>
              </a:rPr>
              <a:t>ኣቢልካ ክተረጋግጾ ኣለካ፡፡ </a:t>
            </a:r>
          </a:p>
          <a:p>
            <a:pPr marL="628650" lvl="1" indent="-171450">
              <a:spcBef>
                <a:spcPts val="0"/>
              </a:spcBef>
              <a:buFont typeface="Arial" panose="020B0604020202020204" pitchFamily="34" charset="0"/>
              <a:buChar char="•"/>
            </a:pPr>
            <a:r>
              <a:rPr lang="am-ET" b="0" i="0" dirty="0">
                <a:solidFill>
                  <a:srgbClr val="141414"/>
                </a:solidFill>
                <a:effectLst/>
              </a:rPr>
              <a:t>ሓገዝ ምስ እትደሊ፤ ነዞም ዝስዕቡ ክትረክብ ትኽእል ኢኻ፡</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u="sng" dirty="0">
                <a:solidFill>
                  <a:srgbClr val="00698F"/>
                </a:solidFill>
                <a:effectLst/>
              </a:rPr>
              <a:t>ንታሴራኻ ክተረጋግጽ </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ስሩዕ ታሴራ ክትረክብ እንተድኣ ዘይክኢልካ</a:t>
            </a:r>
            <a:r>
              <a:rPr lang="en-US" b="0" i="0" dirty="0">
                <a:solidFill>
                  <a:srgbClr val="141414"/>
                </a:solidFill>
                <a:effectLst/>
              </a:rPr>
              <a:t> </a:t>
            </a:r>
          </a:p>
          <a:p>
            <a:pPr marL="171450" indent="-171450" algn="l">
              <a:spcBef>
                <a:spcPts val="0"/>
              </a:spcBef>
              <a:buFont typeface="Arial" panose="020B0604020202020204" pitchFamily="34" charset="0"/>
              <a:buChar char="•"/>
            </a:pPr>
            <a:r>
              <a:rPr lang="am-ET" b="1" i="0" dirty="0">
                <a:solidFill>
                  <a:srgbClr val="000000"/>
                </a:solidFill>
                <a:effectLst/>
              </a:rPr>
              <a:t>ድንፉዕ ብርታዐ መንነት</a:t>
            </a:r>
            <a:endParaRPr lang="en-US" b="1" i="0" dirty="0">
              <a:solidFill>
                <a:srgbClr val="000000"/>
              </a:solidFill>
              <a:effectLst/>
            </a:endParaRPr>
          </a:p>
          <a:p>
            <a:pPr marL="628650" lvl="1" indent="-171450">
              <a:spcBef>
                <a:spcPts val="0"/>
              </a:spcBef>
              <a:buFont typeface="Arial" panose="020B0604020202020204" pitchFamily="34" charset="0"/>
              <a:buChar char="•"/>
            </a:pPr>
            <a:r>
              <a:rPr lang="am-ET" b="0" i="0" dirty="0">
                <a:solidFill>
                  <a:srgbClr val="141414"/>
                </a:solidFill>
                <a:effectLst/>
              </a:rPr>
              <a:t>ድንፉዕ ታሴራ ንኩሎም ኦንላይን መንግሰታዊ ግልጋሎታት ተበጻሒ ይገብረካ፡፡</a:t>
            </a:r>
            <a:endParaRPr lang="en-US" b="0" i="0" dirty="0">
              <a:solidFill>
                <a:srgbClr val="141414"/>
              </a:solidFill>
              <a:effectLst/>
            </a:endParaRPr>
          </a:p>
          <a:p>
            <a:pPr marL="628650" lvl="1" indent="-171450">
              <a:spcBef>
                <a:spcPts val="0"/>
              </a:spcBef>
              <a:buFont typeface="Arial" panose="020B0604020202020204" pitchFamily="34" charset="0"/>
              <a:buChar char="•"/>
            </a:pPr>
            <a:r>
              <a:rPr lang="am-ET" b="0" i="0" dirty="0">
                <a:solidFill>
                  <a:srgbClr val="141414"/>
                </a:solidFill>
                <a:effectLst/>
              </a:rPr>
              <a:t>ድንፉዕ ብርታዐ መንነት ንክህልወካ ዘድልየካ፡</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ን ኣውስትራሊያዊ ፓስፓርትኻ ምርግጋጽ (ናይ ሎሚ ክኸውን ይኽ እል፤ ወይ ከዓ ሰለስተ ዓመት ዘይሓለፎ)</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ካብዚኦም ነቲ ሓደ ኣውስትራሊያዊ ሰነድ ዘሎካ ም</a:t>
            </a:r>
            <a:r>
              <a:rPr lang="am-ET" b="0" i="0" dirty="0">
                <a:solidFill>
                  <a:srgbClr val="141414"/>
                </a:solidFill>
                <a:effectLst/>
                <a:highlight>
                  <a:srgbClr val="00FFFF"/>
                </a:highlight>
              </a:rPr>
              <a:t>ኻ</a:t>
            </a:r>
            <a:r>
              <a:rPr lang="am-ET" b="0" i="0" dirty="0">
                <a:solidFill>
                  <a:srgbClr val="141414"/>
                </a:solidFill>
                <a:effectLst/>
              </a:rPr>
              <a:t>ኑ ክተረጋግጽ ኣለካ፡፡</a:t>
            </a:r>
            <a:endParaRPr lang="en-US" b="0" i="0" dirty="0">
              <a:solidFill>
                <a:srgbClr val="141414"/>
              </a:solidFill>
              <a:effectLst/>
            </a:endParaRPr>
          </a:p>
          <a:p>
            <a:pPr marL="1543050" lvl="3" indent="-171450">
              <a:spcBef>
                <a:spcPts val="0"/>
              </a:spcBef>
              <a:buFont typeface="Arial" panose="020B0604020202020204" pitchFamily="34" charset="0"/>
              <a:buChar char="•"/>
            </a:pPr>
            <a:r>
              <a:rPr lang="am-ET" b="0" i="0" dirty="0">
                <a:solidFill>
                  <a:srgbClr val="141414"/>
                </a:solidFill>
                <a:effectLst/>
              </a:rPr>
              <a:t>ወረ</a:t>
            </a:r>
            <a:r>
              <a:rPr lang="am-ET" b="0" i="0" dirty="0">
                <a:solidFill>
                  <a:srgbClr val="141414"/>
                </a:solidFill>
                <a:effectLst/>
                <a:latin typeface="Nyala" panose="02000504070300020003" pitchFamily="2" charset="0"/>
              </a:rPr>
              <a:t>ቐት ምስክር ዜግነት</a:t>
            </a:r>
            <a:endParaRPr lang="en-US" b="0" i="0" dirty="0">
              <a:solidFill>
                <a:srgbClr val="141414"/>
              </a:solidFill>
              <a:effectLst/>
            </a:endParaRPr>
          </a:p>
          <a:p>
            <a:pPr marL="1543050" lvl="3" indent="-171450">
              <a:spcBef>
                <a:spcPts val="0"/>
              </a:spcBef>
              <a:buFont typeface="Arial" panose="020B0604020202020204" pitchFamily="34" charset="0"/>
              <a:buChar char="•"/>
            </a:pPr>
            <a:r>
              <a:rPr lang="am-ET" b="0" i="0" dirty="0">
                <a:solidFill>
                  <a:srgbClr val="141414"/>
                </a:solidFill>
                <a:effectLst/>
                <a:latin typeface="Nyala" panose="02000504070300020003" pitchFamily="2" charset="0"/>
              </a:rPr>
              <a:t>ፍቓድ መዘወሪ ወይ ከዓ ናይ ተልምዲን ፈቓድ፤ ወይ ከዓ፡</a:t>
            </a:r>
          </a:p>
          <a:p>
            <a:pPr marL="1543050" lvl="3" indent="-171450">
              <a:spcBef>
                <a:spcPts val="0"/>
              </a:spcBef>
              <a:buFont typeface="Arial" panose="020B0604020202020204" pitchFamily="34" charset="0"/>
              <a:buChar char="•"/>
            </a:pPr>
            <a:r>
              <a:rPr lang="am-ET" b="0" i="0" dirty="0">
                <a:solidFill>
                  <a:srgbClr val="141414"/>
                </a:solidFill>
                <a:effectLst/>
              </a:rPr>
              <a:t>ሜዲኬር ካርድ </a:t>
            </a:r>
            <a:r>
              <a:rPr lang="en-US" b="0" i="0" dirty="0">
                <a:solidFill>
                  <a:srgbClr val="141414"/>
                </a:solidFill>
                <a:effectLst/>
              </a:rPr>
              <a:t>(</a:t>
            </a:r>
            <a:r>
              <a:rPr lang="am-ET" b="0" i="0" dirty="0">
                <a:solidFill>
                  <a:srgbClr val="141414"/>
                </a:solidFill>
                <a:effectLst/>
              </a:rPr>
              <a:t>እዚ ኣማራጺ እዚ ንፓስፓርት ምስ ኣረጋገጽካ ዝ</a:t>
            </a:r>
            <a:r>
              <a:rPr lang="am-ET" b="0" i="0" dirty="0">
                <a:solidFill>
                  <a:srgbClr val="141414"/>
                </a:solidFill>
                <a:effectLst/>
                <a:latin typeface="Nyala" panose="02000504070300020003" pitchFamily="2" charset="0"/>
              </a:rPr>
              <a:t>ቐርብ እዩ)</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ናይ ገጽ ምርግጋጽ፡፡ እዚ ልክዕ ከም ንርእስኻ ስ እሊ ከም ምልዓል እዩ፤ ምስ ስእልኻ ዝነጻጸር ማለት እዩ፡፡ እቲ መተግበሪ ታይ ክትገብር ከምዘለካ ክመርሐካ እዩ፡፡ ኣብ ሓንቲ ቅጽበት እትውዳእ ከይዲ እያ፤ ናይ እማን ሰብ ምኻንካ፤ እስኻ ምኻንካ ኣብኡ እንሃለኻ ዝረጋገጸሉ መገዲ እዩ፡፡ </a:t>
            </a:r>
          </a:p>
          <a:p>
            <a:pPr marL="1085850" lvl="2" indent="-171450">
              <a:spcBef>
                <a:spcPts val="0"/>
              </a:spcBef>
              <a:buFont typeface="Arial" panose="020B0604020202020204" pitchFamily="34" charset="0"/>
              <a:buChar char="•"/>
            </a:pPr>
            <a:r>
              <a:rPr lang="am-ET" b="0" i="0" dirty="0">
                <a:solidFill>
                  <a:srgbClr val="141414"/>
                </a:solidFill>
                <a:effectLst/>
              </a:rPr>
              <a:t>ብ ኣጠ</a:t>
            </a:r>
            <a:r>
              <a:rPr lang="am-ET" b="0" i="0" dirty="0">
                <a:solidFill>
                  <a:srgbClr val="141414"/>
                </a:solidFill>
                <a:effectLst/>
                <a:latin typeface="Nyala" panose="02000504070300020003" pitchFamily="2" charset="0"/>
              </a:rPr>
              <a:t>ቓላሊ፤ ኣብ ክልቲኡ ዘሎ ሽምካ ሓደ ዓይነት ክኸውን ኣለዎ፡፡ ሽምካ እንተድኣ ቐይርካ ኮይንካ፤ </a:t>
            </a:r>
            <a:r>
              <a:rPr lang="am-ET" b="0" i="0" u="sng" dirty="0">
                <a:solidFill>
                  <a:srgbClr val="00698F"/>
                </a:solidFill>
                <a:effectLst/>
                <a:hlinkClick r:id="rId4" tooltip="Verifying a change in name – marriage certificate"/>
              </a:rPr>
              <a:t>ብናይ ሓዳር ሰነድ</a:t>
            </a:r>
            <a:r>
              <a:rPr lang="am-ET" b="0" i="0" u="sng" dirty="0">
                <a:solidFill>
                  <a:srgbClr val="141414"/>
                </a:solidFill>
                <a:effectLst/>
              </a:rPr>
              <a:t> አቢልካ ክተረጋግጾ የድሊ ይኸውን፡፡</a:t>
            </a:r>
          </a:p>
          <a:p>
            <a:pPr marL="914400" lvl="2" indent="0">
              <a:spcBef>
                <a:spcPts val="0"/>
              </a:spcBef>
              <a:buFont typeface="Arial" panose="020B0604020202020204" pitchFamily="34" charset="0"/>
              <a:buNone/>
            </a:pPr>
            <a:r>
              <a:rPr lang="am-ET" b="0" i="0" dirty="0">
                <a:solidFill>
                  <a:srgbClr val="141414"/>
                </a:solidFill>
                <a:effectLst/>
              </a:rPr>
              <a:t>ነዞም ዝ</a:t>
            </a:r>
            <a:r>
              <a:rPr lang="am-ET" b="0" i="0" dirty="0">
                <a:solidFill>
                  <a:srgbClr val="141414"/>
                </a:solidFill>
                <a:effectLst/>
                <a:latin typeface="Nyala" panose="02000504070300020003" pitchFamily="2" charset="0"/>
              </a:rPr>
              <a:t>ቕጽሉ ሓገዝ ክትረክብ ትኽእል ኢኻ፡፡ </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ንታሴራ ኣብ ምርግጋጽ ክትሕገዝ </a:t>
            </a:r>
            <a:r>
              <a:rPr lang="en-US" b="0" i="0" u="sng" dirty="0">
                <a:solidFill>
                  <a:srgbClr val="00698F"/>
                </a:solidFill>
                <a:effectLst/>
                <a:hlinkClick r:id="rId5" tooltip="Verifying your ID in myID"/>
              </a:rPr>
              <a:t>verify your ID</a:t>
            </a:r>
            <a:endParaRPr lang="en-US" b="0" i="0" dirty="0">
              <a:solidFill>
                <a:srgbClr val="141414"/>
              </a:solidFill>
              <a:effectLst/>
            </a:endParaRPr>
          </a:p>
          <a:p>
            <a:pPr marL="1085850" lvl="2" indent="-171450">
              <a:spcBef>
                <a:spcPts val="0"/>
              </a:spcBef>
              <a:buFont typeface="Arial" panose="020B0604020202020204" pitchFamily="34" charset="0"/>
              <a:buChar char="•"/>
            </a:pPr>
            <a:r>
              <a:rPr lang="am-ET" b="0" i="0" dirty="0">
                <a:solidFill>
                  <a:srgbClr val="141414"/>
                </a:solidFill>
                <a:effectLst/>
              </a:rPr>
              <a:t>ድንፉዕ መንነት ኣብ ምርካብ ተሸጊርካ እንተኾይንካ </a:t>
            </a:r>
            <a:r>
              <a:rPr lang="en-US" b="0" i="0" u="sng" dirty="0">
                <a:solidFill>
                  <a:srgbClr val="00698F"/>
                </a:solidFill>
                <a:effectLst/>
                <a:hlinkClick r:id="rId6" tooltip="Verifying your ID"/>
              </a:rPr>
              <a:t>unable to achieve a Strong </a:t>
            </a:r>
            <a:r>
              <a:rPr lang="en-US" b="0" i="0" u="sng" dirty="0" err="1">
                <a:solidFill>
                  <a:srgbClr val="00698F"/>
                </a:solidFill>
                <a:effectLst/>
                <a:hlinkClick r:id="rId6" tooltip="Verifying your ID"/>
              </a:rPr>
              <a:t>myID</a:t>
            </a:r>
            <a:r>
              <a:rPr lang="en-US" b="0" i="0" dirty="0">
                <a:solidFill>
                  <a:srgbClr val="141414"/>
                </a:solidFill>
                <a:effectLst/>
              </a:rPr>
              <a:t>.</a:t>
            </a:r>
          </a:p>
          <a:p>
            <a:pPr>
              <a:spcBef>
                <a:spcPts val="0"/>
              </a:spcBef>
            </a:pPr>
            <a:endParaRPr lang="en-AU" dirty="0"/>
          </a:p>
        </p:txBody>
      </p:sp>
    </p:spTree>
    <p:extLst>
      <p:ext uri="{BB962C8B-B14F-4D97-AF65-F5344CB8AC3E}">
        <p14:creationId xmlns:p14="http://schemas.microsoft.com/office/powerpoint/2010/main" val="419900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084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6910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DFBE-239E-5A10-A9DB-8FA56DE5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D5B3-06A7-9E61-B69A-9DE78CFB1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D86DD-372A-FCFF-FA9B-532C159EA9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31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439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976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buFont typeface="Arial" panose="020B0604020202020204" pitchFamily="34" charset="0"/>
              <a:buChar char="•"/>
            </a:pPr>
            <a:r>
              <a:rPr lang="am-ET" sz="1400" b="1" i="0" dirty="0">
                <a:effectLst/>
              </a:rPr>
              <a:t>ኩሎም ተሳተፍቲ ንርእሶም ከፋልጡ ሕተቶም፡፡</a:t>
            </a:r>
            <a:endParaRPr lang="en-US" sz="1400" b="0" i="0" dirty="0">
              <a:effectLst/>
            </a:endParaRPr>
          </a:p>
          <a:p>
            <a:pPr marL="742950" lvl="1" indent="-285750">
              <a:buFont typeface="Arial" panose="020B0604020202020204" pitchFamily="34" charset="0"/>
              <a:buChar char="•"/>
            </a:pPr>
            <a:r>
              <a:rPr lang="am-ET" sz="1400" b="0" i="0" dirty="0">
                <a:effectLst/>
              </a:rPr>
              <a:t>ኣስማቶም</a:t>
            </a:r>
            <a:endParaRPr lang="en-US" sz="1400" b="0" i="0" dirty="0">
              <a:effectLst/>
            </a:endParaRPr>
          </a:p>
          <a:p>
            <a:pPr marL="742950" lvl="1" indent="-285750">
              <a:buFont typeface="Arial" panose="020B0604020202020204" pitchFamily="34" charset="0"/>
              <a:buChar char="•"/>
            </a:pPr>
            <a:r>
              <a:rPr lang="am-ET" sz="1400" b="0" i="0" dirty="0">
                <a:effectLst/>
              </a:rPr>
              <a:t>ብዛዕባ ባዕሎም ሓደ ሰሓባይ ነገር ክነግሩ ግበር፡፡</a:t>
            </a:r>
            <a:endParaRPr lang="en-US" sz="1400" b="0" i="0" dirty="0">
              <a:effectLst/>
            </a:endParaRPr>
          </a:p>
          <a:p>
            <a:pPr marL="285750" indent="-285750" algn="l">
              <a:buFont typeface="Arial" panose="020B0604020202020204" pitchFamily="34" charset="0"/>
              <a:buChar char="•"/>
            </a:pPr>
            <a:r>
              <a:rPr lang="am-ET" sz="1400" b="1" i="0" dirty="0">
                <a:effectLst/>
              </a:rPr>
              <a:t>ነቲ ዓርስኻ ናይ ምፍላጥ መደብ ብ30 ሰከንድ ደርቶ፤ </a:t>
            </a:r>
            <a:r>
              <a:rPr lang="am-ET" sz="1400" b="0" i="0" dirty="0">
                <a:effectLst/>
              </a:rPr>
              <a:t>ምእንታን ሓጺርን ኣሳታፋይን ክኸውን፡፡</a:t>
            </a:r>
            <a:r>
              <a:rPr lang="en-US" sz="1400" b="0" i="0" dirty="0">
                <a:effectLst/>
              </a:rPr>
              <a:t>.</a:t>
            </a:r>
            <a:endParaRPr lang="en-AU" sz="1400" b="0" dirty="0"/>
          </a:p>
          <a:p>
            <a:pPr marL="285750" indent="-285750" algn="l">
              <a:buFont typeface="Arial" panose="020B0604020202020204" pitchFamily="34" charset="0"/>
              <a:buChar char="•"/>
            </a:pPr>
            <a:endParaRPr lang="am-ET" sz="1400" b="1" i="0" dirty="0">
              <a:solidFill>
                <a:srgbClr val="242424"/>
              </a:solidFill>
              <a:effectLst/>
            </a:endParaRP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am-ET" sz="1400" dirty="0"/>
              <a:t>ንኹሉ ሰብ ሰላም በል፡፡ ንርእስኻ ኣላልይ፤ ንምንታይ ከም ዝመጻእኻ እውን ኣረድእ፡፡</a:t>
            </a:r>
          </a:p>
          <a:p>
            <a:r>
              <a:rPr lang="am-ET" sz="1400" dirty="0"/>
              <a:t>ናይቲ ትምህርታዊ መድረኽ ዕላማ ኣብርህ፡፡ ሓፈሻዊ ስእሊ ብዛዕባ ከመይ ናብ መንግስታዊ ግልጋሎታት ብኦንላይን ተበጻሒ ከም እትኸውን  ከም እዉን ክልቲኣዊ መጣለሊ ብዝምልከት መብርሂ ንምሃብ ምኻኑ ኣረድእ፡፡ </a:t>
            </a:r>
          </a:p>
          <a:p>
            <a:r>
              <a:rPr lang="am-ET" sz="1400" dirty="0"/>
              <a:t>ናይ መንግሰታዊ ግልጋሎታት ብኦንላይን ምሃቡ ንስራሕ፤ ንፍልጥት ከም እውን ንህይወት ዘለዎ ኣገዳስነት ፈው ኣብል፡፡</a:t>
            </a:r>
          </a:p>
          <a:p>
            <a:endParaRPr lang="en-AU" sz="1400" dirty="0"/>
          </a:p>
        </p:txBody>
      </p:sp>
    </p:spTree>
    <p:extLst>
      <p:ext uri="{BB962C8B-B14F-4D97-AF65-F5344CB8AC3E}">
        <p14:creationId xmlns:p14="http://schemas.microsoft.com/office/powerpoint/2010/main" val="35307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50"/>
              </a:spcBef>
              <a:spcAft>
                <a:spcPts val="750"/>
              </a:spcAft>
              <a:buFont typeface="Arial" panose="020B0604020202020204" pitchFamily="34" charset="0"/>
              <a:buChar char="•"/>
            </a:pPr>
            <a:r>
              <a:rPr lang="am-ET" sz="1400" b="0" i="0" dirty="0">
                <a:solidFill>
                  <a:schemeClr val="tx1"/>
                </a:solidFill>
                <a:effectLst/>
              </a:rPr>
              <a:t>ማይ ጎቭ ንናይ መንግስቲ ግልጋሎት ንር እስኻ ተበጻሓይ ንክኽተገብር ውሑስ መገዲ እዩ፡፡ </a:t>
            </a:r>
            <a:r>
              <a:rPr lang="am-ET" sz="1400" dirty="0">
                <a:solidFill>
                  <a:schemeClr val="tx1"/>
                </a:solidFill>
              </a:rPr>
              <a:t>ምስ ከም ካብ ሴንተርሊንክ፤ ሜዲ ኬር ከምኡ እውን ኣውስትራሊያ ቢሮ ግብሪ ዝኣምሰሉ ትካላት ዝርከቡ ግልጋሎታት ክትተኣሳስር ይሕግዘካ፡፡</a:t>
            </a:r>
            <a:r>
              <a:rPr lang="am-ET" sz="1400" b="0" i="0" dirty="0">
                <a:solidFill>
                  <a:schemeClr val="tx1"/>
                </a:solidFill>
                <a:effectLst/>
              </a:rPr>
              <a:t> </a:t>
            </a:r>
            <a:r>
              <a:rPr lang="am-ET" sz="1400" dirty="0">
                <a:solidFill>
                  <a:schemeClr val="tx1"/>
                </a:solidFill>
              </a:rPr>
              <a:t>ነዚኦም ግልጋሎታት ብናይ ማይ ጎቭ ምሽጥራዊ መሕለፊ ኣቢልካ ኣብ ሓደ ቦታ ክትረኽቦም ትኽእል ኢኻ፡፡</a:t>
            </a:r>
            <a:endParaRPr lang="en-US" sz="1400" b="0" i="0" dirty="0">
              <a:solidFill>
                <a:schemeClr val="tx1"/>
              </a:solidFill>
              <a:effectLst/>
            </a:endParaRPr>
          </a:p>
          <a:p>
            <a:pPr algn="l">
              <a:buNone/>
            </a:pPr>
            <a:r>
              <a:rPr lang="am-ET" sz="1400" b="0" i="0" dirty="0">
                <a:effectLst/>
              </a:rPr>
              <a:t>ማይ ጎቭ ምጥቃም ምስ ዝተፈላለዩ መንግስታዊ ትካላት ዝህልወካ መስተጋብር </a:t>
            </a:r>
            <a:r>
              <a:rPr lang="am-ET" sz="1400" b="0" i="0" dirty="0">
                <a:effectLst/>
                <a:latin typeface="Nyala" panose="02000504070300020003" pitchFamily="2" charset="0"/>
              </a:rPr>
              <a:t>ቐሊል ይገብሮ፡፡ ብዙሓት </a:t>
            </a:r>
            <a:r>
              <a:rPr lang="am-ET" sz="1400" dirty="0">
                <a:solidFill>
                  <a:schemeClr val="tx1"/>
                </a:solidFill>
              </a:rPr>
              <a:t>ምሽጥራዊ መሕለፊ </a:t>
            </a:r>
            <a:r>
              <a:rPr lang="am-ET" sz="1400" b="0" i="0" dirty="0">
                <a:effectLst/>
                <a:latin typeface="Nyala" panose="02000504070300020003" pitchFamily="2" charset="0"/>
              </a:rPr>
              <a:t>ካብ ዝህልወካ እሞ ክትዝክሮም እውን ዘለካ፤ ካብ ሓደ ሒሳብ ንኽሎም ክተንቀሳቕሶም ትኽእል ኢኻ፡፡ እዚ ጊዜ ይቑጥበልካ፤ ንነገራት ከዓ ቀሊል ይገብሮ፡፡</a:t>
            </a:r>
          </a:p>
          <a:p>
            <a:pPr algn="l">
              <a:buNone/>
            </a:pPr>
            <a:r>
              <a:rPr lang="am-ET" sz="1400" b="0" i="0" dirty="0">
                <a:effectLst/>
              </a:rPr>
              <a:t>ማይ ጎቭ ናይ ውልቂ መረዳእታትካ ድሕነቱ ብዝተሓለወ መገዲ ይሕዘልካ፡፡ ኣብ ዝኾን እዋን ናብ ማይ ጎቭ እንትትኣቲ ውሁድካ (መረዳእታትካ) ብብርቱዕ ድሕንነታዊ ኣካይዳ ተሓልዩ ኣሎ ማለት እዩ፡፡ እዚ ድማ ንተ</a:t>
            </a:r>
            <a:r>
              <a:rPr lang="am-ET" sz="1400" b="0" i="0" dirty="0">
                <a:solidFill>
                  <a:schemeClr val="tx2"/>
                </a:solidFill>
                <a:effectLst/>
              </a:rPr>
              <a:t>ኻ</a:t>
            </a:r>
            <a:r>
              <a:rPr lang="am-ET" sz="1400" b="0" i="0" dirty="0">
                <a:effectLst/>
              </a:rPr>
              <a:t>ሳሒ መረዳእታ ክተሳሲ እንከለኻ ዝበለጸ ኣገዳሲ እዩ፡፡</a:t>
            </a:r>
          </a:p>
          <a:p>
            <a:pPr algn="l"/>
            <a:r>
              <a:rPr lang="am-ET" sz="1400" b="0" i="0" dirty="0">
                <a:effectLst/>
              </a:rPr>
              <a:t>ሕዚ ብዛዕቡዑ ንእሽቱለይ ንሕሰብ፡ </a:t>
            </a:r>
            <a:r>
              <a:rPr lang="am-ET" sz="1400" b="1" i="0" dirty="0">
                <a:effectLst/>
              </a:rPr>
              <a:t>ብዛዕባ ማይ ጎቭ ቅድሚ ሕዚ ሰሚዕካ ዶ ትፈልጥ</a:t>
            </a:r>
            <a:r>
              <a:rPr lang="en-US" sz="1400" b="1" i="0" dirty="0">
                <a:effectLst/>
              </a:rPr>
              <a:t>? </a:t>
            </a:r>
            <a:r>
              <a:rPr lang="am-ET" sz="1400" b="1" i="0" dirty="0">
                <a:effectLst/>
              </a:rPr>
              <a:t>እወ እንተኾይኑ እቲ መልሲ፤ ንምንታይ ጥ</a:t>
            </a:r>
            <a:r>
              <a:rPr lang="am-ET" sz="1400" b="1" i="0" dirty="0">
                <a:effectLst/>
                <a:latin typeface="Nyala" panose="02000504070300020003" pitchFamily="2" charset="0"/>
              </a:rPr>
              <a:t>ቕሚ ይውዕል?</a:t>
            </a: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6D1-7370-A3D6-F48B-5CE5922E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D60BF-7091-107F-467B-43C8F6DD2252}"/>
              </a:ext>
            </a:extLst>
          </p:cNvPr>
          <p:cNvSpPr>
            <a:spLocks noGrp="1" noRot="1" noChangeAspect="1"/>
          </p:cNvSpPr>
          <p:nvPr>
            <p:ph type="sldImg"/>
          </p:nvPr>
        </p:nvSpPr>
        <p:spPr>
          <a:xfrm>
            <a:off x="685800" y="358775"/>
            <a:ext cx="5486400" cy="3086100"/>
          </a:xfrm>
        </p:spPr>
      </p:sp>
      <p:sp>
        <p:nvSpPr>
          <p:cNvPr id="3" name="Notes Placeholder 2">
            <a:extLst>
              <a:ext uri="{FF2B5EF4-FFF2-40B4-BE49-F238E27FC236}">
                <a16:creationId xmlns:a16="http://schemas.microsoft.com/office/drawing/2014/main" id="{64B4C941-3D6C-56BE-5964-BC120A9E9FA8}"/>
              </a:ext>
            </a:extLst>
          </p:cNvPr>
          <p:cNvSpPr>
            <a:spLocks noGrp="1"/>
          </p:cNvSpPr>
          <p:nvPr>
            <p:ph type="body" idx="1"/>
          </p:nvPr>
        </p:nvSpPr>
        <p:spPr>
          <a:xfrm>
            <a:off x="685800" y="3616777"/>
            <a:ext cx="5486400" cy="5168447"/>
          </a:xfrm>
        </p:spPr>
        <p:txBody>
          <a:bodyPr/>
          <a:lstStyle/>
          <a:p>
            <a:pPr algn="l">
              <a:buNone/>
            </a:pPr>
            <a:r>
              <a:rPr lang="am-ET" sz="1200" dirty="0">
                <a:solidFill>
                  <a:schemeClr val="tx1"/>
                </a:solidFill>
              </a:rPr>
              <a:t>ናይ ማይ ጎቭ ሒሳብ ንክትኸፍት፡ ናይ ኢሜይል ኣድራሻን ሞባይል ስልክን የድለየካ፡፡ ንዑዑ ንምግባር ዘድልዩ ገለ ክያዶታት ከም ዝስዕብ </a:t>
            </a:r>
            <a:r>
              <a:rPr lang="am-ET" sz="1200" dirty="0">
                <a:solidFill>
                  <a:schemeClr val="tx1"/>
                </a:solidFill>
                <a:latin typeface="+mn-lt"/>
              </a:rPr>
              <a:t>ቐሪቦም ኣለዉ፡፡</a:t>
            </a:r>
            <a:endParaRPr lang="en-US" sz="1200" dirty="0">
              <a:solidFill>
                <a:schemeClr val="tx1"/>
              </a:solidFill>
            </a:endParaRPr>
          </a:p>
          <a:p>
            <a:pPr marL="261938" indent="0" algn="l">
              <a:buFont typeface="+mj-lt"/>
              <a:buNone/>
            </a:pPr>
            <a:endParaRPr lang="am-ET" sz="1200" b="0" i="0" dirty="0">
              <a:solidFill>
                <a:srgbClr val="242424"/>
              </a:solidFill>
              <a:effectLst/>
            </a:endParaRPr>
          </a:p>
          <a:p>
            <a:pPr marL="228600" indent="-228600" algn="l" rtl="0" eaLnBrk="0" fontAlgn="base" hangingPunct="0">
              <a:spcBef>
                <a:spcPts val="0"/>
              </a:spcBef>
              <a:spcAft>
                <a:spcPts val="0"/>
              </a:spcAft>
              <a:buFont typeface="+mj-lt"/>
              <a:buAutoNum type="arabicPeriod"/>
            </a:pPr>
            <a:r>
              <a:rPr lang="am-ET" sz="1200" b="1" i="0" kern="1200" dirty="0">
                <a:solidFill>
                  <a:srgbClr val="242424"/>
                </a:solidFill>
                <a:effectLst/>
                <a:latin typeface="+mn-lt"/>
                <a:ea typeface="+mn-ea"/>
                <a:cs typeface="+mn-cs"/>
              </a:rPr>
              <a:t>ናብ ማይ ጎቭ ኪድ፤ ሒሳብ ምረጽ ንዝብል ድማ ምረጽ፡፡</a:t>
            </a:r>
            <a:r>
              <a:rPr lang="en-US" sz="1200" b="1" i="0" kern="1200" dirty="0">
                <a:solidFill>
                  <a:srgbClr val="242424"/>
                </a:solidFill>
                <a:effectLst/>
                <a:latin typeface="+mn-lt"/>
                <a:ea typeface="+mn-ea"/>
                <a:cs typeface="+mn-cs"/>
              </a:rPr>
              <a:t> </a:t>
            </a: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ነቲ ከይዲ እትጅምረሉ ቀዳማይ ስጉምቲ እዩ፡፡</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ምስ ኢሜይልካ ዶ ክትቕጽል ንዝብል ምረጾ፡፡</a:t>
            </a:r>
            <a:endParaRPr lang="en-US" sz="1200" b="1" i="0" kern="1200" dirty="0">
              <a:solidFill>
                <a:srgbClr val="242424"/>
              </a:solidFill>
              <a:effectLst/>
              <a:latin typeface="+mn-lt"/>
              <a:ea typeface="+mn-ea"/>
              <a:cs typeface="+mn-cs"/>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ሒሳብ ንክትስርት ኢሜይልካ ክትጥቀም ኢኻ፡፡</a:t>
            </a:r>
            <a:endParaRPr lang="en-US" b="0" i="0" dirty="0">
              <a:solidFill>
                <a:srgbClr val="242424"/>
              </a:solidFill>
              <a:effectLst/>
            </a:endParaRPr>
          </a:p>
          <a:p>
            <a:pPr marL="228600" indent="-228600" algn="l">
              <a:spcBef>
                <a:spcPts val="0"/>
              </a:spcBef>
              <a:spcAft>
                <a:spcPts val="0"/>
              </a:spcAft>
              <a:buFont typeface="+mj-lt"/>
              <a:buAutoNum type="arabicPeriod"/>
            </a:pPr>
            <a:r>
              <a:rPr lang="am-ET" sz="1200" b="1" i="0" kern="1200" dirty="0">
                <a:solidFill>
                  <a:srgbClr val="242424"/>
                </a:solidFill>
                <a:effectLst/>
                <a:latin typeface="+mn-lt"/>
                <a:ea typeface="+mn-ea"/>
                <a:cs typeface="+mn-cs"/>
              </a:rPr>
              <a:t>ሓለዋ ናይ ውልቂ ገበናን ስርዓት ኣጣቕማን ንዝብል ጽሑፍ ኣንብቦ፡፡</a:t>
            </a:r>
            <a:r>
              <a:rPr lang="en-US" b="1" i="0" dirty="0">
                <a:solidFill>
                  <a:srgbClr val="242424"/>
                </a:solidFill>
                <a:effectLst/>
              </a:rPr>
              <a:t> </a:t>
            </a:r>
            <a:r>
              <a:rPr lang="am-ET" sz="1200" b="1" i="0" kern="1200" dirty="0">
                <a:solidFill>
                  <a:srgbClr val="242424"/>
                </a:solidFill>
                <a:effectLst/>
                <a:latin typeface="+mn-lt"/>
                <a:ea typeface="+mn-ea"/>
                <a:cs typeface="+mn-cs"/>
              </a:rPr>
              <a:t>እንተተረዲኡካን እንተተስማሚዕካሉን፤ ቐጽል ንዝብል ምረጽ</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ቅድሚ ም</a:t>
            </a:r>
            <a:r>
              <a:rPr lang="am-ET" b="0" i="0" dirty="0">
                <a:solidFill>
                  <a:srgbClr val="242424"/>
                </a:solidFill>
                <a:effectLst/>
                <a:latin typeface="Nyala" panose="02000504070300020003" pitchFamily="2" charset="0"/>
              </a:rPr>
              <a:t>ቕጻልካ </a:t>
            </a:r>
            <a:r>
              <a:rPr lang="am-ET" b="0" i="0" dirty="0">
                <a:solidFill>
                  <a:srgbClr val="242424"/>
                </a:solidFill>
                <a:effectLst/>
              </a:rPr>
              <a:t>ነዞም ሓረጋት እዚኦም ኣ</a:t>
            </a:r>
            <a:r>
              <a:rPr lang="am-ET" b="0" i="0" dirty="0">
                <a:solidFill>
                  <a:srgbClr val="242424"/>
                </a:solidFill>
                <a:effectLst/>
                <a:latin typeface="Nyala" panose="02000504070300020003" pitchFamily="2" charset="0"/>
              </a:rPr>
              <a:t>ቐዲምካ ምርዳእ ኣገዳሲ እዩ፡፡</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ናይ ኢሜይል ኣድራሻኻ ኣእቱ፡፡ ቐጽል ንዝብል ጠውቕ፡፡</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ኣብዚ ኩሉሳዕ  ንእትጠቀመሉ ኣድራሻ ኢሜይል ክትጸርሕ ኣለካ፡፡</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ብኢሜይል ንዝተሰደደልካ ምሽጥራዊ ፊደል ወይ ከዓ ቁጽሪ ኣእቱ፤ </a:t>
            </a:r>
            <a:r>
              <a:rPr lang="am-ET" sz="1200" dirty="0">
                <a:solidFill>
                  <a:schemeClr val="tx1"/>
                </a:solidFill>
                <a:latin typeface="+mn-lt"/>
              </a:rPr>
              <a:t>ቐጽል ንዝብል ድማ ጠውቕ፡፡</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በቲ ኢሜይልካ ንዝተሰደደልካ ምሽጥራዊ ፊደል ወይ ከዓ ቁጽሪ ናብ ኢሜይልካ ከይድካ ኣረጋግጽ፡፡ ንሳ ድማ መሊስካ ኣእትዋ ንኢሜይልካ ንምርግጋጽ፡፡</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ንቑጽሪ ሞባይል ስልክኻ ኣእቱ (ግድን ኣይኮነን)፤ ቐጽል ንዝብል ጠውቕ፡፡</a:t>
            </a: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ናትካ ቁጽሪ ሞባይል ወስኪኻ ኣእትዮ፤ ንተወሳኺ ድሕንነት፡፡</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ናብ ሞባይል ስልክኻ ንዝተሰደደልካ ምሽጥራዊ ፊደል ወይ ከዓ ቁጽሪ ኣእቱ፤ ቑጽል ንዝብል ጠውቕ፡፡</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ቁጽሪ ሞባይል ሂብካ እንተኾይንካ፤ ነዚ ንምርግጋጽ ምሽጢራዊ </a:t>
            </a:r>
            <a:r>
              <a:rPr lang="am-ET" sz="1200" b="0" i="0" kern="1200" dirty="0">
                <a:solidFill>
                  <a:srgbClr val="242424"/>
                </a:solidFill>
                <a:effectLst/>
                <a:latin typeface="+mn-lt"/>
                <a:ea typeface="+mn-ea"/>
                <a:cs typeface="+mn-cs"/>
              </a:rPr>
              <a:t>ፊደል ወይ ከዓ ቁጽሪ ክትረክብ ኢኻ፡፡</a:t>
            </a:r>
            <a:r>
              <a:rPr lang="am-ET" sz="1200" b="1" i="0" kern="1200" dirty="0">
                <a:solidFill>
                  <a:srgbClr val="242424"/>
                </a:solidFill>
                <a:effectLst/>
                <a:latin typeface="+mn-lt"/>
                <a:ea typeface="+mn-ea"/>
                <a:cs typeface="+mn-cs"/>
              </a:rPr>
              <a:t> </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dirty="0">
                <a:solidFill>
                  <a:schemeClr val="tx1"/>
                </a:solidFill>
              </a:rPr>
              <a:t>ምሽጥራዊ መሕለፊ </a:t>
            </a:r>
            <a:r>
              <a:rPr lang="am-ET" sz="1200" b="1" i="0" kern="1200" dirty="0">
                <a:solidFill>
                  <a:srgbClr val="242424"/>
                </a:solidFill>
                <a:effectLst/>
                <a:latin typeface="+mn-lt"/>
                <a:ea typeface="+mn-ea"/>
                <a:cs typeface="+mn-cs"/>
              </a:rPr>
              <a:t>ኣእቲ፤ ንካል ኣይ ጊዜ እውን ኣእቲ፡፡ </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am-ET" b="0" i="0" dirty="0">
                <a:solidFill>
                  <a:srgbClr val="242424"/>
                </a:solidFill>
                <a:effectLst/>
              </a:rPr>
              <a:t>ድንፉዕ </a:t>
            </a:r>
            <a:r>
              <a:rPr lang="am-ET" sz="1200" dirty="0">
                <a:solidFill>
                  <a:schemeClr val="tx1"/>
                </a:solidFill>
              </a:rPr>
              <a:t>ምሽጥራዊ መሕለፊ</a:t>
            </a:r>
            <a:r>
              <a:rPr lang="am-ET" b="0" i="0" dirty="0">
                <a:solidFill>
                  <a:srgbClr val="242424"/>
                </a:solidFill>
                <a:effectLst/>
              </a:rPr>
              <a:t> ምረጽ፤ ኣረጋግጾ ከዓ፡፡ </a:t>
            </a:r>
            <a:endParaRPr lang="en-US" b="0" i="0" dirty="0">
              <a:solidFill>
                <a:srgbClr val="242424"/>
              </a:solidFill>
              <a:effectLst/>
            </a:endParaRP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am-ET" sz="1200" b="1" i="0" kern="1200" dirty="0">
                <a:solidFill>
                  <a:srgbClr val="242424"/>
                </a:solidFill>
                <a:effectLst/>
                <a:latin typeface="+mn-lt"/>
                <a:ea typeface="+mn-ea"/>
                <a:cs typeface="+mn-cs"/>
              </a:rPr>
              <a:t>3 ናይ ምሽጥር ሕቶታት ኣዳሉ፤ ንሰለስቲአን መልሰን፡፡ ወይ ካብቲ ዝርዝር ምረጽ ወይ እውን ናይ ባዕልኻ ፍጠር፡፡</a:t>
            </a:r>
          </a:p>
          <a:p>
            <a:pPr marL="742950" lvl="1" indent="-285750" algn="l">
              <a:spcBef>
                <a:spcPts val="0"/>
              </a:spcBef>
              <a:spcAft>
                <a:spcPts val="0"/>
              </a:spcAft>
              <a:buFont typeface="Arial" panose="020B0604020202020204" pitchFamily="34" charset="0"/>
              <a:buChar char="•"/>
            </a:pPr>
            <a:r>
              <a:rPr lang="am-ET" b="0" i="0" dirty="0">
                <a:solidFill>
                  <a:srgbClr val="242424"/>
                </a:solidFill>
                <a:effectLst/>
              </a:rPr>
              <a:t>እዘን ሕቶታት ውሑስ ሒሳብ ንክህልወካ ዝሕግዛ እየን፡፡</a:t>
            </a:r>
            <a:endParaRPr lang="en-US" b="0" i="0" dirty="0">
              <a:solidFill>
                <a:srgbClr val="242424"/>
              </a:solidFill>
              <a:effectLst/>
            </a:endParaRPr>
          </a:p>
          <a:p>
            <a:pPr algn="l">
              <a:spcBef>
                <a:spcPts val="0"/>
              </a:spcBef>
              <a:spcAft>
                <a:spcPts val="0"/>
              </a:spcAft>
            </a:pPr>
            <a:endParaRPr lang="en-US" b="0" i="0" dirty="0">
              <a:solidFill>
                <a:srgbClr val="242424"/>
              </a:solidFill>
              <a:effectLs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am-ET" sz="1200" dirty="0">
                <a:solidFill>
                  <a:schemeClr val="tx1"/>
                </a:solidFill>
              </a:rPr>
              <a:t>ንተወሳኺ ዝርዝር ሓበሬታ፤ ናብ ናይ ማይ ጎቭ ገጽ “</a:t>
            </a:r>
            <a:r>
              <a:rPr lang="en-US" b="0" i="0" dirty="0" err="1">
                <a:solidFill>
                  <a:srgbClr val="242424"/>
                </a:solidFill>
                <a:effectLst/>
              </a:rPr>
              <a:t>myGov</a:t>
            </a:r>
            <a:r>
              <a:rPr lang="en-US" b="0" i="0" dirty="0">
                <a:solidFill>
                  <a:srgbClr val="242424"/>
                </a:solidFill>
                <a:effectLst/>
              </a:rPr>
              <a:t> Help</a:t>
            </a:r>
            <a:r>
              <a:rPr lang="am-ET" b="0" i="0" dirty="0">
                <a:solidFill>
                  <a:srgbClr val="242424"/>
                </a:solidFill>
                <a:effectLst/>
              </a:rPr>
              <a:t>”</a:t>
            </a:r>
            <a:r>
              <a:rPr lang="am-ET" sz="1200" b="0" i="0" dirty="0">
                <a:solidFill>
                  <a:srgbClr val="242424"/>
                </a:solidFill>
                <a:effectLst/>
              </a:rPr>
              <a:t> </a:t>
            </a:r>
            <a:r>
              <a:rPr lang="am-ET" sz="1200" dirty="0">
                <a:solidFill>
                  <a:schemeClr val="tx1"/>
                </a:solidFill>
              </a:rPr>
              <a:t>ክትበጽሕን ክትውከስን ኣለካ፡፡</a:t>
            </a:r>
            <a:endParaRPr lang="en-AU" dirty="0"/>
          </a:p>
        </p:txBody>
      </p:sp>
    </p:spTree>
    <p:extLst>
      <p:ext uri="{BB962C8B-B14F-4D97-AF65-F5344CB8AC3E}">
        <p14:creationId xmlns:p14="http://schemas.microsoft.com/office/powerpoint/2010/main" val="10025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28654"/>
            <a:ext cx="5486400" cy="4494068"/>
          </a:xfrm>
        </p:spPr>
        <p:txBody>
          <a:bodyPr/>
          <a:lstStyle/>
          <a:p>
            <a:pPr algn="l">
              <a:spcBef>
                <a:spcPts val="0"/>
              </a:spcBef>
              <a:spcAft>
                <a:spcPts val="0"/>
              </a:spcAft>
              <a:buFont typeface="Arial" panose="020B0604020202020204" pitchFamily="34" charset="0"/>
              <a:buNone/>
            </a:pPr>
            <a:r>
              <a:rPr lang="am-ET" b="0" i="0" dirty="0">
                <a:solidFill>
                  <a:srgbClr val="242424"/>
                </a:solidFill>
                <a:effectLst/>
              </a:rPr>
              <a:t>በጃኻ ብዛዕባ ምትእስሳር ግልጋሎታት መፋለጢ ሃብ፡፡ ናይ ማይ ጎቭ ሒሳብ ምስራትን ንዑዑ ንኹሉ ነገር ምስኡ ምትእስሳርን ዘለዎ ኣገዳስነት ኣረድእ፡፡</a:t>
            </a:r>
            <a:endParaRPr lang="en-US" b="0" i="0" dirty="0">
              <a:solidFill>
                <a:srgbClr val="242424"/>
              </a:solidFill>
              <a:effectLst/>
            </a:endParaRPr>
          </a:p>
          <a:p>
            <a:pPr algn="l">
              <a:spcBef>
                <a:spcPts val="0"/>
              </a:spcBef>
              <a:spcAft>
                <a:spcPts val="0"/>
              </a:spcAft>
              <a:buNone/>
            </a:pPr>
            <a:r>
              <a:rPr lang="am-ET" b="1" i="0" dirty="0">
                <a:solidFill>
                  <a:srgbClr val="242424"/>
                </a:solidFill>
                <a:effectLst/>
              </a:rPr>
              <a:t>ንምንታይ ግልጋሎታት ምስ ማይ ጎቭ ምትእስሳር የድልዮም</a:t>
            </a:r>
            <a:r>
              <a:rPr lang="en-US" b="1" i="0" dirty="0">
                <a:solidFill>
                  <a:srgbClr val="242424"/>
                </a:solidFill>
                <a:effectLst/>
              </a:rPr>
              <a:t>?</a:t>
            </a:r>
            <a:endParaRPr lang="en-US" b="0" i="0" dirty="0">
              <a:solidFill>
                <a:srgbClr val="242424"/>
              </a:solidFill>
              <a:effectLst/>
            </a:endParaRPr>
          </a:p>
          <a:p>
            <a:pPr marL="228600" indent="-228600" algn="l">
              <a:spcBef>
                <a:spcPts val="0"/>
              </a:spcBef>
              <a:spcAft>
                <a:spcPts val="0"/>
              </a:spcAft>
              <a:buFont typeface="+mj-lt"/>
              <a:buAutoNum type="arabicPeriod"/>
            </a:pPr>
            <a:r>
              <a:rPr lang="am-ET" b="1" i="0" dirty="0">
                <a:solidFill>
                  <a:srgbClr val="242424"/>
                </a:solidFill>
                <a:effectLst/>
              </a:rPr>
              <a:t>ንምጥቃሙ </a:t>
            </a:r>
            <a:r>
              <a:rPr lang="am-ET" b="1" i="0" dirty="0">
                <a:solidFill>
                  <a:srgbClr val="242424"/>
                </a:solidFill>
                <a:effectLst/>
                <a:latin typeface="Nyala" panose="02000504070300020003" pitchFamily="2" charset="0"/>
              </a:rPr>
              <a:t>ቐሊል እዩ፡፡</a:t>
            </a:r>
            <a:r>
              <a:rPr lang="en-US" dirty="0">
                <a:solidFill>
                  <a:srgbClr val="242424"/>
                </a:solidFill>
              </a:rPr>
              <a:t> </a:t>
            </a: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ንኣገልግሎታት ምስ ናይ ማይ ጎቭ ሒሳብ ምትእስ ሳር ማለት ንኹሎም ኣብ ሓደ ቦታ ብሓንሳእ ክትረኽቦም ትኽእል ኢኻ ማለት እዩ፡፡ ዝተፈላለዩ </a:t>
            </a:r>
            <a:r>
              <a:rPr lang="am-ET" sz="1200" dirty="0">
                <a:solidFill>
                  <a:schemeClr val="tx1"/>
                </a:solidFill>
              </a:rPr>
              <a:t>ምሽጥራዊ መሕለፊ </a:t>
            </a:r>
            <a:r>
              <a:rPr lang="am-ET" b="0" i="0" dirty="0">
                <a:solidFill>
                  <a:srgbClr val="242424"/>
                </a:solidFill>
                <a:effectLst/>
              </a:rPr>
              <a:t>ድረ ገጻት ምዝካር ኣየድልየካን፡፡ </a:t>
            </a:r>
            <a:endParaRPr lang="en-US" b="0" i="0" dirty="0">
              <a:solidFill>
                <a:srgbClr val="242424"/>
              </a:solidFill>
              <a:effectLst/>
            </a:endParaRPr>
          </a:p>
          <a:p>
            <a:pPr marL="228600" indent="-228600" algn="l">
              <a:spcBef>
                <a:spcPts val="0"/>
              </a:spcBef>
              <a:spcAft>
                <a:spcPts val="0"/>
              </a:spcAft>
              <a:buFont typeface="+mj-lt"/>
              <a:buAutoNum type="arabicPeriod"/>
            </a:pPr>
            <a:r>
              <a:rPr lang="am-ET" b="1" i="0" dirty="0">
                <a:solidFill>
                  <a:srgbClr val="242424"/>
                </a:solidFill>
                <a:effectLst/>
              </a:rPr>
              <a:t>ውሑስን ኣተኣማማናይን</a:t>
            </a:r>
            <a:r>
              <a:rPr lang="en-US" b="1" i="0" dirty="0">
                <a:solidFill>
                  <a:srgbClr val="242424"/>
                </a:solidFill>
                <a:effectLst/>
              </a:rPr>
              <a:t> </a:t>
            </a: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ማይ ጎቭ ድንፉዕ መከላኸሊ ይጥቀም፤ ናይ ውልቂ መረዳእታኻ ውሑስ ዝገብር፡፡</a:t>
            </a:r>
            <a:r>
              <a:rPr lang="en-US" b="0" i="0" dirty="0">
                <a:solidFill>
                  <a:srgbClr val="242424"/>
                </a:solidFill>
                <a:effectLst/>
              </a:rPr>
              <a:t> </a:t>
            </a: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ሓደ </a:t>
            </a:r>
            <a:r>
              <a:rPr lang="am-ET" sz="1200" dirty="0">
                <a:solidFill>
                  <a:schemeClr val="tx1"/>
                </a:solidFill>
              </a:rPr>
              <a:t>ምሽጥራዊ መሕለፊ </a:t>
            </a:r>
            <a:r>
              <a:rPr lang="am-ET" b="0" i="0" dirty="0">
                <a:solidFill>
                  <a:srgbClr val="242424"/>
                </a:solidFill>
                <a:effectLst/>
              </a:rPr>
              <a:t>ተጠ</a:t>
            </a:r>
            <a:r>
              <a:rPr lang="am-ET" b="0" i="0" dirty="0">
                <a:solidFill>
                  <a:srgbClr val="242424"/>
                </a:solidFill>
                <a:effectLst/>
                <a:latin typeface="Nyala" panose="02000504070300020003" pitchFamily="2" charset="0"/>
              </a:rPr>
              <a:t>ቒምካ፤ እቲ ውህብካ ሕሉው ከም ዝኾነ ርግጸኛ ክትኸውን ትኽእል፡፡</a:t>
            </a:r>
          </a:p>
          <a:p>
            <a:pPr marL="228600" indent="-228600" algn="l">
              <a:spcBef>
                <a:spcPts val="0"/>
              </a:spcBef>
              <a:spcAft>
                <a:spcPts val="0"/>
              </a:spcAft>
              <a:buFont typeface="+mj-lt"/>
              <a:buAutoNum type="arabicPeriod"/>
            </a:pPr>
            <a:r>
              <a:rPr lang="am-ET" b="1" i="0" dirty="0">
                <a:solidFill>
                  <a:srgbClr val="242424"/>
                </a:solidFill>
                <a:effectLst/>
              </a:rPr>
              <a:t>ጊዜ ይ</a:t>
            </a:r>
            <a:r>
              <a:rPr lang="am-ET" b="1" i="0" dirty="0">
                <a:solidFill>
                  <a:srgbClr val="242424"/>
                </a:solidFill>
                <a:effectLst/>
                <a:latin typeface="Nyala" panose="02000504070300020003" pitchFamily="2" charset="0"/>
              </a:rPr>
              <a:t>ቑጥብ</a:t>
            </a:r>
            <a:endParaRPr lang="en-US" dirty="0">
              <a:solidFill>
                <a:srgbClr val="242424"/>
              </a:solidFill>
            </a:endParaRP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ምስ መንግስታዊ ግልጋሎታት ዝህልወካ ተላዝቦ ንኽተማሕድሮ ቅልጡፍ ይኾነልካ፡፡</a:t>
            </a: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እዚ ዝስዕብ ክትገብር ድማ ትኽ እል፡፡</a:t>
            </a:r>
            <a:endParaRPr lang="en-US" b="0" i="0" dirty="0">
              <a:solidFill>
                <a:srgbClr val="242424"/>
              </a:solidFill>
              <a:effectLst/>
            </a:endParaRPr>
          </a:p>
          <a:p>
            <a:pPr marL="1143000" lvl="2" indent="-228600">
              <a:spcBef>
                <a:spcPts val="0"/>
              </a:spcBef>
              <a:spcAft>
                <a:spcPts val="0"/>
              </a:spcAft>
              <a:buFont typeface="Arial" panose="020B0604020202020204" pitchFamily="34" charset="0"/>
              <a:buChar char="•"/>
            </a:pPr>
            <a:r>
              <a:rPr lang="am-ET" b="0" i="0" dirty="0">
                <a:solidFill>
                  <a:srgbClr val="242424"/>
                </a:solidFill>
                <a:effectLst/>
              </a:rPr>
              <a:t>ንዝርዝራት ውልቀ ሓበሬታኻ ተሐድሾ</a:t>
            </a:r>
            <a:endParaRPr lang="en-US" b="0" i="0" dirty="0">
              <a:solidFill>
                <a:srgbClr val="242424"/>
              </a:solidFill>
              <a:effectLst/>
            </a:endParaRPr>
          </a:p>
          <a:p>
            <a:pPr marL="1143000" lvl="2" indent="-228600">
              <a:spcBef>
                <a:spcPts val="0"/>
              </a:spcBef>
              <a:spcAft>
                <a:spcPts val="0"/>
              </a:spcAft>
              <a:buFont typeface="Arial" panose="020B0604020202020204" pitchFamily="34" charset="0"/>
              <a:buChar char="•"/>
            </a:pPr>
            <a:r>
              <a:rPr lang="am-ET" b="0" i="0" dirty="0">
                <a:solidFill>
                  <a:srgbClr val="242424"/>
                </a:solidFill>
                <a:effectLst/>
              </a:rPr>
              <a:t>ኣብ ናይ ማይ ጎቭ ውሽጣዊ ሳንዱ</a:t>
            </a:r>
            <a:r>
              <a:rPr lang="am-ET" b="0" i="0" dirty="0">
                <a:solidFill>
                  <a:srgbClr val="242424"/>
                </a:solidFill>
                <a:effectLst/>
                <a:latin typeface="Nyala" panose="02000504070300020003" pitchFamily="2" charset="0"/>
              </a:rPr>
              <a:t>ቕ መልእኽቲ ክትረክብ፤ ከምኡ እውን</a:t>
            </a:r>
            <a:endParaRPr lang="en-US" b="0" i="0" dirty="0">
              <a:solidFill>
                <a:srgbClr val="242424"/>
              </a:solidFill>
              <a:effectLst/>
            </a:endParaRPr>
          </a:p>
          <a:p>
            <a:pPr marL="1143000" lvl="2" indent="-228600">
              <a:spcBef>
                <a:spcPts val="0"/>
              </a:spcBef>
              <a:spcAft>
                <a:spcPts val="0"/>
              </a:spcAft>
              <a:buFont typeface="Arial" panose="020B0604020202020204" pitchFamily="34" charset="0"/>
              <a:buChar char="•"/>
            </a:pPr>
            <a:r>
              <a:rPr lang="am-ET" b="0" i="0" dirty="0">
                <a:solidFill>
                  <a:srgbClr val="242424"/>
                </a:solidFill>
                <a:effectLst/>
              </a:rPr>
              <a:t>ንሒሳብካ ካብ ዝኾነ ኸባቢ ኮይንካ ተበጻሒ ክኾነልካ፤ ዋላ ኣብ ወጻኢ እንተሃለኻ፡፡</a:t>
            </a:r>
            <a:endParaRPr lang="en-US" b="0" i="0" dirty="0">
              <a:solidFill>
                <a:srgbClr val="242424"/>
              </a:solidFill>
              <a:effectLst/>
            </a:endParaRPr>
          </a:p>
          <a:p>
            <a:pPr marL="228600" indent="-228600" algn="l">
              <a:spcBef>
                <a:spcPts val="0"/>
              </a:spcBef>
              <a:spcAft>
                <a:spcPts val="0"/>
              </a:spcAft>
              <a:buFont typeface="+mj-lt"/>
              <a:buAutoNum type="arabicPeriod"/>
            </a:pPr>
            <a:r>
              <a:rPr lang="am-ET" b="1" i="0" dirty="0">
                <a:solidFill>
                  <a:srgbClr val="242424"/>
                </a:solidFill>
                <a:effectLst/>
              </a:rPr>
              <a:t>ኩሉ ኣብ ሓደ ቦታ ይርከብ</a:t>
            </a:r>
            <a:endParaRPr lang="en-US" b="0" i="0" dirty="0">
              <a:solidFill>
                <a:srgbClr val="242424"/>
              </a:solidFill>
              <a:effectLst/>
            </a:endParaRPr>
          </a:p>
          <a:p>
            <a:pPr marL="685800" lvl="1" indent="-228600">
              <a:spcBef>
                <a:spcPts val="0"/>
              </a:spcBef>
              <a:spcAft>
                <a:spcPts val="0"/>
              </a:spcAft>
              <a:buFont typeface="Arial" panose="020B0604020202020204" pitchFamily="34" charset="0"/>
              <a:buChar char="•"/>
            </a:pPr>
            <a:r>
              <a:rPr lang="am-ET" b="0" i="0" dirty="0">
                <a:solidFill>
                  <a:srgbClr val="242424"/>
                </a:solidFill>
                <a:effectLst/>
              </a:rPr>
              <a:t>ኩሎም ኣገደስቲ ምስ ግልጋሎት ዝተኣሳሰሩ ሓበሬታታት ናብ ናይ ማይ ጎቭ ሳንዱ</a:t>
            </a:r>
            <a:r>
              <a:rPr lang="am-ET" b="0" i="0" dirty="0">
                <a:solidFill>
                  <a:srgbClr val="242424"/>
                </a:solidFill>
                <a:effectLst/>
                <a:latin typeface="Nyala" panose="02000504070300020003" pitchFamily="2" charset="0"/>
              </a:rPr>
              <a:t>ቕካ ይስደዱ፡፡ ምእንታን ዝተሓደሸ መልእኽቲ ከየምልጠኻ፡፡</a:t>
            </a:r>
            <a:endParaRPr lang="en-US" sz="600" b="0" i="0" dirty="0">
              <a:solidFill>
                <a:srgbClr val="242424"/>
              </a:solidFill>
              <a:effectLst/>
            </a:endParaRPr>
          </a:p>
          <a:p>
            <a:pPr marL="628650" lvl="1" indent="-171450" algn="l">
              <a:spcBef>
                <a:spcPts val="0"/>
              </a:spcBef>
              <a:spcAft>
                <a:spcPts val="0"/>
              </a:spcAft>
              <a:buFont typeface="Arial" panose="020B0604020202020204" pitchFamily="34" charset="0"/>
              <a:buChar char="•"/>
            </a:pPr>
            <a:r>
              <a:rPr lang="am-ET" b="0" i="0" dirty="0">
                <a:solidFill>
                  <a:srgbClr val="242424"/>
                </a:solidFill>
                <a:effectLst/>
              </a:rPr>
              <a:t>ኣግልግሎታት ምስ ማይ ጎቭ ሒሳብካ ምትእስሳሩ ንመረዳእታትካ ብ</a:t>
            </a:r>
            <a:r>
              <a:rPr lang="am-ET" b="0" i="0" dirty="0">
                <a:solidFill>
                  <a:srgbClr val="242424"/>
                </a:solidFill>
                <a:effectLst/>
                <a:latin typeface="Nyala" panose="02000504070300020003" pitchFamily="2" charset="0"/>
              </a:rPr>
              <a:t>ቐሊሉን ብውሑስ መገዲን ክተመሓድሮ የኽእለካ እዩ፤ ንእትደልዮ ደገፍ ክትረክብ የኽእለካ፡፡</a:t>
            </a:r>
          </a:p>
          <a:p>
            <a:pPr marL="628650" lvl="1" indent="-171450" algn="l">
              <a:spcBef>
                <a:spcPts val="0"/>
              </a:spcBef>
              <a:spcAft>
                <a:spcPts val="0"/>
              </a:spcAft>
              <a:buFont typeface="Arial" panose="020B0604020202020204" pitchFamily="34" charset="0"/>
              <a:buChar char="•"/>
            </a:pPr>
            <a:r>
              <a:rPr lang="am-ET" b="0" i="0" dirty="0">
                <a:solidFill>
                  <a:srgbClr val="242424"/>
                </a:solidFill>
                <a:effectLst/>
                <a:latin typeface="Nyala" panose="02000504070300020003" pitchFamily="2" charset="0"/>
              </a:rPr>
              <a:t>ናትካ ናይ ማይ ጎቭ </a:t>
            </a:r>
            <a:r>
              <a:rPr lang="am-ET" sz="1200" dirty="0">
                <a:solidFill>
                  <a:schemeClr val="tx1"/>
                </a:solidFill>
              </a:rPr>
              <a:t>ምሽጥራዊ መሕለፊ </a:t>
            </a:r>
            <a:r>
              <a:rPr lang="am-ET" b="0" i="0" dirty="0">
                <a:solidFill>
                  <a:srgbClr val="242424"/>
                </a:solidFill>
                <a:effectLst/>
                <a:latin typeface="Nyala" panose="02000504070300020003" pitchFamily="2" charset="0"/>
              </a:rPr>
              <a:t>ሓቢእካ ክትሕዞም ኣለካ፡፡</a:t>
            </a:r>
            <a:endParaRPr lang="en-US" b="0" i="0" dirty="0">
              <a:solidFill>
                <a:srgbClr val="242424"/>
              </a:solidFill>
              <a:effectLst/>
            </a:endParaRPr>
          </a:p>
          <a:p>
            <a:pPr marL="628650" lvl="1" indent="-171450" algn="l">
              <a:spcBef>
                <a:spcPts val="0"/>
              </a:spcBef>
              <a:spcAft>
                <a:spcPts val="0"/>
              </a:spcAft>
              <a:buFont typeface="Arial" panose="020B0604020202020204" pitchFamily="34" charset="0"/>
              <a:buChar char="•"/>
            </a:pPr>
            <a:r>
              <a:rPr lang="am-ET" b="0" i="0" dirty="0">
                <a:solidFill>
                  <a:srgbClr val="242424"/>
                </a:solidFill>
                <a:effectLst/>
              </a:rPr>
              <a:t>እቶም ኣብቲ ስክሪን ዘለዉ ሕድሕድ ግልጋሎታት እናልዐልካ አብርሀሎም፤ ወይ እውን እቶም ሰባት ዝጠምቀሉ ካልእ ግልጋሎት እንተሎ እውን ንኡኡ እናልዐልካ ኣረድእ፡፡</a:t>
            </a:r>
            <a:endParaRPr lang="en-US" b="0" i="0" dirty="0">
              <a:solidFill>
                <a:srgbClr val="242424"/>
              </a:solidFill>
              <a:effectLst/>
            </a:endParaRPr>
          </a:p>
        </p:txBody>
      </p:sp>
    </p:spTree>
    <p:extLst>
      <p:ext uri="{BB962C8B-B14F-4D97-AF65-F5344CB8AC3E}">
        <p14:creationId xmlns:p14="http://schemas.microsoft.com/office/powerpoint/2010/main" val="289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Community Champions Program</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my.gov.au/en/about/help/mygov-website/link-services-to-your-account/link-centrelink"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medicar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mailto:Elliot@wacoss.org.au" TargetMode="External"/><Relationship Id="rId3" Type="http://schemas.openxmlformats.org/officeDocument/2006/relationships/hyperlink" Target="https://goodthingsaustralia.org/wp-content/uploads/2024/05/smithfamily_mygov.pdf" TargetMode="External"/><Relationship Id="rId7" Type="http://schemas.openxmlformats.org/officeDocument/2006/relationships/hyperlink" Target="https://my.gov.au/en/about/help/mygov-website/link-services-to-your-account/link-my-health-record#how-to-link-my-health-record-to-m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y.gov.au/en/about/help/mygov-website/link-services-to-your-account/link-medicare" TargetMode="External"/><Relationship Id="rId5" Type="http://schemas.openxmlformats.org/officeDocument/2006/relationships/hyperlink" Target="https://my.gov.au/en/about/help/mygov-website/link-services-to-your-account/link-the-australian-taxation-office" TargetMode="External"/><Relationship Id="rId4" Type="http://schemas.openxmlformats.org/officeDocument/2006/relationships/hyperlink" Target="https://my.gov.au/en/about/help/mygov-website/link-services-to-your-account/link-centrelink#how-to-link-centrelink-to-my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my.gov.au/en/about/help/mygov-website/link-services-to-your-account/link-my-health-record#how-to-link-my-health-record-to-mygov" TargetMode="External"/><Relationship Id="rId3" Type="http://schemas.openxmlformats.org/officeDocument/2006/relationships/image" Target="../media/image20.jpg"/><Relationship Id="rId7" Type="http://schemas.openxmlformats.org/officeDocument/2006/relationships/hyperlink" Target="https://my.gov.au/en/about/help/mygov-website/link-services-to-your-account/link-medicare" TargetMode="External"/><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hyperlink" Target="https://my.gov.au/en/about/help/mygov-website/link-services-to-your-account/link-centrelink#how-to-link-centrelink-to-mygov" TargetMode="External"/><Relationship Id="rId4" Type="http://schemas.openxmlformats.org/officeDocument/2006/relationships/hyperlink" Target="https://goodthingsaustralia.org/wp-content/uploads/2024/05/smithfamily_mygov.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hyperlink" Target="https://my.gov.au/en/about/help/mygov-website/create-mygov-accou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80063" y="4161689"/>
            <a:ext cx="9204960" cy="1361354"/>
          </a:xfrm>
        </p:spPr>
        <p:txBody>
          <a:bodyPr/>
          <a:lstStyle/>
          <a:p>
            <a:pPr eaLnBrk="1" hangingPunct="1"/>
            <a:r>
              <a:rPr lang="am-ET" sz="4400" dirty="0">
                <a:solidFill>
                  <a:schemeClr val="bg1"/>
                </a:solidFill>
                <a:cs typeface="Arial"/>
              </a:rPr>
              <a:t>ስልጠና ክእለት ዲጂታል</a:t>
            </a:r>
            <a:r>
              <a:rPr lang="en-AU" sz="4400" dirty="0">
                <a:solidFill>
                  <a:schemeClr val="bg1"/>
                </a:solidFill>
                <a:cs typeface="Arial"/>
              </a:rPr>
              <a:t> – </a:t>
            </a:r>
            <a:r>
              <a:rPr lang="am-ET" sz="4400" dirty="0">
                <a:solidFill>
                  <a:schemeClr val="bg1"/>
                </a:solidFill>
                <a:cs typeface="Arial"/>
              </a:rPr>
              <a:t>መንግስታዊ ግልጋሎታት</a:t>
            </a:r>
            <a:br>
              <a:rPr lang="en-AU" sz="4400" dirty="0">
                <a:solidFill>
                  <a:schemeClr val="bg1"/>
                </a:solidFill>
                <a:cs typeface="Arial" panose="020B0604020202020204" pitchFamily="34" charset="0"/>
              </a:rPr>
            </a:br>
            <a:r>
              <a:rPr lang="am-ET" sz="4400" dirty="0">
                <a:cs typeface="Arial" panose="020B0604020202020204" pitchFamily="34" charset="0"/>
              </a:rPr>
              <a:t>መደብ ተጣበ</a:t>
            </a:r>
            <a:r>
              <a:rPr lang="am-ET" sz="4400" dirty="0">
                <a:latin typeface="Nyala" panose="02000504070300020003" pitchFamily="2" charset="0"/>
                <a:cs typeface="Arial" panose="020B0604020202020204" pitchFamily="34" charset="0"/>
              </a:rPr>
              <a:t>ቕቲ </a:t>
            </a:r>
            <a:r>
              <a:rPr lang="am-ET" sz="4400" dirty="0">
                <a:cs typeface="Arial" panose="020B0604020202020204" pitchFamily="34" charset="0"/>
              </a:rPr>
              <a:t>ማሕበረሰብ</a:t>
            </a:r>
            <a:br>
              <a:rPr lang="am-ET" sz="4400" dirty="0">
                <a:cs typeface="Arial" panose="020B0604020202020204" pitchFamily="34" charset="0"/>
              </a:rPr>
            </a:b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95303" y="5499100"/>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5535612" cy="24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9E50-662F-E83D-00A6-6C23AE48FB58}"/>
              </a:ext>
            </a:extLst>
          </p:cNvPr>
          <p:cNvSpPr>
            <a:spLocks noGrp="1"/>
          </p:cNvSpPr>
          <p:nvPr>
            <p:ph type="title"/>
          </p:nvPr>
        </p:nvSpPr>
        <p:spPr>
          <a:xfrm>
            <a:off x="838200" y="365125"/>
            <a:ext cx="9228138" cy="1325563"/>
          </a:xfrm>
        </p:spPr>
        <p:txBody>
          <a:bodyPr wrap="square" anchor="ctr">
            <a:normAutofit/>
          </a:bodyPr>
          <a:lstStyle/>
          <a:p>
            <a:r>
              <a:rPr lang="am-ET" dirty="0"/>
              <a:t>ንማይ ጎቭ ምስ ሴንተርሊንክ ምት እስ ሳር</a:t>
            </a:r>
            <a:endParaRPr lang="en-AU" dirty="0"/>
          </a:p>
        </p:txBody>
      </p:sp>
      <p:sp>
        <p:nvSpPr>
          <p:cNvPr id="5" name="Footer Placeholder 4">
            <a:extLst>
              <a:ext uri="{FF2B5EF4-FFF2-40B4-BE49-F238E27FC236}">
                <a16:creationId xmlns:a16="http://schemas.microsoft.com/office/drawing/2014/main" id="{CBB49518-4AB0-B127-1CCF-0C743334577A}"/>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3E7664B-D2A0-3C28-3452-579A5FCE60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10</a:t>
            </a:fld>
            <a:endParaRPr lang="en-AU" altLang="en-US"/>
          </a:p>
        </p:txBody>
      </p:sp>
      <p:pic>
        <p:nvPicPr>
          <p:cNvPr id="10" name="Picture 2" descr="myGov Home | myGov">
            <a:extLst>
              <a:ext uri="{FF2B5EF4-FFF2-40B4-BE49-F238E27FC236}">
                <a16:creationId xmlns:a16="http://schemas.microsoft.com/office/drawing/2014/main" id="{68502F9C-2E4E-3562-FB75-0EC3347EE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3350F556-BCDE-CE7D-80CB-44BD8CC0C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00015" y="4139719"/>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FBF4226-D5CA-77C9-3581-74AAF6780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3A65A5CF-A63F-EFBA-C997-23E768344BCB}"/>
              </a:ext>
            </a:extLst>
          </p:cNvPr>
          <p:cNvSpPr>
            <a:spLocks noGrp="1"/>
          </p:cNvSpPr>
          <p:nvPr>
            <p:ph sz="half" idx="2"/>
          </p:nvPr>
        </p:nvSpPr>
        <p:spPr/>
        <p:txBody>
          <a:bodyPr/>
          <a:lstStyle/>
          <a:p>
            <a:r>
              <a:rPr lang="am-ET" dirty="0">
                <a:solidFill>
                  <a:schemeClr val="tx1"/>
                </a:solidFill>
              </a:rPr>
              <a:t>ከመይ ንሴንተር ተተኣሳስሮ ዝብል ዝድረኽ ናይ ዓሚል መወከሲ ቁጽሪ ኣሎካ ዶ ኣይብልካን ኣብ ዝብል እዩ፡፡</a:t>
            </a:r>
            <a:endParaRPr lang="en-AU" dirty="0">
              <a:solidFill>
                <a:schemeClr val="tx1"/>
              </a:solidFill>
            </a:endParaRPr>
          </a:p>
          <a:p>
            <a:r>
              <a:rPr lang="am-ET" dirty="0">
                <a:solidFill>
                  <a:schemeClr val="tx1"/>
                </a:solidFill>
              </a:rPr>
              <a:t>ከመይ ነዚኦም ከም እተኣሳስሮም ንምርዳእ ነቶም ሕቱማት ጥራዛት ተወከስ ወይ ድማ ንዝ</a:t>
            </a:r>
            <a:r>
              <a:rPr lang="am-ET" dirty="0">
                <a:solidFill>
                  <a:schemeClr val="tx1"/>
                </a:solidFill>
                <a:latin typeface="Nyala" panose="02000504070300020003" pitchFamily="2" charset="0"/>
              </a:rPr>
              <a:t>ቕጽል ጠውቕ፡፡</a:t>
            </a:r>
            <a:endParaRPr lang="en-AU" dirty="0">
              <a:solidFill>
                <a:schemeClr val="tx1"/>
              </a:solidFill>
            </a:endParaRPr>
          </a:p>
          <a:p>
            <a:pPr marL="0" indent="0">
              <a:buNone/>
            </a:pPr>
            <a:r>
              <a:rPr lang="en-AU" dirty="0">
                <a:hlinkClick r:id="rId7"/>
              </a:rPr>
              <a:t>https://my.gov.au/en/about/help/mygov-website/link-services-to-your-account/link-centrelink</a:t>
            </a:r>
            <a:r>
              <a:rPr lang="en-AU" dirty="0"/>
              <a:t> </a:t>
            </a:r>
          </a:p>
        </p:txBody>
      </p:sp>
    </p:spTree>
    <p:extLst>
      <p:ext uri="{BB962C8B-B14F-4D97-AF65-F5344CB8AC3E}">
        <p14:creationId xmlns:p14="http://schemas.microsoft.com/office/powerpoint/2010/main" val="14061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4A2-BD30-2EA4-7AB5-D6ED5D2F7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2068-9E73-6FE4-1FB3-21A83127C6BE}"/>
              </a:ext>
            </a:extLst>
          </p:cNvPr>
          <p:cNvSpPr>
            <a:spLocks noGrp="1"/>
          </p:cNvSpPr>
          <p:nvPr>
            <p:ph type="title"/>
          </p:nvPr>
        </p:nvSpPr>
        <p:spPr>
          <a:xfrm>
            <a:off x="838200" y="365125"/>
            <a:ext cx="9228138" cy="1325563"/>
          </a:xfrm>
        </p:spPr>
        <p:txBody>
          <a:bodyPr wrap="square" anchor="ctr">
            <a:normAutofit/>
          </a:bodyPr>
          <a:lstStyle/>
          <a:p>
            <a:r>
              <a:rPr lang="am-ET" dirty="0"/>
              <a:t>ንሰንቴር ሊንክ ምስ ናይ ማይ ጎቭ ሒሳብ ምት እስ ሳር</a:t>
            </a:r>
            <a:endParaRPr lang="en-AU" dirty="0"/>
          </a:p>
        </p:txBody>
      </p:sp>
      <p:sp>
        <p:nvSpPr>
          <p:cNvPr id="5" name="Footer Placeholder 4">
            <a:extLst>
              <a:ext uri="{FF2B5EF4-FFF2-40B4-BE49-F238E27FC236}">
                <a16:creationId xmlns:a16="http://schemas.microsoft.com/office/drawing/2014/main" id="{1A03333F-C92B-41D9-92AF-8678C4B42F5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594A-1621-E808-2ED9-D52449F4245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pic>
        <p:nvPicPr>
          <p:cNvPr id="10" name="Picture 2" descr="myGov Home | myGov">
            <a:extLst>
              <a:ext uri="{FF2B5EF4-FFF2-40B4-BE49-F238E27FC236}">
                <a16:creationId xmlns:a16="http://schemas.microsoft.com/office/drawing/2014/main" id="{95F1D8DC-E4C3-27D4-A352-30989BCA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59752"/>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DBC3C607-9621-41C4-4F15-5F4A2BD8D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33786" y="3973846"/>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841DB81-1EE0-3BFD-1D3D-8B1441F646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9199826" y="3161539"/>
            <a:ext cx="914400" cy="914400"/>
          </a:xfrm>
          <a:prstGeom prst="rect">
            <a:avLst/>
          </a:prstGeom>
        </p:spPr>
      </p:pic>
      <p:sp>
        <p:nvSpPr>
          <p:cNvPr id="16" name="Content Placeholder 15">
            <a:extLst>
              <a:ext uri="{FF2B5EF4-FFF2-40B4-BE49-F238E27FC236}">
                <a16:creationId xmlns:a16="http://schemas.microsoft.com/office/drawing/2014/main" id="{8F418CCB-C203-D47B-B477-8B5CD6FD62E6}"/>
              </a:ext>
            </a:extLst>
          </p:cNvPr>
          <p:cNvSpPr>
            <a:spLocks noGrp="1"/>
          </p:cNvSpPr>
          <p:nvPr>
            <p:ph sz="half" idx="2"/>
          </p:nvPr>
        </p:nvSpPr>
        <p:spPr>
          <a:xfrm>
            <a:off x="616724" y="1568937"/>
            <a:ext cx="6531429" cy="3929223"/>
          </a:xfrm>
        </p:spPr>
        <p:txBody>
          <a:bodyPr/>
          <a:lstStyle/>
          <a:p>
            <a:pPr marL="0" indent="0">
              <a:buNone/>
            </a:pPr>
            <a:r>
              <a:rPr lang="am-ET" b="0" i="0" dirty="0">
                <a:solidFill>
                  <a:srgbClr val="000000"/>
                </a:solidFill>
                <a:effectLst/>
                <a:latin typeface="+mj-lt"/>
              </a:rPr>
              <a:t>ንሴንተርሊንክ ምስ ናይ ማይ ጎቭ ሒሳብ ክተተኣሳስር እንከለኻ፤ </a:t>
            </a:r>
            <a:r>
              <a:rPr lang="am-ET" dirty="0">
                <a:solidFill>
                  <a:srgbClr val="000000"/>
                </a:solidFill>
                <a:latin typeface="+mj-lt"/>
              </a:rPr>
              <a:t>እዚ </a:t>
            </a:r>
            <a:r>
              <a:rPr lang="am-ET" b="0" i="0" dirty="0">
                <a:solidFill>
                  <a:srgbClr val="000000"/>
                </a:solidFill>
                <a:effectLst/>
                <a:latin typeface="+mj-lt"/>
              </a:rPr>
              <a:t>ዝስዕብ ይፍጸም፡፡</a:t>
            </a:r>
            <a:endParaRPr lang="en-US" b="0" i="0" dirty="0">
              <a:solidFill>
                <a:srgbClr val="000000"/>
              </a:solidFill>
              <a:effectLst/>
              <a:latin typeface="+mj-lt"/>
            </a:endParaRPr>
          </a:p>
          <a:p>
            <a:r>
              <a:rPr lang="am-ET" b="0" i="0" dirty="0">
                <a:solidFill>
                  <a:srgbClr val="000000"/>
                </a:solidFill>
                <a:effectLst/>
                <a:latin typeface="+mj-lt"/>
              </a:rPr>
              <a:t>ናይ ሴንተር ሊንክ መወከሲ </a:t>
            </a:r>
            <a:r>
              <a:rPr lang="am-ET" b="0" i="0" dirty="0">
                <a:solidFill>
                  <a:srgbClr val="000000"/>
                </a:solidFill>
                <a:effectLst/>
                <a:latin typeface="Nyala" panose="02000504070300020003" pitchFamily="2" charset="0"/>
              </a:rPr>
              <a:t>ቑጽሪኻ ትእልሸሉ</a:t>
            </a:r>
          </a:p>
          <a:p>
            <a:r>
              <a:rPr lang="am-ET" dirty="0">
                <a:solidFill>
                  <a:srgbClr val="000000"/>
                </a:solidFill>
                <a:latin typeface="Nyala" panose="02000504070300020003" pitchFamily="2" charset="0"/>
              </a:rPr>
              <a:t>ክፍሊት ትጠልበሉ</a:t>
            </a:r>
          </a:p>
          <a:p>
            <a:r>
              <a:rPr lang="am-ET" b="0" i="0" dirty="0">
                <a:solidFill>
                  <a:srgbClr val="000000"/>
                </a:solidFill>
                <a:effectLst/>
                <a:latin typeface="Nyala" panose="02000504070300020003" pitchFamily="2" charset="0"/>
              </a:rPr>
              <a:t>ንክፍሊትካ ትከታተለሉ</a:t>
            </a:r>
          </a:p>
          <a:p>
            <a:r>
              <a:rPr lang="am-ET" dirty="0">
                <a:solidFill>
                  <a:srgbClr val="000000"/>
                </a:solidFill>
                <a:latin typeface="Nyala" panose="02000504070300020003" pitchFamily="2" charset="0"/>
              </a:rPr>
              <a:t>ንሰነዳት ትሰቕለሉ</a:t>
            </a:r>
          </a:p>
          <a:p>
            <a:r>
              <a:rPr lang="am-ET" b="0" i="0" dirty="0">
                <a:solidFill>
                  <a:srgbClr val="000000"/>
                </a:solidFill>
                <a:effectLst/>
                <a:latin typeface="+mj-lt"/>
              </a:rPr>
              <a:t>ንእቶትካ ትእውጀሉ</a:t>
            </a:r>
          </a:p>
          <a:p>
            <a:r>
              <a:rPr lang="am-ET" dirty="0">
                <a:solidFill>
                  <a:srgbClr val="000000"/>
                </a:solidFill>
                <a:latin typeface="+mj-lt"/>
              </a:rPr>
              <a:t>ምስ ሴንተርሊንክ ንዘለካ ዝርዝር ውራያት ተመሓድረሉ ይኸውን፡፡</a:t>
            </a:r>
            <a:endParaRPr lang="en-US" b="0" i="0" dirty="0">
              <a:solidFill>
                <a:srgbClr val="000000"/>
              </a:solidFill>
              <a:effectLst/>
              <a:latin typeface="+mj-lt"/>
            </a:endParaRPr>
          </a:p>
        </p:txBody>
      </p:sp>
    </p:spTree>
    <p:extLst>
      <p:ext uri="{BB962C8B-B14F-4D97-AF65-F5344CB8AC3E}">
        <p14:creationId xmlns:p14="http://schemas.microsoft.com/office/powerpoint/2010/main" val="40169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19E4-CC85-B351-F2AF-3B5038D63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6BC5-E1A8-9662-BA9A-0F800D24770D}"/>
              </a:ext>
            </a:extLst>
          </p:cNvPr>
          <p:cNvSpPr>
            <a:spLocks noGrp="1"/>
          </p:cNvSpPr>
          <p:nvPr>
            <p:ph type="title"/>
          </p:nvPr>
        </p:nvSpPr>
        <p:spPr>
          <a:xfrm>
            <a:off x="838200" y="365125"/>
            <a:ext cx="9228138" cy="1325563"/>
          </a:xfrm>
        </p:spPr>
        <p:txBody>
          <a:bodyPr wrap="square" anchor="ctr">
            <a:normAutofit/>
          </a:bodyPr>
          <a:lstStyle/>
          <a:p>
            <a:r>
              <a:rPr lang="am-ET" dirty="0"/>
              <a:t>ን ኤቴኦ ምስ ናትካ ማይ ጎቭ ምትእስሳር</a:t>
            </a:r>
            <a:endParaRPr lang="en-AU" dirty="0"/>
          </a:p>
        </p:txBody>
      </p:sp>
      <p:sp>
        <p:nvSpPr>
          <p:cNvPr id="5" name="Footer Placeholder 4">
            <a:extLst>
              <a:ext uri="{FF2B5EF4-FFF2-40B4-BE49-F238E27FC236}">
                <a16:creationId xmlns:a16="http://schemas.microsoft.com/office/drawing/2014/main" id="{3010A2EC-68A9-8322-1379-0E94B6D5EDD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A358132-C9C5-A491-9A39-F3BF3FF3C96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12</a:t>
            </a:fld>
            <a:endParaRPr lang="en-AU" altLang="en-US"/>
          </a:p>
        </p:txBody>
      </p:sp>
      <p:pic>
        <p:nvPicPr>
          <p:cNvPr id="10" name="Picture 2" descr="myGov Home | myGov">
            <a:extLst>
              <a:ext uri="{FF2B5EF4-FFF2-40B4-BE49-F238E27FC236}">
                <a16:creationId xmlns:a16="http://schemas.microsoft.com/office/drawing/2014/main" id="{F953CEA7-46AA-100D-8C6D-270C921F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108AA90F-D916-31FB-82B5-BE8A4A622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0A30D925-61E4-C0D2-4AE7-BE56D822CA18}"/>
              </a:ext>
            </a:extLst>
          </p:cNvPr>
          <p:cNvSpPr>
            <a:spLocks noGrp="1"/>
          </p:cNvSpPr>
          <p:nvPr>
            <p:ph sz="half" idx="2"/>
          </p:nvPr>
        </p:nvSpPr>
        <p:spPr>
          <a:xfrm>
            <a:off x="6172200" y="1825625"/>
            <a:ext cx="5181600" cy="4357461"/>
          </a:xfrm>
        </p:spPr>
        <p:txBody>
          <a:bodyPr/>
          <a:lstStyle/>
          <a:p>
            <a:pPr marL="457200" indent="-457200">
              <a:spcBef>
                <a:spcPts val="600"/>
              </a:spcBef>
              <a:buFont typeface="+mj-lt"/>
              <a:buAutoNum type="arabicPeriod"/>
            </a:pPr>
            <a:r>
              <a:rPr lang="am-ET" dirty="0">
                <a:solidFill>
                  <a:schemeClr val="tx1"/>
                </a:solidFill>
              </a:rPr>
              <a:t>ናብ ማይ ጎቭ ፈሪምካ እቶ፡፡</a:t>
            </a:r>
            <a:endParaRPr lang="en-AU" dirty="0">
              <a:solidFill>
                <a:schemeClr val="tx1"/>
              </a:solidFill>
            </a:endParaRPr>
          </a:p>
          <a:p>
            <a:pPr marL="457200" indent="-457200">
              <a:spcBef>
                <a:spcPts val="600"/>
              </a:spcBef>
              <a:buFont typeface="+mj-lt"/>
              <a:buAutoNum type="arabicPeriod"/>
            </a:pPr>
            <a:r>
              <a:rPr lang="am-ET" b="1" dirty="0">
                <a:solidFill>
                  <a:schemeClr val="tx1"/>
                </a:solidFill>
              </a:rPr>
              <a:t>ር አ ንዝብል  </a:t>
            </a:r>
            <a:r>
              <a:rPr lang="am-ET" dirty="0">
                <a:solidFill>
                  <a:schemeClr val="tx1"/>
                </a:solidFill>
              </a:rPr>
              <a:t>ጠው</a:t>
            </a:r>
            <a:r>
              <a:rPr lang="am-ET" dirty="0">
                <a:solidFill>
                  <a:schemeClr val="tx1"/>
                </a:solidFill>
                <a:latin typeface="Nyala" panose="02000504070300020003" pitchFamily="2" charset="0"/>
              </a:rPr>
              <a:t>ቕሞ</a:t>
            </a:r>
            <a:r>
              <a:rPr lang="am-ET" b="1" dirty="0">
                <a:solidFill>
                  <a:schemeClr val="tx1"/>
                </a:solidFill>
                <a:latin typeface="Nyala" panose="02000504070300020003" pitchFamily="2" charset="0"/>
              </a:rPr>
              <a:t> ንኣገልግሎታት ኣተኣሳስር፡፡</a:t>
            </a:r>
            <a:endParaRPr lang="en-AU" b="1" dirty="0">
              <a:solidFill>
                <a:schemeClr val="tx1"/>
              </a:solidFill>
              <a:latin typeface="Nyala" panose="02000504070300020003" pitchFamily="2" charset="0"/>
            </a:endParaRPr>
          </a:p>
          <a:p>
            <a:pPr marL="457200" indent="-457200">
              <a:spcBef>
                <a:spcPts val="600"/>
              </a:spcBef>
              <a:buFont typeface="+mj-lt"/>
              <a:buAutoNum type="arabicPeriod"/>
            </a:pPr>
            <a:r>
              <a:rPr lang="am-ET" dirty="0">
                <a:solidFill>
                  <a:schemeClr val="tx1"/>
                </a:solidFill>
              </a:rPr>
              <a:t>ኣብ ጥቓ  ኤቲኤ ንዘሎ </a:t>
            </a:r>
            <a:r>
              <a:rPr lang="am-ET" b="1" dirty="0">
                <a:solidFill>
                  <a:schemeClr val="tx1"/>
                </a:solidFill>
              </a:rPr>
              <a:t>ኣተኣሳስር (</a:t>
            </a:r>
            <a:r>
              <a:rPr lang="en-AU" b="1" dirty="0">
                <a:solidFill>
                  <a:schemeClr val="tx1"/>
                </a:solidFill>
              </a:rPr>
              <a:t>Link</a:t>
            </a:r>
            <a:r>
              <a:rPr lang="am-ET" b="1" dirty="0">
                <a:solidFill>
                  <a:schemeClr val="tx1"/>
                </a:solidFill>
              </a:rPr>
              <a:t>)</a:t>
            </a:r>
          </a:p>
          <a:p>
            <a:pPr marL="0" indent="0">
              <a:spcBef>
                <a:spcPts val="0"/>
              </a:spcBef>
              <a:buNone/>
            </a:pPr>
            <a:r>
              <a:rPr lang="am-ET" dirty="0">
                <a:solidFill>
                  <a:schemeClr val="tx1"/>
                </a:solidFill>
              </a:rPr>
              <a:t>      ንዝብለ ጠውቕ ፡፡</a:t>
            </a:r>
            <a:endParaRPr lang="en-AU" dirty="0">
              <a:solidFill>
                <a:schemeClr val="tx1"/>
              </a:solidFill>
            </a:endParaRPr>
          </a:p>
          <a:p>
            <a:pPr marL="0" indent="0">
              <a:spcBef>
                <a:spcPts val="0"/>
              </a:spcBef>
              <a:buNone/>
            </a:pPr>
            <a:r>
              <a:rPr lang="en-US" dirty="0">
                <a:solidFill>
                  <a:schemeClr val="tx1"/>
                </a:solidFill>
              </a:rPr>
              <a:t> </a:t>
            </a:r>
            <a:r>
              <a:rPr lang="am-ET" dirty="0">
                <a:solidFill>
                  <a:schemeClr val="tx1"/>
                </a:solidFill>
              </a:rPr>
              <a:t>4</a:t>
            </a:r>
            <a:r>
              <a:rPr lang="en-US" dirty="0">
                <a:solidFill>
                  <a:schemeClr val="tx1"/>
                </a:solidFill>
              </a:rPr>
              <a:t>.</a:t>
            </a:r>
            <a:r>
              <a:rPr lang="am-ET" dirty="0">
                <a:solidFill>
                  <a:schemeClr val="tx1"/>
                </a:solidFill>
              </a:rPr>
              <a:t> ናይ ውልቂ ዝርዝራት መረዳእታ ኣእቲ </a:t>
            </a:r>
            <a:r>
              <a:rPr lang="en-AU" dirty="0">
                <a:solidFill>
                  <a:schemeClr val="tx1"/>
                </a:solidFill>
              </a:rPr>
              <a:t> – </a:t>
            </a:r>
            <a:r>
              <a:rPr lang="am-ET" dirty="0">
                <a:solidFill>
                  <a:schemeClr val="tx1"/>
                </a:solidFill>
              </a:rPr>
              <a:t>ናይ </a:t>
            </a:r>
            <a:r>
              <a:rPr lang="en-US" dirty="0">
                <a:solidFill>
                  <a:schemeClr val="tx1"/>
                </a:solidFill>
              </a:rPr>
              <a:t>   </a:t>
            </a:r>
          </a:p>
          <a:p>
            <a:pPr marL="0" indent="0">
              <a:spcBef>
                <a:spcPts val="0"/>
              </a:spcBef>
              <a:buNone/>
            </a:pPr>
            <a:r>
              <a:rPr lang="en-US" dirty="0">
                <a:solidFill>
                  <a:schemeClr val="tx1"/>
                </a:solidFill>
              </a:rPr>
              <a:t>    </a:t>
            </a:r>
            <a:r>
              <a:rPr lang="am-ET" dirty="0">
                <a:solidFill>
                  <a:schemeClr val="tx1"/>
                </a:solidFill>
              </a:rPr>
              <a:t>እቶት/ግብሪ ናይ ገምጋም ምልክታ ከም እውን </a:t>
            </a:r>
            <a:r>
              <a:rPr lang="en-US" dirty="0">
                <a:solidFill>
                  <a:schemeClr val="tx1"/>
                </a:solidFill>
              </a:rPr>
              <a:t>   </a:t>
            </a:r>
          </a:p>
          <a:p>
            <a:pPr marL="0" indent="0">
              <a:spcBef>
                <a:spcPts val="0"/>
              </a:spcBef>
              <a:buNone/>
            </a:pPr>
            <a:r>
              <a:rPr lang="en-US" dirty="0">
                <a:solidFill>
                  <a:schemeClr val="tx1"/>
                </a:solidFill>
              </a:rPr>
              <a:t>     </a:t>
            </a:r>
            <a:r>
              <a:rPr lang="am-ET" dirty="0">
                <a:solidFill>
                  <a:schemeClr val="tx1"/>
                </a:solidFill>
              </a:rPr>
              <a:t>ናይ ግብሪ ማህደር ቑጽሪ የድልየካ ይኸውን እዩ፡፡</a:t>
            </a:r>
            <a:endParaRPr lang="en-AU" dirty="0">
              <a:solidFill>
                <a:schemeClr val="tx1"/>
              </a:solidFill>
            </a:endParaRPr>
          </a:p>
          <a:p>
            <a:pPr marL="0" indent="0">
              <a:spcBef>
                <a:spcPts val="0"/>
              </a:spcBef>
              <a:buNone/>
            </a:pPr>
            <a:r>
              <a:rPr lang="en-US" dirty="0">
                <a:solidFill>
                  <a:schemeClr val="tx1"/>
                </a:solidFill>
              </a:rPr>
              <a:t>     </a:t>
            </a:r>
            <a:r>
              <a:rPr lang="am-ET" dirty="0">
                <a:solidFill>
                  <a:schemeClr val="tx1"/>
                </a:solidFill>
              </a:rPr>
              <a:t>ንዝበለጸ ሓበሬታ፤ ነዚ ዝስዕብ ኽፈት፡</a:t>
            </a:r>
            <a:endParaRPr lang="en-AU" dirty="0">
              <a:solidFill>
                <a:schemeClr val="tx1"/>
              </a:solidFill>
            </a:endParaRPr>
          </a:p>
          <a:p>
            <a:pPr marL="0" indent="0">
              <a:buNone/>
            </a:pPr>
            <a:r>
              <a:rPr lang="en-AU" dirty="0">
                <a:solidFill>
                  <a:schemeClr val="tx1"/>
                </a:solidFill>
                <a:hlinkClick r:id="rId6"/>
              </a:rPr>
              <a:t>https://my.gov.au/en/about/help/mygov-website/link-services-to-your-account/link-the-australian-taxation-office</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0EA3C6AB-0FFC-9BE5-3592-E68C9B9D36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735038" y="4439387"/>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8EAC-698A-AC24-6B1F-825D1C279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ED5F-CF98-8348-8BBD-D970527B0830}"/>
              </a:ext>
            </a:extLst>
          </p:cNvPr>
          <p:cNvSpPr>
            <a:spLocks noGrp="1"/>
          </p:cNvSpPr>
          <p:nvPr>
            <p:ph type="title"/>
          </p:nvPr>
        </p:nvSpPr>
        <p:spPr>
          <a:xfrm>
            <a:off x="838200" y="365125"/>
            <a:ext cx="9228138" cy="1325563"/>
          </a:xfrm>
        </p:spPr>
        <p:txBody>
          <a:bodyPr wrap="square" anchor="ctr">
            <a:normAutofit/>
          </a:bodyPr>
          <a:lstStyle/>
          <a:p>
            <a:r>
              <a:rPr lang="am-ET" dirty="0"/>
              <a:t>ን ኤቲኤ ምስ ናይ ማይ ጎቭ ሒሳብ ምትእስሳር</a:t>
            </a:r>
            <a:endParaRPr lang="en-AU" dirty="0"/>
          </a:p>
        </p:txBody>
      </p:sp>
      <p:sp>
        <p:nvSpPr>
          <p:cNvPr id="5" name="Footer Placeholder 4">
            <a:extLst>
              <a:ext uri="{FF2B5EF4-FFF2-40B4-BE49-F238E27FC236}">
                <a16:creationId xmlns:a16="http://schemas.microsoft.com/office/drawing/2014/main" id="{693D5DCE-1378-ECE1-4453-3A6BA67EC26F}"/>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AD09D18-611F-36AD-6258-3F8A2A16FD5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13</a:t>
            </a:fld>
            <a:endParaRPr lang="en-AU" altLang="en-US"/>
          </a:p>
        </p:txBody>
      </p:sp>
      <p:pic>
        <p:nvPicPr>
          <p:cNvPr id="10" name="Picture 2" descr="myGov Home | myGov">
            <a:extLst>
              <a:ext uri="{FF2B5EF4-FFF2-40B4-BE49-F238E27FC236}">
                <a16:creationId xmlns:a16="http://schemas.microsoft.com/office/drawing/2014/main" id="{7F7347EC-307F-059A-BBC5-63446E9C6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A93277B-5A5A-557C-58C4-8705E633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5DDC9002-90B4-2674-CF9F-768D460564E7}"/>
              </a:ext>
            </a:extLst>
          </p:cNvPr>
          <p:cNvSpPr>
            <a:spLocks noGrp="1"/>
          </p:cNvSpPr>
          <p:nvPr>
            <p:ph sz="half" idx="2"/>
          </p:nvPr>
        </p:nvSpPr>
        <p:spPr>
          <a:xfrm>
            <a:off x="667657" y="1912710"/>
            <a:ext cx="6840004" cy="3929223"/>
          </a:xfrm>
        </p:spPr>
        <p:txBody>
          <a:bodyPr/>
          <a:lstStyle/>
          <a:p>
            <a:pPr>
              <a:buNone/>
            </a:pPr>
            <a:r>
              <a:rPr lang="am-ET" b="0" i="0" dirty="0">
                <a:solidFill>
                  <a:srgbClr val="000000"/>
                </a:solidFill>
                <a:effectLst/>
                <a:latin typeface="+mj-lt"/>
              </a:rPr>
              <a:t>ንማይ ጎቭ ሒሳብ ምስ </a:t>
            </a:r>
            <a:r>
              <a:rPr lang="am-ET" dirty="0">
                <a:solidFill>
                  <a:srgbClr val="000000"/>
                </a:solidFill>
                <a:latin typeface="+mj-lt"/>
              </a:rPr>
              <a:t>ምስኣተኣሳስር </a:t>
            </a:r>
            <a:r>
              <a:rPr lang="am-ET" b="0" i="0" dirty="0">
                <a:solidFill>
                  <a:srgbClr val="000000"/>
                </a:solidFill>
                <a:effectLst/>
                <a:latin typeface="+mj-lt"/>
              </a:rPr>
              <a:t>ነዞም ዝስዕቡ ክተገብረሉ ትኽእል ኢኻ፡፡</a:t>
            </a:r>
            <a:endParaRPr lang="en-US" b="0" i="0" dirty="0">
              <a:solidFill>
                <a:srgbClr val="000000"/>
              </a:solidFill>
              <a:effectLst/>
              <a:latin typeface="+mj-lt"/>
            </a:endParaRPr>
          </a:p>
          <a:p>
            <a:pPr marL="623888"/>
            <a:r>
              <a:rPr lang="am-ET" b="0" i="0" dirty="0">
                <a:solidFill>
                  <a:srgbClr val="000000"/>
                </a:solidFill>
                <a:effectLst/>
                <a:latin typeface="+mj-lt"/>
              </a:rPr>
              <a:t>ናይ ውልቅኻን ናይ </a:t>
            </a:r>
            <a:r>
              <a:rPr lang="am-ET" b="0" i="0" dirty="0">
                <a:solidFill>
                  <a:srgbClr val="000000"/>
                </a:solidFill>
                <a:effectLst/>
                <a:latin typeface="Nyala" panose="02000504070300020003" pitchFamily="2" charset="0"/>
              </a:rPr>
              <a:t>ቑጻርካን ዝርዝር መረዳእታ ትሕዘሉ፡፡</a:t>
            </a:r>
            <a:endParaRPr lang="en-US" b="0" i="0" dirty="0">
              <a:solidFill>
                <a:srgbClr val="000000"/>
              </a:solidFill>
              <a:effectLst/>
              <a:latin typeface="+mj-lt"/>
            </a:endParaRPr>
          </a:p>
          <a:p>
            <a:pPr marL="623888"/>
            <a:r>
              <a:rPr lang="am-ET" b="0" i="0" dirty="0">
                <a:solidFill>
                  <a:srgbClr val="000000"/>
                </a:solidFill>
                <a:effectLst/>
                <a:latin typeface="+mj-lt"/>
              </a:rPr>
              <a:t>ናይ ግብሪ መረዳእታ ትርእየሉ</a:t>
            </a:r>
          </a:p>
          <a:p>
            <a:pPr marL="623888"/>
            <a:r>
              <a:rPr lang="am-ET" b="0" i="0" dirty="0">
                <a:solidFill>
                  <a:srgbClr val="000000"/>
                </a:solidFill>
                <a:effectLst/>
                <a:latin typeface="+mj-lt"/>
              </a:rPr>
              <a:t>ናይ ግብሪ ክፍሊትካ ተፍልጠሉን ትኸፍለሉን</a:t>
            </a:r>
            <a:endParaRPr lang="en-US" b="0" i="0" dirty="0">
              <a:solidFill>
                <a:srgbClr val="000000"/>
              </a:solidFill>
              <a:effectLst/>
              <a:latin typeface="+mj-lt"/>
            </a:endParaRPr>
          </a:p>
          <a:p>
            <a:pPr marL="623888"/>
            <a:r>
              <a:rPr lang="am-ET" b="0" i="0" dirty="0">
                <a:solidFill>
                  <a:srgbClr val="000000"/>
                </a:solidFill>
                <a:effectLst/>
                <a:latin typeface="+mj-lt"/>
              </a:rPr>
              <a:t>ናይ መናበዪ ገንዘብካ በዚ ኣቢልካ ትርእዮን ተመሓድሮን</a:t>
            </a:r>
            <a:endParaRPr lang="en-US" b="0" i="0" dirty="0">
              <a:solidFill>
                <a:srgbClr val="000000"/>
              </a:solidFill>
              <a:effectLst/>
              <a:latin typeface="+mj-lt"/>
            </a:endParaRPr>
          </a:p>
          <a:p>
            <a:pPr marL="623888"/>
            <a:r>
              <a:rPr lang="am-ET" b="0" i="0" dirty="0">
                <a:solidFill>
                  <a:srgbClr val="000000"/>
                </a:solidFill>
                <a:effectLst/>
                <a:latin typeface="+mj-lt"/>
              </a:rPr>
              <a:t>ናይ ትምህርቲ ዝኽፈል ዕዳኻ ትከታተለሉ፤</a:t>
            </a:r>
          </a:p>
          <a:p>
            <a:pPr marL="623888"/>
            <a:r>
              <a:rPr lang="am-ET" b="0" i="0" dirty="0">
                <a:solidFill>
                  <a:srgbClr val="000000"/>
                </a:solidFill>
                <a:effectLst/>
                <a:latin typeface="+mj-lt"/>
              </a:rPr>
              <a:t>ከም ናይ ውልቂ ነጋዳይ ዘፍለጥካዮን/ እትጸበዮን ተመላስታት  ተመሓድረሉ፡፡ </a:t>
            </a:r>
            <a:endParaRPr lang="en-US" b="0" i="0" dirty="0">
              <a:solidFill>
                <a:srgbClr val="000000"/>
              </a:solidFill>
              <a:effectLst/>
              <a:latin typeface="+mj-lt"/>
            </a:endParaRPr>
          </a:p>
        </p:txBody>
      </p:sp>
      <p:pic>
        <p:nvPicPr>
          <p:cNvPr id="3" name="Picture 8" descr="The myGov, Medicare, My Health Record, ATO and Centrelink logos.">
            <a:extLst>
              <a:ext uri="{FF2B5EF4-FFF2-40B4-BE49-F238E27FC236}">
                <a16:creationId xmlns:a16="http://schemas.microsoft.com/office/drawing/2014/main" id="{1F90146A-2648-BF20-A543-DA3571A38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968809" y="4304450"/>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F868-BDA1-D698-EFA0-0ECC39627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127-607B-90D4-B15C-FA727E3A54F7}"/>
              </a:ext>
            </a:extLst>
          </p:cNvPr>
          <p:cNvSpPr>
            <a:spLocks noGrp="1"/>
          </p:cNvSpPr>
          <p:nvPr>
            <p:ph type="title"/>
          </p:nvPr>
        </p:nvSpPr>
        <p:spPr>
          <a:xfrm>
            <a:off x="838200" y="365125"/>
            <a:ext cx="9228138" cy="1325563"/>
          </a:xfrm>
        </p:spPr>
        <p:txBody>
          <a:bodyPr wrap="square" anchor="ctr">
            <a:normAutofit/>
          </a:bodyPr>
          <a:lstStyle/>
          <a:p>
            <a:r>
              <a:rPr lang="am-ET" dirty="0"/>
              <a:t>ንሜዲኬር ምስ ናይ ማይ ጎቭ ሒሳብ ምትእስ ሳር</a:t>
            </a:r>
            <a:endParaRPr lang="en-AU" dirty="0"/>
          </a:p>
        </p:txBody>
      </p:sp>
      <p:sp>
        <p:nvSpPr>
          <p:cNvPr id="5" name="Footer Placeholder 4">
            <a:extLst>
              <a:ext uri="{FF2B5EF4-FFF2-40B4-BE49-F238E27FC236}">
                <a16:creationId xmlns:a16="http://schemas.microsoft.com/office/drawing/2014/main" id="{36FCD625-5ADF-1DEA-E9E2-888CC35A8F5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57CDFE3C-ACEA-3566-67D7-78586717B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14</a:t>
            </a:fld>
            <a:endParaRPr lang="en-AU" altLang="en-US"/>
          </a:p>
        </p:txBody>
      </p:sp>
      <p:pic>
        <p:nvPicPr>
          <p:cNvPr id="10" name="Picture 2" descr="myGov Home | myGov">
            <a:extLst>
              <a:ext uri="{FF2B5EF4-FFF2-40B4-BE49-F238E27FC236}">
                <a16:creationId xmlns:a16="http://schemas.microsoft.com/office/drawing/2014/main" id="{79C80EAF-D7CC-7FD3-D247-CE37B37B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41A6EC87-3AA7-8CA6-A517-73AC0DE2E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F86F6CAC-9924-0B2F-106E-13EDFC94BD31}"/>
              </a:ext>
            </a:extLst>
          </p:cNvPr>
          <p:cNvSpPr>
            <a:spLocks noGrp="1"/>
          </p:cNvSpPr>
          <p:nvPr>
            <p:ph sz="half" idx="2"/>
          </p:nvPr>
        </p:nvSpPr>
        <p:spPr/>
        <p:txBody>
          <a:bodyPr/>
          <a:lstStyle/>
          <a:p>
            <a:r>
              <a:rPr lang="am-ET" dirty="0">
                <a:solidFill>
                  <a:schemeClr val="tx1"/>
                </a:solidFill>
              </a:rPr>
              <a:t>ናትካ ናይ ሜዲኬር </a:t>
            </a:r>
            <a:r>
              <a:rPr lang="am-ET" dirty="0">
                <a:solidFill>
                  <a:schemeClr val="tx1"/>
                </a:solidFill>
                <a:latin typeface="Nyala" panose="02000504070300020003" pitchFamily="2" charset="0"/>
              </a:rPr>
              <a:t>ቑጽሪ ካርድ የድልየካ፡፡</a:t>
            </a:r>
          </a:p>
          <a:p>
            <a:r>
              <a:rPr lang="am-ET" dirty="0">
                <a:solidFill>
                  <a:schemeClr val="tx1"/>
                </a:solidFill>
              </a:rPr>
              <a:t>ሜዲኬርን ማይ ጎቭን ንምትእስሳር ገለ ንኣኻ ጥራሕ ዝምልከቱ ሕቶታት ክትምልስ ይግባእ፡፡ </a:t>
            </a:r>
            <a:endParaRPr lang="en-US" dirty="0">
              <a:solidFill>
                <a:schemeClr val="tx1"/>
              </a:solidFill>
            </a:endParaRPr>
          </a:p>
          <a:p>
            <a:endParaRPr lang="en-AU" dirty="0">
              <a:solidFill>
                <a:schemeClr val="tx1"/>
              </a:solidFill>
            </a:endParaRPr>
          </a:p>
          <a:p>
            <a:r>
              <a:rPr lang="am-ET" dirty="0">
                <a:solidFill>
                  <a:schemeClr val="tx1"/>
                </a:solidFill>
              </a:rPr>
              <a:t>ንተወሳኺ ሓበሬታ</a:t>
            </a:r>
            <a:endParaRPr lang="en-AU" dirty="0">
              <a:solidFill>
                <a:schemeClr val="tx1"/>
              </a:solidFill>
            </a:endParaRPr>
          </a:p>
          <a:p>
            <a:pPr marL="0" indent="0">
              <a:buNone/>
            </a:pPr>
            <a:r>
              <a:rPr lang="en-AU" dirty="0">
                <a:solidFill>
                  <a:schemeClr val="tx1"/>
                </a:solidFill>
                <a:hlinkClick r:id="rId6"/>
              </a:rPr>
              <a:t>https://my.gov.au/en/about/help/mygov-website/link-services-to-your-account/link-medicare</a:t>
            </a:r>
            <a:endParaRPr lang="en-AU" dirty="0">
              <a:solidFill>
                <a:schemeClr val="tx1"/>
              </a:solidFill>
            </a:endParaRPr>
          </a:p>
          <a:p>
            <a:pPr marL="0" indent="0">
              <a:buNone/>
            </a:pPr>
            <a:endParaRPr lang="en-AU" dirty="0">
              <a:solidFill>
                <a:schemeClr val="tx1"/>
              </a:solidFill>
            </a:endParaRPr>
          </a:p>
        </p:txBody>
      </p:sp>
      <p:pic>
        <p:nvPicPr>
          <p:cNvPr id="4" name="Picture 8" descr="The myGov, Medicare, My Health Record, ATO and Centrelink logos.">
            <a:extLst>
              <a:ext uri="{FF2B5EF4-FFF2-40B4-BE49-F238E27FC236}">
                <a16:creationId xmlns:a16="http://schemas.microsoft.com/office/drawing/2014/main" id="{E1A42B53-D011-4695-A48C-8E736CFE5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874795" y="4735935"/>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A162-0EBC-5285-E135-0E1FCBE3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0BFB6-EC58-9204-99F1-5FE23622D3CA}"/>
              </a:ext>
            </a:extLst>
          </p:cNvPr>
          <p:cNvSpPr>
            <a:spLocks noGrp="1"/>
          </p:cNvSpPr>
          <p:nvPr>
            <p:ph type="title"/>
          </p:nvPr>
        </p:nvSpPr>
        <p:spPr>
          <a:xfrm>
            <a:off x="838200" y="365125"/>
            <a:ext cx="9228138" cy="1325563"/>
          </a:xfrm>
        </p:spPr>
        <p:txBody>
          <a:bodyPr wrap="square" anchor="ctr">
            <a:normAutofit/>
          </a:bodyPr>
          <a:lstStyle/>
          <a:p>
            <a:r>
              <a:rPr lang="am-ET" dirty="0"/>
              <a:t>ንሜዲኬር ምስ ናትካ ማይ ጎቭ ሒሳብ ምትእስሳር</a:t>
            </a:r>
            <a:endParaRPr lang="en-AU" dirty="0"/>
          </a:p>
        </p:txBody>
      </p:sp>
      <p:sp>
        <p:nvSpPr>
          <p:cNvPr id="5" name="Footer Placeholder 4">
            <a:extLst>
              <a:ext uri="{FF2B5EF4-FFF2-40B4-BE49-F238E27FC236}">
                <a16:creationId xmlns:a16="http://schemas.microsoft.com/office/drawing/2014/main" id="{5120124A-F9D4-3634-3D16-56D301F1BA35}"/>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930440D3-5D29-9653-69AF-06A69D3131DC}"/>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15</a:t>
            </a:fld>
            <a:endParaRPr lang="en-AU" altLang="en-US"/>
          </a:p>
        </p:txBody>
      </p:sp>
      <p:sp>
        <p:nvSpPr>
          <p:cNvPr id="16" name="Content Placeholder 15">
            <a:extLst>
              <a:ext uri="{FF2B5EF4-FFF2-40B4-BE49-F238E27FC236}">
                <a16:creationId xmlns:a16="http://schemas.microsoft.com/office/drawing/2014/main" id="{D0471942-E6E6-7C27-5650-2DCE91937653}"/>
              </a:ext>
            </a:extLst>
          </p:cNvPr>
          <p:cNvSpPr>
            <a:spLocks noGrp="1"/>
          </p:cNvSpPr>
          <p:nvPr>
            <p:ph sz="half" idx="2"/>
          </p:nvPr>
        </p:nvSpPr>
        <p:spPr>
          <a:xfrm>
            <a:off x="838200" y="1464388"/>
            <a:ext cx="9228138" cy="3929223"/>
          </a:xfrm>
        </p:spPr>
        <p:txBody>
          <a:bodyPr/>
          <a:lstStyle/>
          <a:p>
            <a:r>
              <a:rPr lang="am-ET" dirty="0">
                <a:solidFill>
                  <a:schemeClr val="tx1"/>
                </a:solidFill>
              </a:rPr>
              <a:t>ናብ ማይ ጎቭ ፈርሚካ እቶ፡፡</a:t>
            </a:r>
            <a:endParaRPr lang="en-US" dirty="0">
              <a:solidFill>
                <a:schemeClr val="tx1"/>
              </a:solidFill>
            </a:endParaRPr>
          </a:p>
          <a:p>
            <a:r>
              <a:rPr lang="am-ET" dirty="0">
                <a:solidFill>
                  <a:schemeClr val="tx1"/>
                </a:solidFill>
              </a:rPr>
              <a:t>ርአ ንዝብል ምረጽ ክም እውን ንግልጋሎታት ኣተኣሳስር፡፡</a:t>
            </a:r>
            <a:endParaRPr lang="en-US" dirty="0">
              <a:solidFill>
                <a:schemeClr val="tx1"/>
              </a:solidFill>
            </a:endParaRPr>
          </a:p>
          <a:p>
            <a:r>
              <a:rPr lang="am-ET" dirty="0">
                <a:solidFill>
                  <a:schemeClr val="tx1"/>
                </a:solidFill>
              </a:rPr>
              <a:t>ኣብ ቲ ናይ ሜዲኬይር </a:t>
            </a:r>
            <a:r>
              <a:rPr lang="am-ET" dirty="0">
                <a:solidFill>
                  <a:schemeClr val="tx1"/>
                </a:solidFill>
                <a:latin typeface="Nyala" panose="02000504070300020003" pitchFamily="2" charset="0"/>
              </a:rPr>
              <a:t>ማቴኒላ (ታይል) ኣተኣሳስር </a:t>
            </a:r>
            <a:r>
              <a:rPr lang="am-ET" dirty="0">
                <a:solidFill>
                  <a:schemeClr val="tx1"/>
                </a:solidFill>
              </a:rPr>
              <a:t>ዝብል ምረጽ፡፡</a:t>
            </a:r>
            <a:endParaRPr lang="en-US" dirty="0">
              <a:solidFill>
                <a:schemeClr val="tx1"/>
              </a:solidFill>
            </a:endParaRPr>
          </a:p>
          <a:p>
            <a:r>
              <a:rPr lang="am-ET" dirty="0">
                <a:solidFill>
                  <a:schemeClr val="tx1"/>
                </a:solidFill>
              </a:rPr>
              <a:t>እቲ ዝርዝራትካ ኣብ ማይ ጎቭ ኦሮማይ ተመዝጊቡ እንተኾይኑ፤ ምስቲ ናይ ሜዲኬር ምዝጉብ ሓበሬታ ክተጠዓዓሞ ኣለካ፡፡ </a:t>
            </a:r>
            <a:r>
              <a:rPr lang="am-ET" dirty="0">
                <a:solidFill>
                  <a:schemeClr val="tx1"/>
                </a:solidFill>
                <a:latin typeface="Nyala" panose="02000504070300020003" pitchFamily="2" charset="0"/>
              </a:rPr>
              <a:t>ቐጽል ዝብል ምረጽ፡፡ ንሜዲኬር ንፈለማ ጊዜኻ እንተኾይኑ ተተኣሳስር ዘለኻ፤ ማይ ጎቭ ናትካ ናይ ውልቂ መረዳእታ ንክኽዝን ክትስማማዕ ኣለካ፡፡ ይስማማዕ እየ ንዝብል ምረጽ፡፡ </a:t>
            </a:r>
            <a:endParaRPr lang="en-US" dirty="0">
              <a:solidFill>
                <a:schemeClr val="tx1"/>
              </a:solidFill>
            </a:endParaRPr>
          </a:p>
          <a:p>
            <a:r>
              <a:rPr lang="am-ET" dirty="0">
                <a:solidFill>
                  <a:schemeClr val="tx1"/>
                </a:solidFill>
              </a:rPr>
              <a:t>ንሜዲኬር ብኣብ ሜዲኬርካ ዘለዉ ናይ ካርድ ዝርዝራትካ ኣቢልካ ወይ ከዓ ብመተኣሳሰሪ  ኮድ ኣተኣሳስር፡፡ ንኣኻ እቲ ዝበለጸ ሕርያ እትብሎ ምረጽ፡፡ ካብኡ </a:t>
            </a:r>
            <a:r>
              <a:rPr lang="am-ET" dirty="0">
                <a:solidFill>
                  <a:schemeClr val="tx1"/>
                </a:solidFill>
                <a:latin typeface="Nyala" panose="02000504070300020003" pitchFamily="2" charset="0"/>
              </a:rPr>
              <a:t>ቐጽል ዝብል ምረጽ፡፡ </a:t>
            </a:r>
            <a:r>
              <a:rPr lang="en-US" dirty="0">
                <a:solidFill>
                  <a:schemeClr val="tx1"/>
                </a:solidFill>
              </a:rPr>
              <a:t>.</a:t>
            </a:r>
            <a:endParaRPr lang="en-AU" dirty="0">
              <a:solidFill>
                <a:schemeClr val="tx1"/>
              </a:solidFill>
            </a:endParaRPr>
          </a:p>
        </p:txBody>
      </p:sp>
      <p:grpSp>
        <p:nvGrpSpPr>
          <p:cNvPr id="3" name="Group 2">
            <a:extLst>
              <a:ext uri="{FF2B5EF4-FFF2-40B4-BE49-F238E27FC236}">
                <a16:creationId xmlns:a16="http://schemas.microsoft.com/office/drawing/2014/main" id="{B34D6B0A-095A-A2D8-FE1C-E7C14AEE0194}"/>
              </a:ext>
            </a:extLst>
          </p:cNvPr>
          <p:cNvGrpSpPr/>
          <p:nvPr/>
        </p:nvGrpSpPr>
        <p:grpSpPr>
          <a:xfrm>
            <a:off x="9793777" y="1464388"/>
            <a:ext cx="2165996" cy="2113600"/>
            <a:chOff x="12391833" y="1500457"/>
            <a:chExt cx="3846139" cy="3893154"/>
          </a:xfrm>
        </p:grpSpPr>
        <p:pic>
          <p:nvPicPr>
            <p:cNvPr id="10" name="Picture 2" descr="myGov Home | myGov">
              <a:extLst>
                <a:ext uri="{FF2B5EF4-FFF2-40B4-BE49-F238E27FC236}">
                  <a16:creationId xmlns:a16="http://schemas.microsoft.com/office/drawing/2014/main" id="{C19D6CD8-5658-DC0C-66D8-046F7171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833" y="1500457"/>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D6F52C07-75D8-DD54-BD1B-B3DC673C0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14083998" y="3002244"/>
              <a:ext cx="914400" cy="914400"/>
            </a:xfrm>
            <a:prstGeom prst="rect">
              <a:avLst/>
            </a:prstGeom>
          </p:spPr>
        </p:pic>
        <p:pic>
          <p:nvPicPr>
            <p:cNvPr id="4" name="Picture 8" descr="The myGov, Medicare, My Health Record, ATO and Centrelink logos.">
              <a:extLst>
                <a:ext uri="{FF2B5EF4-FFF2-40B4-BE49-F238E27FC236}">
                  <a16:creationId xmlns:a16="http://schemas.microsoft.com/office/drawing/2014/main" id="{CC069D23-D898-065E-BE43-9882B50510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2992738" y="4410767"/>
              <a:ext cx="3096919" cy="982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F3-1514-0485-6680-318E538C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BBF1B-9EA3-532F-012B-49F60F4065CE}"/>
              </a:ext>
            </a:extLst>
          </p:cNvPr>
          <p:cNvSpPr>
            <a:spLocks noGrp="1"/>
          </p:cNvSpPr>
          <p:nvPr>
            <p:ph type="title"/>
          </p:nvPr>
        </p:nvSpPr>
        <p:spPr>
          <a:xfrm>
            <a:off x="865476" y="228911"/>
            <a:ext cx="9228138" cy="1325563"/>
          </a:xfrm>
        </p:spPr>
        <p:txBody>
          <a:bodyPr wrap="square" anchor="ctr">
            <a:normAutofit/>
          </a:bodyPr>
          <a:lstStyle/>
          <a:p>
            <a:r>
              <a:rPr lang="am-ET" dirty="0"/>
              <a:t>ንሜዲከር ምስ ማይ ጎቭ ክተኣሳሳሮ እንከለኻ እንታይ ክተገብር ኣሎካ?</a:t>
            </a:r>
            <a:endParaRPr lang="en-AU" dirty="0"/>
          </a:p>
        </p:txBody>
      </p:sp>
      <p:sp>
        <p:nvSpPr>
          <p:cNvPr id="5" name="Footer Placeholder 4">
            <a:extLst>
              <a:ext uri="{FF2B5EF4-FFF2-40B4-BE49-F238E27FC236}">
                <a16:creationId xmlns:a16="http://schemas.microsoft.com/office/drawing/2014/main" id="{01EE658F-F58F-1A0C-518D-EBB0A108DE6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7DA00BF-0A06-9BEA-7272-718734DEE12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16</a:t>
            </a:fld>
            <a:endParaRPr lang="en-AU" altLang="en-US"/>
          </a:p>
        </p:txBody>
      </p:sp>
      <p:pic>
        <p:nvPicPr>
          <p:cNvPr id="10" name="Picture 2" descr="myGov Home | myGov">
            <a:extLst>
              <a:ext uri="{FF2B5EF4-FFF2-40B4-BE49-F238E27FC236}">
                <a16:creationId xmlns:a16="http://schemas.microsoft.com/office/drawing/2014/main" id="{440388B6-8FEF-78FF-4B24-CC4006D1D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F23AEC2-7D40-8AE0-56A9-DA5F7B5BE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9BD3389D-1820-D84D-69BE-0CB4C74EEB0B}"/>
              </a:ext>
            </a:extLst>
          </p:cNvPr>
          <p:cNvSpPr>
            <a:spLocks noGrp="1"/>
          </p:cNvSpPr>
          <p:nvPr>
            <p:ph sz="half" idx="2"/>
          </p:nvPr>
        </p:nvSpPr>
        <p:spPr>
          <a:xfrm>
            <a:off x="986515" y="1554474"/>
            <a:ext cx="5789809" cy="3929223"/>
          </a:xfrm>
        </p:spPr>
        <p:txBody>
          <a:bodyPr/>
          <a:lstStyle/>
          <a:p>
            <a:pPr>
              <a:buNone/>
            </a:pPr>
            <a:r>
              <a:rPr lang="am-ET" b="0" i="0" dirty="0">
                <a:solidFill>
                  <a:srgbClr val="000000"/>
                </a:solidFill>
                <a:effectLst/>
                <a:latin typeface="+mj-lt"/>
              </a:rPr>
              <a:t>ንሜዲኬር ምስ ማይ ጎቭ ሒሳብ ክተኣሳስሮ እንከለኻ ነዞም ዝስዕቡ ክትገብር ይግባእ፤</a:t>
            </a:r>
            <a:endParaRPr lang="en-US" b="0" i="0" dirty="0">
              <a:solidFill>
                <a:srgbClr val="000000"/>
              </a:solidFill>
              <a:effectLst/>
              <a:latin typeface="+mj-lt"/>
            </a:endParaRPr>
          </a:p>
          <a:p>
            <a:r>
              <a:rPr lang="am-ET" b="0" i="0" dirty="0">
                <a:solidFill>
                  <a:srgbClr val="000000"/>
                </a:solidFill>
                <a:effectLst/>
                <a:latin typeface="+mj-lt"/>
              </a:rPr>
              <a:t>ጠለብ ግበር</a:t>
            </a:r>
            <a:endParaRPr lang="en-US" b="0" i="0" dirty="0">
              <a:solidFill>
                <a:srgbClr val="000000"/>
              </a:solidFill>
              <a:effectLst/>
              <a:latin typeface="+mj-lt"/>
            </a:endParaRPr>
          </a:p>
          <a:p>
            <a:r>
              <a:rPr lang="am-ET" b="0" i="0" dirty="0">
                <a:solidFill>
                  <a:srgbClr val="000000"/>
                </a:solidFill>
                <a:effectLst/>
                <a:latin typeface="+mj-lt"/>
              </a:rPr>
              <a:t>ናይ ሜዲኬር ካርድ ኣውጽእ፡፡</a:t>
            </a:r>
            <a:endParaRPr lang="en-US" b="0" i="0" dirty="0">
              <a:solidFill>
                <a:srgbClr val="000000"/>
              </a:solidFill>
              <a:effectLst/>
              <a:latin typeface="+mj-lt"/>
            </a:endParaRPr>
          </a:p>
          <a:p>
            <a:r>
              <a:rPr lang="am-ET" b="0" i="0" dirty="0">
                <a:solidFill>
                  <a:srgbClr val="000000"/>
                </a:solidFill>
                <a:effectLst/>
                <a:latin typeface="+mj-lt"/>
              </a:rPr>
              <a:t>ንዝኾነ ሰብ ናብቲ ናይ ሜዲኬር ዝርዝር ወይ ወስኽ ወይ ክዓ እውን </a:t>
            </a:r>
            <a:r>
              <a:rPr lang="am-ET" b="0" i="0" dirty="0">
                <a:solidFill>
                  <a:srgbClr val="000000"/>
                </a:solidFill>
                <a:effectLst/>
                <a:latin typeface="Nyala" panose="02000504070300020003" pitchFamily="2" charset="0"/>
              </a:rPr>
              <a:t>ቐንስ፤</a:t>
            </a:r>
            <a:endParaRPr lang="en-US" b="0" i="0" dirty="0">
              <a:solidFill>
                <a:srgbClr val="000000"/>
              </a:solidFill>
              <a:effectLst/>
              <a:latin typeface="+mj-lt"/>
            </a:endParaRPr>
          </a:p>
          <a:p>
            <a:r>
              <a:rPr lang="am-ET" b="0" i="0" dirty="0">
                <a:solidFill>
                  <a:srgbClr val="000000"/>
                </a:solidFill>
                <a:effectLst/>
                <a:latin typeface="+mj-lt"/>
              </a:rPr>
              <a:t>ናይ ውልቂ መረዳእታታካ ኣሐድሽ</a:t>
            </a:r>
            <a:endParaRPr lang="en-US" b="0" i="0" dirty="0">
              <a:solidFill>
                <a:srgbClr val="000000"/>
              </a:solidFill>
              <a:effectLst/>
              <a:latin typeface="+mj-lt"/>
            </a:endParaRPr>
          </a:p>
          <a:p>
            <a:r>
              <a:rPr lang="am-ET" b="0" i="0" dirty="0">
                <a:solidFill>
                  <a:srgbClr val="000000"/>
                </a:solidFill>
                <a:effectLst/>
                <a:latin typeface="+mj-lt"/>
              </a:rPr>
              <a:t>ናይ ሕሉፍ ናይ ጠለብ ታሪክኻን ዝሃብካዮ ቃልን ኣስተባህል/ተዓዘብ፡፡</a:t>
            </a:r>
            <a:endParaRPr lang="en-US" b="0" i="0" dirty="0">
              <a:solidFill>
                <a:srgbClr val="000000"/>
              </a:solidFill>
              <a:effectLst/>
              <a:latin typeface="+mj-lt"/>
            </a:endParaRPr>
          </a:p>
        </p:txBody>
      </p:sp>
      <p:pic>
        <p:nvPicPr>
          <p:cNvPr id="4" name="Picture 8" descr="The myGov, Medicare, My Health Record, ATO and Centrelink logos.">
            <a:extLst>
              <a:ext uri="{FF2B5EF4-FFF2-40B4-BE49-F238E27FC236}">
                <a16:creationId xmlns:a16="http://schemas.microsoft.com/office/drawing/2014/main" id="{6B4294E3-ED6F-DE8A-4BEF-204F944E2F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108566" y="4403783"/>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02DD-2235-F392-DE18-001832FAB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F952B-6D96-4B80-854F-52476A6FE3CC}"/>
              </a:ext>
            </a:extLst>
          </p:cNvPr>
          <p:cNvSpPr>
            <a:spLocks noGrp="1"/>
          </p:cNvSpPr>
          <p:nvPr>
            <p:ph type="title"/>
          </p:nvPr>
        </p:nvSpPr>
        <p:spPr>
          <a:xfrm>
            <a:off x="838200" y="365125"/>
            <a:ext cx="9228138" cy="1325563"/>
          </a:xfrm>
        </p:spPr>
        <p:txBody>
          <a:bodyPr wrap="square" anchor="ctr">
            <a:normAutofit/>
          </a:bodyPr>
          <a:lstStyle/>
          <a:p>
            <a:r>
              <a:rPr lang="am-ET" dirty="0"/>
              <a:t>ንማይ ሄልዝ ምዝጉብ መረዳእታ ምስ ናትካ ማይ ጎቭ  ሒሳብ ምትእስ ሳር</a:t>
            </a:r>
            <a:endParaRPr lang="en-AU" dirty="0"/>
          </a:p>
        </p:txBody>
      </p:sp>
      <p:sp>
        <p:nvSpPr>
          <p:cNvPr id="5" name="Footer Placeholder 4">
            <a:extLst>
              <a:ext uri="{FF2B5EF4-FFF2-40B4-BE49-F238E27FC236}">
                <a16:creationId xmlns:a16="http://schemas.microsoft.com/office/drawing/2014/main" id="{8DD2113C-090A-6192-BB42-FC980E59E2F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565754E-DA90-AF3E-D7C5-0A68E5FCD62A}"/>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17</a:t>
            </a:fld>
            <a:endParaRPr lang="en-AU" altLang="en-US"/>
          </a:p>
        </p:txBody>
      </p:sp>
      <p:pic>
        <p:nvPicPr>
          <p:cNvPr id="10" name="Picture 2" descr="myGov Home | myGov">
            <a:extLst>
              <a:ext uri="{FF2B5EF4-FFF2-40B4-BE49-F238E27FC236}">
                <a16:creationId xmlns:a16="http://schemas.microsoft.com/office/drawing/2014/main" id="{2F3AD6DD-A78A-832C-590C-050EE842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B287A4D-8ADD-9249-6F62-25D67874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E818C796-07D8-5F17-E06A-B8A986AD6098}"/>
              </a:ext>
            </a:extLst>
          </p:cNvPr>
          <p:cNvSpPr>
            <a:spLocks noGrp="1"/>
          </p:cNvSpPr>
          <p:nvPr>
            <p:ph sz="half" idx="2"/>
          </p:nvPr>
        </p:nvSpPr>
        <p:spPr>
          <a:xfrm>
            <a:off x="6172200" y="1825625"/>
            <a:ext cx="5181600" cy="4178054"/>
          </a:xfrm>
        </p:spPr>
        <p:txBody>
          <a:bodyPr/>
          <a:lstStyle/>
          <a:p>
            <a:pPr marL="0" indent="0">
              <a:buNone/>
            </a:pPr>
            <a:r>
              <a:rPr lang="am-ET" dirty="0"/>
              <a:t>ማይ ሄልዝ ምዝጉብ መረዳእታ ዝህበካ ነገር እንታይ እዩ? ንዝተፈላልዩ ጥዕና ተንከፍ ከም እዞም ዝስዕቡ ዝበሉ ቁልፊ መረዳእታታት ጥዕና የፋልጠካ፡ ንኣብነት፤</a:t>
            </a:r>
          </a:p>
          <a:p>
            <a:r>
              <a:rPr lang="am-ET" dirty="0"/>
              <a:t>ናትካ ናይ ኮቪድ 19 ኽታበታትን ውጻኢት ሰእልታት ምርመራ (ራጂታት) ናይ ደገን ውሽጣዊ ኣካላትን</a:t>
            </a:r>
            <a:endParaRPr lang="en-US" dirty="0"/>
          </a:p>
          <a:p>
            <a:r>
              <a:rPr lang="am-ET" dirty="0"/>
              <a:t>ናይ ኣፋውስ ትእዛዛትን ናይ መሸጠኦም ኩነታት ዝገልጽ መረዳእታ</a:t>
            </a:r>
          </a:p>
          <a:p>
            <a:r>
              <a:rPr lang="am-ET" dirty="0"/>
              <a:t>ካብ ሆስፒታል ዝወጹ ሰባት ዝምልከት መጠ</a:t>
            </a:r>
            <a:r>
              <a:rPr lang="am-ET" dirty="0">
                <a:latin typeface="Nyala" panose="02000504070300020003" pitchFamily="2" charset="0"/>
              </a:rPr>
              <a:t>ቓለላይ ጸብጻብ</a:t>
            </a:r>
            <a:endParaRPr lang="en-AU" dirty="0"/>
          </a:p>
        </p:txBody>
      </p:sp>
      <p:pic>
        <p:nvPicPr>
          <p:cNvPr id="3" name="Picture 8" descr="The myGov, Medicare, My Health Record, ATO and Centrelink logos.">
            <a:extLst>
              <a:ext uri="{FF2B5EF4-FFF2-40B4-BE49-F238E27FC236}">
                <a16:creationId xmlns:a16="http://schemas.microsoft.com/office/drawing/2014/main" id="{9C758B12-D742-A239-3252-378D718D0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2694-2440-95A9-37F1-465761F1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1F624-7442-350E-A625-2BF4DF6CE70C}"/>
              </a:ext>
            </a:extLst>
          </p:cNvPr>
          <p:cNvSpPr>
            <a:spLocks noGrp="1"/>
          </p:cNvSpPr>
          <p:nvPr>
            <p:ph type="title"/>
          </p:nvPr>
        </p:nvSpPr>
        <p:spPr>
          <a:xfrm>
            <a:off x="838200" y="365125"/>
            <a:ext cx="9228138" cy="1325563"/>
          </a:xfrm>
        </p:spPr>
        <p:txBody>
          <a:bodyPr wrap="square" anchor="ctr">
            <a:normAutofit fontScale="90000"/>
          </a:bodyPr>
          <a:lstStyle/>
          <a:p>
            <a:r>
              <a:rPr lang="am-ET" dirty="0"/>
              <a:t>ማይ ሄልዝ ምዝጉብ መረዳእታ ምስ ማይ ጎቭ ሒሳብ ንዝርዝራት </a:t>
            </a:r>
            <a:r>
              <a:rPr lang="am-ET" dirty="0">
                <a:latin typeface="Nyala" panose="02000504070300020003" pitchFamily="2" charset="0"/>
              </a:rPr>
              <a:t> </a:t>
            </a:r>
            <a:r>
              <a:rPr lang="am-ET" dirty="0"/>
              <a:t>ሜዲኬር ተጠ</a:t>
            </a:r>
            <a:r>
              <a:rPr lang="am-ET" dirty="0">
                <a:latin typeface="Nyala" panose="02000504070300020003" pitchFamily="2" charset="0"/>
              </a:rPr>
              <a:t>ቒምካ ምትእስሳር፡፡</a:t>
            </a:r>
            <a:br>
              <a:rPr lang="am-ET" dirty="0">
                <a:latin typeface="Nyala" panose="02000504070300020003" pitchFamily="2" charset="0"/>
              </a:rPr>
            </a:br>
            <a:endParaRPr lang="en-AU" dirty="0"/>
          </a:p>
        </p:txBody>
      </p:sp>
      <p:sp>
        <p:nvSpPr>
          <p:cNvPr id="5" name="Footer Placeholder 4">
            <a:extLst>
              <a:ext uri="{FF2B5EF4-FFF2-40B4-BE49-F238E27FC236}">
                <a16:creationId xmlns:a16="http://schemas.microsoft.com/office/drawing/2014/main" id="{05349377-2D4A-A4A7-7823-EA2BB2EA98D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9FFE7FF-9E38-7EF7-A3AE-4136CBB6DA4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18</a:t>
            </a:fld>
            <a:endParaRPr lang="en-AU" altLang="en-US"/>
          </a:p>
        </p:txBody>
      </p:sp>
      <p:sp>
        <p:nvSpPr>
          <p:cNvPr id="16" name="Content Placeholder 15">
            <a:extLst>
              <a:ext uri="{FF2B5EF4-FFF2-40B4-BE49-F238E27FC236}">
                <a16:creationId xmlns:a16="http://schemas.microsoft.com/office/drawing/2014/main" id="{EB1332F5-8B4E-1C19-660C-70D3B17676D5}"/>
              </a:ext>
            </a:extLst>
          </p:cNvPr>
          <p:cNvSpPr>
            <a:spLocks noGrp="1"/>
          </p:cNvSpPr>
          <p:nvPr>
            <p:ph sz="half" idx="2"/>
          </p:nvPr>
        </p:nvSpPr>
        <p:spPr>
          <a:xfrm>
            <a:off x="841688" y="1289598"/>
            <a:ext cx="8262257" cy="5946775"/>
          </a:xfrm>
        </p:spPr>
        <p:txBody>
          <a:bodyPr/>
          <a:lstStyle/>
          <a:p>
            <a:pPr marL="457200" indent="-457200">
              <a:buFont typeface="+mj-lt"/>
              <a:buAutoNum type="arabicPeriod"/>
            </a:pPr>
            <a:r>
              <a:rPr lang="am-ET" dirty="0">
                <a:solidFill>
                  <a:schemeClr val="tx1"/>
                </a:solidFill>
              </a:rPr>
              <a:t>ናብ ማይ ጎቭ ፈሪምካ እቶ፡፡</a:t>
            </a:r>
            <a:endParaRPr lang="en-US" dirty="0">
              <a:solidFill>
                <a:schemeClr val="tx1"/>
              </a:solidFill>
            </a:endParaRPr>
          </a:p>
          <a:p>
            <a:pPr marL="457200" indent="-457200">
              <a:buFont typeface="+mj-lt"/>
              <a:buAutoNum type="arabicPeriod"/>
            </a:pPr>
            <a:r>
              <a:rPr lang="am-ET" dirty="0">
                <a:solidFill>
                  <a:schemeClr val="tx1"/>
                </a:solidFill>
              </a:rPr>
              <a:t>ርአ ንዝብል ምረጸሞ ምስ ግልጋሎታት ኣተኣሳስር፡፡</a:t>
            </a:r>
            <a:endParaRPr lang="en-US" dirty="0">
              <a:solidFill>
                <a:schemeClr val="tx1"/>
              </a:solidFill>
            </a:endParaRPr>
          </a:p>
          <a:p>
            <a:pPr marL="457200" indent="-457200">
              <a:buFont typeface="+mj-lt"/>
              <a:buAutoNum type="arabicPeriod"/>
            </a:pPr>
            <a:r>
              <a:rPr lang="am-ET" dirty="0">
                <a:solidFill>
                  <a:schemeClr val="tx1"/>
                </a:solidFill>
              </a:rPr>
              <a:t>ኣብ ማይ ሄልዝ ምዝጉብ ናይ መረዳእታ ማቴኒላ (ታይል) ኣላግብ (ሊንክ) ንዝብል ምረጽ፡፡</a:t>
            </a:r>
            <a:r>
              <a:rPr lang="en-US" dirty="0">
                <a:solidFill>
                  <a:schemeClr val="tx1"/>
                </a:solidFill>
              </a:rPr>
              <a:t> </a:t>
            </a:r>
          </a:p>
          <a:p>
            <a:pPr lvl="1"/>
            <a:r>
              <a:rPr lang="am-ET" dirty="0">
                <a:solidFill>
                  <a:schemeClr val="tx1"/>
                </a:solidFill>
              </a:rPr>
              <a:t>ኦሮማይ ዝተኣሳሰረሜዲኬር እንተልዩካ፤ ናይ ሜዲኬር ዝርዝር መረዳእታትት ምስ ማይ ሄልዝ ምዝጉብ መረዳእታ ክነተኣሳስሮ ኢና፡፡ </a:t>
            </a:r>
            <a:r>
              <a:rPr lang="am-ET" dirty="0">
                <a:solidFill>
                  <a:schemeClr val="tx1"/>
                </a:solidFill>
                <a:latin typeface="Nyala" panose="02000504070300020003" pitchFamily="2" charset="0"/>
              </a:rPr>
              <a:t>ቐጽል ንዝብል ምረጽ፤ ካብኡ ነቲ ዝገንሐካ ምልክት እናተኸተልካ ምስ ማይ ሄልዝ ምዝጉብ መረዳእታ ተኣሳሰር፡፡ </a:t>
            </a:r>
          </a:p>
          <a:p>
            <a:pPr lvl="1"/>
            <a:r>
              <a:rPr lang="am-ET" dirty="0">
                <a:solidFill>
                  <a:schemeClr val="tx1"/>
                </a:solidFill>
                <a:latin typeface="Nyala" panose="02000504070300020003" pitchFamily="2" charset="0"/>
              </a:rPr>
              <a:t>ንሜዲኬር እንተድ ኣ ዛጊድ ዘየተኣሳሰርካ፤ ናትካ መንነት ክተረጋግጽ ኣሎካምስ ማይ ሄልዝ ምዝጉብ መረዳእታ ም እንታነ ክተተኣሳስር፡፡</a:t>
            </a:r>
            <a:r>
              <a:rPr lang="en-US" dirty="0">
                <a:solidFill>
                  <a:schemeClr val="tx1"/>
                </a:solidFill>
              </a:rPr>
              <a:t> </a:t>
            </a:r>
          </a:p>
          <a:p>
            <a:pPr lvl="1"/>
            <a:r>
              <a:rPr lang="am-ET" dirty="0">
                <a:solidFill>
                  <a:schemeClr val="tx1"/>
                </a:solidFill>
              </a:rPr>
              <a:t>በዞም ስጉምታት ቀጽል</a:t>
            </a:r>
            <a:endParaRPr lang="en-US" dirty="0">
              <a:solidFill>
                <a:schemeClr val="tx1"/>
              </a:solidFill>
            </a:endParaRPr>
          </a:p>
          <a:p>
            <a:pPr marL="457200" indent="-457200">
              <a:buFont typeface="+mj-lt"/>
              <a:buAutoNum type="arabicPeriod"/>
            </a:pPr>
            <a:r>
              <a:rPr lang="am-ET" dirty="0">
                <a:solidFill>
                  <a:schemeClr val="tx1"/>
                </a:solidFill>
              </a:rPr>
              <a:t>ናይ ሜዲኬር ምዝጉብ መረዳእታ ንዝብል ምረጽ፡፡ ካብኡ </a:t>
            </a:r>
            <a:r>
              <a:rPr lang="am-ET" dirty="0">
                <a:solidFill>
                  <a:schemeClr val="tx1"/>
                </a:solidFill>
                <a:latin typeface="Nyala" panose="02000504070300020003" pitchFamily="2" charset="0"/>
              </a:rPr>
              <a:t>ቐጽል ንዝብል ምረጽ፡፡ ናይ ሜዲኬር ካርድ ቑጽሪ ምጥቃም ከድልየካ እዩ፤ ንገሊኦም ንዓኻ ዝምልከቱ ሕቶታት ንምምላስ፡፡ ቐጽል ንዝብል ምረጽ፡፡ </a:t>
            </a:r>
            <a:endParaRPr lang="en-AU" dirty="0">
              <a:solidFill>
                <a:schemeClr val="tx1"/>
              </a:solidFill>
            </a:endParaRPr>
          </a:p>
        </p:txBody>
      </p:sp>
      <p:grpSp>
        <p:nvGrpSpPr>
          <p:cNvPr id="4" name="Group 3">
            <a:extLst>
              <a:ext uri="{FF2B5EF4-FFF2-40B4-BE49-F238E27FC236}">
                <a16:creationId xmlns:a16="http://schemas.microsoft.com/office/drawing/2014/main" id="{D3607D0C-5E68-DA62-D944-4D4D0FB0BB60}"/>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BE554D1F-7FC5-42B0-4556-F6BA593A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EE641175-2B12-3C4C-468D-C6DD06DD4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E514B7AF-89F4-AD24-A1AC-EB987CAE85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14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9C4D-CF74-FA57-6284-1BC4438DB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668B8-3AC7-8B71-5493-889221F25E16}"/>
              </a:ext>
            </a:extLst>
          </p:cNvPr>
          <p:cNvSpPr>
            <a:spLocks noGrp="1"/>
          </p:cNvSpPr>
          <p:nvPr>
            <p:ph type="title"/>
          </p:nvPr>
        </p:nvSpPr>
        <p:spPr>
          <a:xfrm>
            <a:off x="838200" y="365125"/>
            <a:ext cx="9228138" cy="1325563"/>
          </a:xfrm>
        </p:spPr>
        <p:txBody>
          <a:bodyPr wrap="square" anchor="ctr">
            <a:normAutofit/>
          </a:bodyPr>
          <a:lstStyle/>
          <a:p>
            <a:r>
              <a:rPr lang="am-ET" dirty="0"/>
              <a:t>ኣብ ናትካ መዝገብ ዝሰፈሩ ጥዕና ተንከፍ መረዳእታታት ምስ ናትካ ናይ መንነት መረጋገጽታት ምትእስሳር</a:t>
            </a:r>
            <a:endParaRPr lang="en-AU" dirty="0"/>
          </a:p>
        </p:txBody>
      </p:sp>
      <p:sp>
        <p:nvSpPr>
          <p:cNvPr id="5" name="Footer Placeholder 4">
            <a:extLst>
              <a:ext uri="{FF2B5EF4-FFF2-40B4-BE49-F238E27FC236}">
                <a16:creationId xmlns:a16="http://schemas.microsoft.com/office/drawing/2014/main" id="{87B2D79B-D720-0957-FB91-A9B1EFD42A7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4F7410A-CD77-CDB5-9734-0EEBFEE0E8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19</a:t>
            </a:fld>
            <a:endParaRPr lang="en-AU" altLang="en-US"/>
          </a:p>
        </p:txBody>
      </p:sp>
      <p:sp>
        <p:nvSpPr>
          <p:cNvPr id="16" name="Content Placeholder 15">
            <a:extLst>
              <a:ext uri="{FF2B5EF4-FFF2-40B4-BE49-F238E27FC236}">
                <a16:creationId xmlns:a16="http://schemas.microsoft.com/office/drawing/2014/main" id="{0CE93373-126A-365C-63D9-630F666B90E4}"/>
              </a:ext>
            </a:extLst>
          </p:cNvPr>
          <p:cNvSpPr>
            <a:spLocks noGrp="1"/>
          </p:cNvSpPr>
          <p:nvPr>
            <p:ph sz="half" idx="2"/>
          </p:nvPr>
        </p:nvSpPr>
        <p:spPr>
          <a:xfrm>
            <a:off x="838200" y="1625147"/>
            <a:ext cx="8262257" cy="4334219"/>
          </a:xfrm>
        </p:spPr>
        <p:txBody>
          <a:bodyPr/>
          <a:lstStyle/>
          <a:p>
            <a:pPr marL="457200" indent="-457200">
              <a:buFont typeface="+mj-lt"/>
              <a:buAutoNum type="arabicPeriod"/>
            </a:pPr>
            <a:r>
              <a:rPr lang="am-ET" dirty="0">
                <a:solidFill>
                  <a:schemeClr val="tx1"/>
                </a:solidFill>
              </a:rPr>
              <a:t>ንሜዲኬር ብ</a:t>
            </a:r>
            <a:r>
              <a:rPr lang="am-ET" dirty="0">
                <a:solidFill>
                  <a:schemeClr val="tx1"/>
                </a:solidFill>
                <a:latin typeface="Nyala" panose="02000504070300020003" pitchFamily="2" charset="0"/>
              </a:rPr>
              <a:t>ቑዕ እንተኾይንካ ወይ ከዓ ንመንነትካ ብስልኪ ክተረጋግጽ ድልዊ እንተኾይንካ፤ ናይ ጥዕና ምዝጉብ መረዳእታትካ (ማይ ሄልዝ) ምስ ማይ ጎቭ ሒሳብካ ንምትእስሳር ናይ መንነት መረጋገጺ ኮድ ክትጥቀም ትኽእል ኢኻ፡፡</a:t>
            </a:r>
            <a:endParaRPr lang="en-US" dirty="0">
              <a:solidFill>
                <a:schemeClr val="tx1"/>
              </a:solidFill>
            </a:endParaRPr>
          </a:p>
          <a:p>
            <a:pPr marL="457200" indent="-457200">
              <a:buFont typeface="+mj-lt"/>
              <a:buAutoNum type="arabicPeriod"/>
            </a:pPr>
            <a:r>
              <a:rPr lang="am-ET" dirty="0">
                <a:solidFill>
                  <a:schemeClr val="tx1"/>
                </a:solidFill>
              </a:rPr>
              <a:t>ኮድ ክትረክብ ምእንታን፤ ንማይ ሄልዝ ምዝጉብ መረዳእታ ናይ ህጹጽ ጻውዒት ቁጽሪ  1800723471 ደውል፡፡</a:t>
            </a:r>
            <a:endParaRPr lang="en-US" dirty="0">
              <a:solidFill>
                <a:schemeClr val="tx1"/>
              </a:solidFill>
            </a:endParaRPr>
          </a:p>
          <a:p>
            <a:pPr marL="457200" indent="-457200">
              <a:buFont typeface="+mj-lt"/>
              <a:buAutoNum type="arabicPeriod"/>
            </a:pPr>
            <a:r>
              <a:rPr lang="am-ET" dirty="0">
                <a:solidFill>
                  <a:schemeClr val="tx1"/>
                </a:solidFill>
              </a:rPr>
              <a:t>ናይ መንነት መረጋገጺ ኮድ ምስረኸብካ ነዞም ዝስዕቡ ስጉሚታት ውሰድ፡ </a:t>
            </a:r>
            <a:endParaRPr lang="en-US" dirty="0">
              <a:solidFill>
                <a:schemeClr val="tx1"/>
              </a:solidFill>
            </a:endParaRPr>
          </a:p>
          <a:p>
            <a:pPr marL="914400" lvl="1" indent="-457200">
              <a:buFont typeface="+mj-lt"/>
              <a:buAutoNum type="arabicPeriod"/>
            </a:pPr>
            <a:r>
              <a:rPr lang="am-ET" dirty="0">
                <a:solidFill>
                  <a:schemeClr val="tx1"/>
                </a:solidFill>
              </a:rPr>
              <a:t>ናብ ማይ ጎቭ ፈሪምካ እቶ</a:t>
            </a:r>
            <a:r>
              <a:rPr lang="en-US" dirty="0">
                <a:solidFill>
                  <a:schemeClr val="tx1"/>
                </a:solidFill>
              </a:rPr>
              <a:t>.</a:t>
            </a:r>
            <a:r>
              <a:rPr lang="am-ET" dirty="0">
                <a:solidFill>
                  <a:schemeClr val="tx1"/>
                </a:solidFill>
              </a:rPr>
              <a:t>፡፡</a:t>
            </a:r>
            <a:endParaRPr lang="en-US" dirty="0">
              <a:solidFill>
                <a:schemeClr val="tx1"/>
              </a:solidFill>
            </a:endParaRPr>
          </a:p>
          <a:p>
            <a:pPr marL="914400" lvl="1" indent="-457200">
              <a:buFont typeface="+mj-lt"/>
              <a:buAutoNum type="arabicPeriod"/>
            </a:pPr>
            <a:r>
              <a:rPr lang="am-ET" dirty="0">
                <a:solidFill>
                  <a:schemeClr val="tx1"/>
                </a:solidFill>
              </a:rPr>
              <a:t>ር ኣይ ንዝብል ምረጽ እሞ ንጋልጋሎታት ጥመር፡፡</a:t>
            </a:r>
          </a:p>
          <a:p>
            <a:pPr marL="914400" lvl="1" indent="-457200">
              <a:buFont typeface="+mj-lt"/>
              <a:buAutoNum type="arabicPeriod"/>
            </a:pPr>
            <a:r>
              <a:rPr lang="am-ET" dirty="0">
                <a:solidFill>
                  <a:schemeClr val="tx1"/>
                </a:solidFill>
              </a:rPr>
              <a:t>ጥመር (ሊንክ) ንዝብል ኣብ እቲ ናይ ማይ ሄልዝ ዝርከብ ናይ ምዝገባ ማህደር ምረጽ፡፡</a:t>
            </a:r>
            <a:endParaRPr lang="en-US" dirty="0">
              <a:solidFill>
                <a:schemeClr val="tx1"/>
              </a:solidFill>
            </a:endParaRPr>
          </a:p>
          <a:p>
            <a:pPr marL="914400" lvl="1" indent="-457200">
              <a:buFont typeface="+mj-lt"/>
              <a:buAutoNum type="arabicPeriod"/>
            </a:pPr>
            <a:r>
              <a:rPr lang="am-ET" dirty="0">
                <a:solidFill>
                  <a:schemeClr val="tx1"/>
                </a:solidFill>
              </a:rPr>
              <a:t>ናይ ተበጻሓይነት ኮድ ተጠ</a:t>
            </a:r>
            <a:r>
              <a:rPr lang="am-ET" dirty="0">
                <a:solidFill>
                  <a:schemeClr val="tx1"/>
                </a:solidFill>
                <a:latin typeface="Nyala" panose="02000504070300020003" pitchFamily="2" charset="0"/>
              </a:rPr>
              <a:t>ቐም ንዝብል ምረጽ፤ ብድሕሪኡ ቐጽል፡፡ </a:t>
            </a:r>
            <a:endParaRPr lang="en-US" dirty="0">
              <a:solidFill>
                <a:schemeClr val="tx1"/>
              </a:solidFill>
            </a:endParaRPr>
          </a:p>
          <a:p>
            <a:pPr marL="914400" lvl="1" indent="-457200">
              <a:buFont typeface="+mj-lt"/>
              <a:buAutoNum type="arabicPeriod"/>
            </a:pPr>
            <a:r>
              <a:rPr lang="am-ET" dirty="0">
                <a:solidFill>
                  <a:schemeClr val="tx1"/>
                </a:solidFill>
              </a:rPr>
              <a:t>ንመንነት መረጋገጺ ኮድ ኣስፍር፤ ከም እዉን ናይ ቤተሰብ ሽምን ዕለት ልደትን፡፡ ብድሕሪኡ </a:t>
            </a:r>
            <a:r>
              <a:rPr lang="am-ET" dirty="0">
                <a:solidFill>
                  <a:schemeClr val="tx1"/>
                </a:solidFill>
                <a:latin typeface="Nyala" panose="02000504070300020003" pitchFamily="2" charset="0"/>
              </a:rPr>
              <a:t>ቐጽል ንዝብል ምረጽ፡፡ </a:t>
            </a:r>
            <a:endParaRPr lang="en-AU" dirty="0">
              <a:solidFill>
                <a:schemeClr val="tx1"/>
              </a:solidFill>
            </a:endParaRPr>
          </a:p>
        </p:txBody>
      </p:sp>
      <p:grpSp>
        <p:nvGrpSpPr>
          <p:cNvPr id="4" name="Group 3">
            <a:extLst>
              <a:ext uri="{FF2B5EF4-FFF2-40B4-BE49-F238E27FC236}">
                <a16:creationId xmlns:a16="http://schemas.microsoft.com/office/drawing/2014/main" id="{632CE6BF-5C13-8AAB-8537-69BE63644959}"/>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6584E640-F546-4868-EA69-071CC781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4E54788-50F2-5962-4508-06E8B141A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3E000898-DC44-775E-463A-578558840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838200" y="365125"/>
            <a:ext cx="9228138" cy="641481"/>
          </a:xfrm>
        </p:spPr>
        <p:txBody>
          <a:bodyPr/>
          <a:lstStyle/>
          <a:p>
            <a:r>
              <a:rPr lang="am-ET" dirty="0"/>
              <a:t>ናይ መሰልጠናይ መዘኻኸሪታት፡ መንግስታዊ ግልጋሎታት</a:t>
            </a:r>
            <a:endParaRPr lang="en-AU" dirty="0"/>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199" y="1006606"/>
            <a:ext cx="10686143" cy="5034966"/>
          </a:xfrm>
        </p:spPr>
        <p:txBody>
          <a:bodyPr/>
          <a:lstStyle/>
          <a:p>
            <a:pPr marL="0">
              <a:lnSpc>
                <a:spcPct val="100000"/>
              </a:lnSpc>
              <a:spcBef>
                <a:spcPts val="0"/>
              </a:spcBef>
              <a:spcAft>
                <a:spcPts val="0"/>
              </a:spcAft>
            </a:pPr>
            <a:r>
              <a:rPr lang="am-ET" sz="2000" b="0" i="0" dirty="0">
                <a:solidFill>
                  <a:srgbClr val="242424"/>
                </a:solidFill>
                <a:effectLst/>
                <a:latin typeface="+mj-lt"/>
              </a:rPr>
              <a:t>ነዞም ዝስዕቡ ብጥራዝ መልክዕ ኣራብሒካ ንተሳተፍቲ ዓድሎም</a:t>
            </a:r>
            <a:r>
              <a:rPr lang="am-ET" sz="2000" dirty="0">
                <a:solidFill>
                  <a:srgbClr val="242424"/>
                </a:solidFill>
                <a:latin typeface="+mj-lt"/>
              </a:rPr>
              <a:t>፡፡</a:t>
            </a:r>
            <a:endParaRPr lang="en-US" sz="2000" b="0" i="0" dirty="0">
              <a:solidFill>
                <a:srgbClr val="242424"/>
              </a:solidFill>
              <a:effectLst/>
              <a:latin typeface="+mj-lt"/>
            </a:endParaRPr>
          </a:p>
          <a:p>
            <a:pPr marL="457200" lvl="2">
              <a:lnSpc>
                <a:spcPct val="100000"/>
              </a:lnSpc>
              <a:spcBef>
                <a:spcPts val="0"/>
              </a:spcBef>
              <a:spcAft>
                <a:spcPts val="0"/>
              </a:spcAft>
            </a:pPr>
            <a:r>
              <a:rPr lang="en-US" dirty="0">
                <a:solidFill>
                  <a:srgbClr val="242424"/>
                </a:solidFill>
                <a:latin typeface="+mj-lt"/>
                <a:hlinkClick r:id="rId3"/>
              </a:rPr>
              <a:t>MyGov</a:t>
            </a:r>
            <a:r>
              <a:rPr lang="en-US" dirty="0">
                <a:solidFill>
                  <a:srgbClr val="242424"/>
                </a:solidFill>
                <a:latin typeface="+mj-lt"/>
              </a:rPr>
              <a:t> </a:t>
            </a:r>
            <a:r>
              <a:rPr lang="am-ET" dirty="0">
                <a:solidFill>
                  <a:srgbClr val="242424"/>
                </a:solidFill>
                <a:latin typeface="+mj-lt"/>
              </a:rPr>
              <a:t>ጥራዛት</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4"/>
              </a:rPr>
              <a:t>Connecting Centrelink to myGov</a:t>
            </a:r>
            <a:endParaRPr lang="en-US" dirty="0">
              <a:solidFill>
                <a:srgbClr val="242424"/>
              </a:solidFill>
              <a:latin typeface="+mj-lt"/>
            </a:endParaRPr>
          </a:p>
          <a:p>
            <a:pPr marL="457200" lvl="2">
              <a:lnSpc>
                <a:spcPct val="100000"/>
              </a:lnSpc>
              <a:spcBef>
                <a:spcPts val="0"/>
              </a:spcBef>
              <a:spcAft>
                <a:spcPts val="0"/>
              </a:spcAft>
            </a:pPr>
            <a:r>
              <a:rPr lang="en-US" b="0" i="0" dirty="0" err="1">
                <a:solidFill>
                  <a:srgbClr val="242424"/>
                </a:solidFill>
                <a:effectLst/>
                <a:latin typeface="+mj-lt"/>
                <a:hlinkClick r:id="rId5"/>
              </a:rPr>
              <a:t>ConnectingATO</a:t>
            </a:r>
            <a:r>
              <a:rPr lang="en-US" dirty="0">
                <a:solidFill>
                  <a:srgbClr val="242424"/>
                </a:solidFill>
                <a:latin typeface="+mj-lt"/>
                <a:hlinkClick r:id="rId5"/>
              </a:rPr>
              <a:t>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6"/>
              </a:rPr>
              <a:t>Connecting Medicare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7"/>
              </a:rPr>
              <a:t>Connecting My Health Record to myGov</a:t>
            </a:r>
            <a:endParaRPr lang="en-US" dirty="0">
              <a:solidFill>
                <a:srgbClr val="242424"/>
              </a:solidFill>
              <a:latin typeface="+mj-lt"/>
            </a:endParaRPr>
          </a:p>
          <a:p>
            <a:pPr marL="457200" lvl="2">
              <a:lnSpc>
                <a:spcPct val="100000"/>
              </a:lnSpc>
              <a:spcBef>
                <a:spcPts val="0"/>
              </a:spcBef>
              <a:spcAft>
                <a:spcPts val="0"/>
              </a:spcAft>
            </a:pPr>
            <a:r>
              <a:rPr lang="am-ET" b="0" i="0" dirty="0">
                <a:solidFill>
                  <a:srgbClr val="242424"/>
                </a:solidFill>
                <a:effectLst/>
                <a:latin typeface="+mj-lt"/>
              </a:rPr>
              <a:t>ዝኾነ እትረኸቦ ግልጋሎት</a:t>
            </a:r>
            <a:r>
              <a:rPr lang="am-ET" b="1" u="sng" dirty="0">
                <a:solidFill>
                  <a:schemeClr val="tx2">
                    <a:lumMod val="75000"/>
                  </a:schemeClr>
                </a:solidFill>
                <a:latin typeface="+mj-lt"/>
              </a:rPr>
              <a:t> ካብ እዚ ገጽ እትደልዮ እንተልዩ</a:t>
            </a:r>
            <a:r>
              <a:rPr lang="am-ET" dirty="0">
                <a:solidFill>
                  <a:srgbClr val="242424"/>
                </a:solidFill>
                <a:latin typeface="+mj-lt"/>
              </a:rPr>
              <a:t>፡፡</a:t>
            </a:r>
            <a:endParaRPr lang="en-US" sz="1600" b="0" i="0" dirty="0">
              <a:solidFill>
                <a:srgbClr val="242424"/>
              </a:solidFill>
              <a:effectLst/>
              <a:latin typeface="+mj-lt"/>
            </a:endParaRPr>
          </a:p>
          <a:p>
            <a:pPr>
              <a:spcBef>
                <a:spcPts val="750"/>
              </a:spcBef>
              <a:spcAft>
                <a:spcPts val="750"/>
              </a:spcAft>
            </a:pPr>
            <a:r>
              <a:rPr lang="am-ET" sz="2000" dirty="0">
                <a:solidFill>
                  <a:schemeClr val="tx1"/>
                </a:solidFill>
              </a:rPr>
              <a:t>ነዞም ስላይድ እዚኦም ምስቲ ተታሓሒዙ ዘሎ ናይ መዘኻኸሪ ነጥቢ ብሓደ ቅዳሕ ኣራብሒካ ምሳኻ ኣ</a:t>
            </a:r>
            <a:r>
              <a:rPr lang="am-ET" sz="2000" dirty="0">
                <a:solidFill>
                  <a:schemeClr val="tx1"/>
                </a:solidFill>
                <a:latin typeface="Nyala" panose="02000504070300020003" pitchFamily="2" charset="0"/>
              </a:rPr>
              <a:t>ቐርቦም፤ ምእንታን ክተስትምህር እንተለኻ ክትጥቀመሎም፡፡</a:t>
            </a:r>
            <a:r>
              <a:rPr lang="am-ET" sz="2000" dirty="0">
                <a:solidFill>
                  <a:schemeClr val="tx1"/>
                </a:solidFill>
              </a:rPr>
              <a:t> </a:t>
            </a:r>
            <a:endParaRPr lang="en-US" sz="2000" dirty="0">
              <a:solidFill>
                <a:schemeClr val="tx1"/>
              </a:solidFill>
            </a:endParaRPr>
          </a:p>
          <a:p>
            <a:pPr marL="457200" lvl="2">
              <a:lnSpc>
                <a:spcPct val="100000"/>
              </a:lnSpc>
              <a:spcBef>
                <a:spcPts val="0"/>
              </a:spcBef>
              <a:spcAft>
                <a:spcPts val="0"/>
              </a:spcAft>
            </a:pPr>
            <a:r>
              <a:rPr lang="am-ET" b="0" i="0" dirty="0">
                <a:solidFill>
                  <a:srgbClr val="242424"/>
                </a:solidFill>
                <a:effectLst/>
                <a:latin typeface="+mj-lt"/>
              </a:rPr>
              <a:t>በቶም ስላይዳት ኣቢልካ ምስቲ ትሕዝቶ ንርእስኻ ምልላይ ግበር፡፡</a:t>
            </a:r>
            <a:endParaRPr lang="en-US" b="0" i="0" dirty="0">
              <a:solidFill>
                <a:srgbClr val="242424"/>
              </a:solidFill>
              <a:effectLst/>
              <a:latin typeface="+mj-lt"/>
            </a:endParaRPr>
          </a:p>
          <a:p>
            <a:pPr marL="457200" lvl="2">
              <a:lnSpc>
                <a:spcPct val="100000"/>
              </a:lnSpc>
              <a:spcBef>
                <a:spcPts val="0"/>
              </a:spcBef>
              <a:spcAft>
                <a:spcPts val="0"/>
              </a:spcAft>
            </a:pPr>
            <a:r>
              <a:rPr lang="am-ET" dirty="0">
                <a:solidFill>
                  <a:srgbClr val="242424"/>
                </a:solidFill>
                <a:latin typeface="+mj-lt"/>
              </a:rPr>
              <a:t>እቶም ጥራዛት ንተሳተፍቲ ምዕዳል</a:t>
            </a:r>
            <a:endParaRPr lang="en-US" dirty="0">
              <a:solidFill>
                <a:srgbClr val="242424"/>
              </a:solidFill>
              <a:latin typeface="+mj-lt"/>
            </a:endParaRPr>
          </a:p>
          <a:p>
            <a:pPr>
              <a:spcBef>
                <a:spcPts val="750"/>
              </a:spcBef>
              <a:spcAft>
                <a:spcPts val="750"/>
              </a:spcAft>
            </a:pPr>
            <a:r>
              <a:rPr lang="am-ET" sz="2000" dirty="0">
                <a:solidFill>
                  <a:schemeClr val="tx1"/>
                </a:solidFill>
              </a:rPr>
              <a:t>ገለ ሕቶ እንተልዩካ ንኤልዮት ብ</a:t>
            </a:r>
            <a:r>
              <a:rPr lang="en-US" sz="2000" dirty="0">
                <a:solidFill>
                  <a:schemeClr val="tx1"/>
                </a:solidFill>
              </a:rPr>
              <a:t> </a:t>
            </a:r>
            <a:r>
              <a:rPr lang="en-US" sz="2000" dirty="0">
                <a:solidFill>
                  <a:srgbClr val="0E67B2"/>
                </a:solidFill>
                <a:hlinkClick r:id="rId8">
                  <a:extLst>
                    <a:ext uri="{A12FA001-AC4F-418D-AE19-62706E023703}">
                      <ahyp:hlinkClr xmlns:ahyp="http://schemas.microsoft.com/office/drawing/2018/hyperlinkcolor" val="tx"/>
                    </a:ext>
                  </a:extLst>
                </a:hlinkClick>
              </a:rPr>
              <a:t>Elliot@wacoss</a:t>
            </a:r>
            <a:r>
              <a:rPr lang="en-US" sz="2000" dirty="0">
                <a:solidFill>
                  <a:srgbClr val="0070C0"/>
                </a:solidFill>
                <a:hlinkClick r:id="rId8">
                  <a:extLst>
                    <a:ext uri="{A12FA001-AC4F-418D-AE19-62706E023703}">
                      <ahyp:hlinkClr xmlns:ahyp="http://schemas.microsoft.com/office/drawing/2018/hyperlinkcolor" val="tx"/>
                    </a:ext>
                  </a:extLst>
                </a:hlinkClick>
              </a:rPr>
              <a:t>.org.au</a:t>
            </a:r>
            <a:r>
              <a:rPr lang="am-ET" sz="2000" dirty="0">
                <a:solidFill>
                  <a:srgbClr val="0070C0"/>
                </a:solidFill>
              </a:rPr>
              <a:t> ኣቢልካ </a:t>
            </a:r>
            <a:r>
              <a:rPr lang="am-ET" sz="2000" dirty="0">
                <a:solidFill>
                  <a:srgbClr val="0070C0"/>
                </a:solidFill>
                <a:latin typeface="Nyala" panose="02000504070300020003" pitchFamily="2" charset="0"/>
              </a:rPr>
              <a:t>ቕድሚ እቲ መደብ ምጅማሩ ርኸባ፡፡</a:t>
            </a:r>
            <a:endParaRPr lang="en-US" sz="2000" dirty="0">
              <a:solidFill>
                <a:schemeClr val="tx1"/>
              </a:solidFill>
            </a:endParaRPr>
          </a:p>
          <a:p>
            <a:pPr marL="0">
              <a:lnSpc>
                <a:spcPct val="100000"/>
              </a:lnSpc>
              <a:spcBef>
                <a:spcPts val="0"/>
              </a:spcBef>
              <a:spcAft>
                <a:spcPts val="0"/>
              </a:spcAft>
            </a:pPr>
            <a:r>
              <a:rPr lang="am-ET" sz="2000" dirty="0">
                <a:solidFill>
                  <a:schemeClr val="tx1"/>
                </a:solidFill>
              </a:rPr>
              <a:t>ቅድሚ ምስትምሃር ምጅማርካ፤ ነዞም ስላይዳት እዚኦም ኣይተግለጾም፤ ሸፍኖም፡፡ </a:t>
            </a:r>
          </a:p>
          <a:p>
            <a:pPr marL="0">
              <a:lnSpc>
                <a:spcPct val="100000"/>
              </a:lnSpc>
              <a:spcBef>
                <a:spcPts val="0"/>
              </a:spcBef>
              <a:spcAft>
                <a:spcPts val="0"/>
              </a:spcAft>
            </a:pPr>
            <a:r>
              <a:rPr lang="am-ET" sz="2000" dirty="0">
                <a:solidFill>
                  <a:schemeClr val="tx1"/>
                </a:solidFill>
              </a:rPr>
              <a:t>ብተወሳኺ ነቲ ኣብዚ ዘሎ ጊዜን ዕለትን ምስታ ናይ መወዳእታ መ</a:t>
            </a:r>
            <a:r>
              <a:rPr lang="am-ET" sz="2000" dirty="0">
                <a:solidFill>
                  <a:schemeClr val="tx1"/>
                </a:solidFill>
                <a:latin typeface="Nyala" panose="02000504070300020003" pitchFamily="2" charset="0"/>
              </a:rPr>
              <a:t>ቕረቢት መዓልቲ ኣመዓራርዮ፡፡ </a:t>
            </a:r>
          </a:p>
          <a:p>
            <a:pPr>
              <a:lnSpc>
                <a:spcPct val="100000"/>
              </a:lnSpc>
              <a:spcBef>
                <a:spcPts val="0"/>
              </a:spcBef>
              <a:spcAft>
                <a:spcPts val="0"/>
              </a:spcAft>
            </a:pPr>
            <a:r>
              <a:rPr lang="am-ET" sz="2000" dirty="0">
                <a:solidFill>
                  <a:schemeClr val="tx1"/>
                </a:solidFill>
                <a:latin typeface="Nyala" panose="02000504070300020003" pitchFamily="2" charset="0"/>
              </a:rPr>
              <a:t>ይርአየካ ንዘሎ ስእሊ ንማሕበረሰብካ ብዝገልጽ ዝኾነ ስእሊ ካብ ኮምፒውተርካ ወይ ድማ ስልክኻ ኣውጺእኻ ተክእዮ፡፡</a:t>
            </a:r>
            <a:endParaRPr lang="en-US" sz="2000" dirty="0">
              <a:solidFill>
                <a:schemeClr val="tx1"/>
              </a:solidFill>
            </a:endParaRPr>
          </a:p>
          <a:p>
            <a:pPr>
              <a:lnSpc>
                <a:spcPct val="100000"/>
              </a:lnSpc>
              <a:spcBef>
                <a:spcPts val="0"/>
              </a:spcBef>
              <a:spcAft>
                <a:spcPts val="0"/>
              </a:spcAft>
            </a:pPr>
            <a:r>
              <a:rPr lang="am-ET" sz="2000" b="0" i="0" dirty="0">
                <a:solidFill>
                  <a:srgbClr val="242424"/>
                </a:solidFill>
                <a:effectLst/>
                <a:latin typeface="+mj-lt"/>
              </a:rPr>
              <a:t>ንኣድመጽትካ ትፈልጦም ኢኻ፤ ስለዝኾነ እውን ነቲ ማይ ኣይዲ ዝብል ክፋል ክተልዕሎ ትደሊ ትኸውን ኢኻ፡፡</a:t>
            </a:r>
            <a:endParaRPr lang="en-US" sz="2000" b="0" i="0" dirty="0">
              <a:solidFill>
                <a:srgbClr val="242424"/>
              </a:solidFill>
              <a:effectLst/>
              <a:latin typeface="+mj-lt"/>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DBF-AB0C-0D2C-4FCD-08B78195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5AAD-A1D6-D1AF-2596-9E2B4EAC0C11}"/>
              </a:ext>
            </a:extLst>
          </p:cNvPr>
          <p:cNvSpPr>
            <a:spLocks noGrp="1"/>
          </p:cNvSpPr>
          <p:nvPr>
            <p:ph type="title"/>
          </p:nvPr>
        </p:nvSpPr>
        <p:spPr>
          <a:xfrm>
            <a:off x="838200" y="365125"/>
            <a:ext cx="9228138" cy="1325563"/>
          </a:xfrm>
        </p:spPr>
        <p:txBody>
          <a:bodyPr wrap="square" anchor="ctr">
            <a:normAutofit/>
          </a:bodyPr>
          <a:lstStyle/>
          <a:p>
            <a:r>
              <a:rPr lang="am-ET" dirty="0"/>
              <a:t>ናይ ጥዕና መረዳእታታትካ ምጥቃም</a:t>
            </a:r>
            <a:endParaRPr lang="en-AU" dirty="0"/>
          </a:p>
        </p:txBody>
      </p:sp>
      <p:sp>
        <p:nvSpPr>
          <p:cNvPr id="5" name="Footer Placeholder 4">
            <a:extLst>
              <a:ext uri="{FF2B5EF4-FFF2-40B4-BE49-F238E27FC236}">
                <a16:creationId xmlns:a16="http://schemas.microsoft.com/office/drawing/2014/main" id="{1F2585D9-C3B5-7B44-CF61-8DEA600DDA51}"/>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5D87AF04-FED3-50DB-B6DF-97C6C6EFE1B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20</a:t>
            </a:fld>
            <a:endParaRPr lang="en-AU" altLang="en-US"/>
          </a:p>
        </p:txBody>
      </p:sp>
      <p:pic>
        <p:nvPicPr>
          <p:cNvPr id="10" name="Picture 2" descr="myGov Home | myGov">
            <a:extLst>
              <a:ext uri="{FF2B5EF4-FFF2-40B4-BE49-F238E27FC236}">
                <a16:creationId xmlns:a16="http://schemas.microsoft.com/office/drawing/2014/main" id="{AAC6B649-DBBB-2585-C835-A280E3069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3A76DD70-91FD-802D-E7F4-8302D010E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DF9EF68E-C78B-E17C-633D-AE0C5CCFB881}"/>
              </a:ext>
            </a:extLst>
          </p:cNvPr>
          <p:cNvSpPr>
            <a:spLocks noGrp="1"/>
          </p:cNvSpPr>
          <p:nvPr>
            <p:ph sz="half" idx="2"/>
          </p:nvPr>
        </p:nvSpPr>
        <p:spPr>
          <a:xfrm>
            <a:off x="5572620" y="1464388"/>
            <a:ext cx="6372637" cy="5012612"/>
          </a:xfrm>
        </p:spPr>
        <p:txBody>
          <a:bodyPr/>
          <a:lstStyle/>
          <a:p>
            <a:pPr marL="0" indent="0">
              <a:buNone/>
            </a:pPr>
            <a:r>
              <a:rPr lang="am-ET" dirty="0">
                <a:solidFill>
                  <a:schemeClr val="tx1"/>
                </a:solidFill>
              </a:rPr>
              <a:t>ንስኻ ከምኡ እውን መ</a:t>
            </a:r>
            <a:r>
              <a:rPr lang="am-ET" dirty="0">
                <a:solidFill>
                  <a:schemeClr val="tx1"/>
                </a:solidFill>
                <a:latin typeface="Nyala" panose="02000504070300020003" pitchFamily="2" charset="0"/>
              </a:rPr>
              <a:t>ቕረብቲ ግልጋሎት ጥዕና ንናትካ ናይ ጥዕና መረዳእታት ብኦንላይን ክጥቀምሉ ይኸእሉ እዮም፡፡እዚ እውን </a:t>
            </a:r>
          </a:p>
          <a:p>
            <a:pPr marL="0" indent="0">
              <a:buNone/>
            </a:pPr>
            <a:r>
              <a:rPr lang="am-ET" dirty="0">
                <a:solidFill>
                  <a:schemeClr val="tx1"/>
                </a:solidFill>
                <a:latin typeface="Nyala" panose="02000504070300020003" pitchFamily="2" charset="0"/>
              </a:rPr>
              <a:t>ኣፋውስካ እንታይ ምዃኖም ንምርኣይ</a:t>
            </a:r>
          </a:p>
          <a:p>
            <a:pPr marL="0" indent="0">
              <a:buNone/>
            </a:pPr>
            <a:r>
              <a:rPr lang="am-ET" dirty="0">
                <a:solidFill>
                  <a:schemeClr val="tx1"/>
                </a:solidFill>
                <a:latin typeface="Nyala" panose="02000504070300020003" pitchFamily="2" charset="0"/>
              </a:rPr>
              <a:t>ኣብ መዝገብ ንዘሎ ሕክምናዊ መረዳእታ ንኸማሓድሩ</a:t>
            </a:r>
          </a:p>
          <a:p>
            <a:pPr marL="0" indent="0">
              <a:buNone/>
            </a:pPr>
            <a:r>
              <a:rPr lang="am-ET" dirty="0">
                <a:solidFill>
                  <a:schemeClr val="tx1"/>
                </a:solidFill>
                <a:latin typeface="Nyala" panose="02000504070300020003" pitchFamily="2" charset="0"/>
              </a:rPr>
              <a:t>ናይ ክታበት ምሉእ ሕሉፍ ታሪኽ ንምርዳእ</a:t>
            </a:r>
          </a:p>
          <a:p>
            <a:pPr marL="0" indent="0">
              <a:buNone/>
            </a:pPr>
            <a:r>
              <a:rPr lang="am-ET" dirty="0">
                <a:solidFill>
                  <a:schemeClr val="tx1"/>
                </a:solidFill>
                <a:latin typeface="Nyala" panose="02000504070300020003" pitchFamily="2" charset="0"/>
              </a:rPr>
              <a:t>ውሽጣዊን ደጋዊን ሕማማት ዝምልከት ንምጽራይ ክበሃል ዝተልዓሉ ራጂታትን ጸብጻባትን ንምርኣይ</a:t>
            </a:r>
          </a:p>
          <a:p>
            <a:r>
              <a:rPr lang="am-ET" dirty="0">
                <a:solidFill>
                  <a:schemeClr val="tx1"/>
                </a:solidFill>
              </a:rPr>
              <a:t>ናብ ናይ ውልቅኻ መረዳእታታት ንምውሳኽን ንምሕዳሽን</a:t>
            </a:r>
            <a:endParaRPr lang="en-US" dirty="0">
              <a:solidFill>
                <a:schemeClr val="tx1"/>
              </a:solidFill>
            </a:endParaRPr>
          </a:p>
          <a:p>
            <a:r>
              <a:rPr lang="am-ET" dirty="0">
                <a:solidFill>
                  <a:schemeClr val="tx1"/>
                </a:solidFill>
              </a:rPr>
              <a:t>ናይ ቁልዕነት ታሪክኻ ንድሕሪት ተመሊስካ ንምርኣይ</a:t>
            </a:r>
          </a:p>
          <a:p>
            <a:r>
              <a:rPr lang="am-ET" dirty="0">
                <a:solidFill>
                  <a:schemeClr val="tx1"/>
                </a:solidFill>
              </a:rPr>
              <a:t>ናብ ማይ ጎቭ ዝተልኣኹ መልእኽታትካ ንምርኣይ </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3E2FB702-A53A-67B6-3E49-D7FA2435F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00C-FAD2-117C-1391-2F377BEB8A9A}"/>
              </a:ext>
            </a:extLst>
          </p:cNvPr>
          <p:cNvSpPr>
            <a:spLocks noGrp="1"/>
          </p:cNvSpPr>
          <p:nvPr>
            <p:ph type="title"/>
          </p:nvPr>
        </p:nvSpPr>
        <p:spPr>
          <a:xfrm>
            <a:off x="838200" y="365126"/>
            <a:ext cx="9228138" cy="1042762"/>
          </a:xfrm>
        </p:spPr>
        <p:txBody>
          <a:bodyPr wrap="square" anchor="ctr">
            <a:normAutofit/>
          </a:bodyPr>
          <a:lstStyle/>
          <a:p>
            <a:r>
              <a:rPr lang="am-ET" dirty="0"/>
              <a:t>ማይ አይዲ </a:t>
            </a:r>
            <a:endParaRPr lang="en-AU" dirty="0"/>
          </a:p>
        </p:txBody>
      </p:sp>
      <p:sp>
        <p:nvSpPr>
          <p:cNvPr id="4" name="Text Placeholder 3">
            <a:extLst>
              <a:ext uri="{FF2B5EF4-FFF2-40B4-BE49-F238E27FC236}">
                <a16:creationId xmlns:a16="http://schemas.microsoft.com/office/drawing/2014/main" id="{993943CA-8AC6-094F-D08E-ED052BCEA114}"/>
              </a:ext>
            </a:extLst>
          </p:cNvPr>
          <p:cNvSpPr>
            <a:spLocks noGrp="1"/>
          </p:cNvSpPr>
          <p:nvPr>
            <p:ph sz="half" idx="1"/>
          </p:nvPr>
        </p:nvSpPr>
        <p:spPr>
          <a:xfrm>
            <a:off x="838199" y="1407887"/>
            <a:ext cx="5823857" cy="4865914"/>
          </a:xfrm>
        </p:spPr>
        <p:txBody>
          <a:bodyPr wrap="square" anchor="t">
            <a:normAutofit fontScale="92500" lnSpcReduction="10000"/>
          </a:bodyPr>
          <a:lstStyle/>
          <a:p>
            <a:pPr marL="0" indent="0">
              <a:buNone/>
            </a:pPr>
            <a:r>
              <a:rPr lang="am-ET" dirty="0">
                <a:solidFill>
                  <a:schemeClr val="tx1"/>
                </a:solidFill>
              </a:rPr>
              <a:t>ንማይ ጎቭ ውሑስ ብዝኾን ክልቲኣዊ ምጥላል ተበጻሓይ ንምኻን፡፡</a:t>
            </a:r>
            <a:endParaRPr lang="en-US" dirty="0">
              <a:solidFill>
                <a:schemeClr val="tx1"/>
              </a:solidFill>
            </a:endParaRPr>
          </a:p>
          <a:p>
            <a:pPr marL="0" indent="0">
              <a:buNone/>
            </a:pPr>
            <a:r>
              <a:rPr lang="am-ET" dirty="0">
                <a:solidFill>
                  <a:schemeClr val="tx1"/>
                </a:solidFill>
              </a:rPr>
              <a:t>ንማይ አይዲ ንምስራት፤ ዘድልየካ፡</a:t>
            </a:r>
            <a:endParaRPr lang="en-US" dirty="0">
              <a:solidFill>
                <a:schemeClr val="tx1"/>
              </a:solidFill>
            </a:endParaRPr>
          </a:p>
          <a:p>
            <a:r>
              <a:rPr lang="am-ET" b="1" dirty="0">
                <a:solidFill>
                  <a:schemeClr val="tx1"/>
                </a:solidFill>
              </a:rPr>
              <a:t>ናይ ባዕልኻ ስማርት ስልኪ</a:t>
            </a:r>
            <a:r>
              <a:rPr lang="en-US" b="1" dirty="0">
                <a:solidFill>
                  <a:schemeClr val="tx1"/>
                </a:solidFill>
              </a:rPr>
              <a:t> </a:t>
            </a:r>
            <a:r>
              <a:rPr lang="am-ET" dirty="0">
                <a:solidFill>
                  <a:schemeClr val="tx1"/>
                </a:solidFill>
              </a:rPr>
              <a:t>ማይ አይዲ ምስ መብዛሕቲኦም ናይ ስልኪ ዓይነታት ንኣብነት ምስ ስማርት ስልክታት ይጠዓዓም እዩ፡፡ እቲ መተግበሪ ከዓ እንካብ ኣፕል መኽዘን ወይ ከዓ ጉግል ፕለይ እዩ ዝርከብ፡፡</a:t>
            </a:r>
            <a:endParaRPr lang="en-US" dirty="0">
              <a:solidFill>
                <a:schemeClr val="tx1"/>
              </a:solidFill>
            </a:endParaRPr>
          </a:p>
          <a:p>
            <a:r>
              <a:rPr lang="am-ET" b="1" dirty="0">
                <a:solidFill>
                  <a:schemeClr val="tx1"/>
                </a:solidFill>
              </a:rPr>
              <a:t>ናይ ውልቂ ኢሜይል ኣድራሻ፡ </a:t>
            </a:r>
            <a:r>
              <a:rPr lang="en-US" b="1" dirty="0">
                <a:solidFill>
                  <a:schemeClr val="tx1"/>
                </a:solidFill>
              </a:rPr>
              <a:t> </a:t>
            </a:r>
            <a:r>
              <a:rPr lang="en-US" dirty="0">
                <a:solidFill>
                  <a:schemeClr val="tx1"/>
                </a:solidFill>
              </a:rPr>
              <a:t>As it’s </a:t>
            </a:r>
            <a:r>
              <a:rPr lang="am-ET" dirty="0">
                <a:solidFill>
                  <a:schemeClr val="tx1"/>
                </a:solidFill>
              </a:rPr>
              <a:t>ናይ ባዕልኻ ዲጂታላዊ ታሴራ ይኸውን ስለዘሎ፤ ሰነዳትካ እውን ምስ እትመርጾ ኢሜይል እዩ ዝተኣሳሰር። እዚ ኢሜይል ምስ ካል እ ሰብ እትካፈሎ ክኸውን የብሉን፤ ናይ ስራሕ ኢሜይል እውን ክኸውን የብሉን፡፡ </a:t>
            </a:r>
            <a:endParaRPr lang="en-US" dirty="0">
              <a:solidFill>
                <a:schemeClr val="tx1"/>
              </a:solidFill>
            </a:endParaRPr>
          </a:p>
          <a:p>
            <a:r>
              <a:rPr lang="am-ET" b="1" dirty="0">
                <a:solidFill>
                  <a:schemeClr val="tx1"/>
                </a:solidFill>
              </a:rPr>
              <a:t>ዕድመ 15ን ካብ ኡ ንላዕልን ም</a:t>
            </a:r>
            <a:r>
              <a:rPr lang="am-ET" b="1" dirty="0">
                <a:solidFill>
                  <a:schemeClr val="tx1"/>
                </a:solidFill>
                <a:latin typeface="Nyala" panose="02000504070300020003" pitchFamily="2" charset="0"/>
              </a:rPr>
              <a:t>ዃ</a:t>
            </a:r>
            <a:r>
              <a:rPr lang="am-ET" b="1" dirty="0">
                <a:solidFill>
                  <a:schemeClr val="tx1"/>
                </a:solidFill>
              </a:rPr>
              <a:t>ን፡</a:t>
            </a:r>
            <a:r>
              <a:rPr lang="en-US" b="1" dirty="0">
                <a:solidFill>
                  <a:schemeClr val="tx1"/>
                </a:solidFill>
              </a:rPr>
              <a:t> </a:t>
            </a:r>
            <a:r>
              <a:rPr lang="am-ET" dirty="0">
                <a:solidFill>
                  <a:schemeClr val="tx1"/>
                </a:solidFill>
              </a:rPr>
              <a:t>ናይ ዕድመ ኽልከላ ንገሊኦም ኦንላይን መንግስታዊ ግልጋሎታት እውን ክሰርሕ ይኽእል እዩ፡፡</a:t>
            </a:r>
            <a:endParaRPr lang="en-AU" dirty="0">
              <a:solidFill>
                <a:schemeClr val="tx1"/>
              </a:solidFill>
            </a:endParaRPr>
          </a:p>
        </p:txBody>
      </p:sp>
      <p:pic>
        <p:nvPicPr>
          <p:cNvPr id="7" name="Picture 6" descr="myID | Australian Government Department of Health and Aged Care">
            <a:extLst>
              <a:ext uri="{FF2B5EF4-FFF2-40B4-BE49-F238E27FC236}">
                <a16:creationId xmlns:a16="http://schemas.microsoft.com/office/drawing/2014/main" id="{CD994B39-168A-F30E-96A5-31AEF9801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14" y="2178183"/>
            <a:ext cx="4227286" cy="2630311"/>
          </a:xfrm>
          <a:prstGeom prst="rect">
            <a:avLst/>
          </a:prstGeom>
          <a:solidFill>
            <a:srgbClr val="FFFFFF"/>
          </a:solidFill>
        </p:spPr>
      </p:pic>
      <p:sp>
        <p:nvSpPr>
          <p:cNvPr id="5" name="Footer Placeholder 4">
            <a:extLst>
              <a:ext uri="{FF2B5EF4-FFF2-40B4-BE49-F238E27FC236}">
                <a16:creationId xmlns:a16="http://schemas.microsoft.com/office/drawing/2014/main" id="{03139361-600E-D217-64D1-3A64A9479162}"/>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Community Champions Program</a:t>
            </a:r>
          </a:p>
        </p:txBody>
      </p:sp>
      <p:sp>
        <p:nvSpPr>
          <p:cNvPr id="6" name="Slide Number Placeholder 5">
            <a:extLst>
              <a:ext uri="{FF2B5EF4-FFF2-40B4-BE49-F238E27FC236}">
                <a16:creationId xmlns:a16="http://schemas.microsoft.com/office/drawing/2014/main" id="{A9792D09-1FE2-D9BF-6A33-84180A4F7F36}"/>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B097261-AB5A-4C34-B9F2-CE1C1D3F8165}" type="slidenum">
              <a:rPr lang="en-AU" altLang="en-US" smtClean="0"/>
              <a:pPr>
                <a:spcAft>
                  <a:spcPts val="600"/>
                </a:spcAft>
                <a:defRPr/>
              </a:pPr>
              <a:t>21</a:t>
            </a:fld>
            <a:endParaRPr lang="en-AU" altLang="en-US"/>
          </a:p>
        </p:txBody>
      </p:sp>
    </p:spTree>
    <p:extLst>
      <p:ext uri="{BB962C8B-B14F-4D97-AF65-F5344CB8AC3E}">
        <p14:creationId xmlns:p14="http://schemas.microsoft.com/office/powerpoint/2010/main" val="277075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4946-86DC-D4BF-85F2-02FD2C6129E2}"/>
              </a:ext>
            </a:extLst>
          </p:cNvPr>
          <p:cNvSpPr>
            <a:spLocks noGrp="1"/>
          </p:cNvSpPr>
          <p:nvPr>
            <p:ph type="title"/>
          </p:nvPr>
        </p:nvSpPr>
        <p:spPr/>
        <p:txBody>
          <a:bodyPr/>
          <a:lstStyle/>
          <a:p>
            <a:r>
              <a:rPr lang="am-ET" dirty="0"/>
              <a:t>ማይ ኣይዲ ምስራት</a:t>
            </a:r>
            <a:endParaRPr lang="en-AU" dirty="0"/>
          </a:p>
        </p:txBody>
      </p:sp>
      <p:sp>
        <p:nvSpPr>
          <p:cNvPr id="4" name="Content Placeholder 3">
            <a:extLst>
              <a:ext uri="{FF2B5EF4-FFF2-40B4-BE49-F238E27FC236}">
                <a16:creationId xmlns:a16="http://schemas.microsoft.com/office/drawing/2014/main" id="{A9471898-B713-6F25-A02B-29B40223B62D}"/>
              </a:ext>
            </a:extLst>
          </p:cNvPr>
          <p:cNvSpPr>
            <a:spLocks noGrp="1"/>
          </p:cNvSpPr>
          <p:nvPr>
            <p:ph sz="half" idx="2"/>
          </p:nvPr>
        </p:nvSpPr>
        <p:spPr/>
        <p:txBody>
          <a:bodyPr/>
          <a:lstStyle/>
          <a:p>
            <a:pPr marL="0" indent="0">
              <a:buNone/>
            </a:pPr>
            <a:r>
              <a:rPr lang="am-ET" dirty="0">
                <a:solidFill>
                  <a:schemeClr val="tx1"/>
                </a:solidFill>
              </a:rPr>
              <a:t>ሰለስተ ስጉሚታት</a:t>
            </a:r>
            <a:endParaRPr lang="en-US" dirty="0">
              <a:solidFill>
                <a:schemeClr val="tx1"/>
              </a:solidFill>
            </a:endParaRPr>
          </a:p>
          <a:p>
            <a:pPr marL="457200" indent="-457200">
              <a:buAutoNum type="arabicPeriod"/>
            </a:pPr>
            <a:r>
              <a:rPr lang="am-ET" dirty="0">
                <a:solidFill>
                  <a:schemeClr val="tx1"/>
                </a:solidFill>
              </a:rPr>
              <a:t>ኣብ ስማርት ስልክኻ ነቲ ማይ ኣይ ዲ ዝብል መተግበሪ እንካብ ኣፕ ስቶር (ኣይ ፎን) ወይ ከዓ እንካብ ጉግል ፕለይ ኣውርዶ (አንድሮይድ)። ካብ ካልእ ቦታ ፈጺምካ ከይተውርድ፡፡</a:t>
            </a:r>
          </a:p>
          <a:p>
            <a:pPr marL="457200" indent="-457200">
              <a:buAutoNum type="arabicPeriod"/>
            </a:pPr>
            <a:r>
              <a:rPr lang="am-ET" dirty="0">
                <a:solidFill>
                  <a:schemeClr val="tx1"/>
                </a:solidFill>
              </a:rPr>
              <a:t>ንኹሉ ዝርዝራት ኣስፍር፡፡</a:t>
            </a:r>
          </a:p>
          <a:p>
            <a:pPr marL="457200" indent="-457200">
              <a:buAutoNum type="arabicPeriod"/>
            </a:pPr>
            <a:r>
              <a:rPr lang="am-ET" dirty="0">
                <a:solidFill>
                  <a:schemeClr val="tx1"/>
                </a:solidFill>
              </a:rPr>
              <a:t>ናትካ መንነት ዝገልጽ ተሪር መፍለዪ</a:t>
            </a:r>
            <a:r>
              <a:rPr lang="am-ET" dirty="0">
                <a:solidFill>
                  <a:schemeClr val="tx1"/>
                </a:solidFill>
                <a:latin typeface="Nyala" panose="02000504070300020003" pitchFamily="2" charset="0"/>
              </a:rPr>
              <a:t> ግበር፡፡ </a:t>
            </a:r>
          </a:p>
          <a:p>
            <a:pPr marL="457200" indent="-457200">
              <a:buAutoNum type="arabicPeriod"/>
            </a:pPr>
            <a:endParaRPr lang="am-ET" dirty="0">
              <a:solidFill>
                <a:schemeClr val="tx1"/>
              </a:solidFill>
              <a:latin typeface="Nyala" panose="02000504070300020003" pitchFamily="2" charset="0"/>
            </a:endParaRPr>
          </a:p>
          <a:p>
            <a:pPr marL="457200" indent="-457200">
              <a:buAutoNum type="arabicPeriod"/>
            </a:pPr>
            <a:endParaRPr lang="am-ET" dirty="0">
              <a:solidFill>
                <a:schemeClr val="tx1"/>
              </a:solidFill>
              <a:latin typeface="Nyala" panose="02000504070300020003" pitchFamily="2" charset="0"/>
            </a:endParaRPr>
          </a:p>
          <a:p>
            <a:pPr marL="457200" indent="-457200">
              <a:buAutoNum type="arabicPeriod"/>
            </a:pPr>
            <a:endParaRPr lang="am-ET" dirty="0">
              <a:solidFill>
                <a:schemeClr val="tx1"/>
              </a:solidFill>
              <a:latin typeface="Nyala" panose="02000504070300020003" pitchFamily="2" charset="0"/>
            </a:endParaRPr>
          </a:p>
          <a:p>
            <a:pPr marL="0" indent="0">
              <a:buNone/>
            </a:pPr>
            <a:endParaRPr lang="en-AU" dirty="0">
              <a:solidFill>
                <a:schemeClr val="tx1"/>
              </a:solidFill>
            </a:endParaRPr>
          </a:p>
        </p:txBody>
      </p:sp>
      <p:sp>
        <p:nvSpPr>
          <p:cNvPr id="5" name="Footer Placeholder 4">
            <a:extLst>
              <a:ext uri="{FF2B5EF4-FFF2-40B4-BE49-F238E27FC236}">
                <a16:creationId xmlns:a16="http://schemas.microsoft.com/office/drawing/2014/main" id="{6CAE7DD5-42E0-E394-D1D8-463847313DD4}"/>
              </a:ext>
            </a:extLst>
          </p:cNvPr>
          <p:cNvSpPr>
            <a:spLocks noGrp="1"/>
          </p:cNvSpPr>
          <p:nvPr>
            <p:ph type="ftr" sz="quarter" idx="10"/>
          </p:nvPr>
        </p:nvSpPr>
        <p:spPr/>
        <p:txBody>
          <a:body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9E123B8-AC2E-57B9-1ED3-052E5FB18B97}"/>
              </a:ext>
            </a:extLst>
          </p:cNvPr>
          <p:cNvSpPr>
            <a:spLocks noGrp="1"/>
          </p:cNvSpPr>
          <p:nvPr>
            <p:ph type="sldNum" sz="quarter" idx="11"/>
          </p:nvPr>
        </p:nvSpPr>
        <p:spPr>
          <a:xfrm>
            <a:off x="7570075" y="6248400"/>
            <a:ext cx="2743200" cy="244475"/>
          </a:xfrm>
        </p:spPr>
        <p:txBody>
          <a:bodyPr/>
          <a:lstStyle/>
          <a:p>
            <a:pPr>
              <a:defRPr/>
            </a:pPr>
            <a:fld id="{5D834F31-63CD-4BB0-9F9E-B240BA518BE4}" type="slidenum">
              <a:rPr lang="en-AU" altLang="en-US" smtClean="0"/>
              <a:pPr>
                <a:defRPr/>
              </a:pPr>
              <a:t>22</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20CA87C6-7816-1042-4BA2-1BBECB90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178183"/>
            <a:ext cx="5181600" cy="3224106"/>
          </a:xfrm>
          <a:prstGeom prst="rect">
            <a:avLst/>
          </a:prstGeom>
          <a:solidFill>
            <a:srgbClr val="FFFFFF"/>
          </a:solidFill>
        </p:spPr>
      </p:pic>
    </p:spTree>
    <p:extLst>
      <p:ext uri="{BB962C8B-B14F-4D97-AF65-F5344CB8AC3E}">
        <p14:creationId xmlns:p14="http://schemas.microsoft.com/office/powerpoint/2010/main" val="66793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B63-E592-7446-EA53-05927A6792EA}"/>
              </a:ext>
            </a:extLst>
          </p:cNvPr>
          <p:cNvSpPr>
            <a:spLocks noGrp="1"/>
          </p:cNvSpPr>
          <p:nvPr>
            <p:ph type="title"/>
          </p:nvPr>
        </p:nvSpPr>
        <p:spPr/>
        <p:txBody>
          <a:bodyPr/>
          <a:lstStyle/>
          <a:p>
            <a:r>
              <a:rPr lang="am-ET" dirty="0"/>
              <a:t>ንታሴራ ምጥቃም</a:t>
            </a:r>
            <a:endParaRPr lang="en-AU" dirty="0"/>
          </a:p>
        </p:txBody>
      </p:sp>
      <p:sp>
        <p:nvSpPr>
          <p:cNvPr id="3" name="Content Placeholder 2">
            <a:extLst>
              <a:ext uri="{FF2B5EF4-FFF2-40B4-BE49-F238E27FC236}">
                <a16:creationId xmlns:a16="http://schemas.microsoft.com/office/drawing/2014/main" id="{75DB8B64-9277-BD75-FA8D-6FF55B862DE7}"/>
              </a:ext>
            </a:extLst>
          </p:cNvPr>
          <p:cNvSpPr>
            <a:spLocks noGrp="1"/>
          </p:cNvSpPr>
          <p:nvPr>
            <p:ph sz="half" idx="1"/>
          </p:nvPr>
        </p:nvSpPr>
        <p:spPr/>
        <p:txBody>
          <a:bodyPr/>
          <a:lstStyle/>
          <a:p>
            <a:pPr marL="0" indent="0">
              <a:buNone/>
            </a:pPr>
            <a:r>
              <a:rPr lang="am-ET" dirty="0">
                <a:solidFill>
                  <a:schemeClr val="tx1"/>
                </a:solidFill>
              </a:rPr>
              <a:t>ማይ ኣይዲ ከም እውን ናትካ ናይ ማይ ጎቭ ሒሳብ  ዝተፈላለዩ እዮም፡፡</a:t>
            </a:r>
            <a:endParaRPr lang="en-US" dirty="0">
              <a:solidFill>
                <a:schemeClr val="tx1"/>
              </a:solidFill>
            </a:endParaRPr>
          </a:p>
          <a:p>
            <a:pPr marL="0" indent="0">
              <a:buNone/>
            </a:pPr>
            <a:r>
              <a:rPr lang="am-ET" dirty="0">
                <a:solidFill>
                  <a:schemeClr val="tx1"/>
                </a:solidFill>
              </a:rPr>
              <a:t>ማይ ጎቭ ሒሳብ ንግልጋሎታት መንግስቲ ክትረክብን ሜዲኬርን ትካል ግብሪ ኣውስትራሊያን ምስ ዝኣምሰሉ ትካላት ክትተኣሳሰርን ዝገብር እዩ፡፡ </a:t>
            </a:r>
          </a:p>
          <a:p>
            <a:pPr marL="0" indent="0">
              <a:buNone/>
            </a:pPr>
            <a:r>
              <a:rPr lang="am-ET" dirty="0">
                <a:solidFill>
                  <a:schemeClr val="tx1"/>
                </a:solidFill>
              </a:rPr>
              <a:t>ማይ ኣይዲ ናይ ኣውስትራሊያ መንግስቲ መተግበሪ ዲጂታላዊ ታሴራ እዩ፡፡ ከም ማይ ጎቭ ናብ ዝኣምሰሉ መሻኹቲ ዝተፈላለዩ ወሃብቲ ግልጋሎታት መንግስቲ ብኦንላይን እትኣትወሉ መፍትሕ ማለት እዩ፡፡</a:t>
            </a:r>
            <a:endParaRPr lang="en-US" dirty="0">
              <a:solidFill>
                <a:schemeClr val="tx1"/>
              </a:solidFill>
            </a:endParaRPr>
          </a:p>
        </p:txBody>
      </p:sp>
      <p:sp>
        <p:nvSpPr>
          <p:cNvPr id="4" name="Content Placeholder 3">
            <a:extLst>
              <a:ext uri="{FF2B5EF4-FFF2-40B4-BE49-F238E27FC236}">
                <a16:creationId xmlns:a16="http://schemas.microsoft.com/office/drawing/2014/main" id="{60E74A63-4596-4B34-39E7-26F081589A7F}"/>
              </a:ext>
            </a:extLst>
          </p:cNvPr>
          <p:cNvSpPr>
            <a:spLocks noGrp="1"/>
          </p:cNvSpPr>
          <p:nvPr>
            <p:ph sz="half" idx="2"/>
          </p:nvPr>
        </p:nvSpPr>
        <p:spPr>
          <a:xfrm>
            <a:off x="6172200" y="1825625"/>
            <a:ext cx="5181600" cy="4692650"/>
          </a:xfrm>
        </p:spPr>
        <p:txBody>
          <a:bodyPr/>
          <a:lstStyle/>
          <a:p>
            <a:pPr marL="0" indent="0">
              <a:buNone/>
            </a:pPr>
            <a:r>
              <a:rPr lang="am-ET" dirty="0">
                <a:solidFill>
                  <a:schemeClr val="tx1"/>
                </a:solidFill>
              </a:rPr>
              <a:t>ኣብቲ ማይ ኣይዲ ኮይንካ ንናይ ማይ ጎቭ ሒሳብ ክትርእይ ወይ ድማ ክትኸፍት ኣይትኽእልን፡፡ መልእኽቲ እውን ክትሰድድ ኣይትኽ እልን፡፡</a:t>
            </a:r>
          </a:p>
          <a:p>
            <a:pPr marL="0" indent="0">
              <a:buNone/>
            </a:pPr>
            <a:r>
              <a:rPr lang="am-ET" dirty="0">
                <a:solidFill>
                  <a:schemeClr val="tx1"/>
                </a:solidFill>
              </a:rPr>
              <a:t>ኣብቲ ማይ ጎቭ ብማይ ኣይዲ ኣቢልካ ፈሪምካ እንትትኣቲ፤ አብቲ መተግበሪ ማይ ኣይዲ ኣርባዕተ ቁጽርታት ተአቲ ወይ ከዓ ት</a:t>
            </a:r>
            <a:r>
              <a:rPr lang="am-ET" dirty="0">
                <a:solidFill>
                  <a:schemeClr val="tx1"/>
                </a:solidFill>
                <a:latin typeface="Nyala" panose="02000504070300020003" pitchFamily="2" charset="0"/>
              </a:rPr>
              <a:t>ቕበሎ ምዃንካ ተረጋግጽ፡፡ እዚ ኣብ ክንዲ ናይ ማይ ጎቭ ናይ ተጠቃማይ ሽም፤ ምሽጥራዊ መሕለፊ ከም እዉን ናይ ምሽጥር ስም እዩ ይኸውን ዘሎ፡፡</a:t>
            </a:r>
          </a:p>
          <a:p>
            <a:pPr marL="0" indent="0">
              <a:buNone/>
            </a:pPr>
            <a:r>
              <a:rPr lang="am-ET" dirty="0">
                <a:solidFill>
                  <a:schemeClr val="tx1"/>
                </a:solidFill>
              </a:rPr>
              <a:t>ንማይ ኣይዲ ናብ ማይ ጎቭ ክትኣቲ ክትጥቀመሉ ትኽእል ኢኻ፤ ብኡ ኣቢልካ ነቶም ዝተኣሳሰሩ ግልጋሎታት ክጥቀም ትኽእል፡፡ </a:t>
            </a:r>
            <a:endParaRPr lang="en-AU" dirty="0">
              <a:solidFill>
                <a:schemeClr val="tx1"/>
              </a:solidFill>
            </a:endParaRPr>
          </a:p>
        </p:txBody>
      </p:sp>
      <p:sp>
        <p:nvSpPr>
          <p:cNvPr id="5" name="Footer Placeholder 4">
            <a:extLst>
              <a:ext uri="{FF2B5EF4-FFF2-40B4-BE49-F238E27FC236}">
                <a16:creationId xmlns:a16="http://schemas.microsoft.com/office/drawing/2014/main" id="{07E25F5C-4D67-3500-5530-DA416606ACE2}"/>
              </a:ext>
            </a:extLst>
          </p:cNvPr>
          <p:cNvSpPr>
            <a:spLocks noGrp="1"/>
          </p:cNvSpPr>
          <p:nvPr>
            <p:ph type="ftr" sz="quarter" idx="10"/>
          </p:nvPr>
        </p:nvSpPr>
        <p:spPr/>
        <p:txBody>
          <a:body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8E83F6BA-AEDE-1DB4-0845-4C1005E55E18}"/>
              </a:ext>
            </a:extLst>
          </p:cNvPr>
          <p:cNvSpPr>
            <a:spLocks noGrp="1"/>
          </p:cNvSpPr>
          <p:nvPr>
            <p:ph type="sldNum" sz="quarter" idx="11"/>
          </p:nvPr>
        </p:nvSpPr>
        <p:spPr/>
        <p:txBody>
          <a:bodyPr/>
          <a:lstStyle/>
          <a:p>
            <a:pPr>
              <a:defRPr/>
            </a:pPr>
            <a:fld id="{5D834F31-63CD-4BB0-9F9E-B240BA518BE4}" type="slidenum">
              <a:rPr lang="en-AU" altLang="en-US" smtClean="0"/>
              <a:pPr>
                <a:defRPr/>
              </a:pPr>
              <a:t>23</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8B1CCCE2-99CC-E202-DC37-1426E8A98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8767" y="76185"/>
            <a:ext cx="1977571" cy="1230488"/>
          </a:xfrm>
          <a:prstGeom prst="rect">
            <a:avLst/>
          </a:prstGeom>
          <a:solidFill>
            <a:srgbClr val="FFFFFF"/>
          </a:solidFill>
        </p:spPr>
      </p:pic>
    </p:spTree>
    <p:extLst>
      <p:ext uri="{BB962C8B-B14F-4D97-AF65-F5344CB8AC3E}">
        <p14:creationId xmlns:p14="http://schemas.microsoft.com/office/powerpoint/2010/main" val="3067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6EEB-62B2-A240-072C-D07AA6F7F290}"/>
              </a:ext>
            </a:extLst>
          </p:cNvPr>
          <p:cNvSpPr>
            <a:spLocks noGrp="1"/>
          </p:cNvSpPr>
          <p:nvPr>
            <p:ph type="title"/>
          </p:nvPr>
        </p:nvSpPr>
        <p:spPr>
          <a:xfrm>
            <a:off x="838200" y="365125"/>
            <a:ext cx="9228138" cy="1325563"/>
          </a:xfrm>
        </p:spPr>
        <p:txBody>
          <a:bodyPr wrap="square" anchor="ctr">
            <a:normAutofit/>
          </a:bodyPr>
          <a:lstStyle/>
          <a:p>
            <a:r>
              <a:rPr lang="am-ET" dirty="0"/>
              <a:t>ኣገደስቲ ሃብታት ከም እውን ተወሳኺ ሓገዛት</a:t>
            </a:r>
            <a:endParaRPr lang="en-AU" dirty="0"/>
          </a:p>
        </p:txBody>
      </p:sp>
      <p:pic>
        <p:nvPicPr>
          <p:cNvPr id="11" name="Content Placeholder 10" descr="Person typing on laptop">
            <a:extLst>
              <a:ext uri="{FF2B5EF4-FFF2-40B4-BE49-F238E27FC236}">
                <a16:creationId xmlns:a16="http://schemas.microsoft.com/office/drawing/2014/main" id="{6778103A-B53B-2E3C-B819-24BF240F2E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32911"/>
            <a:ext cx="5181600" cy="2914650"/>
          </a:xfrm>
          <a:prstGeom prst="rect">
            <a:avLst/>
          </a:prstGeom>
          <a:noFill/>
        </p:spPr>
      </p:pic>
      <p:sp>
        <p:nvSpPr>
          <p:cNvPr id="4" name="Text Placeholder 3">
            <a:extLst>
              <a:ext uri="{FF2B5EF4-FFF2-40B4-BE49-F238E27FC236}">
                <a16:creationId xmlns:a16="http://schemas.microsoft.com/office/drawing/2014/main" id="{DC535165-5E56-9963-C6EB-199EBBBDBCCE}"/>
              </a:ext>
            </a:extLst>
          </p:cNvPr>
          <p:cNvSpPr>
            <a:spLocks noGrp="1"/>
          </p:cNvSpPr>
          <p:nvPr>
            <p:ph sz="half" idx="2"/>
          </p:nvPr>
        </p:nvSpPr>
        <p:spPr>
          <a:xfrm>
            <a:off x="6172199" y="1825625"/>
            <a:ext cx="5762297" cy="3929223"/>
          </a:xfrm>
        </p:spPr>
        <p:txBody>
          <a:bodyPr wrap="square" anchor="t">
            <a:normAutofit/>
          </a:bodyPr>
          <a:lstStyle/>
          <a:p>
            <a:pPr marL="457200" lvl="2">
              <a:lnSpc>
                <a:spcPct val="100000"/>
              </a:lnSpc>
              <a:spcBef>
                <a:spcPts val="0"/>
              </a:spcBef>
              <a:spcAft>
                <a:spcPts val="0"/>
              </a:spcAft>
            </a:pPr>
            <a:r>
              <a:rPr lang="am-ET" sz="2400" dirty="0">
                <a:solidFill>
                  <a:srgbClr val="242424"/>
                </a:solidFill>
                <a:latin typeface="+mj-lt"/>
                <a:hlinkClick r:id="rId4"/>
              </a:rPr>
              <a:t>ናይ ማይ ጎቭ (</a:t>
            </a:r>
            <a:r>
              <a:rPr lang="en-US" sz="2400" dirty="0">
                <a:solidFill>
                  <a:srgbClr val="242424"/>
                </a:solidFill>
                <a:latin typeface="+mj-lt"/>
                <a:hlinkClick r:id="rId4"/>
              </a:rPr>
              <a:t>MyGov</a:t>
            </a:r>
            <a:r>
              <a:rPr lang="am-ET" sz="2400" dirty="0">
                <a:solidFill>
                  <a:srgbClr val="242424"/>
                </a:solidFill>
                <a:latin typeface="+mj-lt"/>
              </a:rPr>
              <a:t>)</a:t>
            </a:r>
            <a:r>
              <a:rPr lang="en-US" sz="2400" dirty="0">
                <a:solidFill>
                  <a:srgbClr val="242424"/>
                </a:solidFill>
                <a:latin typeface="+mj-lt"/>
              </a:rPr>
              <a:t> </a:t>
            </a:r>
            <a:r>
              <a:rPr lang="am-ET" sz="2400" dirty="0">
                <a:solidFill>
                  <a:srgbClr val="242424"/>
                </a:solidFill>
                <a:latin typeface="+mj-lt"/>
              </a:rPr>
              <a:t>ጥራዝ</a:t>
            </a:r>
            <a:endParaRPr lang="en-US" sz="2400" dirty="0">
              <a:solidFill>
                <a:srgbClr val="242424"/>
              </a:solidFill>
              <a:latin typeface="+mj-lt"/>
            </a:endParaRPr>
          </a:p>
          <a:p>
            <a:pPr marL="457200" lvl="2">
              <a:lnSpc>
                <a:spcPct val="100000"/>
              </a:lnSpc>
              <a:spcBef>
                <a:spcPts val="0"/>
              </a:spcBef>
              <a:spcAft>
                <a:spcPts val="0"/>
              </a:spcAft>
            </a:pPr>
            <a:r>
              <a:rPr lang="am-ET" sz="2400" dirty="0">
                <a:solidFill>
                  <a:srgbClr val="242424"/>
                </a:solidFill>
                <a:latin typeface="+mj-lt"/>
                <a:hlinkClick r:id="rId5"/>
              </a:rPr>
              <a:t>ንሰንቴርሊንክ ምስ ማይ ጎቭ </a:t>
            </a:r>
            <a:r>
              <a:rPr lang="am-ET" sz="2400" dirty="0">
                <a:solidFill>
                  <a:srgbClr val="242424"/>
                </a:solidFill>
                <a:latin typeface="+mj-lt"/>
              </a:rPr>
              <a:t>(</a:t>
            </a:r>
            <a:r>
              <a:rPr lang="en-US" sz="2400" dirty="0" err="1">
                <a:solidFill>
                  <a:srgbClr val="242424"/>
                </a:solidFill>
                <a:latin typeface="+mj-lt"/>
                <a:hlinkClick r:id="rId5"/>
              </a:rPr>
              <a:t>myGov</a:t>
            </a:r>
            <a:r>
              <a:rPr lang="am-ET" sz="2400" dirty="0">
                <a:solidFill>
                  <a:srgbClr val="242424"/>
                </a:solidFill>
                <a:latin typeface="+mj-lt"/>
              </a:rPr>
              <a:t>) ምት እስ ሳር </a:t>
            </a:r>
            <a:endParaRPr lang="en-US" sz="2400" dirty="0">
              <a:solidFill>
                <a:srgbClr val="242424"/>
              </a:solidFill>
              <a:latin typeface="+mj-lt"/>
            </a:endParaRPr>
          </a:p>
          <a:p>
            <a:pPr marL="457200" lvl="2">
              <a:lnSpc>
                <a:spcPct val="100000"/>
              </a:lnSpc>
              <a:spcBef>
                <a:spcPts val="0"/>
              </a:spcBef>
              <a:spcAft>
                <a:spcPts val="0"/>
              </a:spcAft>
            </a:pPr>
            <a:r>
              <a:rPr lang="am-ET" sz="2400" b="0" i="0" dirty="0">
                <a:solidFill>
                  <a:srgbClr val="242424"/>
                </a:solidFill>
                <a:effectLst/>
                <a:latin typeface="+mj-lt"/>
                <a:hlinkClick r:id="rId6"/>
              </a:rPr>
              <a:t>ንትካል ግብሪ ኣውስትራሊያ</a:t>
            </a:r>
            <a:r>
              <a:rPr lang="am-ET" sz="2400" b="0" i="0" dirty="0">
                <a:solidFill>
                  <a:srgbClr val="242424"/>
                </a:solidFill>
                <a:effectLst/>
                <a:latin typeface="+mj-lt"/>
              </a:rPr>
              <a:t> (</a:t>
            </a:r>
            <a:r>
              <a:rPr lang="en-US" sz="2400" dirty="0" err="1">
                <a:solidFill>
                  <a:srgbClr val="242424"/>
                </a:solidFill>
                <a:latin typeface="+mj-lt"/>
              </a:rPr>
              <a:t>ato</a:t>
            </a:r>
            <a:r>
              <a:rPr lang="am-ET" sz="2400" dirty="0">
                <a:solidFill>
                  <a:srgbClr val="242424"/>
                </a:solidFill>
                <a:latin typeface="+mj-lt"/>
              </a:rPr>
              <a:t>) ምስ ማይ ጎቭ ምትእስ ሳር (</a:t>
            </a:r>
            <a:r>
              <a:rPr lang="en-US" sz="2400" dirty="0" err="1">
                <a:solidFill>
                  <a:srgbClr val="242424"/>
                </a:solidFill>
                <a:latin typeface="+mj-lt"/>
                <a:hlinkClick r:id="rId6"/>
              </a:rPr>
              <a:t>myGov</a:t>
            </a:r>
            <a:r>
              <a:rPr lang="am-ET" sz="2400" dirty="0">
                <a:solidFill>
                  <a:srgbClr val="242424"/>
                </a:solidFill>
                <a:latin typeface="+mj-lt"/>
              </a:rPr>
              <a:t>)</a:t>
            </a:r>
            <a:endParaRPr lang="en-US" sz="2400" dirty="0">
              <a:solidFill>
                <a:srgbClr val="242424"/>
              </a:solidFill>
              <a:latin typeface="+mj-lt"/>
            </a:endParaRPr>
          </a:p>
          <a:p>
            <a:pPr marL="457200" lvl="2">
              <a:lnSpc>
                <a:spcPct val="100000"/>
              </a:lnSpc>
              <a:spcBef>
                <a:spcPts val="0"/>
              </a:spcBef>
              <a:spcAft>
                <a:spcPts val="0"/>
              </a:spcAft>
            </a:pPr>
            <a:r>
              <a:rPr lang="am-ET" sz="2400" dirty="0">
                <a:solidFill>
                  <a:srgbClr val="242424"/>
                </a:solidFill>
                <a:latin typeface="+mj-lt"/>
                <a:hlinkClick r:id="rId7"/>
              </a:rPr>
              <a:t>ሜዲኬር (</a:t>
            </a:r>
            <a:r>
              <a:rPr lang="en-US" sz="2400" dirty="0" err="1">
                <a:solidFill>
                  <a:srgbClr val="242424"/>
                </a:solidFill>
                <a:latin typeface="+mj-lt"/>
                <a:hlinkClick r:id="rId7"/>
              </a:rPr>
              <a:t>medicare</a:t>
            </a:r>
            <a:r>
              <a:rPr lang="am-ET" sz="2400" dirty="0">
                <a:solidFill>
                  <a:srgbClr val="242424"/>
                </a:solidFill>
                <a:latin typeface="+mj-lt"/>
                <a:hlinkClick r:id="rId7"/>
              </a:rPr>
              <a:t>) ምስ ማይ ጎቭ </a:t>
            </a:r>
            <a:r>
              <a:rPr lang="en-US" sz="2400" dirty="0" err="1">
                <a:solidFill>
                  <a:srgbClr val="242424"/>
                </a:solidFill>
                <a:latin typeface="+mj-lt"/>
                <a:hlinkClick r:id="rId7"/>
              </a:rPr>
              <a:t>myGov</a:t>
            </a:r>
            <a:r>
              <a:rPr lang="am-ET" sz="2400" dirty="0">
                <a:solidFill>
                  <a:srgbClr val="242424"/>
                </a:solidFill>
                <a:latin typeface="+mj-lt"/>
              </a:rPr>
              <a:t> ምትእስ ሳር</a:t>
            </a:r>
            <a:endParaRPr lang="en-US" sz="2400" dirty="0">
              <a:solidFill>
                <a:srgbClr val="242424"/>
              </a:solidFill>
              <a:latin typeface="+mj-lt"/>
            </a:endParaRPr>
          </a:p>
          <a:p>
            <a:pPr marL="457200" lvl="2">
              <a:lnSpc>
                <a:spcPct val="100000"/>
              </a:lnSpc>
              <a:spcBef>
                <a:spcPts val="0"/>
              </a:spcBef>
              <a:spcAft>
                <a:spcPts val="0"/>
              </a:spcAft>
            </a:pPr>
            <a:r>
              <a:rPr lang="am-ET" sz="2400" dirty="0">
                <a:solidFill>
                  <a:srgbClr val="242424"/>
                </a:solidFill>
                <a:latin typeface="+mj-lt"/>
                <a:hlinkClick r:id="rId7"/>
              </a:rPr>
              <a:t>ናይ ጥዕና መረዳእታታተይ ምስ ማይ ጎቭ</a:t>
            </a:r>
            <a:r>
              <a:rPr lang="am-ET" sz="2400" dirty="0">
                <a:solidFill>
                  <a:srgbClr val="242424"/>
                </a:solidFill>
                <a:latin typeface="+mj-lt"/>
              </a:rPr>
              <a:t> </a:t>
            </a:r>
            <a:r>
              <a:rPr lang="am-ET" sz="2400" dirty="0">
                <a:solidFill>
                  <a:srgbClr val="242424"/>
                </a:solidFill>
                <a:latin typeface="+mj-lt"/>
                <a:hlinkClick r:id="rId7"/>
              </a:rPr>
              <a:t>(</a:t>
            </a:r>
            <a:r>
              <a:rPr lang="en-US" sz="2400" dirty="0" err="1">
                <a:solidFill>
                  <a:srgbClr val="242424"/>
                </a:solidFill>
                <a:latin typeface="+mj-lt"/>
                <a:hlinkClick r:id="rId8"/>
              </a:rPr>
              <a:t>myGov</a:t>
            </a:r>
            <a:r>
              <a:rPr lang="am-ET" sz="2400" dirty="0">
                <a:solidFill>
                  <a:srgbClr val="242424"/>
                </a:solidFill>
                <a:latin typeface="+mj-lt"/>
              </a:rPr>
              <a:t>)</a:t>
            </a:r>
            <a:r>
              <a:rPr lang="am-ET" sz="2400" dirty="0">
                <a:solidFill>
                  <a:srgbClr val="242424"/>
                </a:solidFill>
                <a:latin typeface="+mj-lt"/>
                <a:hlinkClick r:id="rId7"/>
              </a:rPr>
              <a:t> ምትእስ ሳር </a:t>
            </a:r>
            <a:endParaRPr lang="am-ET" sz="2400" dirty="0">
              <a:solidFill>
                <a:srgbClr val="242424"/>
              </a:solidFill>
              <a:latin typeface="+mj-lt"/>
            </a:endParaRPr>
          </a:p>
          <a:p>
            <a:pPr marL="457200" lvl="2">
              <a:lnSpc>
                <a:spcPct val="100000"/>
              </a:lnSpc>
              <a:spcBef>
                <a:spcPts val="0"/>
              </a:spcBef>
              <a:spcAft>
                <a:spcPts val="0"/>
              </a:spcAft>
            </a:pPr>
            <a:r>
              <a:rPr lang="am-ET" sz="2400" b="0" i="0" dirty="0">
                <a:solidFill>
                  <a:srgbClr val="242424"/>
                </a:solidFill>
                <a:effectLst/>
                <a:latin typeface="+mj-lt"/>
              </a:rPr>
              <a:t>ዝኾነ </a:t>
            </a:r>
            <a:r>
              <a:rPr lang="am-ET" sz="2400" dirty="0">
                <a:solidFill>
                  <a:srgbClr val="242424"/>
                </a:solidFill>
                <a:latin typeface="+mj-lt"/>
              </a:rPr>
              <a:t>ካብ እዚ ድረ ገጽ እዚ </a:t>
            </a:r>
            <a:r>
              <a:rPr lang="am-ET" sz="2400" b="0" i="0" dirty="0">
                <a:solidFill>
                  <a:srgbClr val="242424"/>
                </a:solidFill>
                <a:effectLst/>
                <a:latin typeface="+mj-lt"/>
              </a:rPr>
              <a:t>እትደልዮ ግልጋሎት ፡፡</a:t>
            </a:r>
            <a:endParaRPr lang="en-US" sz="20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9B0FD265-5065-62ED-5E9A-80852940E3F7}"/>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Community Champions Program</a:t>
            </a:r>
            <a:r>
              <a:rPr lang="en-AU" altLang="en-US" dirty="0"/>
              <a:t> .</a:t>
            </a:r>
            <a:endParaRPr lang="en-US" altLang="en-US" dirty="0"/>
          </a:p>
        </p:txBody>
      </p:sp>
      <p:sp>
        <p:nvSpPr>
          <p:cNvPr id="6" name="Slide Number Placeholder 5">
            <a:extLst>
              <a:ext uri="{FF2B5EF4-FFF2-40B4-BE49-F238E27FC236}">
                <a16:creationId xmlns:a16="http://schemas.microsoft.com/office/drawing/2014/main" id="{6D896F41-53D2-9AFC-F655-4F9A37388640}"/>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pPr>
                <a:spcAft>
                  <a:spcPts val="600"/>
                </a:spcAft>
                <a:defRPr/>
              </a:pPr>
              <a:t>24</a:t>
            </a:fld>
            <a:endParaRPr lang="en-AU" altLang="en-US"/>
          </a:p>
        </p:txBody>
      </p:sp>
    </p:spTree>
    <p:extLst>
      <p:ext uri="{BB962C8B-B14F-4D97-AF65-F5344CB8AC3E}">
        <p14:creationId xmlns:p14="http://schemas.microsoft.com/office/powerpoint/2010/main" val="428193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081D-103A-F60A-3D83-8712A4C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D836-2A09-2A87-252E-174AF9CDE97A}"/>
              </a:ext>
            </a:extLst>
          </p:cNvPr>
          <p:cNvSpPr>
            <a:spLocks noGrp="1"/>
          </p:cNvSpPr>
          <p:nvPr>
            <p:ph type="title"/>
          </p:nvPr>
        </p:nvSpPr>
        <p:spPr>
          <a:xfrm>
            <a:off x="838200" y="365125"/>
            <a:ext cx="9228138" cy="1325563"/>
          </a:xfrm>
        </p:spPr>
        <p:txBody>
          <a:bodyPr wrap="square" anchor="ctr">
            <a:normAutofit/>
          </a:bodyPr>
          <a:lstStyle/>
          <a:p>
            <a:r>
              <a:rPr lang="am-ET" dirty="0"/>
              <a:t>ኣስተንትኖት</a:t>
            </a:r>
            <a:endParaRPr lang="en-AU" dirty="0"/>
          </a:p>
        </p:txBody>
      </p:sp>
      <p:sp>
        <p:nvSpPr>
          <p:cNvPr id="3" name="Content Placeholder 2">
            <a:extLst>
              <a:ext uri="{FF2B5EF4-FFF2-40B4-BE49-F238E27FC236}">
                <a16:creationId xmlns:a16="http://schemas.microsoft.com/office/drawing/2014/main" id="{94DCCAF3-980F-B532-8E97-9CDA613AD292}"/>
              </a:ext>
            </a:extLst>
          </p:cNvPr>
          <p:cNvSpPr>
            <a:spLocks noGrp="1"/>
          </p:cNvSpPr>
          <p:nvPr>
            <p:ph sz="half" idx="2"/>
          </p:nvPr>
        </p:nvSpPr>
        <p:spPr>
          <a:xfrm>
            <a:off x="6172200" y="1825625"/>
            <a:ext cx="5181600" cy="3929223"/>
          </a:xfrm>
        </p:spPr>
        <p:txBody>
          <a:bodyPr wrap="square" anchor="t">
            <a:normAutofit/>
          </a:bodyPr>
          <a:lstStyle/>
          <a:p>
            <a:pPr marL="0" indent="0">
              <a:spcBef>
                <a:spcPts val="750"/>
              </a:spcBef>
              <a:spcAft>
                <a:spcPts val="750"/>
              </a:spcAft>
              <a:buNone/>
            </a:pPr>
            <a:r>
              <a:rPr lang="am-ET" b="0" i="0" dirty="0">
                <a:solidFill>
                  <a:schemeClr val="tx1"/>
                </a:solidFill>
                <a:effectLst/>
              </a:rPr>
              <a:t>ማይ ጎቭ፤ ናይ ጥዕና መዝገበይ፤ ከምኡ እውን ማይ ኣይዲ ኩሎም ንመንግስታዊ ግልጋሎታትካን ናይ ጥዕና መረዳእታትካን ብኦንላይን ክተሳሲ ይሕግዙ፡፡</a:t>
            </a:r>
            <a:endParaRPr lang="en-US" b="0" i="0" dirty="0">
              <a:solidFill>
                <a:schemeClr val="tx1"/>
              </a:solidFill>
              <a:effectLst/>
            </a:endParaRPr>
          </a:p>
          <a:p>
            <a:pPr marL="0" indent="0">
              <a:spcBef>
                <a:spcPts val="750"/>
              </a:spcBef>
              <a:spcAft>
                <a:spcPts val="750"/>
              </a:spcAft>
              <a:buNone/>
            </a:pPr>
            <a:r>
              <a:rPr lang="am-ET" dirty="0">
                <a:solidFill>
                  <a:schemeClr val="tx1"/>
                </a:solidFill>
              </a:rPr>
              <a:t>ምሽጢራዊ መሕለፊን ዝርዝራቱን ኣብ ጽኑዕ ቦታ ኣንብሮ፡፡</a:t>
            </a:r>
          </a:p>
          <a:p>
            <a:pPr marL="0" indent="0">
              <a:spcBef>
                <a:spcPts val="750"/>
              </a:spcBef>
              <a:spcAft>
                <a:spcPts val="750"/>
              </a:spcAft>
              <a:buNone/>
            </a:pPr>
            <a:r>
              <a:rPr lang="am-ET" dirty="0">
                <a:solidFill>
                  <a:schemeClr val="tx1"/>
                </a:solidFill>
              </a:rPr>
              <a:t>ንማይ ኣይ ዲ ትጥቀም እንተድኣ ሃሊኻ፤ ስልክኻ ምሽጢራዊ መሕለፊ ዘለዎን እዚ ድማ ማንም ሰብ ዘይግጥሞን ክኸውን ኣለዎ፡፡</a:t>
            </a:r>
            <a:endParaRPr lang="en-AU" dirty="0">
              <a:solidFill>
                <a:schemeClr val="tx1"/>
              </a:solidFill>
            </a:endParaRPr>
          </a:p>
        </p:txBody>
      </p:sp>
      <p:sp>
        <p:nvSpPr>
          <p:cNvPr id="4" name="Footer Placeholder 3">
            <a:extLst>
              <a:ext uri="{FF2B5EF4-FFF2-40B4-BE49-F238E27FC236}">
                <a16:creationId xmlns:a16="http://schemas.microsoft.com/office/drawing/2014/main" id="{186D6F3D-5A76-3DA2-C97C-B2810426EC37}"/>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Community Champions Program</a:t>
            </a:r>
          </a:p>
        </p:txBody>
      </p:sp>
      <p:sp>
        <p:nvSpPr>
          <p:cNvPr id="5" name="Slide Number Placeholder 4">
            <a:extLst>
              <a:ext uri="{FF2B5EF4-FFF2-40B4-BE49-F238E27FC236}">
                <a16:creationId xmlns:a16="http://schemas.microsoft.com/office/drawing/2014/main" id="{40727FEE-E798-48C4-4CE9-1922B3521924}"/>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25</a:t>
            </a:fld>
            <a:endParaRPr kumimoji="0" lang="en-AU" altLang="en-US" b="0" i="0" u="none" strike="noStrike" kern="1200" cap="none" spc="0" normalizeH="0" baseline="0" noProof="0">
              <a:ln>
                <a:noFill/>
              </a:ln>
              <a:effectLst/>
              <a:uLnTx/>
              <a:uFillTx/>
            </a:endParaRPr>
          </a:p>
        </p:txBody>
      </p:sp>
      <p:pic>
        <p:nvPicPr>
          <p:cNvPr id="7" name="Picture 6" descr="myID | Australian Government Department of Health and Aged Care">
            <a:extLst>
              <a:ext uri="{FF2B5EF4-FFF2-40B4-BE49-F238E27FC236}">
                <a16:creationId xmlns:a16="http://schemas.microsoft.com/office/drawing/2014/main" id="{8A45622C-A69F-083A-605F-47222E710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73" y="4656743"/>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myGov, Medicare, My Health Record, ATO and Centrelink logos.">
            <a:extLst>
              <a:ext uri="{FF2B5EF4-FFF2-40B4-BE49-F238E27FC236}">
                <a16:creationId xmlns:a16="http://schemas.microsoft.com/office/drawing/2014/main" id="{1DBD9371-3AB5-FF4D-5EB2-1181078A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5662" y="1690688"/>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0CF9B2DF-1658-3A77-E9F1-373742502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05" y="1951767"/>
            <a:ext cx="2239536" cy="7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am-ET" dirty="0"/>
              <a:t>የቐንየለይ</a:t>
            </a:r>
            <a:r>
              <a:rPr lang="en-AU" dirty="0"/>
              <a:t>!</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am-ET" dirty="0">
                <a:latin typeface="Nyala" panose="02000504070300020003" pitchFamily="2" charset="0"/>
              </a:rPr>
              <a:t>ናይ ቐጻላይ መደብ ሰደቓ ጊዜ</a:t>
            </a:r>
            <a:endParaRPr lang="en-AU"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262493"/>
            <a:ext cx="8389938" cy="1361354"/>
          </a:xfrm>
        </p:spPr>
        <p:txBody>
          <a:bodyPr/>
          <a:lstStyle/>
          <a:p>
            <a:pPr algn="ctr" eaLnBrk="1" hangingPunct="1"/>
            <a:r>
              <a:rPr lang="am-ET" sz="4400" noProof="0" dirty="0">
                <a:solidFill>
                  <a:schemeClr val="bg1"/>
                </a:solidFill>
                <a:cs typeface="Arial" panose="020B0604020202020204" pitchFamily="34" charset="0"/>
              </a:rPr>
              <a:t>የ</a:t>
            </a:r>
            <a:r>
              <a:rPr lang="am-ET" sz="4400" noProof="0" dirty="0">
                <a:solidFill>
                  <a:schemeClr val="bg1"/>
                </a:solidFill>
                <a:latin typeface="Nyala" panose="02000504070300020003" pitchFamily="2" charset="0"/>
                <a:cs typeface="Arial" panose="020B0604020202020204" pitchFamily="34" charset="0"/>
              </a:rPr>
              <a:t>ቐንየለይ</a:t>
            </a:r>
            <a:br>
              <a:rPr lang="am-ET" sz="4400" noProof="0" dirty="0">
                <a:solidFill>
                  <a:schemeClr val="bg1"/>
                </a:solidFill>
                <a:latin typeface="Nyala" panose="02000504070300020003" pitchFamily="2" charset="0"/>
                <a:cs typeface="Arial" panose="020B0604020202020204" pitchFamily="34" charset="0"/>
              </a:rPr>
            </a:br>
            <a:r>
              <a:rPr lang="am-ET" sz="4400" noProof="0" dirty="0">
                <a:solidFill>
                  <a:schemeClr val="bg1"/>
                </a:solidFill>
                <a:latin typeface="Nyala" panose="02000504070300020003" pitchFamily="2" charset="0"/>
                <a:cs typeface="Arial" panose="020B0604020202020204" pitchFamily="34" charset="0"/>
              </a:rPr>
              <a:t>መደብ ተጣበቕቲ ማሕበረሰብ</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2998781" y="5935662"/>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am-ET" sz="4200" dirty="0">
                <a:solidFill>
                  <a:schemeClr val="tx1"/>
                </a:solidFill>
              </a:rPr>
              <a:t>ንዓዲ</a:t>
            </a:r>
            <a:r>
              <a:rPr lang="en-US" sz="4200" dirty="0">
                <a:solidFill>
                  <a:schemeClr val="tx1"/>
                </a:solidFill>
              </a:rPr>
              <a:t> </a:t>
            </a:r>
            <a:r>
              <a:rPr lang="am-ET" sz="4200" dirty="0">
                <a:solidFill>
                  <a:schemeClr val="tx1"/>
                </a:solidFill>
              </a:rPr>
              <a:t>ኣፍልጦ ምሃብ</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7C99BC89-6DA8-D67C-6DC0-72C60E51D9E0}"/>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am-ET" dirty="0">
                <a:solidFill>
                  <a:schemeClr val="tx1"/>
                </a:solidFill>
              </a:rPr>
              <a:t>ኣብ መሬት እንዳ ኣባ ከምዘለና ንፈልጥ ኢና፡፡ ኣብዚ ዘለናዮ መሬት ንዝርከቡ ደቂ ኣባት ኣኽብሮት ኣለና፡፡</a:t>
            </a:r>
          </a:p>
          <a:p>
            <a:pPr eaLnBrk="1" hangingPunct="1">
              <a:lnSpc>
                <a:spcPct val="150000"/>
              </a:lnSpc>
              <a:spcBef>
                <a:spcPct val="0"/>
              </a:spcBef>
              <a:spcAft>
                <a:spcPts val="600"/>
              </a:spcAft>
              <a:buNone/>
            </a:pPr>
            <a:r>
              <a:rPr lang="am-ET" dirty="0">
                <a:solidFill>
                  <a:schemeClr val="tx1"/>
                </a:solidFill>
              </a:rPr>
              <a:t>ደቂ ኣባት ኣብዛ መሬት እዚኣ ንሓያሎ ዓመታት ተ</a:t>
            </a:r>
            <a:r>
              <a:rPr lang="am-ET" dirty="0">
                <a:solidFill>
                  <a:schemeClr val="tx1"/>
                </a:solidFill>
                <a:latin typeface="Nyala" panose="02000504070300020003" pitchFamily="2" charset="0"/>
              </a:rPr>
              <a:t>ቐሚጦም እዮም፡፡</a:t>
            </a:r>
            <a:endParaRPr lang="en-US" dirty="0">
              <a:solidFill>
                <a:schemeClr val="tx1"/>
              </a:solidFill>
            </a:endParaRPr>
          </a:p>
          <a:p>
            <a:pPr eaLnBrk="1" hangingPunct="1">
              <a:lnSpc>
                <a:spcPct val="150000"/>
              </a:lnSpc>
              <a:spcBef>
                <a:spcPct val="0"/>
              </a:spcBef>
              <a:spcAft>
                <a:spcPts val="600"/>
              </a:spcAft>
              <a:buNone/>
            </a:pPr>
            <a:r>
              <a:rPr lang="am-ET" dirty="0">
                <a:solidFill>
                  <a:schemeClr val="tx1"/>
                </a:solidFill>
              </a:rPr>
              <a:t>ንኩሎም ደቂ ኣባትን ንዓበይቶምን ኣኽብሮት ኣለና፡፡</a:t>
            </a:r>
            <a:endParaRPr lang="en-US" dirty="0">
              <a:solidFill>
                <a:schemeClr val="tx1"/>
              </a:solidFill>
            </a:endParaRPr>
          </a:p>
          <a:p>
            <a:pPr eaLnBrk="1" hangingPunct="1">
              <a:lnSpc>
                <a:spcPct val="150000"/>
              </a:lnSpc>
              <a:spcBef>
                <a:spcPct val="0"/>
              </a:spcBef>
              <a:spcAft>
                <a:spcPts val="600"/>
              </a:spcAft>
              <a:buNone/>
            </a:pPr>
            <a:r>
              <a:rPr lang="am-ET" dirty="0">
                <a:solidFill>
                  <a:schemeClr val="tx1"/>
                </a:solidFill>
              </a:rPr>
              <a:t>ካብቲ ናቶም ዛንታታት ክንመሃር ንኽእል ኢና፡፡</a:t>
            </a:r>
            <a:r>
              <a:rPr lang="en-US" dirty="0">
                <a:solidFill>
                  <a:schemeClr val="tx1"/>
                </a:solidFill>
              </a:rPr>
              <a:t>.</a:t>
            </a:r>
          </a:p>
          <a:p>
            <a:pPr eaLnBrk="1" hangingPunct="1">
              <a:lnSpc>
                <a:spcPct val="150000"/>
              </a:lnSpc>
              <a:spcBef>
                <a:spcPct val="0"/>
              </a:spcBef>
              <a:spcAft>
                <a:spcPts val="600"/>
              </a:spcAft>
              <a:buNone/>
            </a:pPr>
            <a:r>
              <a:rPr lang="am-ET" dirty="0">
                <a:solidFill>
                  <a:schemeClr val="tx1"/>
                </a:solidFill>
              </a:rPr>
              <a:t>እዛ መሬት እዚኣ ካብ ብኣንተውኡን ንመጻኢን ናይ ደቂ ኣባት መሬት እያ፡፡</a:t>
            </a:r>
            <a:endParaRPr lang="en-US" sz="1800" dirty="0">
              <a:solidFill>
                <a:schemeClr val="tx1"/>
              </a:solidFill>
            </a:endParaRPr>
          </a:p>
          <a:p>
            <a:pPr eaLnBrk="1" hangingPunct="1">
              <a:lnSpc>
                <a:spcPct val="150000"/>
              </a:lnSpc>
              <a:spcBef>
                <a:spcPct val="0"/>
              </a:spcBef>
              <a:spcAft>
                <a:spcPts val="600"/>
              </a:spcAft>
              <a:buNone/>
            </a:pPr>
            <a:endParaRPr lang="en-US" noProof="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am-ET" dirty="0">
                <a:solidFill>
                  <a:srgbClr val="1962B2"/>
                </a:solidFill>
              </a:rPr>
              <a:t>ናይ መንግስቲ ግልጋሎታት ብኦንላይን</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am-ET" dirty="0"/>
              <a:t>ናይ ምዕራብ ኣውስትራሊያ ናይ ዲጂታል ሓዋሳይ ፕሮጄክት</a:t>
            </a:r>
            <a:endParaRPr lang="en-AU"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996056" y="2244811"/>
            <a:ext cx="9228138" cy="1325563"/>
          </a:xfrm>
        </p:spPr>
        <p:txBody>
          <a:bodyPr vert="horz" wrap="square" lIns="91440" tIns="45720" rIns="91440" bIns="45720" numCol="1" rtlCol="0" anchor="ctr" anchorCtr="0" compatLnSpc="1">
            <a:prstTxWarp prst="textNoShape">
              <a:avLst/>
            </a:prstTxWarp>
            <a:normAutofit/>
          </a:bodyPr>
          <a:lstStyle/>
          <a:p>
            <a:r>
              <a:rPr lang="am-ET" sz="5400" noProof="0" dirty="0"/>
              <a:t>ሌላታት</a:t>
            </a: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am-ET" dirty="0">
                <a:solidFill>
                  <a:schemeClr val="tx1"/>
                </a:solidFill>
              </a:rPr>
              <a:t>ነቲ ጉጅለ ንርእስኻ ኣላሊይ፡፡</a:t>
            </a:r>
            <a:endParaRPr lang="en-AU" dirty="0">
              <a:solidFill>
                <a:schemeClr val="tx1"/>
              </a:solidFill>
            </a:endParaRPr>
          </a:p>
          <a:p>
            <a:r>
              <a:rPr lang="am-ET" dirty="0">
                <a:solidFill>
                  <a:schemeClr val="tx1"/>
                </a:solidFill>
              </a:rPr>
              <a:t>ምስ ናይ መንግስታዊ ግልጋሎት ኦንላይን ተኣሳሲሩ ዘለካ ተሞክሮ ኣካፍል፡፡</a:t>
            </a:r>
          </a:p>
          <a:p>
            <a:endParaRPr lang="am-ET" dirty="0">
              <a:solidFill>
                <a:schemeClr val="tx1"/>
              </a:solidFill>
            </a:endParaRPr>
          </a:p>
        </p:txBody>
      </p:sp>
    </p:spTree>
    <p:extLst>
      <p:ext uri="{BB962C8B-B14F-4D97-AF65-F5344CB8AC3E}">
        <p14:creationId xmlns:p14="http://schemas.microsoft.com/office/powerpoint/2010/main" val="27548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1325563"/>
          </a:xfrm>
        </p:spPr>
        <p:txBody>
          <a:bodyPr wrap="square" anchor="ctr">
            <a:normAutofit/>
          </a:bodyPr>
          <a:lstStyle/>
          <a:p>
            <a:r>
              <a:rPr lang="am-ET" dirty="0"/>
              <a:t>ናይ እዚ </a:t>
            </a:r>
            <a:r>
              <a:rPr lang="en-US" dirty="0" err="1"/>
              <a:t>ክፍለ</a:t>
            </a:r>
            <a:r>
              <a:rPr lang="en-US" dirty="0"/>
              <a:t>-</a:t>
            </a:r>
            <a:r>
              <a:rPr lang="am-ET" dirty="0"/>
              <a:t>ጊዜ ሓፈሻዊ ስእሊ</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am-ET" b="0" i="0" dirty="0">
                <a:solidFill>
                  <a:schemeClr val="tx1"/>
                </a:solidFill>
                <a:effectLst/>
              </a:rPr>
              <a:t>እዚ ክፍለ፟</a:t>
            </a:r>
            <a:r>
              <a:rPr lang="en-US" b="0" i="0" dirty="0">
                <a:solidFill>
                  <a:schemeClr val="tx1"/>
                </a:solidFill>
                <a:effectLst/>
              </a:rPr>
              <a:t>-</a:t>
            </a:r>
            <a:r>
              <a:rPr lang="am-ET" b="0" i="0" dirty="0">
                <a:solidFill>
                  <a:schemeClr val="tx1"/>
                </a:solidFill>
                <a:effectLst/>
              </a:rPr>
              <a:t>ጊዜ እዞም ዝስዕቡ ክሽፍን እዩ፡፡</a:t>
            </a:r>
            <a:endParaRPr lang="en-US" b="0" i="0" dirty="0">
              <a:solidFill>
                <a:schemeClr val="tx1"/>
              </a:solidFill>
              <a:effectLst/>
            </a:endParaRPr>
          </a:p>
          <a:p>
            <a:pPr>
              <a:lnSpc>
                <a:spcPct val="100000"/>
              </a:lnSpc>
              <a:spcBef>
                <a:spcPts val="600"/>
              </a:spcBef>
              <a:spcAft>
                <a:spcPts val="600"/>
              </a:spcAft>
            </a:pPr>
            <a:r>
              <a:rPr lang="am-ET" dirty="0">
                <a:solidFill>
                  <a:schemeClr val="tx1"/>
                </a:solidFill>
              </a:rPr>
              <a:t>መንግስታዊ ግልጋሎታት ንማይ ጎቭ ሓዊሱ እንታይ ምዃኖም </a:t>
            </a:r>
          </a:p>
          <a:p>
            <a:pPr>
              <a:lnSpc>
                <a:spcPct val="100000"/>
              </a:lnSpc>
              <a:spcBef>
                <a:spcPts val="600"/>
              </a:spcBef>
              <a:spcAft>
                <a:spcPts val="600"/>
              </a:spcAft>
            </a:pPr>
            <a:r>
              <a:rPr lang="am-ET" dirty="0">
                <a:solidFill>
                  <a:schemeClr val="tx1"/>
                </a:solidFill>
              </a:rPr>
              <a:t>ናይ ማይ ጎቭ ሒሳብ ከመይ ከም እትኸፍቶ</a:t>
            </a:r>
          </a:p>
          <a:p>
            <a:pPr>
              <a:lnSpc>
                <a:spcPct val="100000"/>
              </a:lnSpc>
              <a:spcBef>
                <a:spcPts val="600"/>
              </a:spcBef>
              <a:spcAft>
                <a:spcPts val="600"/>
              </a:spcAft>
            </a:pPr>
            <a:r>
              <a:rPr lang="am-ET" dirty="0">
                <a:solidFill>
                  <a:schemeClr val="tx1"/>
                </a:solidFill>
              </a:rPr>
              <a:t>ኩሎም ግልጋሎታት ናብ ማይ ጎቭ ምትእስሳር</a:t>
            </a:r>
          </a:p>
          <a:p>
            <a:pPr>
              <a:lnSpc>
                <a:spcPct val="100000"/>
              </a:lnSpc>
              <a:spcBef>
                <a:spcPts val="600"/>
              </a:spcBef>
              <a:spcAft>
                <a:spcPts val="600"/>
              </a:spcAft>
            </a:pPr>
            <a:r>
              <a:rPr lang="am-ET" dirty="0">
                <a:solidFill>
                  <a:schemeClr val="tx1"/>
                </a:solidFill>
              </a:rPr>
              <a:t>ሓገዝ እንተደሊኻ ናበይ ገጽካ ከይድካ ከም እትሓትት፡፡</a:t>
            </a: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Community Champions Program</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6</a:t>
            </a:fld>
            <a:endParaRPr kumimoji="0" lang="en-AU" altLang="en-US" b="0" i="0" u="none" strike="noStrike" kern="1200" cap="none" spc="0" normalizeH="0" baseline="0" noProof="0">
              <a:ln>
                <a:noFill/>
              </a:ln>
              <a:effectLst/>
              <a:uLnTx/>
              <a:uFillTx/>
            </a:endParaRPr>
          </a:p>
        </p:txBody>
      </p:sp>
      <p:pic>
        <p:nvPicPr>
          <p:cNvPr id="9222" name="Picture 6" descr="myID | Australian Government Department of Health and Aged Care">
            <a:extLst>
              <a:ext uri="{FF2B5EF4-FFF2-40B4-BE49-F238E27FC236}">
                <a16:creationId xmlns:a16="http://schemas.microsoft.com/office/drawing/2014/main" id="{A6143B46-775E-0779-FDE5-553B3F23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1" y="4530601"/>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myGov, Medicare, My Health Record, ATO and Centrelink logos.">
            <a:extLst>
              <a:ext uri="{FF2B5EF4-FFF2-40B4-BE49-F238E27FC236}">
                <a16:creationId xmlns:a16="http://schemas.microsoft.com/office/drawing/2014/main" id="{FE8C0E47-E0A0-22D1-B629-3BB33EE34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55970" y="1564546"/>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Gov Home | myGov">
            <a:extLst>
              <a:ext uri="{FF2B5EF4-FFF2-40B4-BE49-F238E27FC236}">
                <a16:creationId xmlns:a16="http://schemas.microsoft.com/office/drawing/2014/main" id="{BE23917A-6E52-BE7F-A3B3-FA69DB1DB2E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07313" y="1825625"/>
            <a:ext cx="2239536" cy="7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838200" y="365125"/>
            <a:ext cx="9228138" cy="1325563"/>
          </a:xfrm>
        </p:spPr>
        <p:txBody>
          <a:bodyPr wrap="square" anchor="ctr">
            <a:normAutofit/>
          </a:bodyPr>
          <a:lstStyle/>
          <a:p>
            <a:r>
              <a:rPr lang="am-ET" dirty="0"/>
              <a:t>ማይ ጎቭ እንታይ እዩ?</a:t>
            </a:r>
            <a:endParaRPr lang="en-AU" dirty="0"/>
          </a:p>
        </p:txBody>
      </p:sp>
      <p:pic>
        <p:nvPicPr>
          <p:cNvPr id="20" name="Picture 2" descr="myGov Home | myGov">
            <a:extLst>
              <a:ext uri="{FF2B5EF4-FFF2-40B4-BE49-F238E27FC236}">
                <a16:creationId xmlns:a16="http://schemas.microsoft.com/office/drawing/2014/main" id="{70D62B91-3489-E48C-79DD-00F59C9BB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97914"/>
            <a:ext cx="4357914" cy="150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9570630-12BD-CE5C-DD75-09118882D218}"/>
              </a:ext>
            </a:extLst>
          </p:cNvPr>
          <p:cNvSpPr>
            <a:spLocks noGrp="1"/>
          </p:cNvSpPr>
          <p:nvPr>
            <p:ph sz="half" idx="2"/>
          </p:nvPr>
        </p:nvSpPr>
        <p:spPr>
          <a:xfrm>
            <a:off x="6172200" y="1825625"/>
            <a:ext cx="5181600" cy="3929223"/>
          </a:xfrm>
        </p:spPr>
        <p:txBody>
          <a:bodyPr wrap="square" anchor="t">
            <a:normAutofit/>
          </a:bodyPr>
          <a:lstStyle/>
          <a:p>
            <a:pPr>
              <a:spcBef>
                <a:spcPts val="750"/>
              </a:spcBef>
              <a:spcAft>
                <a:spcPts val="750"/>
              </a:spcAft>
              <a:buFont typeface="Arial" panose="020B0604020202020204" pitchFamily="34" charset="0"/>
              <a:buChar char="•"/>
            </a:pPr>
            <a:r>
              <a:rPr lang="am-ET" b="0" i="0" dirty="0">
                <a:solidFill>
                  <a:schemeClr val="tx1"/>
                </a:solidFill>
                <a:effectLst/>
              </a:rPr>
              <a:t>ማይ ጎቭ ንናይ መንግስቲ ግልጋሎት ንርእስኻ ተበጻሓይ ንክኽተገብር ውሑስ መገዲ እዩ፡፡</a:t>
            </a:r>
            <a:endParaRPr lang="en-US" b="0" i="0" dirty="0">
              <a:solidFill>
                <a:schemeClr val="tx1"/>
              </a:solidFill>
              <a:effectLst/>
            </a:endParaRPr>
          </a:p>
          <a:p>
            <a:pPr>
              <a:spcBef>
                <a:spcPts val="750"/>
              </a:spcBef>
              <a:spcAft>
                <a:spcPts val="750"/>
              </a:spcAft>
              <a:buFont typeface="Arial" panose="020B0604020202020204" pitchFamily="34" charset="0"/>
              <a:buChar char="•"/>
            </a:pPr>
            <a:r>
              <a:rPr lang="am-ET" dirty="0">
                <a:solidFill>
                  <a:schemeClr val="tx1"/>
                </a:solidFill>
              </a:rPr>
              <a:t>ምስ ከም ካብ ሴንተርሊንክ፤ ሜዲ ኬር ከም ኡ እውን ኣውስትራሊያ ቢሮ ግብሪ ዝኣምሰሉ ትካላት ዝርከቡ ግልጋሎታት ክተተኣሳስር ይሕግዘካ፡፡ </a:t>
            </a:r>
            <a:endParaRPr lang="am-ET" b="0" i="0" dirty="0">
              <a:solidFill>
                <a:schemeClr val="tx1"/>
              </a:solidFill>
              <a:effectLst/>
            </a:endParaRPr>
          </a:p>
          <a:p>
            <a:pPr>
              <a:spcBef>
                <a:spcPts val="750"/>
              </a:spcBef>
              <a:spcAft>
                <a:spcPts val="750"/>
              </a:spcAft>
              <a:buFont typeface="Arial" panose="020B0604020202020204" pitchFamily="34" charset="0"/>
              <a:buChar char="•"/>
            </a:pPr>
            <a:r>
              <a:rPr lang="am-ET" dirty="0">
                <a:solidFill>
                  <a:schemeClr val="tx1"/>
                </a:solidFill>
              </a:rPr>
              <a:t>ካብ ኡ </a:t>
            </a:r>
            <a:r>
              <a:rPr lang="am-ET" dirty="0">
                <a:solidFill>
                  <a:schemeClr val="tx1"/>
                </a:solidFill>
                <a:latin typeface="Nyala" panose="02000504070300020003" pitchFamily="2" charset="0"/>
              </a:rPr>
              <a:t>ቐጺሉ፡ </a:t>
            </a:r>
            <a:r>
              <a:rPr lang="am-ET" dirty="0">
                <a:solidFill>
                  <a:schemeClr val="tx1"/>
                </a:solidFill>
              </a:rPr>
              <a:t>ነዚኦም ግልጋሎታት ብናይ ማይ ጎቭ መፍቱሕ ሕለፍ ኣቢልካ ኣብ ሓደ ቦታ ክትረኽቦም ትኽእል ኢኻ፡፡</a:t>
            </a:r>
            <a:endParaRPr lang="en-US" b="0" i="0" dirty="0">
              <a:solidFill>
                <a:schemeClr val="tx1"/>
              </a:solidFill>
              <a:effectLst/>
            </a:endParaRP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7</a:t>
            </a:fld>
            <a:endParaRPr lang="en-AU" altLang="en-US"/>
          </a:p>
        </p:txBody>
      </p:sp>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EA28-508A-935C-C5AD-2DD13DA6C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1FB90-6BE5-D3AB-9DA7-801A98B8CA0C}"/>
              </a:ext>
            </a:extLst>
          </p:cNvPr>
          <p:cNvSpPr>
            <a:spLocks noGrp="1"/>
          </p:cNvSpPr>
          <p:nvPr>
            <p:ph type="title"/>
          </p:nvPr>
        </p:nvSpPr>
        <p:spPr>
          <a:xfrm>
            <a:off x="754062" y="109764"/>
            <a:ext cx="9228138" cy="1325563"/>
          </a:xfrm>
        </p:spPr>
        <p:txBody>
          <a:bodyPr wrap="square" anchor="ctr">
            <a:normAutofit/>
          </a:bodyPr>
          <a:lstStyle/>
          <a:p>
            <a:r>
              <a:rPr lang="am-ET" dirty="0"/>
              <a:t>ሒሳብ ማይ ጎቭ ምስራት</a:t>
            </a:r>
            <a:endParaRPr lang="en-AU" dirty="0"/>
          </a:p>
        </p:txBody>
      </p:sp>
      <p:pic>
        <p:nvPicPr>
          <p:cNvPr id="20" name="Picture 2" descr="myGov Home | myGov">
            <a:extLst>
              <a:ext uri="{FF2B5EF4-FFF2-40B4-BE49-F238E27FC236}">
                <a16:creationId xmlns:a16="http://schemas.microsoft.com/office/drawing/2014/main" id="{2914B12C-7022-C2DE-99AD-7F57C0D25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0223" y="136525"/>
            <a:ext cx="2656115" cy="915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709ADCD-DBDF-B04F-86BE-B20B7015725D}"/>
              </a:ext>
            </a:extLst>
          </p:cNvPr>
          <p:cNvSpPr>
            <a:spLocks noGrp="1"/>
          </p:cNvSpPr>
          <p:nvPr>
            <p:ph sz="half" idx="2"/>
          </p:nvPr>
        </p:nvSpPr>
        <p:spPr>
          <a:xfrm>
            <a:off x="580571" y="1221469"/>
            <a:ext cx="11059886" cy="5255532"/>
          </a:xfrm>
        </p:spPr>
        <p:txBody>
          <a:bodyPr wrap="square" anchor="t">
            <a:noAutofit/>
          </a:bodyPr>
          <a:lstStyle/>
          <a:p>
            <a:pPr marL="0" indent="0">
              <a:spcBef>
                <a:spcPts val="750"/>
              </a:spcBef>
              <a:spcAft>
                <a:spcPts val="750"/>
              </a:spcAft>
              <a:buNone/>
            </a:pPr>
            <a:r>
              <a:rPr lang="am-ET" sz="2000" dirty="0">
                <a:solidFill>
                  <a:schemeClr val="tx1"/>
                </a:solidFill>
              </a:rPr>
              <a:t>ናይ ማይ ጎቭ ሒሳብ ንክትኸፍት፡ ናይ ኢሜይል ኣድራሻን ሞባይል ስልክን የድለየካ፡፡ </a:t>
            </a:r>
            <a:endParaRPr lang="en-US" sz="2000" dirty="0">
              <a:solidFill>
                <a:schemeClr val="tx1"/>
              </a:solidFill>
            </a:endParaRPr>
          </a:p>
          <a:p>
            <a:pPr algn="l">
              <a:buNone/>
            </a:pPr>
            <a:r>
              <a:rPr lang="am-ET" sz="2000" dirty="0">
                <a:solidFill>
                  <a:schemeClr val="tx1"/>
                </a:solidFill>
              </a:rPr>
              <a:t>ንዑዑ ንምግባር ዘድልዩ ገለ ክያዶታት ከም ዝስዕብ </a:t>
            </a:r>
            <a:r>
              <a:rPr lang="am-ET" sz="2000" dirty="0">
                <a:solidFill>
                  <a:schemeClr val="tx1"/>
                </a:solidFill>
                <a:latin typeface="Nyala" panose="02000504070300020003" pitchFamily="2" charset="0"/>
              </a:rPr>
              <a:t>ቐሪቦም ኣለዉ፡፡</a:t>
            </a:r>
            <a:endParaRPr lang="en-US" sz="2000" dirty="0">
              <a:solidFill>
                <a:schemeClr val="tx1"/>
              </a:solidFill>
            </a:endParaRPr>
          </a:p>
          <a:p>
            <a:pPr marL="623888" indent="-361950" algn="l">
              <a:buFont typeface="+mj-lt"/>
              <a:buAutoNum type="arabicPeriod"/>
            </a:pPr>
            <a:r>
              <a:rPr lang="am-ET" sz="2000" dirty="0">
                <a:solidFill>
                  <a:schemeClr val="tx1"/>
                </a:solidFill>
              </a:rPr>
              <a:t>ናብ ማይ ጎቭ ኪድ፤ ሒሳብ ምረጽ ንዝብል ድማ ምረጽ፡፡</a:t>
            </a:r>
            <a:r>
              <a:rPr lang="en-US" sz="2000" dirty="0">
                <a:solidFill>
                  <a:schemeClr val="tx1"/>
                </a:solidFill>
              </a:rPr>
              <a:t> </a:t>
            </a:r>
          </a:p>
          <a:p>
            <a:pPr marL="623888" indent="-361950" algn="l">
              <a:buFont typeface="+mj-lt"/>
              <a:buAutoNum type="arabicPeriod"/>
            </a:pPr>
            <a:r>
              <a:rPr lang="am-ET" sz="2000" dirty="0">
                <a:solidFill>
                  <a:schemeClr val="tx1"/>
                </a:solidFill>
              </a:rPr>
              <a:t>ምስ ኢሜይልካ ዶ ክት</a:t>
            </a:r>
            <a:r>
              <a:rPr lang="am-ET" sz="2000" dirty="0">
                <a:solidFill>
                  <a:schemeClr val="tx1"/>
                </a:solidFill>
                <a:latin typeface="Nyala" panose="02000504070300020003" pitchFamily="2" charset="0"/>
              </a:rPr>
              <a:t>ቕጽል ንዝብል ምረጾ፡፡</a:t>
            </a:r>
            <a:endParaRPr lang="en-US" sz="2000" dirty="0">
              <a:solidFill>
                <a:schemeClr val="tx1"/>
              </a:solidFill>
            </a:endParaRPr>
          </a:p>
          <a:p>
            <a:pPr marL="623888" indent="-361950" algn="l">
              <a:buFont typeface="+mj-lt"/>
              <a:buAutoNum type="arabicPeriod"/>
            </a:pPr>
            <a:r>
              <a:rPr lang="am-ET" sz="2000" dirty="0">
                <a:solidFill>
                  <a:schemeClr val="tx1"/>
                </a:solidFill>
              </a:rPr>
              <a:t>ሓለዋ ናይ ውልቂ ገበናን ስርዓት ኣጣ</a:t>
            </a:r>
            <a:r>
              <a:rPr lang="am-ET" sz="2000" dirty="0">
                <a:solidFill>
                  <a:schemeClr val="tx1"/>
                </a:solidFill>
                <a:latin typeface="Nyala" panose="02000504070300020003" pitchFamily="2" charset="0"/>
              </a:rPr>
              <a:t>ቕማን ንዝብል ጽሑፍ ኣንብቦ፡፡ እንተተረዲኡካን እንተተስማሚዕካሉን፤ ቐጽል ንዝብል ምረጽ፡፡</a:t>
            </a:r>
            <a:endParaRPr lang="en-US" sz="2000" dirty="0">
              <a:solidFill>
                <a:schemeClr val="tx1"/>
              </a:solidFill>
            </a:endParaRPr>
          </a:p>
          <a:p>
            <a:pPr marL="623888" indent="-361950" algn="l">
              <a:buFont typeface="+mj-lt"/>
              <a:buAutoNum type="arabicPeriod"/>
            </a:pPr>
            <a:r>
              <a:rPr lang="am-ET" sz="2000" dirty="0">
                <a:solidFill>
                  <a:schemeClr val="tx1"/>
                </a:solidFill>
              </a:rPr>
              <a:t>ናይ ኢሜይል ኣድራሻኻ ኣእቱ፡፡ </a:t>
            </a:r>
            <a:r>
              <a:rPr lang="am-ET" sz="2000" dirty="0">
                <a:solidFill>
                  <a:schemeClr val="tx1"/>
                </a:solidFill>
                <a:latin typeface="Nyala" panose="02000504070300020003" pitchFamily="2" charset="0"/>
              </a:rPr>
              <a:t>ቐጽል ንዝብል ጠውቕ፡፡</a:t>
            </a:r>
            <a:endParaRPr lang="am-ET" sz="2000" dirty="0">
              <a:solidFill>
                <a:schemeClr val="tx1"/>
              </a:solidFill>
            </a:endParaRPr>
          </a:p>
          <a:p>
            <a:pPr marL="623888" indent="-361950" algn="l">
              <a:buFont typeface="+mj-lt"/>
              <a:buAutoNum type="arabicPeriod"/>
            </a:pPr>
            <a:r>
              <a:rPr lang="am-ET" sz="2000" dirty="0">
                <a:solidFill>
                  <a:schemeClr val="tx1"/>
                </a:solidFill>
              </a:rPr>
              <a:t>ብ ኢሜይል ንዝተሰደደልካ ምሽጥራዊ ፊደል ወይ ከዓ ቁጽሪ ኣእቱ፤ </a:t>
            </a:r>
            <a:r>
              <a:rPr lang="am-ET" sz="2000" dirty="0">
                <a:solidFill>
                  <a:schemeClr val="tx1"/>
                </a:solidFill>
                <a:latin typeface="Nyala" panose="02000504070300020003" pitchFamily="2" charset="0"/>
              </a:rPr>
              <a:t>ቐጽል ንዝብል ድማ ጠውቕ፡፡</a:t>
            </a:r>
          </a:p>
          <a:p>
            <a:pPr marL="623888" indent="-361950" algn="l">
              <a:buFont typeface="+mj-lt"/>
              <a:buAutoNum type="arabicPeriod"/>
            </a:pPr>
            <a:r>
              <a:rPr lang="am-ET" sz="2000" dirty="0">
                <a:solidFill>
                  <a:schemeClr val="tx1"/>
                </a:solidFill>
              </a:rPr>
              <a:t>ን</a:t>
            </a:r>
            <a:r>
              <a:rPr lang="am-ET" sz="2000" dirty="0">
                <a:solidFill>
                  <a:schemeClr val="tx1"/>
                </a:solidFill>
                <a:latin typeface="Nyala" panose="02000504070300020003" pitchFamily="2" charset="0"/>
              </a:rPr>
              <a:t>ቑጽሪ ሞባይል ስልክኻ ኣእቱ (ግድን ኣይኮነን)፤ ቐጽል ንዝብል ጠውቕ፡፡</a:t>
            </a:r>
          </a:p>
          <a:p>
            <a:pPr marL="623888" indent="-361950">
              <a:buFont typeface="+mj-lt"/>
              <a:buAutoNum type="arabicPeriod"/>
            </a:pPr>
            <a:r>
              <a:rPr lang="am-ET" sz="2000" dirty="0">
                <a:solidFill>
                  <a:schemeClr val="tx1"/>
                </a:solidFill>
                <a:latin typeface="Nyala" panose="02000504070300020003" pitchFamily="2" charset="0"/>
              </a:rPr>
              <a:t>ናብ ሞባይል ስልክኻ </a:t>
            </a:r>
            <a:r>
              <a:rPr lang="am-ET" sz="2000" dirty="0">
                <a:solidFill>
                  <a:schemeClr val="tx1"/>
                </a:solidFill>
              </a:rPr>
              <a:t>ንዝተሰደደልካ ምሽጥራዊ ፊደል ወይ ከዓ ቁጽሪ ኣእቱ፤ </a:t>
            </a:r>
            <a:r>
              <a:rPr lang="am-ET" sz="2000" dirty="0">
                <a:solidFill>
                  <a:schemeClr val="tx1"/>
                </a:solidFill>
                <a:latin typeface="Nyala" panose="02000504070300020003" pitchFamily="2" charset="0"/>
              </a:rPr>
              <a:t>ቑጽል ንዝብል ጠውቕ፡፡</a:t>
            </a:r>
          </a:p>
          <a:p>
            <a:pPr marL="623888" indent="-361950">
              <a:buFont typeface="+mj-lt"/>
              <a:buAutoNum type="arabicPeriod"/>
            </a:pPr>
            <a:r>
              <a:rPr lang="am-ET" sz="2000" dirty="0">
                <a:solidFill>
                  <a:schemeClr val="tx1"/>
                </a:solidFill>
              </a:rPr>
              <a:t>ምሽጥራዊ መሕለፊ </a:t>
            </a:r>
            <a:r>
              <a:rPr lang="am-ET" sz="2000" dirty="0">
                <a:solidFill>
                  <a:schemeClr val="tx1"/>
                </a:solidFill>
                <a:latin typeface="Nyala" panose="02000504070300020003" pitchFamily="2" charset="0"/>
              </a:rPr>
              <a:t>ኣእቲ፤ ንካል ኣይ ጊዜ እውን ኣእቲ፡፡ </a:t>
            </a:r>
          </a:p>
          <a:p>
            <a:pPr marL="623888" indent="-361950">
              <a:buFont typeface="+mj-lt"/>
              <a:buAutoNum type="arabicPeriod"/>
            </a:pPr>
            <a:r>
              <a:rPr lang="am-ET" sz="2000" dirty="0">
                <a:solidFill>
                  <a:schemeClr val="tx1"/>
                </a:solidFill>
                <a:latin typeface="Nyala" panose="02000504070300020003" pitchFamily="2" charset="0"/>
              </a:rPr>
              <a:t>3 ናይ ምሽጥር ሕቶታት ኣዳሉ፤ ንሰለስቲአን መልሰን፡፡ ወይ እውን ካብቲ ዝርዝር ምረጽ ወይ እውን ናይ ባዕልኻ ፍጠር፡፡</a:t>
            </a:r>
          </a:p>
          <a:p>
            <a:pPr>
              <a:spcBef>
                <a:spcPts val="750"/>
              </a:spcBef>
              <a:spcAft>
                <a:spcPts val="750"/>
              </a:spcAft>
              <a:buFont typeface="Arial" panose="020B0604020202020204" pitchFamily="34" charset="0"/>
              <a:buChar char="•"/>
            </a:pPr>
            <a:r>
              <a:rPr lang="am-ET" sz="2000" dirty="0">
                <a:solidFill>
                  <a:schemeClr val="tx1"/>
                </a:solidFill>
              </a:rPr>
              <a:t>ንተወሳኺ ሓበሬታ</a:t>
            </a:r>
            <a:r>
              <a:rPr lang="en-US" sz="2000" dirty="0">
                <a:solidFill>
                  <a:schemeClr val="tx1"/>
                </a:solidFill>
              </a:rPr>
              <a:t>: </a:t>
            </a:r>
            <a:r>
              <a:rPr lang="en-US" sz="2000" dirty="0">
                <a:solidFill>
                  <a:schemeClr val="tx1"/>
                </a:solidFill>
                <a:hlinkClick r:id="rId4"/>
              </a:rPr>
              <a:t>https://my.gov.au/en/about/help/mygov-website/create-mygov-account</a:t>
            </a:r>
            <a:endParaRPr lang="en-US" sz="2000" dirty="0">
              <a:solidFill>
                <a:schemeClr val="tx1"/>
              </a:solidFill>
            </a:endParaRPr>
          </a:p>
          <a:p>
            <a:pPr marL="0" indent="0">
              <a:spcBef>
                <a:spcPts val="750"/>
              </a:spcBef>
              <a:spcAft>
                <a:spcPts val="750"/>
              </a:spcAft>
              <a:buNone/>
            </a:pPr>
            <a:r>
              <a:rPr lang="am-ET" sz="2000" dirty="0">
                <a:solidFill>
                  <a:schemeClr val="tx1"/>
                </a:solidFill>
              </a:rPr>
              <a:t>ስ፡</a:t>
            </a:r>
            <a:endParaRPr lang="en-US" sz="2000" dirty="0">
              <a:solidFill>
                <a:schemeClr val="tx1"/>
              </a:solidFill>
            </a:endParaRPr>
          </a:p>
        </p:txBody>
      </p:sp>
      <p:sp>
        <p:nvSpPr>
          <p:cNvPr id="5" name="Footer Placeholder 4">
            <a:extLst>
              <a:ext uri="{FF2B5EF4-FFF2-40B4-BE49-F238E27FC236}">
                <a16:creationId xmlns:a16="http://schemas.microsoft.com/office/drawing/2014/main" id="{773E001F-CC5D-3C43-75FB-98F06A4E966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9E7D3299-3EE7-790D-CA34-A3F2E61DED6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8</a:t>
            </a:fld>
            <a:endParaRPr lang="en-AU" altLang="en-US"/>
          </a:p>
        </p:txBody>
      </p:sp>
    </p:spTree>
    <p:extLst>
      <p:ext uri="{BB962C8B-B14F-4D97-AF65-F5344CB8AC3E}">
        <p14:creationId xmlns:p14="http://schemas.microsoft.com/office/powerpoint/2010/main" val="23674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B961-E02E-ABA4-3EDD-C2D7C9DE7475}"/>
              </a:ext>
            </a:extLst>
          </p:cNvPr>
          <p:cNvSpPr>
            <a:spLocks noGrp="1"/>
          </p:cNvSpPr>
          <p:nvPr>
            <p:ph type="title"/>
          </p:nvPr>
        </p:nvSpPr>
        <p:spPr>
          <a:xfrm>
            <a:off x="838200" y="365125"/>
            <a:ext cx="9228138" cy="1325563"/>
          </a:xfrm>
        </p:spPr>
        <p:txBody>
          <a:bodyPr wrap="square" anchor="ctr">
            <a:normAutofit/>
          </a:bodyPr>
          <a:lstStyle/>
          <a:p>
            <a:r>
              <a:rPr lang="am-ET" dirty="0"/>
              <a:t>ግልጋሎታት ምትእስሳር</a:t>
            </a:r>
            <a:endParaRPr lang="en-AU" dirty="0"/>
          </a:p>
        </p:txBody>
      </p:sp>
      <p:sp>
        <p:nvSpPr>
          <p:cNvPr id="5" name="Footer Placeholder 4">
            <a:extLst>
              <a:ext uri="{FF2B5EF4-FFF2-40B4-BE49-F238E27FC236}">
                <a16:creationId xmlns:a16="http://schemas.microsoft.com/office/drawing/2014/main" id="{DF921810-5349-6E21-8A29-A9960A83EF1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76DCBDFF-BFE9-7628-D8E1-BE321682C6D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9</a:t>
            </a:fld>
            <a:endParaRPr lang="en-AU" altLang="en-US"/>
          </a:p>
        </p:txBody>
      </p:sp>
      <p:pic>
        <p:nvPicPr>
          <p:cNvPr id="8" name="Picture 8" descr="The myGov, Medicare, My Health Record, ATO and Centrelink logos.">
            <a:extLst>
              <a:ext uri="{FF2B5EF4-FFF2-40B4-BE49-F238E27FC236}">
                <a16:creationId xmlns:a16="http://schemas.microsoft.com/office/drawing/2014/main" id="{8E7A2078-9B1A-4559-9FAA-D46C7F7D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6749" y="4074978"/>
            <a:ext cx="2239536" cy="1613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B633F78B-3BE2-D709-1863-36A20A06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30" y="1926019"/>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he myGov, Medicare, My Health Record, ATO and Centrelink logos.">
            <a:extLst>
              <a:ext uri="{FF2B5EF4-FFF2-40B4-BE49-F238E27FC236}">
                <a16:creationId xmlns:a16="http://schemas.microsoft.com/office/drawing/2014/main" id="{8D00AF10-1E5E-7531-4CBB-26928F44D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54371" y="5176344"/>
            <a:ext cx="3096919" cy="9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yGov, Medicare, My Health Record, ATO and Centrelink logos.">
            <a:extLst>
              <a:ext uri="{FF2B5EF4-FFF2-40B4-BE49-F238E27FC236}">
                <a16:creationId xmlns:a16="http://schemas.microsoft.com/office/drawing/2014/main" id="{7A07293E-A037-27EC-C42A-A45DCE22E6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844907" y="3934781"/>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myGov, Medicare, My Health Record, ATO and Centrelink logos.">
            <a:extLst>
              <a:ext uri="{FF2B5EF4-FFF2-40B4-BE49-F238E27FC236}">
                <a16:creationId xmlns:a16="http://schemas.microsoft.com/office/drawing/2014/main" id="{ACF65783-53A0-4BA7-3C61-23A7F4479C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7240280" y="4696920"/>
            <a:ext cx="1376434" cy="142791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Link with solid fill">
            <a:extLst>
              <a:ext uri="{FF2B5EF4-FFF2-40B4-BE49-F238E27FC236}">
                <a16:creationId xmlns:a16="http://schemas.microsoft.com/office/drawing/2014/main" id="{F77CD7AB-BAB3-4B84-F5EA-83EFA765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854314" y="3363057"/>
            <a:ext cx="914400" cy="914400"/>
          </a:xfrm>
          <a:prstGeom prst="rect">
            <a:avLst/>
          </a:prstGeom>
        </p:spPr>
      </p:pic>
      <p:pic>
        <p:nvPicPr>
          <p:cNvPr id="16" name="Graphic 15" descr="Link with solid fill">
            <a:extLst>
              <a:ext uri="{FF2B5EF4-FFF2-40B4-BE49-F238E27FC236}">
                <a16:creationId xmlns:a16="http://schemas.microsoft.com/office/drawing/2014/main" id="{AD1548A2-26F2-EAD0-470A-0C56ABC5E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77553">
            <a:off x="4771483" y="3786694"/>
            <a:ext cx="914400" cy="914400"/>
          </a:xfrm>
          <a:prstGeom prst="rect">
            <a:avLst/>
          </a:prstGeom>
        </p:spPr>
      </p:pic>
      <p:pic>
        <p:nvPicPr>
          <p:cNvPr id="17" name="Graphic 16" descr="Link with solid fill">
            <a:extLst>
              <a:ext uri="{FF2B5EF4-FFF2-40B4-BE49-F238E27FC236}">
                <a16:creationId xmlns:a16="http://schemas.microsoft.com/office/drawing/2014/main" id="{0139A8BE-B36D-D576-E5A3-E4DD90216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3939">
            <a:off x="7062344" y="3534419"/>
            <a:ext cx="914400" cy="914400"/>
          </a:xfrm>
          <a:prstGeom prst="rect">
            <a:avLst/>
          </a:prstGeom>
        </p:spPr>
      </p:pic>
      <p:pic>
        <p:nvPicPr>
          <p:cNvPr id="18" name="Graphic 17" descr="Link with solid fill">
            <a:extLst>
              <a:ext uri="{FF2B5EF4-FFF2-40B4-BE49-F238E27FC236}">
                <a16:creationId xmlns:a16="http://schemas.microsoft.com/office/drawing/2014/main" id="{D7DA220B-6327-3E3B-CD73-24CDF913C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6" y="3255734"/>
            <a:ext cx="914400" cy="914400"/>
          </a:xfrm>
          <a:prstGeom prst="rect">
            <a:avLst/>
          </a:prstGeom>
        </p:spPr>
      </p:pic>
    </p:spTree>
    <p:extLst>
      <p:ext uri="{BB962C8B-B14F-4D97-AF65-F5344CB8AC3E}">
        <p14:creationId xmlns:p14="http://schemas.microsoft.com/office/powerpoint/2010/main" val="2655870195"/>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7152920A-F2FC-4812-BE43-ACB8A9B8C6A3}">
  <ds:schemaRefs>
    <ds:schemaRef ds:uri="http://schemas.microsoft.com/sharepoint/v3/contenttype/forms"/>
  </ds:schemaRefs>
</ds:datastoreItem>
</file>

<file path=customXml/itemProps2.xml><?xml version="1.0" encoding="utf-8"?>
<ds:datastoreItem xmlns:ds="http://schemas.openxmlformats.org/officeDocument/2006/customXml" ds:itemID="{32156F9F-6C9C-43B7-81EB-738DEF5A2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0377B-B447-44BB-B649-354B2451D410}">
  <ds:schemaRefs>
    <ds:schemaRef ds:uri="http://schemas.microsoft.com/office/2006/documentManagement/types"/>
    <ds:schemaRef ds:uri="http://schemas.openxmlformats.org/package/2006/metadata/core-properties"/>
    <ds:schemaRef ds:uri="http://schemas.microsoft.com/office/infopath/2007/PartnerControls"/>
    <ds:schemaRef ds:uri="5e5d6256-5200-4c34-82a9-8b0b259790ba"/>
    <ds:schemaRef ds:uri="http://purl.org/dc/terms/"/>
    <ds:schemaRef ds:uri="http://schemas.microsoft.com/office/2006/metadata/properties"/>
    <ds:schemaRef ds:uri="2cc45243-29f6-4a1c-995b-35ed14ae441a"/>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4012</Words>
  <Application>Microsoft Office PowerPoint</Application>
  <PresentationFormat>Widescreen</PresentationFormat>
  <Paragraphs>384</Paragraphs>
  <Slides>27</Slides>
  <Notes>27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27</vt:i4>
      </vt:variant>
    </vt:vector>
  </HeadingPairs>
  <TitlesOfParts>
    <vt:vector size="40" baseType="lpstr">
      <vt:lpstr>Arial</vt:lpstr>
      <vt:lpstr>Nyala</vt:lpstr>
      <vt:lpstr>Kanit</vt:lpstr>
      <vt:lpstr>Roboto</vt:lpstr>
      <vt:lpstr>Calibri</vt:lpstr>
      <vt:lpstr>DIP_white</vt:lpstr>
      <vt:lpstr>1_DIP_blue</vt:lpstr>
      <vt:lpstr>3_DIP_gradient</vt:lpstr>
      <vt:lpstr>2_DIP_blue_noacknowledgment</vt:lpstr>
      <vt:lpstr>1_DIP_white_noacknowledgement</vt:lpstr>
      <vt:lpstr>2_DIP_gradient_noacknowledgement</vt:lpstr>
      <vt:lpstr>DIP_white</vt:lpstr>
      <vt:lpstr>1_DIP_white</vt:lpstr>
      <vt:lpstr>ስልጠና ክእለት ዲጂታል – መንግስታዊ ግልጋሎታት መደብ ተጣበቕቲ ማሕበረሰብ </vt:lpstr>
      <vt:lpstr>ናይ መሰልጠናይ መዘኻኸሪታት፡ መንግስታዊ ግልጋሎታት</vt:lpstr>
      <vt:lpstr>ንዓዲ ኣፍልጦ ምሃብ</vt:lpstr>
      <vt:lpstr>ናይ መንግስቲ ግልጋሎታት ብኦንላይን</vt:lpstr>
      <vt:lpstr>ሌላታት</vt:lpstr>
      <vt:lpstr>ናይ እዚ ክፍለ-ጊዜ ሓፈሻዊ ስእሊ</vt:lpstr>
      <vt:lpstr>ማይ ጎቭ እንታይ እዩ?</vt:lpstr>
      <vt:lpstr>ሒሳብ ማይ ጎቭ ምስራት</vt:lpstr>
      <vt:lpstr>ግልጋሎታት ምትእስሳር</vt:lpstr>
      <vt:lpstr>ንማይ ጎቭ ምስ ሴንተርሊንክ ምት እስ ሳር</vt:lpstr>
      <vt:lpstr>ንሰንቴር ሊንክ ምስ ናይ ማይ ጎቭ ሒሳብ ምት እስ ሳር</vt:lpstr>
      <vt:lpstr>ን ኤቴኦ ምስ ናትካ ማይ ጎቭ ምትእስሳር</vt:lpstr>
      <vt:lpstr>ን ኤቲኤ ምስ ናይ ማይ ጎቭ ሒሳብ ምትእስሳር</vt:lpstr>
      <vt:lpstr>ንሜዲኬር ምስ ናይ ማይ ጎቭ ሒሳብ ምትእስ ሳር</vt:lpstr>
      <vt:lpstr>ንሜዲኬር ምስ ናትካ ማይ ጎቭ ሒሳብ ምትእስሳር</vt:lpstr>
      <vt:lpstr>ንሜዲከር ምስ ማይ ጎቭ ክተኣሳሳሮ እንከለኻ እንታይ ክተገብር ኣሎካ?</vt:lpstr>
      <vt:lpstr>ንማይ ሄልዝ ምዝጉብ መረዳእታ ምስ ናትካ ማይ ጎቭ  ሒሳብ ምትእስ ሳር</vt:lpstr>
      <vt:lpstr>ማይ ሄልዝ ምዝጉብ መረዳእታ ምስ ማይ ጎቭ ሒሳብ ንዝርዝራት  ሜዲኬር ተጠቒምካ ምትእስሳር፡፡ </vt:lpstr>
      <vt:lpstr>ኣብ ናትካ መዝገብ ዝሰፈሩ ጥዕና ተንከፍ መረዳእታታት ምስ ናትካ ናይ መንነት መረጋገጽታት ምትእስሳር</vt:lpstr>
      <vt:lpstr>ናይ ጥዕና መረዳእታታትካ ምጥቃም</vt:lpstr>
      <vt:lpstr>ማይ አይዲ </vt:lpstr>
      <vt:lpstr>ማይ ኣይዲ ምስራት</vt:lpstr>
      <vt:lpstr>ንታሴራ ምጥቃም</vt:lpstr>
      <vt:lpstr>ኣገደስቲ ሃብታት ከም እውን ተወሳኺ ሓገዛት</vt:lpstr>
      <vt:lpstr>ኣስተንትኖት</vt:lpstr>
      <vt:lpstr>የቐንየለይ!</vt:lpstr>
      <vt:lpstr>የቐንየለይ መደብ ተጣበቕቲ ማሕበረሰብ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2025-04-28T06:41:55Z</dcterms:created>
  <dcterms:modified xsi:type="dcterms:W3CDTF">2025-09-27T10:53:17Z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