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39"/>
  </p:notesMasterIdLst>
  <p:handoutMasterIdLst>
    <p:handoutMasterId r:id="rId40"/>
  </p:handoutMasterIdLst>
  <p:sldIdLst>
    <p:sldId id="256" r:id="rId12"/>
    <p:sldId id="570" r:id="rId13"/>
    <p:sldId id="307" r:id="rId14"/>
    <p:sldId id="569" r:id="rId15"/>
    <p:sldId id="572" r:id="rId16"/>
    <p:sldId id="571" r:id="rId17"/>
    <p:sldId id="577" r:id="rId18"/>
    <p:sldId id="593" r:id="rId19"/>
    <p:sldId id="579" r:id="rId20"/>
    <p:sldId id="581" r:id="rId21"/>
    <p:sldId id="591" r:id="rId22"/>
    <p:sldId id="589" r:id="rId23"/>
    <p:sldId id="592" r:id="rId24"/>
    <p:sldId id="590" r:id="rId25"/>
    <p:sldId id="594" r:id="rId26"/>
    <p:sldId id="595" r:id="rId27"/>
    <p:sldId id="596" r:id="rId28"/>
    <p:sldId id="597" r:id="rId29"/>
    <p:sldId id="599" r:id="rId30"/>
    <p:sldId id="600" r:id="rId31"/>
    <p:sldId id="601" r:id="rId32"/>
    <p:sldId id="602" r:id="rId33"/>
    <p:sldId id="603" r:id="rId34"/>
    <p:sldId id="580" r:id="rId35"/>
    <p:sldId id="586" r:id="rId36"/>
    <p:sldId id="573" r:id="rId37"/>
    <p:sldId id="522" r:id="rId38"/>
  </p:sldIdLst>
  <p:sldSz cx="12192000" cy="6858000"/>
  <p:notesSz cx="6858000" cy="9144000"/>
  <p:embeddedFontLst>
    <p:embeddedFont>
      <p:font typeface="Kanit" panose="020B0604020202020204" charset="-34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82806" autoAdjust="0"/>
  </p:normalViewPr>
  <p:slideViewPr>
    <p:cSldViewPr snapToGrid="0">
      <p:cViewPr varScale="1">
        <p:scale>
          <a:sx n="65" d="100"/>
          <a:sy n="65" d="100"/>
        </p:scale>
        <p:origin x="1147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6.fntdata"/><Relationship Id="rId20" Type="http://schemas.openxmlformats.org/officeDocument/2006/relationships/slide" Target="slides/slide9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gov.au/en/about/help/mygov-website/link-services-to-your-account/use-a-linking-cod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y.gov.au/en/myaccount/dashboard" TargetMode="External"/><Relationship Id="rId5" Type="http://schemas.openxmlformats.org/officeDocument/2006/relationships/hyperlink" Target="https://my.gov.au/en/about/help/digital-id" TargetMode="External"/><Relationship Id="rId4" Type="http://schemas.openxmlformats.org/officeDocument/2006/relationships/hyperlink" Target="https://www.servicesaustralia.gov.au/mygov-help-link-centrelink-to-mygov-if-you-have-customer-reference-number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gov.au/en/myaccount/dashboar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استفاده از</a:t>
            </a:r>
            <a:r>
              <a:rPr lang="en-AU" b="1" dirty="0"/>
              <a:t>CRN </a:t>
            </a:r>
            <a:r>
              <a:rPr lang="prs-AF" b="1" dirty="0"/>
              <a:t> سنترلینک </a:t>
            </a:r>
            <a:r>
              <a:rPr lang="fa-IR" b="1" dirty="0"/>
              <a:t>خود با </a:t>
            </a:r>
            <a:r>
              <a:rPr lang="en-AU" b="1" dirty="0" err="1"/>
              <a:t>myGov</a:t>
            </a:r>
            <a:r>
              <a:rPr lang="prs-AF" b="1" dirty="0"/>
              <a:t>:</a:t>
            </a:r>
            <a:endParaRPr lang="en-AU" b="1" dirty="0"/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استفاده از </a:t>
            </a:r>
            <a:r>
              <a:rPr lang="prs-AF" dirty="0"/>
              <a:t>خدمات سنترلینک</a:t>
            </a:r>
            <a:r>
              <a:rPr lang="en-AU" dirty="0"/>
              <a:t> </a:t>
            </a:r>
            <a:r>
              <a:rPr lang="fa-IR" dirty="0"/>
              <a:t>با </a:t>
            </a:r>
            <a:r>
              <a:rPr lang="en-AU" dirty="0" err="1"/>
              <a:t>myGov</a:t>
            </a:r>
            <a:r>
              <a:rPr lang="en-AU" dirty="0"/>
              <a:t>، </a:t>
            </a:r>
            <a:r>
              <a:rPr lang="fa-IR" dirty="0"/>
              <a:t>شما نیاز به چیزی به نام </a:t>
            </a:r>
            <a:r>
              <a:rPr lang="fa-IR" b="1" dirty="0"/>
              <a:t>شماره مرجع مشتری </a:t>
            </a:r>
            <a:r>
              <a:rPr lang="fa-IR" dirty="0"/>
              <a:t>یا به اختصار </a:t>
            </a:r>
            <a:r>
              <a:rPr lang="en-AU" b="1" dirty="0"/>
              <a:t>CRN</a:t>
            </a:r>
            <a:r>
              <a:rPr lang="prs-AF" dirty="0"/>
              <a:t> </a:t>
            </a:r>
            <a:r>
              <a:rPr lang="fa-IR" dirty="0"/>
              <a:t>دارید.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قبلاً هر گونه پرداخت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دریافت می‌کنید، احتمالاً از قبل یک </a:t>
            </a:r>
            <a:r>
              <a:rPr lang="en-AU" dirty="0"/>
              <a:t>CRN</a:t>
            </a:r>
            <a:r>
              <a:rPr lang="prs-AF" dirty="0"/>
              <a:t> </a:t>
            </a:r>
            <a:r>
              <a:rPr lang="fa-IR" dirty="0"/>
              <a:t>دارید.</a:t>
            </a: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بررسی، می‌توانید ببینید آیا در یک نامه یا اطلاعیه اخیر که دریافت کرده‌اید ذکر شده است یا </a:t>
            </a:r>
            <a:r>
              <a:rPr lang="prs-AF" dirty="0"/>
              <a:t>نه</a:t>
            </a:r>
            <a:r>
              <a:rPr lang="fa-IR" dirty="0"/>
              <a:t>. معمولاً این</a:t>
            </a: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 شماره در جایی قابل مشاهده و آسان برای پیدا کردن نمایش داده </a:t>
            </a:r>
            <a:r>
              <a:rPr lang="fa-IR" dirty="0" err="1"/>
              <a:t>می‌شود</a:t>
            </a:r>
            <a:r>
              <a:rPr lang="fa-IR" dirty="0"/>
              <a:t>.</a:t>
            </a:r>
            <a:br>
              <a:rPr lang="fa-IR" dirty="0"/>
            </a:br>
            <a:r>
              <a:rPr lang="fa-IR" dirty="0"/>
              <a:t>اگر هنوز </a:t>
            </a:r>
            <a:r>
              <a:rPr lang="en-AU" dirty="0"/>
              <a:t>CRN</a:t>
            </a:r>
            <a:r>
              <a:rPr lang="prs-AF" dirty="0"/>
              <a:t> </a:t>
            </a:r>
            <a:r>
              <a:rPr lang="fa-IR" dirty="0"/>
              <a:t>ندارید، ممکن است نیاز باشد به یک دفتر </a:t>
            </a:r>
            <a:r>
              <a:rPr lang="en-AU" dirty="0"/>
              <a:t>Services Australia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مراجعه کنید تا ابتدا آن را راه‌اندازی کنید یا به شما در پیدا کردن </a:t>
            </a:r>
            <a:r>
              <a:rPr lang="en-AU" dirty="0"/>
              <a:t>CRN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کمک کنند.</a:t>
            </a:r>
          </a:p>
          <a:p>
            <a:pPr marL="171450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اگر شماره مرجع مشتری دارید: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شماره </a:t>
            </a:r>
            <a:r>
              <a:rPr lang="en-AU" dirty="0"/>
              <a:t>CRN</a:t>
            </a:r>
            <a:r>
              <a:rPr lang="prs-AF" dirty="0"/>
              <a:t> سنترلینک</a:t>
            </a:r>
            <a:r>
              <a:rPr lang="fa-IR" dirty="0"/>
              <a:t> دارید، </a:t>
            </a:r>
            <a:r>
              <a:rPr lang="fa-IR" dirty="0" err="1"/>
              <a:t>می‌توانید</a:t>
            </a:r>
            <a:r>
              <a:rPr lang="fa-IR" dirty="0"/>
              <a:t>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را از طریق یکی از روش‌های زیر وصل کنید:</a:t>
            </a:r>
          </a:p>
          <a:p>
            <a:pPr marL="171450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449263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با جواب دادن به بعضی سوال‌های مخصوص شما؛ یا</a:t>
            </a:r>
          </a:p>
          <a:p>
            <a:pPr marL="449263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u="sng" dirty="0"/>
              <a:t>با استفاده از یک کد اتصال </a:t>
            </a:r>
            <a:r>
              <a:rPr lang="prs-AF" u="sng" dirty="0"/>
              <a:t>(</a:t>
            </a:r>
            <a:r>
              <a:rPr lang="en-US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linking code</a:t>
            </a:r>
            <a:r>
              <a:rPr lang="en-US" b="0" i="0" dirty="0">
                <a:effectLst/>
              </a:rPr>
              <a:t> </a:t>
            </a:r>
            <a:r>
              <a:rPr lang="prs-AF" b="0" i="0" dirty="0">
                <a:effectLst/>
              </a:rPr>
              <a:t>) </a:t>
            </a:r>
            <a:r>
              <a:rPr lang="fa-IR" dirty="0"/>
              <a:t>که به شما صادر شده است.</a:t>
            </a:r>
          </a:p>
          <a:p>
            <a:pPr marL="449263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449263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قبلاً پرداختی را درخواست کرده‌اید، یک </a:t>
            </a:r>
            <a:r>
              <a:rPr lang="en-AU" dirty="0"/>
              <a:t>CRN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خواهید داشت. </a:t>
            </a:r>
            <a:r>
              <a:rPr lang="fa-IR" dirty="0" err="1"/>
              <a:t>می‌توانید</a:t>
            </a:r>
            <a:r>
              <a:rPr lang="fa-IR" dirty="0"/>
              <a:t> </a:t>
            </a:r>
            <a:r>
              <a:rPr lang="en-AU" dirty="0"/>
              <a:t>CRN</a:t>
            </a:r>
            <a:r>
              <a:rPr lang="prs-AF" dirty="0"/>
              <a:t> </a:t>
            </a:r>
            <a:r>
              <a:rPr lang="fa-IR" dirty="0"/>
              <a:t>خود را در </a:t>
            </a:r>
            <a:r>
              <a:rPr lang="fa-IR" dirty="0" err="1"/>
              <a:t>نامه‌های</a:t>
            </a:r>
            <a:r>
              <a:rPr lang="fa-IR" dirty="0"/>
              <a:t> </a:t>
            </a:r>
            <a:r>
              <a:rPr lang="prs-AF" dirty="0"/>
              <a:t>سنترلینک</a:t>
            </a:r>
            <a:r>
              <a:rPr lang="en-AU" dirty="0"/>
              <a:t>، </a:t>
            </a:r>
            <a:r>
              <a:rPr lang="fa-IR" dirty="0"/>
              <a:t>کارت تخفیف خود یا در حساب آنلاین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پیدا کنید.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i="0" dirty="0"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این مراحل را برای اتصال </a:t>
            </a:r>
            <a:r>
              <a:rPr lang="prs-AF" b="1" dirty="0"/>
              <a:t>سنترلینک</a:t>
            </a:r>
            <a:r>
              <a:rPr lang="en-AU" b="1" dirty="0"/>
              <a:t> </a:t>
            </a:r>
            <a:r>
              <a:rPr lang="fa-IR" b="1" dirty="0"/>
              <a:t>به </a:t>
            </a:r>
            <a:r>
              <a:rPr lang="en-AU" b="1" dirty="0" err="1"/>
              <a:t>myGov</a:t>
            </a:r>
            <a:r>
              <a:rPr lang="prs-AF" b="1" dirty="0"/>
              <a:t> </a:t>
            </a:r>
            <a:r>
              <a:rPr lang="fa-IR" b="1" dirty="0"/>
              <a:t>دنبال کنید: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u="sng" dirty="0"/>
              <a:t>وارد</a:t>
            </a:r>
            <a:r>
              <a:rPr lang="fa-IR" dirty="0"/>
              <a:t> حساب 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خود شوید.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گزینه</a:t>
            </a:r>
            <a:r>
              <a:rPr lang="en-AU" b="1" dirty="0"/>
              <a:t>View and Link Services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روی </a:t>
            </a:r>
            <a:r>
              <a:rPr lang="prs-AF" dirty="0"/>
              <a:t>علامت</a:t>
            </a:r>
            <a:r>
              <a:rPr lang="fa-IR" dirty="0"/>
              <a:t>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گزینه</a:t>
            </a:r>
            <a:r>
              <a:rPr lang="en-AU" b="1" dirty="0"/>
              <a:t>Link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برای سوال «آیا شماره مرجع مشتری </a:t>
            </a:r>
            <a:r>
              <a:rPr lang="prs-AF" dirty="0"/>
              <a:t>سنترلینک </a:t>
            </a:r>
            <a:r>
              <a:rPr lang="fa-IR" dirty="0"/>
              <a:t>خود را دارید یا می‌دانید؟» گزینه</a:t>
            </a:r>
            <a:r>
              <a:rPr lang="en-AU" b="1" dirty="0"/>
              <a:t>Yes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 مشخص کنید آیا کد اتصال دارید یا خیر. سپس</a:t>
            </a:r>
            <a:r>
              <a:rPr lang="en-AU" b="1" dirty="0"/>
              <a:t>Next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effectLst/>
              </a:rPr>
              <a:t>CRN</a:t>
            </a:r>
            <a:r>
              <a:rPr lang="prs-AF" b="0" i="0" dirty="0">
                <a:effectLst/>
              </a:rPr>
              <a:t> و </a:t>
            </a:r>
            <a:r>
              <a:rPr lang="fa-IR" dirty="0"/>
              <a:t>معلومات شخصی خود را وارد کنید. گزینه</a:t>
            </a:r>
            <a:r>
              <a:rPr lang="en-AU" b="1" dirty="0"/>
              <a:t>Next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جزئیات پرداخت و تعاملات خود با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را وارد کنید. گزینه</a:t>
            </a:r>
            <a:r>
              <a:rPr lang="en-AU" b="1" dirty="0"/>
              <a:t>Continue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dirty="0">
              <a:effectLst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b="0" i="0" dirty="0"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اگر به کمک بیشتری نیاز دارید، به آدرس زیر مراجعه کنید: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u="sng" dirty="0"/>
              <a:t>وصل نمودن سنترلینک</a:t>
            </a:r>
            <a:r>
              <a:rPr lang="fa-IR" u="sng" dirty="0"/>
              <a:t> اگر </a:t>
            </a:r>
            <a:r>
              <a:rPr lang="en-AU" u="sng" dirty="0"/>
              <a:t>CRN</a:t>
            </a:r>
            <a:r>
              <a:rPr lang="prs-AF" u="sng" dirty="0"/>
              <a:t> </a:t>
            </a:r>
            <a:r>
              <a:rPr lang="en-AU" u="sng" dirty="0"/>
              <a:t> </a:t>
            </a:r>
            <a:r>
              <a:rPr lang="fa-IR" u="sng" dirty="0"/>
              <a:t>دارید، یا</a:t>
            </a:r>
            <a:endParaRPr lang="prs-AF" u="sng" dirty="0"/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u="sng" dirty="0"/>
              <a:t>وصل نمودن سنترلینک</a:t>
            </a:r>
            <a:r>
              <a:rPr lang="fa-IR" u="sng" dirty="0"/>
              <a:t> با استفاده از کد اتصال</a:t>
            </a:r>
          </a:p>
          <a:p>
            <a:pPr marL="171450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در وب‌سایت </a:t>
            </a:r>
            <a:r>
              <a:rPr lang="en-AU" dirty="0"/>
              <a:t>Services Australia</a:t>
            </a:r>
            <a:r>
              <a:rPr lang="prs-AF" dirty="0"/>
              <a:t>.</a:t>
            </a:r>
            <a:endParaRPr lang="en-AU" dirty="0"/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اگر شماره مرجع مشتری ندارید.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می‌خواهید پرداخت یا تخفیف درخواست کنید، به </a:t>
            </a:r>
            <a:r>
              <a:rPr lang="fa-IR" u="sng" dirty="0"/>
              <a:t>شماره مرجع مشتری </a:t>
            </a:r>
            <a:r>
              <a:rPr lang="prs-AF" u="sng" dirty="0"/>
              <a:t>سنترلینک</a:t>
            </a:r>
            <a:r>
              <a:rPr lang="en-AU" u="sng" dirty="0"/>
              <a:t>(CRN)</a:t>
            </a:r>
            <a:r>
              <a:rPr lang="prs-AF" u="sng" dirty="0"/>
              <a:t> </a:t>
            </a:r>
            <a:r>
              <a:rPr lang="en-AU" u="sng" dirty="0"/>
              <a:t> </a:t>
            </a:r>
            <a:r>
              <a:rPr lang="fa-IR" dirty="0"/>
              <a:t>نیاز دارید.</a:t>
            </a:r>
            <a:endParaRPr lang="prs-AF" dirty="0"/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قبل از اینکه بتوانید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را وصل کنید، به این شماره نیاز دارید.</a:t>
            </a:r>
            <a:endParaRPr lang="prs-AF" dirty="0"/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 err="1"/>
              <a:t>می‌توانید</a:t>
            </a:r>
            <a:r>
              <a:rPr lang="fa-IR" dirty="0"/>
              <a:t> با اثبات هویت خود به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یک </a:t>
            </a:r>
            <a:r>
              <a:rPr lang="en-AU" dirty="0"/>
              <a:t>CRN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دریافت کنید.</a:t>
            </a:r>
            <a:endParaRPr lang="prs-AF" dirty="0"/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اثبات هویت خود به صورت آنلاین برای </a:t>
            </a:r>
            <a:r>
              <a:rPr lang="prs-AF" dirty="0"/>
              <a:t>سنترلینک</a:t>
            </a:r>
            <a:r>
              <a:rPr lang="en-AU" dirty="0"/>
              <a:t>، </a:t>
            </a:r>
            <a:r>
              <a:rPr lang="fa-IR" dirty="0"/>
              <a:t>باید یکی از روش‌های زیر را انجام دهید:</a:t>
            </a:r>
          </a:p>
          <a:p>
            <a:pPr marL="171450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جزئیات مدارک شناسایی خود را وارد کنید؛ یا</a:t>
            </a:r>
            <a:endParaRPr lang="prs-AF" dirty="0"/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 </a:t>
            </a:r>
            <a:r>
              <a:rPr lang="fa-IR" u="sng" dirty="0"/>
              <a:t>شناسه دیجیتال </a:t>
            </a:r>
            <a:r>
              <a:rPr lang="prs-AF" dirty="0"/>
              <a:t>(</a:t>
            </a:r>
            <a:r>
              <a:rPr lang="en-US" b="0" i="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ID</a:t>
            </a:r>
            <a:r>
              <a:rPr lang="prs-AF" b="0" i="0" dirty="0">
                <a:effectLst/>
              </a:rPr>
              <a:t>) </a:t>
            </a:r>
            <a:r>
              <a:rPr lang="fa-IR" dirty="0"/>
              <a:t>با سطح امنیتی قوی داشته باشید.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وارد کردن جزئیات از مدارک شناسایی خود، به کارت </a:t>
            </a:r>
            <a:r>
              <a:rPr lang="en-AU" dirty="0"/>
              <a:t>Medicare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و دو مدرک شناسایی قابل قبول نیاز خواهید داشت.</a:t>
            </a:r>
          </a:p>
          <a:p>
            <a:pPr marL="171450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این مدارک شناسایی شامل موارد زیر </a:t>
            </a:r>
            <a:r>
              <a:rPr lang="prs-AF" dirty="0"/>
              <a:t>راجع به خود تان </a:t>
            </a:r>
            <a:r>
              <a:rPr lang="fa-IR" dirty="0" err="1"/>
              <a:t>می‌شوند</a:t>
            </a:r>
            <a:r>
              <a:rPr lang="fa-IR" dirty="0"/>
              <a:t>: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پاسپورت استرالیا</a:t>
            </a:r>
            <a:endParaRPr lang="prs-AF" dirty="0"/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کارت تولد</a:t>
            </a:r>
            <a:r>
              <a:rPr lang="fa-IR" dirty="0"/>
              <a:t> استرالیا</a:t>
            </a:r>
            <a:endParaRPr lang="prs-AF" dirty="0"/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سند</a:t>
            </a:r>
            <a:r>
              <a:rPr lang="fa-IR" dirty="0"/>
              <a:t> </a:t>
            </a:r>
            <a:r>
              <a:rPr lang="prs-AF" dirty="0"/>
              <a:t>شهروندی</a:t>
            </a:r>
            <a:r>
              <a:rPr lang="fa-IR" dirty="0"/>
              <a:t> استرالیا</a:t>
            </a:r>
            <a:endParaRPr lang="prs-AF" dirty="0"/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 err="1"/>
              <a:t>ویزای</a:t>
            </a:r>
            <a:r>
              <a:rPr lang="fa-IR" dirty="0"/>
              <a:t> جاری استرالیا</a:t>
            </a:r>
            <a:endParaRPr lang="prs-AF" dirty="0"/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لیسانس</a:t>
            </a:r>
            <a:r>
              <a:rPr lang="fa-IR" dirty="0"/>
              <a:t> رانندگی استرالیا</a:t>
            </a:r>
            <a:endParaRPr lang="prs-AF" dirty="0"/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کارت </a:t>
            </a:r>
            <a:r>
              <a:rPr lang="en-US" b="0" i="0" dirty="0" err="1">
                <a:effectLst/>
              </a:rPr>
              <a:t>ImmiCard</a:t>
            </a:r>
            <a:r>
              <a:rPr lang="prs-AF" b="0" i="0" dirty="0">
                <a:effectLst/>
              </a:rPr>
              <a:t> </a:t>
            </a:r>
            <a:r>
              <a:rPr lang="fa-IR" dirty="0"/>
              <a:t>صادر شده توسط وزارت امور داخل</a:t>
            </a:r>
            <a:r>
              <a:rPr lang="prs-AF" dirty="0"/>
              <a:t>ه</a:t>
            </a:r>
            <a:r>
              <a:rPr lang="fa-IR" dirty="0"/>
              <a:t> </a:t>
            </a:r>
            <a:r>
              <a:rPr lang="en-AU" dirty="0"/>
              <a:t>Department of Home Affairs)</a:t>
            </a:r>
            <a:r>
              <a:rPr lang="prs-AF" dirty="0"/>
              <a:t>).</a:t>
            </a:r>
            <a:endParaRPr lang="en-AU" dirty="0"/>
          </a:p>
          <a:p>
            <a:pPr marL="1085850" lvl="2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این مراحل را برای اتصال </a:t>
            </a:r>
            <a:r>
              <a:rPr lang="prs-AF" b="1" dirty="0"/>
              <a:t>سنترلینک</a:t>
            </a:r>
            <a:r>
              <a:rPr lang="en-AU" b="1" dirty="0"/>
              <a:t> </a:t>
            </a:r>
            <a:r>
              <a:rPr lang="fa-IR" b="1" dirty="0"/>
              <a:t>در صورتی که </a:t>
            </a:r>
            <a:r>
              <a:rPr lang="en-AU" b="1" dirty="0"/>
              <a:t>CRN</a:t>
            </a:r>
            <a:r>
              <a:rPr lang="prs-AF" b="1" dirty="0"/>
              <a:t> </a:t>
            </a:r>
            <a:r>
              <a:rPr lang="en-AU" b="1" dirty="0"/>
              <a:t> </a:t>
            </a:r>
            <a:r>
              <a:rPr lang="fa-IR" b="1" dirty="0"/>
              <a:t>ندارید دنبال کنید: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u="sng" dirty="0"/>
              <a:t>وارد</a:t>
            </a:r>
            <a:r>
              <a:rPr lang="fa-IR" dirty="0"/>
              <a:t> حساب 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خود شوید.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گزینه</a:t>
            </a:r>
            <a:r>
              <a:rPr lang="en-AU" b="1" dirty="0"/>
              <a:t>View and link services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روی</a:t>
            </a:r>
            <a:r>
              <a:rPr lang="prs-AF" dirty="0"/>
              <a:t> علامت سنترلینک </a:t>
            </a:r>
            <a:r>
              <a:rPr lang="fa-IR" dirty="0"/>
              <a:t>گزینه</a:t>
            </a:r>
            <a:r>
              <a:rPr lang="en-AU" b="1" dirty="0"/>
              <a:t>Link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برای سوال «آیا شماره مرجع مشتری </a:t>
            </a:r>
            <a:r>
              <a:rPr lang="prs-AF" dirty="0"/>
              <a:t>سنترلینک</a:t>
            </a:r>
            <a:r>
              <a:rPr lang="en-AU" dirty="0"/>
              <a:t> </a:t>
            </a:r>
            <a:r>
              <a:rPr lang="fa-IR" dirty="0"/>
              <a:t>خود را دارید یا می‌دانید؟» گزینه</a:t>
            </a:r>
            <a:r>
              <a:rPr lang="en-AU" b="1" dirty="0"/>
              <a:t>No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در بخش</a:t>
            </a:r>
            <a:r>
              <a:rPr lang="en-AU" dirty="0"/>
              <a:t>Centrelink identity proof»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روی</a:t>
            </a:r>
            <a:r>
              <a:rPr lang="en-AU" b="1" dirty="0"/>
              <a:t>Get</a:t>
            </a:r>
            <a:r>
              <a:rPr lang="en-AU" dirty="0"/>
              <a:t> </a:t>
            </a:r>
            <a:r>
              <a:rPr lang="en-AU" b="1" dirty="0"/>
              <a:t>started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کلیک کنید. فهرست مدارک شناسایی قابل قبول را مرور کنید، سپس گزینه</a:t>
            </a:r>
            <a:r>
              <a:rPr lang="en-AU" b="1" dirty="0"/>
              <a:t>Next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متن</a:t>
            </a:r>
            <a:r>
              <a:rPr lang="en-AU" dirty="0"/>
              <a:t>Sharing personal details»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بخوانید. گزینه</a:t>
            </a:r>
            <a:r>
              <a:rPr lang="en-AU" b="1" dirty="0"/>
              <a:t>I understand and agree to the above terms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کنید، سپس</a:t>
            </a:r>
            <a:r>
              <a:rPr lang="en-AU" b="1" dirty="0"/>
              <a:t>Next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بزنید.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جزئیات مدارک شناسایی قابل قبول خود را وارد کنید و</a:t>
            </a:r>
            <a:r>
              <a:rPr lang="en-AU" b="1" dirty="0"/>
              <a:t>Verify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 پس از تأیید هویت، گزینه</a:t>
            </a:r>
            <a:r>
              <a:rPr lang="en-AU" b="1" dirty="0"/>
              <a:t>Next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جزئیات کارت </a:t>
            </a:r>
            <a:r>
              <a:rPr lang="en-AU" dirty="0"/>
              <a:t>Medicare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و معلومات شخصی خود را وارد کنید. گزینه</a:t>
            </a:r>
            <a:r>
              <a:rPr lang="en-AU" b="1" dirty="0"/>
              <a:t>Continue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dirty="0"/>
              <a:t>اگر به کمک بیشتری نیاز دارید، به بخش</a:t>
            </a:r>
            <a:r>
              <a:rPr lang="en-AU" u="sng" dirty="0"/>
              <a:t>linking Centrelink using identity verification</a:t>
            </a:r>
            <a:r>
              <a:rPr lang="en-AU" dirty="0"/>
              <a:t>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در وب‌سایت </a:t>
            </a:r>
            <a:r>
              <a:rPr lang="en-AU" dirty="0"/>
              <a:t>Services Australia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مراجعه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i="0" dirty="0">
              <a:effectLst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330E-3FBE-8AF0-6448-A060FE07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D3984-E0E9-F2DD-3E48-AACBF14BF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7D9D3-D150-0DC3-7310-1DA8172E3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/>
              <a:t>از افراد بخواهید که هر کار دیگری که می‌توانند یا تاکنون در </a:t>
            </a:r>
            <a:r>
              <a:rPr lang="prs-AF" sz="1400" dirty="0"/>
              <a:t>سنترلینک</a:t>
            </a:r>
            <a:r>
              <a:rPr lang="en-AU" sz="1400" dirty="0"/>
              <a:t> </a:t>
            </a:r>
            <a:r>
              <a:rPr lang="fa-IR" sz="1400" dirty="0"/>
              <a:t>انجام داده‌اند را به اشتراک بگذارند.</a:t>
            </a:r>
          </a:p>
        </p:txBody>
      </p:sp>
    </p:spTree>
    <p:extLst>
      <p:ext uri="{BB962C8B-B14F-4D97-AF65-F5344CB8AC3E}">
        <p14:creationId xmlns:p14="http://schemas.microsoft.com/office/powerpoint/2010/main" val="52738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6815-9C06-CA26-4B87-36E5DCA5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9EB0B-DFB5-9756-10A7-60132F4F2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0E5CD-FFB9-1B30-310F-A7AB72BF6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b="1" dirty="0"/>
              <a:t>چگونه اداره مالیات استرالیا </a:t>
            </a:r>
            <a:r>
              <a:rPr lang="en-AU" sz="1400" b="1" dirty="0"/>
              <a:t>ATO)</a:t>
            </a:r>
            <a:r>
              <a:rPr lang="prs-AF" sz="1400" b="1" dirty="0"/>
              <a:t>) </a:t>
            </a:r>
            <a:r>
              <a:rPr lang="fa-IR" sz="1400" b="1" dirty="0"/>
              <a:t>را به حساب </a:t>
            </a:r>
            <a:r>
              <a:rPr lang="en-AU" sz="1400" b="1" dirty="0" err="1"/>
              <a:t>myGov</a:t>
            </a:r>
            <a:r>
              <a:rPr lang="prs-AF" sz="1400" b="1" dirty="0"/>
              <a:t> </a:t>
            </a:r>
            <a:r>
              <a:rPr lang="en-AU" sz="1400" b="1" dirty="0"/>
              <a:t> </a:t>
            </a:r>
            <a:r>
              <a:rPr lang="fa-IR" sz="1400" b="1" dirty="0"/>
              <a:t>خود وصل کنیم</a:t>
            </a:r>
          </a:p>
          <a:p>
            <a:pPr algn="r" rtl="1">
              <a:spcBef>
                <a:spcPts val="0"/>
              </a:spcBef>
              <a:buNone/>
            </a:pPr>
            <a:endParaRPr lang="en-US" sz="1400" b="1" i="0" dirty="0">
              <a:solidFill>
                <a:srgbClr val="000000"/>
              </a:solidFill>
              <a:effectLst/>
            </a:endParaRPr>
          </a:p>
          <a:p>
            <a:pPr algn="l">
              <a:spcBef>
                <a:spcPts val="0"/>
              </a:spcBef>
              <a:buNone/>
            </a:pPr>
            <a:endParaRPr lang="en-US" sz="1400" b="1" i="0" dirty="0">
              <a:solidFill>
                <a:srgbClr val="00000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/>
              <a:t>این مراحل را برای </a:t>
            </a:r>
            <a:r>
              <a:rPr lang="prs-AF" sz="1400" dirty="0"/>
              <a:t>وصل نمودن</a:t>
            </a:r>
            <a:r>
              <a:rPr lang="fa-IR" sz="1400" dirty="0"/>
              <a:t> </a:t>
            </a:r>
            <a:r>
              <a:rPr lang="en-AU" sz="1400" dirty="0"/>
              <a:t>ATO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به حساب </a:t>
            </a:r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خود دنبال کنید:</a:t>
            </a:r>
          </a:p>
          <a:p>
            <a:pPr algn="l">
              <a:spcBef>
                <a:spcPts val="0"/>
              </a:spcBef>
              <a:buNone/>
            </a:pP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sz="1400" u="sng" dirty="0">
                <a:solidFill>
                  <a:srgbClr val="0070C0"/>
                </a:solidFill>
              </a:rPr>
              <a:t>وارد</a:t>
            </a:r>
            <a:r>
              <a:rPr lang="fa-IR" sz="1400" dirty="0"/>
              <a:t> حساب </a:t>
            </a:r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خود شوید.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sz="1400" dirty="0"/>
              <a:t>پس از ورود، به</a:t>
            </a:r>
            <a:r>
              <a:rPr lang="en-AU" sz="1400" b="1" dirty="0"/>
              <a:t>View and Link Services»</a:t>
            </a:r>
            <a:r>
              <a:rPr lang="prs-AF" sz="1400" dirty="0"/>
              <a:t>»</a:t>
            </a:r>
            <a:r>
              <a:rPr lang="en-AU" sz="1400" dirty="0"/>
              <a:t> </a:t>
            </a:r>
            <a:r>
              <a:rPr lang="fa-IR" sz="1400" dirty="0"/>
              <a:t>بروید.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sz="1400" dirty="0"/>
              <a:t>گزینه</a:t>
            </a:r>
            <a:r>
              <a:rPr lang="en-AU" sz="1400" b="1" dirty="0"/>
              <a:t>Link</a:t>
            </a:r>
            <a:r>
              <a:rPr lang="en-AU" sz="1400" dirty="0"/>
              <a:t>»</a:t>
            </a:r>
            <a:r>
              <a:rPr lang="prs-AF" sz="1400" dirty="0"/>
              <a:t>»</a:t>
            </a:r>
            <a:r>
              <a:rPr lang="en-AU" sz="1400" dirty="0"/>
              <a:t> </a:t>
            </a:r>
            <a:r>
              <a:rPr lang="fa-IR" sz="1400" dirty="0"/>
              <a:t>کنار </a:t>
            </a:r>
            <a:r>
              <a:rPr lang="en-AU" sz="1400" dirty="0"/>
              <a:t>Australian Taxation Office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را انتخاب کنید.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sz="1400" dirty="0"/>
              <a:t>معلومات شخصی خود را وارد یا تأیید کنید.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sz="1400" dirty="0"/>
              <a:t>برای تأیید </a:t>
            </a:r>
            <a:r>
              <a:rPr lang="prs-AF" sz="1400" dirty="0"/>
              <a:t>سوابق</a:t>
            </a:r>
            <a:r>
              <a:rPr lang="fa-IR" sz="1400" dirty="0"/>
              <a:t> مالیاتی خود به </a:t>
            </a:r>
            <a:r>
              <a:rPr lang="prs-AF" sz="1400" dirty="0"/>
              <a:t>2</a:t>
            </a:r>
            <a:r>
              <a:rPr lang="fa-IR" sz="1400" dirty="0"/>
              <a:t> سوال جواب دهید.</a:t>
            </a:r>
          </a:p>
          <a:p>
            <a:pPr marL="342900" indent="-342900" algn="r" rtl="1">
              <a:spcBef>
                <a:spcPts val="0"/>
              </a:spcBef>
              <a:buFont typeface="+mj-lt"/>
              <a:buAutoNum type="arabicPeriod"/>
            </a:pPr>
            <a:endParaRPr lang="en-US" sz="1400" b="0" i="0" dirty="0">
              <a:solidFill>
                <a:srgbClr val="1B365D"/>
              </a:solidFill>
              <a:effectLst/>
              <a:hlinkClick r:id="rId3"/>
            </a:endParaRPr>
          </a:p>
          <a:p>
            <a:pPr algn="l">
              <a:spcBef>
                <a:spcPts val="0"/>
              </a:spcBef>
            </a:pPr>
            <a:endParaRPr lang="en-US" sz="1400" b="0" i="0" dirty="0">
              <a:solidFill>
                <a:srgbClr val="00000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/>
              <a:t>برای معلومات بیشتر درباره </a:t>
            </a:r>
            <a:r>
              <a:rPr lang="prs-AF" sz="1400" u="sng" dirty="0">
                <a:solidFill>
                  <a:srgbClr val="0070C0"/>
                </a:solidFill>
              </a:rPr>
              <a:t>وصل نمودن</a:t>
            </a:r>
            <a:r>
              <a:rPr lang="fa-IR" sz="1400" u="sng" dirty="0">
                <a:solidFill>
                  <a:srgbClr val="0070C0"/>
                </a:solidFill>
              </a:rPr>
              <a:t> </a:t>
            </a:r>
            <a:r>
              <a:rPr lang="en-AU" sz="1400" u="sng" dirty="0">
                <a:solidFill>
                  <a:srgbClr val="0070C0"/>
                </a:solidFill>
              </a:rPr>
              <a:t>ATO</a:t>
            </a:r>
            <a:r>
              <a:rPr lang="prs-AF" sz="1400" u="sng" dirty="0">
                <a:solidFill>
                  <a:srgbClr val="0070C0"/>
                </a:solidFill>
              </a:rPr>
              <a:t> </a:t>
            </a:r>
            <a:r>
              <a:rPr lang="en-AU" sz="1400" u="sng" dirty="0">
                <a:solidFill>
                  <a:srgbClr val="0070C0"/>
                </a:solidFill>
              </a:rPr>
              <a:t> </a:t>
            </a:r>
            <a:r>
              <a:rPr lang="fa-IR" sz="1400" u="sng" dirty="0">
                <a:solidFill>
                  <a:srgbClr val="0070C0"/>
                </a:solidFill>
              </a:rPr>
              <a:t>به حساب </a:t>
            </a:r>
            <a:r>
              <a:rPr lang="en-AU" sz="1400" u="sng" dirty="0" err="1">
                <a:solidFill>
                  <a:srgbClr val="0070C0"/>
                </a:solidFill>
              </a:rPr>
              <a:t>myGov</a:t>
            </a:r>
            <a:r>
              <a:rPr lang="prs-AF" sz="1400" u="sng" dirty="0">
                <a:solidFill>
                  <a:srgbClr val="0070C0"/>
                </a:solidFill>
              </a:rPr>
              <a:t> </a:t>
            </a:r>
            <a:r>
              <a:rPr lang="en-AU" sz="1400" u="sng" dirty="0">
                <a:solidFill>
                  <a:srgbClr val="0070C0"/>
                </a:solidFill>
              </a:rPr>
              <a:t> </a:t>
            </a:r>
            <a:r>
              <a:rPr lang="fa-IR" sz="1400" u="sng" dirty="0">
                <a:solidFill>
                  <a:srgbClr val="0070C0"/>
                </a:solidFill>
              </a:rPr>
              <a:t>خود</a:t>
            </a:r>
            <a:r>
              <a:rPr lang="fa-IR" sz="1400" dirty="0"/>
              <a:t>، به </a:t>
            </a:r>
            <a:r>
              <a:rPr lang="fa-IR" sz="1400" dirty="0" err="1"/>
              <a:t>وب‌سایت</a:t>
            </a:r>
            <a:r>
              <a:rPr lang="fa-IR" sz="1400" dirty="0"/>
              <a:t> </a:t>
            </a:r>
            <a:r>
              <a:rPr lang="en-AU" sz="1400" dirty="0"/>
              <a:t>ATO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مراجعه کنید.</a:t>
            </a:r>
          </a:p>
        </p:txBody>
      </p:sp>
    </p:spTree>
    <p:extLst>
      <p:ext uri="{BB962C8B-B14F-4D97-AF65-F5344CB8AC3E}">
        <p14:creationId xmlns:p14="http://schemas.microsoft.com/office/powerpoint/2010/main" val="221122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44D49-6F1A-F087-8D49-01C0E485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81BA8-4535-C5A8-8E6C-430E1E3AC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A3B9F-6624-8374-4454-35B357657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5A47-773F-CAD7-4AB4-FBCE7F77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B9D38-66AF-35D7-B6F8-9933BB5CC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E75E7-0C1D-912F-12E7-7BB26C3FE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22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7B33-4488-060E-711E-F29CF5F0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C790C-5C5F-EF12-7F87-2E1D00BDA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96379-C1EB-1849-7CB4-AC191F25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9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000F-29F9-4930-819B-50F6E77F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2283B-4774-DF00-FF50-67438E018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326DD-4F53-EFDC-A0ED-32618D653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0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485A-24A1-A0D3-6639-1C1CFCDB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D5A44-40D0-424D-317D-0CCD1FB75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1C809-3786-EAD2-B5FB-0C3C9BD92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A47A-D967-8A4A-43D7-AA535C35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6D1A4-5A20-3801-7D5C-14AFD90F3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77B17-C120-F71C-B349-E508120E7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AC621-E3E4-5F6B-AA4A-5590C129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C3EE8-A061-F6DC-B912-5C6B08486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F543-7135-88AD-351B-8FB19B1B6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37157-5C3C-E75E-7592-29A9E7F9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E7FCC-EEB9-4B11-EB93-F4CC3CC76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04900-F435-8CF7-29AD-B8074B986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8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/>
              <a:t>بحث کنید که برای داشتن </a:t>
            </a:r>
            <a:r>
              <a:rPr lang="en-AU" sz="1400" dirty="0" err="1"/>
              <a:t>myID</a:t>
            </a:r>
            <a:r>
              <a:rPr lang="en-AU" sz="1400" dirty="0"/>
              <a:t>، </a:t>
            </a:r>
            <a:r>
              <a:rPr lang="fa-IR" sz="1400" dirty="0"/>
              <a:t>شما نیاز به یک دستگاه هوشمند شخصی دارید و نباید آن را با دیگران به اشتراک بگذارید. اگر </a:t>
            </a:r>
            <a:r>
              <a:rPr lang="fa-IR" sz="1400" dirty="0" err="1"/>
              <a:t>تلیفون</a:t>
            </a:r>
            <a:r>
              <a:rPr lang="fa-IR" sz="1400" dirty="0"/>
              <a:t> خود را به اشتراک می‌گذارید، ممکن است بخواهید روش دیگری برای ورود به </a:t>
            </a:r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در نظر بگیرید.</a:t>
            </a:r>
          </a:p>
          <a:p>
            <a:pPr algn="r" rtl="1"/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4396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635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55719"/>
            <a:ext cx="5486400" cy="5688281"/>
          </a:xfrm>
        </p:spPr>
        <p:txBody>
          <a:bodyPr/>
          <a:lstStyle/>
          <a:p>
            <a:pPr algn="r" rtl="1">
              <a:spcBef>
                <a:spcPts val="0"/>
              </a:spcBef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</a:rPr>
              <a:t>1 </a:t>
            </a:r>
            <a:r>
              <a:rPr lang="prs-AF" b="1" i="0" dirty="0">
                <a:solidFill>
                  <a:srgbClr val="000000"/>
                </a:solidFill>
                <a:effectLst/>
              </a:rPr>
              <a:t>. </a:t>
            </a:r>
            <a:r>
              <a:rPr lang="fa-IR" b="1" dirty="0"/>
              <a:t>سه مرحله برای </a:t>
            </a:r>
            <a:r>
              <a:rPr lang="fa-IR" b="1" dirty="0" err="1"/>
              <a:t>راه‌اندازی</a:t>
            </a:r>
            <a:r>
              <a:rPr lang="fa-IR" b="1" dirty="0"/>
              <a:t> </a:t>
            </a:r>
            <a:r>
              <a:rPr lang="en-AU" b="1" dirty="0" err="1"/>
              <a:t>myID</a:t>
            </a:r>
            <a:endParaRPr lang="en-AU" b="1" dirty="0"/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برنامه کاربری</a:t>
            </a:r>
            <a:r>
              <a:rPr lang="fa-IR" dirty="0"/>
              <a:t>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را تنها از فروشگاه‌های رسمی برنامه که در بالا ذکر شده‌اند دانلود کنید.</a:t>
            </a: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شما:</a:t>
            </a:r>
          </a:p>
          <a:p>
            <a:pPr marL="355600" indent="-17780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812800" marR="0" lvl="1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اولین بار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خود را راه‌اندازی می‌کنید، به مرحله 2 ادامه دهید.</a:t>
            </a:r>
          </a:p>
          <a:p>
            <a:pPr marL="812800" marR="0" lvl="1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قبلاً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خود را راه‌اندازی کرده‌اید، گزینه</a:t>
            </a:r>
            <a:r>
              <a:rPr lang="en-AU" dirty="0"/>
              <a:t>I am an existing user»</a:t>
            </a:r>
            <a:r>
              <a:rPr lang="prs-AF" dirty="0"/>
              <a:t>»</a:t>
            </a:r>
            <a:r>
              <a:rPr lang="en-AU" dirty="0"/>
              <a:t> </a:t>
            </a:r>
            <a:r>
              <a:rPr lang="fa-IR" dirty="0"/>
              <a:t>را انتخاب کرده و دستورالعمل‌ها را دنبال کنید. </a:t>
            </a:r>
            <a:r>
              <a:rPr lang="fa-IR" u="sng" dirty="0">
                <a:solidFill>
                  <a:srgbClr val="0070C0"/>
                </a:solidFill>
              </a:rPr>
              <a:t>بخش «راه‌اندازی مجدد </a:t>
            </a:r>
            <a:r>
              <a:rPr lang="en-AU" u="sng" dirty="0" err="1">
                <a:solidFill>
                  <a:srgbClr val="0070C0"/>
                </a:solidFill>
              </a:rPr>
              <a:t>myID</a:t>
            </a:r>
            <a:r>
              <a:rPr lang="prs-AF" u="sng" dirty="0">
                <a:solidFill>
                  <a:srgbClr val="0070C0"/>
                </a:solidFill>
              </a:rPr>
              <a:t>»</a:t>
            </a:r>
            <a:r>
              <a:rPr lang="en-AU" u="sng" dirty="0">
                <a:solidFill>
                  <a:srgbClr val="0070C0"/>
                </a:solidFill>
              </a:rPr>
              <a:t> </a:t>
            </a:r>
            <a:r>
              <a:rPr lang="fa-IR" u="sng" dirty="0">
                <a:solidFill>
                  <a:srgbClr val="0070C0"/>
                </a:solidFill>
              </a:rPr>
              <a:t>را </a:t>
            </a:r>
            <a:r>
              <a:rPr lang="fa-IR" dirty="0"/>
              <a:t>ببینید.</a:t>
            </a:r>
          </a:p>
          <a:p>
            <a:pPr marL="812800" lvl="1" indent="-17780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635000" lvl="1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</a:rPr>
              <a:t>2</a:t>
            </a:r>
            <a:r>
              <a:rPr lang="prs-AF" b="1" i="0" dirty="0">
                <a:solidFill>
                  <a:srgbClr val="000000"/>
                </a:solidFill>
                <a:effectLst/>
              </a:rPr>
              <a:t>.</a:t>
            </a:r>
            <a:r>
              <a:rPr lang="fa-IR" dirty="0"/>
              <a:t> </a:t>
            </a:r>
            <a:r>
              <a:rPr lang="prs-AF" b="1" dirty="0"/>
              <a:t>جزئیات</a:t>
            </a:r>
            <a:r>
              <a:rPr lang="fa-IR" b="1" dirty="0"/>
              <a:t> خود را وارد کنید.</a:t>
            </a:r>
          </a:p>
          <a:p>
            <a:pPr algn="r" rtl="1">
              <a:spcBef>
                <a:spcPts val="0"/>
              </a:spcBef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برنامه کاری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fa-IR" dirty="0"/>
              <a:t>را روی دستگاه هوشمند خود باز کنید و دستورالعمل‌ها را برای</a:t>
            </a:r>
            <a:r>
              <a:rPr lang="prs-AF" dirty="0"/>
              <a:t> موارد ذیل دنبال کنید</a:t>
            </a:r>
            <a:r>
              <a:rPr lang="fa-IR" dirty="0"/>
              <a:t>:</a:t>
            </a:r>
          </a:p>
          <a:p>
            <a:pPr marL="355600" indent="-17780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812800" marR="0" lvl="1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آدرس ایمیل خود را وارد کنید – ایمیل شخصی را انتخاب کنید که به آن دسترسی مداوم دارید،</a:t>
            </a:r>
          </a:p>
          <a:p>
            <a:pPr marL="812800" marR="0" lvl="1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 رمز عبور ایجاد کنید، و</a:t>
            </a:r>
          </a:p>
          <a:p>
            <a:pPr marL="812800" marR="0" lvl="1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نام کامل و تاریخ تولد خود را وارد کنید.</a:t>
            </a:r>
          </a:p>
          <a:p>
            <a:pPr marL="812800" lvl="1" indent="-17780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635000" lvl="1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3.</a:t>
            </a:r>
            <a:r>
              <a:rPr lang="prs-AF" b="1" dirty="0"/>
              <a:t> </a:t>
            </a:r>
            <a:r>
              <a:rPr lang="fa-IR" b="1" dirty="0"/>
              <a:t>سطح امنیت هویت خود را انتخاب کنید.</a:t>
            </a:r>
          </a:p>
          <a:p>
            <a:pPr algn="l">
              <a:spcBef>
                <a:spcPts val="0"/>
              </a:spcBef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شما می‌توانید یک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fa-IR" dirty="0"/>
              <a:t>با سطح امنیتی </a:t>
            </a:r>
            <a:r>
              <a:rPr lang="prs-AF" dirty="0"/>
              <a:t>ابتدایی</a:t>
            </a:r>
            <a:r>
              <a:rPr lang="en-AU" dirty="0"/>
              <a:t>، </a:t>
            </a:r>
            <a:r>
              <a:rPr lang="prs-AF" dirty="0"/>
              <a:t>معمول</a:t>
            </a:r>
            <a:r>
              <a:rPr lang="en-AU" dirty="0"/>
              <a:t> </a:t>
            </a:r>
            <a:r>
              <a:rPr lang="fa-IR" dirty="0"/>
              <a:t>یا </a:t>
            </a:r>
            <a:r>
              <a:rPr lang="prs-AF" dirty="0"/>
              <a:t>قوی</a:t>
            </a:r>
            <a:r>
              <a:rPr lang="en-AU" dirty="0"/>
              <a:t> </a:t>
            </a:r>
            <a:r>
              <a:rPr lang="fa-IR" dirty="0"/>
              <a:t>راه‌اندازی کنید.</a:t>
            </a: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پس از وارد کردن معلومات خود، یک سطح هویت </a:t>
            </a:r>
            <a:r>
              <a:rPr lang="prs-AF" dirty="0"/>
              <a:t>ابتدایی</a:t>
            </a:r>
            <a:r>
              <a:rPr lang="en-AU" dirty="0"/>
              <a:t> </a:t>
            </a:r>
            <a:r>
              <a:rPr lang="fa-IR" dirty="0"/>
              <a:t>خواهید داشت.</a:t>
            </a: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افزایش سطح هویت شما، حفاظت بهتری از شناسه دیجیتال شما فراهم می‌کند و امکان دسترسی به خدمات بیشتری را می‌دهد.</a:t>
            </a: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هر خدمت آنلاین حداقل سطح هویت مشخصی برای دسترسی دارد. </a:t>
            </a:r>
            <a:r>
              <a:rPr lang="fa-IR" u="sng" dirty="0">
                <a:solidFill>
                  <a:srgbClr val="0070C0"/>
                </a:solidFill>
              </a:rPr>
              <a:t>حداقل سطح هویت مورد نیاز برای خدمتی که می‌خواهید استفاده کنید را بررسی کنید.</a:t>
            </a: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این </a:t>
            </a:r>
            <a:r>
              <a:rPr lang="fa-IR" dirty="0"/>
              <a:t>برنامه کار</a:t>
            </a:r>
            <a:r>
              <a:rPr lang="prs-AF" dirty="0"/>
              <a:t>بر</a:t>
            </a:r>
            <a:r>
              <a:rPr lang="fa-IR" dirty="0"/>
              <a:t>ی ممکن است از شما بخواهد پاسپورت استرالیا یا مدارک دیگری را برای افزایش سطح هویت خود تأیید کنید.</a:t>
            </a:r>
          </a:p>
          <a:p>
            <a:pPr marL="17780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rs-AF" dirty="0"/>
              <a:t>     </a:t>
            </a:r>
            <a:r>
              <a:rPr lang="fa-IR" dirty="0"/>
              <a:t>اگر حداقل سطح هویت مورد نیاز برای خدمتی که می‌خواهید به آن دسترسی داشته باشید را کسب کرده‌اید، نیازی به انجام این کار </a:t>
            </a:r>
            <a:r>
              <a:rPr lang="prs-AF" dirty="0"/>
              <a:t>   </a:t>
            </a:r>
            <a:r>
              <a:rPr lang="fa-IR" dirty="0"/>
              <a:t>نیست.</a:t>
            </a:r>
          </a:p>
          <a:p>
            <a:pPr marL="355600" marR="0" lvl="0" indent="-1778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پس از راه‌اندازی، می‌توانید از </a:t>
            </a:r>
            <a:r>
              <a:rPr lang="en-AU" u="sng" dirty="0" err="1">
                <a:solidFill>
                  <a:srgbClr val="0070C0"/>
                </a:solidFill>
              </a:rPr>
              <a:t>myID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به عنوان شناسه دیجیتال خود برای اثبات هویت هنگام دسترسی به خدمات آنلاین دولتی </a:t>
            </a:r>
            <a:r>
              <a:rPr lang="fa-IR" u="sng" dirty="0"/>
              <a:t>استفاده کنید</a:t>
            </a:r>
            <a:r>
              <a:rPr lang="fa-IR" dirty="0"/>
              <a:t>.</a:t>
            </a:r>
          </a:p>
          <a:p>
            <a:pPr marL="177800" algn="l">
              <a:spcBef>
                <a:spcPts val="0"/>
              </a:spcBef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سطح هویت</a:t>
            </a:r>
          </a:p>
          <a:p>
            <a:pPr algn="r" rtl="1">
              <a:spcBef>
                <a:spcPts val="0"/>
              </a:spcBef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b="1" dirty="0"/>
              <a:t>سطح هویت </a:t>
            </a:r>
            <a:r>
              <a:rPr lang="prs-AF" b="1" dirty="0"/>
              <a:t>ابتدایی</a:t>
            </a:r>
            <a:r>
              <a:rPr lang="fa-IR" b="1" dirty="0"/>
              <a:t> </a:t>
            </a:r>
            <a:r>
              <a:rPr lang="en-AU" b="1" dirty="0"/>
              <a:t>Basic)</a:t>
            </a:r>
            <a:r>
              <a:rPr lang="prs-AF" b="1" dirty="0"/>
              <a:t>)</a:t>
            </a:r>
            <a:endParaRPr lang="en-AU" b="1" dirty="0"/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با سطح </a:t>
            </a:r>
            <a:r>
              <a:rPr lang="prs-AF" dirty="0"/>
              <a:t>ابتدایی</a:t>
            </a:r>
            <a:r>
              <a:rPr lang="en-AU" dirty="0"/>
              <a:t> </a:t>
            </a:r>
            <a:r>
              <a:rPr lang="fa-IR" dirty="0"/>
              <a:t>به شما اجازه دسترسی به خدمات آنلاین دولتی </a:t>
            </a:r>
            <a:r>
              <a:rPr lang="fa-IR" b="1" dirty="0"/>
              <a:t>محدودی</a:t>
            </a:r>
            <a:r>
              <a:rPr lang="fa-IR" dirty="0"/>
              <a:t> را می‌دهد.</a:t>
            </a: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داشتن سطح هویت </a:t>
            </a:r>
            <a:r>
              <a:rPr lang="prs-AF" dirty="0"/>
              <a:t>ابتدایی</a:t>
            </a:r>
            <a:r>
              <a:rPr lang="en-AU" dirty="0"/>
              <a:t>، </a:t>
            </a:r>
            <a:r>
              <a:rPr lang="fa-IR" dirty="0"/>
              <a:t>تنها نیاز است معلومات شخصی خود را وارد کنید.</a:t>
            </a: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از شما خواسته می‌شود مدارک هویتی خود را تأیید کنید. اگر تصمیم بگیرید </a:t>
            </a:r>
            <a:r>
              <a:rPr lang="prs-AF" dirty="0"/>
              <a:t>اسناد</a:t>
            </a:r>
            <a:r>
              <a:rPr lang="fa-IR" dirty="0"/>
              <a:t> خود را تأیید نکنید یا تنها یک </a:t>
            </a:r>
            <a:r>
              <a:rPr lang="prs-AF" dirty="0"/>
              <a:t>سند</a:t>
            </a:r>
            <a:r>
              <a:rPr lang="fa-IR" dirty="0"/>
              <a:t> را تأیید کنید، سطح هویت شما همچنان </a:t>
            </a:r>
            <a:r>
              <a:rPr lang="prs-AF" dirty="0"/>
              <a:t>به سطح ابتدایی</a:t>
            </a:r>
            <a:r>
              <a:rPr lang="en-AU" dirty="0"/>
              <a:t> </a:t>
            </a:r>
            <a:r>
              <a:rPr lang="fa-IR" dirty="0"/>
              <a:t>باقی خواهد ماند.</a:t>
            </a:r>
          </a:p>
          <a:p>
            <a:pPr marL="628650" lvl="1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b="1" dirty="0"/>
              <a:t>سطح هویت </a:t>
            </a:r>
            <a:r>
              <a:rPr lang="prs-AF" b="1" dirty="0"/>
              <a:t>معمول</a:t>
            </a:r>
            <a:r>
              <a:rPr lang="fa-IR" b="1" dirty="0"/>
              <a:t> </a:t>
            </a:r>
            <a:r>
              <a:rPr lang="en-AU" b="1" dirty="0"/>
              <a:t>Standard)</a:t>
            </a:r>
            <a:r>
              <a:rPr lang="prs-AF" b="1" dirty="0"/>
              <a:t>)</a:t>
            </a:r>
            <a:endParaRPr lang="en-AU" b="1" dirty="0"/>
          </a:p>
          <a:p>
            <a:pPr marL="171450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با سطح </a:t>
            </a:r>
            <a:r>
              <a:rPr lang="prs-AF" dirty="0"/>
              <a:t>معمول</a:t>
            </a:r>
            <a:r>
              <a:rPr lang="en-AU" dirty="0"/>
              <a:t> </a:t>
            </a:r>
            <a:r>
              <a:rPr lang="fa-IR" dirty="0"/>
              <a:t>به شما اجازه دسترسی به </a:t>
            </a:r>
            <a:r>
              <a:rPr lang="fa-IR" b="1" dirty="0"/>
              <a:t>اکثر</a:t>
            </a:r>
            <a:r>
              <a:rPr lang="fa-IR" dirty="0"/>
              <a:t> خدمات آنلاین دولتی را می‌دهد.</a:t>
            </a: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داشتن سطح هویت </a:t>
            </a:r>
            <a:r>
              <a:rPr lang="prs-AF" dirty="0"/>
              <a:t>معمول</a:t>
            </a:r>
            <a:r>
              <a:rPr lang="en-AU" dirty="0"/>
              <a:t>، </a:t>
            </a:r>
            <a:r>
              <a:rPr lang="fa-IR" dirty="0"/>
              <a:t>شما نیاز دارید هویت خود را با هر </a:t>
            </a:r>
            <a:r>
              <a:rPr lang="prs-AF" b="1" dirty="0"/>
              <a:t>2</a:t>
            </a:r>
            <a:r>
              <a:rPr lang="fa-IR" dirty="0"/>
              <a:t> مورد از مدارک </a:t>
            </a:r>
            <a:r>
              <a:rPr lang="fa-IR" b="1" dirty="0"/>
              <a:t>استرالیایی</a:t>
            </a:r>
            <a:r>
              <a:rPr lang="fa-IR" dirty="0"/>
              <a:t> زیر تأیید کنید:</a:t>
            </a:r>
          </a:p>
          <a:p>
            <a:pPr marL="628650" lvl="1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پاسپورت (پاسپورت استرالیا، جاری یا حداکثر </a:t>
            </a:r>
            <a:r>
              <a:rPr lang="prs-AF" dirty="0"/>
              <a:t>3</a:t>
            </a:r>
            <a:r>
              <a:rPr lang="fa-IR" dirty="0"/>
              <a:t> سال</a:t>
            </a:r>
            <a:r>
              <a:rPr lang="prs-AF" dirty="0"/>
              <a:t> از وقتش</a:t>
            </a:r>
            <a:r>
              <a:rPr lang="fa-IR" dirty="0"/>
              <a:t> گذشته</a:t>
            </a:r>
            <a:r>
              <a:rPr lang="prs-AF" dirty="0"/>
              <a:t> باشد</a:t>
            </a:r>
            <a:r>
              <a:rPr lang="fa-IR" dirty="0"/>
              <a:t>)،</a:t>
            </a:r>
            <a:br>
              <a:rPr lang="fa-IR" dirty="0"/>
            </a:br>
            <a:r>
              <a:rPr lang="prs-AF" dirty="0"/>
              <a:t>لیسانس</a:t>
            </a:r>
            <a:r>
              <a:rPr lang="fa-IR" dirty="0"/>
              <a:t> رانندگی یا </a:t>
            </a:r>
            <a:r>
              <a:rPr lang="prs-AF" dirty="0"/>
              <a:t>جواز یادگیری</a:t>
            </a:r>
            <a:r>
              <a:rPr lang="fa-IR" dirty="0"/>
              <a:t>،</a:t>
            </a:r>
            <a:br>
              <a:rPr lang="fa-IR" dirty="0"/>
            </a:br>
            <a:r>
              <a:rPr lang="prs-AF" dirty="0"/>
              <a:t>کارت تولد</a:t>
            </a:r>
            <a:r>
              <a:rPr lang="fa-IR" dirty="0"/>
              <a:t>،</a:t>
            </a:r>
            <a:br>
              <a:rPr lang="fa-IR" dirty="0"/>
            </a:br>
            <a:r>
              <a:rPr lang="fa-IR" dirty="0" err="1"/>
              <a:t>ویز</a:t>
            </a:r>
            <a:r>
              <a:rPr lang="prs-AF" dirty="0"/>
              <a:t>ه</a:t>
            </a:r>
            <a:r>
              <a:rPr lang="fa-IR" dirty="0"/>
              <a:t> (با استفاده از پاسپورت خارجی)،</a:t>
            </a:r>
            <a:br>
              <a:rPr lang="fa-IR" dirty="0"/>
            </a:br>
            <a:r>
              <a:rPr lang="en-AU" dirty="0" err="1"/>
              <a:t>ImmiCard</a:t>
            </a:r>
            <a:r>
              <a:rPr lang="en-AU" dirty="0"/>
              <a:t>،</a:t>
            </a:r>
            <a:br>
              <a:rPr lang="en-AU" dirty="0"/>
            </a:br>
            <a:r>
              <a:rPr lang="prs-AF" dirty="0"/>
              <a:t>سند</a:t>
            </a:r>
            <a:r>
              <a:rPr lang="fa-IR" dirty="0"/>
              <a:t> شهرو</a:t>
            </a:r>
            <a:r>
              <a:rPr lang="prs-AF" dirty="0"/>
              <a:t>ندی</a:t>
            </a:r>
            <a:r>
              <a:rPr lang="fa-IR" dirty="0"/>
              <a:t>،</a:t>
            </a:r>
            <a:br>
              <a:rPr lang="fa-IR" dirty="0"/>
            </a:br>
            <a:r>
              <a:rPr lang="fa-IR" dirty="0"/>
              <a:t>کارت </a:t>
            </a:r>
            <a:r>
              <a:rPr lang="en-AU" dirty="0"/>
              <a:t>Medicare</a:t>
            </a:r>
            <a:r>
              <a:rPr lang="prs-AF" dirty="0"/>
              <a:t> (</a:t>
            </a:r>
            <a:r>
              <a:rPr lang="fa-IR" dirty="0"/>
              <a:t>این گزینه پس از تأیید یکی از مدارک فوق ظاهر می‌شود).</a:t>
            </a:r>
          </a:p>
          <a:p>
            <a:pPr marL="1085850" lvl="2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به طور کلی، نام شما باید در هر دو </a:t>
            </a:r>
            <a:r>
              <a:rPr lang="prs-AF" dirty="0"/>
              <a:t>سند</a:t>
            </a:r>
            <a:r>
              <a:rPr lang="fa-IR" dirty="0"/>
              <a:t> یکسان باشد. اگر نام خود را تغییر داده‌اید، ممکن است بتوانید این موضوع را با یک </a:t>
            </a:r>
            <a:r>
              <a:rPr lang="prs-AF" u="sng" dirty="0">
                <a:solidFill>
                  <a:srgbClr val="0070C0"/>
                </a:solidFill>
              </a:rPr>
              <a:t>سند</a:t>
            </a:r>
            <a:r>
              <a:rPr lang="fa-IR" u="sng" dirty="0">
                <a:solidFill>
                  <a:srgbClr val="0070C0"/>
                </a:solidFill>
              </a:rPr>
              <a:t> ازدواج </a:t>
            </a:r>
            <a:r>
              <a:rPr lang="fa-IR" dirty="0"/>
              <a:t>تأیید کنید.</a:t>
            </a: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 err="1"/>
              <a:t>می‌توانید</a:t>
            </a:r>
            <a:r>
              <a:rPr lang="fa-IR" dirty="0"/>
              <a:t> </a:t>
            </a:r>
            <a:r>
              <a:rPr lang="prs-AF" dirty="0"/>
              <a:t>راجع به موارد ذیل حمایت</a:t>
            </a:r>
            <a:r>
              <a:rPr lang="fa-IR" dirty="0"/>
              <a:t> پیدا کنید:</a:t>
            </a:r>
          </a:p>
          <a:p>
            <a:pPr marL="628650" lvl="1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کمک به شما در </a:t>
            </a:r>
            <a:r>
              <a:rPr lang="fa-IR" u="sng" dirty="0"/>
              <a:t>تأیید </a:t>
            </a:r>
            <a:r>
              <a:rPr lang="prs-AF" u="sng" dirty="0"/>
              <a:t>اسناد هویتی</a:t>
            </a:r>
            <a:r>
              <a:rPr lang="fa-IR" u="sng" dirty="0"/>
              <a:t> خود</a:t>
            </a: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</a:t>
            </a:r>
            <a:r>
              <a:rPr lang="fa-IR" u="sng" dirty="0">
                <a:solidFill>
                  <a:srgbClr val="0070C0"/>
                </a:solidFill>
              </a:rPr>
              <a:t>نتوانستید یک </a:t>
            </a:r>
            <a:r>
              <a:rPr lang="en-AU" u="sng" dirty="0" err="1">
                <a:solidFill>
                  <a:srgbClr val="0070C0"/>
                </a:solidFill>
              </a:rPr>
              <a:t>myID</a:t>
            </a:r>
            <a:r>
              <a:rPr lang="prs-AF" u="sng" dirty="0">
                <a:solidFill>
                  <a:srgbClr val="0070C0"/>
                </a:solidFill>
              </a:rPr>
              <a:t> </a:t>
            </a:r>
            <a:r>
              <a:rPr lang="en-AU" u="sng" dirty="0">
                <a:solidFill>
                  <a:srgbClr val="0070C0"/>
                </a:solidFill>
              </a:rPr>
              <a:t> </a:t>
            </a:r>
            <a:r>
              <a:rPr lang="fa-IR" u="sng" dirty="0">
                <a:solidFill>
                  <a:srgbClr val="0070C0"/>
                </a:solidFill>
              </a:rPr>
              <a:t>با سطح </a:t>
            </a:r>
            <a:r>
              <a:rPr lang="prs-AF" u="sng" dirty="0">
                <a:solidFill>
                  <a:srgbClr val="0070C0"/>
                </a:solidFill>
              </a:rPr>
              <a:t>معمول</a:t>
            </a:r>
            <a:r>
              <a:rPr lang="en-AU" u="sng" dirty="0">
                <a:solidFill>
                  <a:srgbClr val="0070C0"/>
                </a:solidFill>
              </a:rPr>
              <a:t> </a:t>
            </a:r>
            <a:r>
              <a:rPr lang="fa-IR" u="sng" dirty="0">
                <a:solidFill>
                  <a:srgbClr val="0070C0"/>
                </a:solidFill>
              </a:rPr>
              <a:t>ایجاد کنید.</a:t>
            </a:r>
          </a:p>
          <a:p>
            <a:pPr marL="1085850" lvl="2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b="1" dirty="0"/>
              <a:t>سطح هویت قوی </a:t>
            </a:r>
            <a:r>
              <a:rPr lang="en-AU" b="1" dirty="0"/>
              <a:t>Strong)</a:t>
            </a:r>
            <a:r>
              <a:rPr lang="prs-AF" b="1" dirty="0"/>
              <a:t>)</a:t>
            </a:r>
            <a:endParaRPr lang="en-AU" b="1" dirty="0"/>
          </a:p>
          <a:p>
            <a:pPr marL="171450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 </a:t>
            </a:r>
            <a:r>
              <a:rPr lang="en-AU" dirty="0" err="1"/>
              <a:t>myID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با سطح </a:t>
            </a:r>
            <a:r>
              <a:rPr lang="prs-AF" dirty="0"/>
              <a:t>قوی</a:t>
            </a:r>
            <a:r>
              <a:rPr lang="en-AU" dirty="0"/>
              <a:t> </a:t>
            </a:r>
            <a:r>
              <a:rPr lang="fa-IR" dirty="0"/>
              <a:t>به شما اجازه دسترسی به </a:t>
            </a:r>
            <a:r>
              <a:rPr lang="fa-IR" b="1" dirty="0"/>
              <a:t>همه</a:t>
            </a:r>
            <a:r>
              <a:rPr lang="fa-IR" dirty="0"/>
              <a:t> خدمات آنلاین دولتی را می‌دهد.</a:t>
            </a: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داشتن سطح هویت </a:t>
            </a:r>
            <a:r>
              <a:rPr lang="prs-AF" dirty="0"/>
              <a:t>قوی</a:t>
            </a:r>
            <a:r>
              <a:rPr lang="en-AU" dirty="0"/>
              <a:t>، </a:t>
            </a:r>
            <a:r>
              <a:rPr lang="fa-IR" dirty="0"/>
              <a:t>شما نیاز دارید:</a:t>
            </a:r>
          </a:p>
          <a:p>
            <a:pPr marL="628650" lvl="1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پاسپورت استرالیا خود را تأیید</a:t>
            </a:r>
            <a:r>
              <a:rPr lang="prs-AF" dirty="0"/>
              <a:t> اعتبار</a:t>
            </a:r>
            <a:r>
              <a:rPr lang="fa-IR" dirty="0"/>
              <a:t> کنید (جاری یا حداکثر </a:t>
            </a:r>
            <a:r>
              <a:rPr lang="prs-AF" dirty="0"/>
              <a:t>3</a:t>
            </a:r>
            <a:r>
              <a:rPr lang="fa-IR" dirty="0"/>
              <a:t> سال</a:t>
            </a:r>
            <a:r>
              <a:rPr lang="prs-AF" dirty="0"/>
              <a:t> از وقتش</a:t>
            </a:r>
            <a:r>
              <a:rPr lang="fa-IR" dirty="0"/>
              <a:t> گذشته</a:t>
            </a:r>
            <a:r>
              <a:rPr lang="prs-AF" dirty="0"/>
              <a:t> باشد</a:t>
            </a:r>
            <a:r>
              <a:rPr lang="fa-IR" dirty="0"/>
              <a:t>)،</a:t>
            </a: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یکی از </a:t>
            </a:r>
            <a:r>
              <a:rPr lang="prs-AF" dirty="0"/>
              <a:t>اسناد</a:t>
            </a:r>
            <a:r>
              <a:rPr lang="fa-IR" dirty="0"/>
              <a:t> استرالیایی زیر را </a:t>
            </a:r>
            <a:r>
              <a:rPr lang="fa-IR" b="1" dirty="0"/>
              <a:t>تأیید</a:t>
            </a:r>
            <a:r>
              <a:rPr lang="fa-IR" dirty="0"/>
              <a:t> کنید:</a:t>
            </a:r>
          </a:p>
          <a:p>
            <a:pPr marL="1085850" lvl="2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543050" marR="0" lvl="3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سند</a:t>
            </a:r>
            <a:r>
              <a:rPr lang="fa-IR" dirty="0"/>
              <a:t> شه</a:t>
            </a:r>
            <a:r>
              <a:rPr lang="prs-AF" dirty="0"/>
              <a:t>روندی</a:t>
            </a:r>
            <a:r>
              <a:rPr lang="fa-IR" dirty="0"/>
              <a:t>،</a:t>
            </a:r>
          </a:p>
          <a:p>
            <a:pPr marL="1543050" marR="0" lvl="3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لیسانس</a:t>
            </a:r>
            <a:r>
              <a:rPr lang="fa-IR" dirty="0"/>
              <a:t> رانندگی یا </a:t>
            </a:r>
            <a:r>
              <a:rPr lang="prs-AF" dirty="0"/>
              <a:t>مجوز</a:t>
            </a:r>
            <a:r>
              <a:rPr lang="fa-IR" dirty="0"/>
              <a:t> یادگیری، یا</a:t>
            </a:r>
          </a:p>
          <a:p>
            <a:pPr marL="1543050" marR="0" lvl="3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کارت </a:t>
            </a:r>
            <a:r>
              <a:rPr lang="en-US" dirty="0"/>
              <a:t>Medicare</a:t>
            </a:r>
            <a:r>
              <a:rPr lang="prs-AF" dirty="0"/>
              <a:t> (</a:t>
            </a:r>
            <a:r>
              <a:rPr lang="fa-IR" dirty="0"/>
              <a:t>ین گزینه پس از تأیید یکی از مدارک فوق ظاهر </a:t>
            </a:r>
            <a:r>
              <a:rPr lang="fa-IR" dirty="0" err="1"/>
              <a:t>می‌شود</a:t>
            </a:r>
            <a:r>
              <a:rPr lang="fa-IR" dirty="0"/>
              <a:t>).</a:t>
            </a: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 بررسی تأیید چهره انجام دهید. این مانند یک </a:t>
            </a:r>
            <a:r>
              <a:rPr lang="prs-AF" dirty="0"/>
              <a:t>عکس از صورت تان (</a:t>
            </a:r>
            <a:r>
              <a:rPr lang="en-US" b="0" i="0" dirty="0">
                <a:solidFill>
                  <a:srgbClr val="141414"/>
                </a:solidFill>
                <a:effectLst/>
              </a:rPr>
              <a:t>selfie</a:t>
            </a:r>
            <a:r>
              <a:rPr lang="prs-AF" b="0" i="0" dirty="0">
                <a:solidFill>
                  <a:srgbClr val="141414"/>
                </a:solidFill>
                <a:effectLst/>
              </a:rPr>
              <a:t>)</a:t>
            </a:r>
            <a:r>
              <a:rPr lang="fa-IR" dirty="0"/>
              <a:t> است که با عکس پاسپورت شما مقایسه می‌شود. برنامه کار</a:t>
            </a:r>
            <a:r>
              <a:rPr lang="prs-AF" dirty="0"/>
              <a:t>بر</a:t>
            </a:r>
            <a:r>
              <a:rPr lang="fa-IR" dirty="0"/>
              <a:t>ی به شما دستورالعمل انجام آن را نشان می‌دهد. این یک </a:t>
            </a:r>
            <a:r>
              <a:rPr lang="prs-AF" dirty="0"/>
              <a:t>پروسه</a:t>
            </a:r>
            <a:r>
              <a:rPr lang="fa-IR" dirty="0"/>
              <a:t> یک‌باره است تا بررسی شود که شما یک شخص واقعی، شخص صحیح و در زمان واقعی در حال تأیید هستید.</a:t>
            </a:r>
          </a:p>
          <a:p>
            <a:pPr marL="1085850" lvl="2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به طور کلی، نام شما باید در هر دو </a:t>
            </a:r>
            <a:r>
              <a:rPr lang="prs-AF" dirty="0"/>
              <a:t>سند</a:t>
            </a:r>
            <a:r>
              <a:rPr lang="fa-IR" dirty="0"/>
              <a:t> یکسان باشد. اگر نام خود را تغییر داده‌اید، ممکن است بتوانید این موضوع را با </a:t>
            </a:r>
            <a:r>
              <a:rPr lang="prs-AF" u="sng" dirty="0"/>
              <a:t>سند</a:t>
            </a:r>
            <a:r>
              <a:rPr lang="fa-IR" u="sng" dirty="0"/>
              <a:t> ازدواج</a:t>
            </a:r>
            <a:r>
              <a:rPr lang="fa-IR" dirty="0"/>
              <a:t> تأیید کنید.</a:t>
            </a:r>
          </a:p>
          <a:p>
            <a:pPr marL="628650" marR="0" lvl="1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 err="1"/>
              <a:t>می‌توانید</a:t>
            </a:r>
            <a:r>
              <a:rPr lang="fa-IR" dirty="0"/>
              <a:t> </a:t>
            </a:r>
            <a:r>
              <a:rPr lang="prs-AF" dirty="0"/>
              <a:t>راجع به موارد ذیل حمایت</a:t>
            </a:r>
            <a:r>
              <a:rPr lang="fa-IR" dirty="0"/>
              <a:t> پیدا کنید:</a:t>
            </a:r>
          </a:p>
          <a:p>
            <a:pPr marL="628650" lvl="1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برای کمک به شما در </a:t>
            </a:r>
            <a:r>
              <a:rPr lang="fa-IR" u="sng" dirty="0"/>
              <a:t>تأیید </a:t>
            </a:r>
            <a:r>
              <a:rPr lang="prs-AF" u="sng" dirty="0"/>
              <a:t>اسناد هویتی</a:t>
            </a:r>
            <a:r>
              <a:rPr lang="fa-IR" u="sng" dirty="0"/>
              <a:t> خود</a:t>
            </a:r>
          </a:p>
          <a:p>
            <a:pPr marL="1085850" marR="0" lvl="2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</a:t>
            </a:r>
            <a:r>
              <a:rPr lang="fa-IR" u="sng" dirty="0">
                <a:solidFill>
                  <a:srgbClr val="0070C0"/>
                </a:solidFill>
              </a:rPr>
              <a:t>نتوانستید یک </a:t>
            </a:r>
            <a:r>
              <a:rPr lang="en-AU" u="sng" dirty="0" err="1">
                <a:solidFill>
                  <a:srgbClr val="0070C0"/>
                </a:solidFill>
              </a:rPr>
              <a:t>myID</a:t>
            </a:r>
            <a:r>
              <a:rPr lang="prs-AF" u="sng" dirty="0">
                <a:solidFill>
                  <a:srgbClr val="0070C0"/>
                </a:solidFill>
              </a:rPr>
              <a:t> </a:t>
            </a:r>
            <a:r>
              <a:rPr lang="en-AU" u="sng" dirty="0">
                <a:solidFill>
                  <a:srgbClr val="0070C0"/>
                </a:solidFill>
              </a:rPr>
              <a:t> </a:t>
            </a:r>
            <a:r>
              <a:rPr lang="fa-IR" u="sng" dirty="0">
                <a:solidFill>
                  <a:srgbClr val="0070C0"/>
                </a:solidFill>
              </a:rPr>
              <a:t>با سطح </a:t>
            </a:r>
            <a:r>
              <a:rPr lang="prs-AF" u="sng" dirty="0">
                <a:solidFill>
                  <a:srgbClr val="0070C0"/>
                </a:solidFill>
              </a:rPr>
              <a:t>قوی</a:t>
            </a:r>
            <a:r>
              <a:rPr lang="en-AU" u="sng" dirty="0">
                <a:solidFill>
                  <a:srgbClr val="0070C0"/>
                </a:solidFill>
              </a:rPr>
              <a:t> </a:t>
            </a:r>
            <a:r>
              <a:rPr lang="fa-IR" u="sng" dirty="0">
                <a:solidFill>
                  <a:srgbClr val="0070C0"/>
                </a:solidFill>
              </a:rPr>
              <a:t>ایجاد کنید.</a:t>
            </a:r>
          </a:p>
          <a:p>
            <a:pPr marL="1085850" lvl="2" indent="-17145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41414"/>
              </a:solidFill>
              <a:effectLst/>
            </a:endParaRPr>
          </a:p>
          <a:p>
            <a:pPr>
              <a:spcBef>
                <a:spcPts val="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000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084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b="1" dirty="0"/>
              <a:t>از هر شرکت‌کننده بخواهید که خود را معرفی کند. </a:t>
            </a:r>
            <a:r>
              <a:rPr lang="fa-IR" sz="1400" dirty="0"/>
              <a:t>آن‌ها باید نام خود و یک نکته جالب درباره خودشان را بگویند.</a:t>
            </a:r>
            <a:endParaRPr lang="prs-AF" sz="140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a-IR" sz="1400" dirty="0"/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sz="1400" b="1" dirty="0"/>
              <a:t>هر معرفی را به 30 ثانیه محدود کنید </a:t>
            </a:r>
            <a:r>
              <a:rPr lang="fa-IR" sz="1400" dirty="0"/>
              <a:t>تا کوتاه و جذاب باقی بماند.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b="1" i="0" dirty="0">
              <a:solidFill>
                <a:srgbClr val="242424"/>
              </a:solidFill>
              <a:effectLst/>
            </a:endParaRP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400" dirty="0"/>
              <a:t>به همه سلام کنید، خود را معرفی کنید و دلیل حضور خود را توضیح دهید.</a:t>
            </a:r>
            <a:br>
              <a:rPr lang="fa-IR" sz="1400" dirty="0"/>
            </a:br>
            <a:r>
              <a:rPr lang="fa-IR" sz="1400" dirty="0"/>
              <a:t>هدف </a:t>
            </a:r>
            <a:r>
              <a:rPr lang="prs-AF" sz="1400" dirty="0"/>
              <a:t>ورکشاپ</a:t>
            </a:r>
            <a:r>
              <a:rPr lang="fa-IR" sz="1400" dirty="0"/>
              <a:t> را توضیح دهید</a:t>
            </a:r>
            <a:r>
              <a:rPr lang="prs-AF" sz="1400" dirty="0"/>
              <a:t>.</a:t>
            </a:r>
            <a:r>
              <a:rPr lang="fa-IR" sz="1400" dirty="0"/>
              <a:t> ارائه یک مرور کلی از دسترسی به خدمات دولتی آنلاین و </a:t>
            </a:r>
            <a:r>
              <a:rPr lang="prs-AF" sz="1400" dirty="0"/>
              <a:t>تایید</a:t>
            </a:r>
            <a:r>
              <a:rPr lang="fa-IR" sz="1400" dirty="0"/>
              <a:t> هویت دو مرحله‌ای.</a:t>
            </a:r>
            <a:br>
              <a:rPr lang="fa-IR" sz="1400" dirty="0"/>
            </a:br>
            <a:r>
              <a:rPr lang="fa-IR" sz="1400" dirty="0"/>
              <a:t>اهمیت خدمات دولتی آنلاین را برای کار، آموزش و زندگی برجسته کنید.</a:t>
            </a:r>
          </a:p>
          <a:p>
            <a:pPr algn="r" rtl="1"/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یک راه امن برای دسترسی به خدمات دولتی به صورت آنلاین است. این امکان را به شما می‌دهد که خدماتی مانند </a:t>
            </a:r>
            <a:r>
              <a:rPr lang="en-AU" sz="1400" dirty="0"/>
              <a:t>Centrelink، Medicare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و </a:t>
            </a:r>
            <a:r>
              <a:rPr lang="en-AU" sz="1400" dirty="0"/>
              <a:t>ATO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را به حساب </a:t>
            </a:r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خود </a:t>
            </a:r>
            <a:r>
              <a:rPr lang="prs-AF" sz="1400" dirty="0"/>
              <a:t>وصل</a:t>
            </a:r>
            <a:r>
              <a:rPr lang="fa-IR" sz="1400" dirty="0"/>
              <a:t> کنید. این یعنی می‌توانید به همه این خدمات با یک ورود ب</a:t>
            </a:r>
            <a:r>
              <a:rPr lang="prs-AF" sz="1400" dirty="0"/>
              <a:t>ا استفاده از</a:t>
            </a:r>
            <a:r>
              <a:rPr lang="fa-IR" sz="1400" dirty="0"/>
              <a:t> </a:t>
            </a:r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دسترسی داشته باشید.</a:t>
            </a:r>
          </a:p>
          <a:p>
            <a:pPr algn="r" rtl="1"/>
            <a:r>
              <a:rPr lang="fa-IR" sz="1400" dirty="0"/>
              <a:t>استفاده از </a:t>
            </a:r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مدیریت تعاملات شما با خدمات مختلف دولتی را آسان‌تر می‌کند. به جای به یاد داشتن چندین</a:t>
            </a:r>
            <a:r>
              <a:rPr lang="prs-AF" sz="1400" dirty="0"/>
              <a:t> جزئیات</a:t>
            </a:r>
            <a:r>
              <a:rPr lang="fa-IR" sz="1400" dirty="0"/>
              <a:t> ورود</a:t>
            </a:r>
            <a:r>
              <a:rPr lang="prs-AF" sz="1400" dirty="0"/>
              <a:t>ی</a:t>
            </a:r>
            <a:r>
              <a:rPr lang="fa-IR" sz="1400" dirty="0"/>
              <a:t> مختلف می‌توانید همه چیز را از یک حساب انجام دهید. این کار </a:t>
            </a:r>
            <a:r>
              <a:rPr lang="prs-AF" sz="1400" dirty="0"/>
              <a:t>از وقت تان </a:t>
            </a:r>
            <a:r>
              <a:rPr lang="fa-IR" sz="1400" dirty="0" err="1"/>
              <a:t>صرفه‌جویی</a:t>
            </a:r>
            <a:r>
              <a:rPr lang="fa-IR" sz="1400" dirty="0"/>
              <a:t> می‌کند و </a:t>
            </a:r>
            <a:r>
              <a:rPr lang="prs-AF" sz="1400" dirty="0"/>
              <a:t>کارها</a:t>
            </a:r>
            <a:r>
              <a:rPr lang="fa-IR" sz="1400" dirty="0"/>
              <a:t> را ساده‌تر می‌کند.</a:t>
            </a:r>
          </a:p>
          <a:p>
            <a:pPr algn="r" rtl="1"/>
            <a:r>
              <a:rPr lang="en-AU" sz="1400" dirty="0" err="1"/>
              <a:t>myGov</a:t>
            </a:r>
            <a:r>
              <a:rPr lang="prs-AF" sz="1400" dirty="0"/>
              <a:t> </a:t>
            </a:r>
            <a:r>
              <a:rPr lang="en-AU" sz="1400" dirty="0"/>
              <a:t> </a:t>
            </a:r>
            <a:r>
              <a:rPr lang="fa-IR" sz="1400" dirty="0"/>
              <a:t>همچنین </a:t>
            </a:r>
            <a:r>
              <a:rPr lang="prs-AF" sz="1400" dirty="0"/>
              <a:t>معلومات</a:t>
            </a:r>
            <a:r>
              <a:rPr lang="fa-IR" sz="1400" dirty="0"/>
              <a:t> شخصی شما را امن نگه می‌دارد. با یک ورود، </a:t>
            </a:r>
            <a:r>
              <a:rPr lang="prs-AF" sz="1400" dirty="0"/>
              <a:t>معلومات</a:t>
            </a:r>
            <a:r>
              <a:rPr lang="fa-IR" sz="1400" dirty="0"/>
              <a:t> شما توسط تدابیر امنیتی قوی محافظت می‌شوند. این موضوع هنگام برخورد با معلومات حساس اهمیت دارد.</a:t>
            </a:r>
          </a:p>
          <a:p>
            <a:pPr algn="r" rtl="1"/>
            <a:r>
              <a:rPr lang="fa-IR" sz="1400" dirty="0"/>
              <a:t>حالا بیایید در مورد این فکر کنیم: </a:t>
            </a:r>
            <a:r>
              <a:rPr lang="fa-IR" sz="1400" b="1" dirty="0"/>
              <a:t>آیا قبلاً درباره </a:t>
            </a:r>
            <a:r>
              <a:rPr lang="en-AU" sz="1400" b="1" dirty="0" err="1"/>
              <a:t>myGov</a:t>
            </a:r>
            <a:r>
              <a:rPr lang="prs-AF" sz="1400" b="1" dirty="0"/>
              <a:t> </a:t>
            </a:r>
            <a:r>
              <a:rPr lang="en-AU" sz="1400" b="1" dirty="0"/>
              <a:t> </a:t>
            </a:r>
            <a:r>
              <a:rPr lang="fa-IR" sz="1400" b="1" dirty="0"/>
              <a:t>شنیده‌اید؟ اگر بله، از آن برای چه کاری استفاده </a:t>
            </a:r>
            <a:r>
              <a:rPr lang="fa-IR" sz="1400" b="1" dirty="0" err="1"/>
              <a:t>کرده‌اید</a:t>
            </a:r>
            <a:r>
              <a:rPr lang="fa-IR" sz="1400" b="1" dirty="0"/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D6D1-7370-A3D6-F48B-5CE5922E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D60BF-7091-107F-467B-43C8F6DD2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358775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C941-3D6C-56BE-5964-BC120A9E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16777"/>
            <a:ext cx="5486400" cy="5168447"/>
          </a:xfrm>
        </p:spPr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برای ایجاد یک حساب </a:t>
            </a:r>
            <a:r>
              <a:rPr lang="en-AU" dirty="0" err="1"/>
              <a:t>myGov</a:t>
            </a:r>
            <a:r>
              <a:rPr lang="en-AU" dirty="0"/>
              <a:t>، </a:t>
            </a:r>
            <a:r>
              <a:rPr lang="fa-IR" dirty="0"/>
              <a:t>شما به یک آدرس ایمیل و دسترسی به </a:t>
            </a:r>
            <a:r>
              <a:rPr lang="fa-IR" dirty="0" err="1"/>
              <a:t>تلیفون</a:t>
            </a:r>
            <a:r>
              <a:rPr lang="fa-IR" dirty="0"/>
              <a:t> </a:t>
            </a:r>
            <a:r>
              <a:rPr lang="prs-AF" dirty="0"/>
              <a:t>موبایل</a:t>
            </a:r>
            <a:r>
              <a:rPr lang="fa-IR" dirty="0"/>
              <a:t> خود نیاز دارید. در اینجا مراحل</a:t>
            </a:r>
            <a:r>
              <a:rPr lang="prs-AF" dirty="0"/>
              <a:t> آن</a:t>
            </a:r>
            <a:r>
              <a:rPr lang="fa-IR" dirty="0"/>
              <a:t> برای دنبال کردن آمده است: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به </a:t>
            </a:r>
            <a:r>
              <a:rPr lang="fa-IR" b="1" dirty="0" err="1"/>
              <a:t>وب‌سایت</a:t>
            </a:r>
            <a:r>
              <a:rPr lang="fa-IR" b="1" dirty="0"/>
              <a:t> </a:t>
            </a:r>
            <a:r>
              <a:rPr lang="en-AU" b="1" dirty="0" err="1"/>
              <a:t>myGov</a:t>
            </a:r>
            <a:r>
              <a:rPr lang="prs-AF" b="1" dirty="0"/>
              <a:t> </a:t>
            </a:r>
            <a:r>
              <a:rPr lang="en-AU" b="1" dirty="0"/>
              <a:t> </a:t>
            </a:r>
            <a:r>
              <a:rPr lang="fa-IR" b="1" dirty="0"/>
              <a:t>بروید و گزینه</a:t>
            </a:r>
            <a:r>
              <a:rPr lang="en-AU" b="1" dirty="0"/>
              <a:t>Create account» </a:t>
            </a:r>
            <a:r>
              <a:rPr lang="prs-AF" b="1" dirty="0"/>
              <a:t>»</a:t>
            </a:r>
            <a:r>
              <a:rPr lang="fa-IR" b="1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این اولین مرحله است که در آن پروسه ایجاد حساب را آغاز می‌کنید.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گزینه</a:t>
            </a:r>
            <a:r>
              <a:rPr lang="prs-AF" b="1" dirty="0"/>
              <a:t> </a:t>
            </a:r>
            <a:r>
              <a:rPr lang="en-AU" b="1" dirty="0"/>
              <a:t>Continue with email»</a:t>
            </a:r>
            <a:r>
              <a:rPr lang="prs-AF" b="1" dirty="0"/>
              <a:t>»</a:t>
            </a:r>
            <a:r>
              <a:rPr lang="en-AU" b="1" dirty="0"/>
              <a:t> </a:t>
            </a:r>
            <a:r>
              <a:rPr lang="fa-IR" b="1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شما از ایمیل خود برای </a:t>
            </a:r>
            <a:r>
              <a:rPr lang="fa-IR" dirty="0" err="1"/>
              <a:t>راه‌اندازی</a:t>
            </a:r>
            <a:r>
              <a:rPr lang="fa-IR" dirty="0"/>
              <a:t> </a:t>
            </a:r>
            <a:r>
              <a:rPr lang="prs-AF" dirty="0"/>
              <a:t>این </a:t>
            </a:r>
            <a:r>
              <a:rPr lang="fa-IR" dirty="0"/>
              <a:t>حساب استفاده خواهید کرد.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اعلان حریم خصوصی و شرایط استفاده را بخوانید. اگر شرایط استفاده را فهمیدید و قبول دارید، گزینه</a:t>
            </a:r>
            <a:r>
              <a:rPr lang="en-AU" b="1" dirty="0"/>
              <a:t>Next»</a:t>
            </a:r>
            <a:r>
              <a:rPr lang="prs-AF" b="1" dirty="0"/>
              <a:t>»</a:t>
            </a:r>
            <a:r>
              <a:rPr lang="en-AU" b="1" dirty="0"/>
              <a:t> </a:t>
            </a:r>
            <a:r>
              <a:rPr lang="fa-IR" b="1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مهم است که این شرایط را قبل از ادامه دادن بخوانید و درک کنید.</a:t>
            </a:r>
            <a:br>
              <a:rPr lang="fa-IR" dirty="0"/>
            </a:b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یک آدرس ایمیل وارد کنید و گزینه</a:t>
            </a:r>
            <a:r>
              <a:rPr lang="en-AU" b="1" dirty="0"/>
              <a:t>Next»</a:t>
            </a:r>
            <a:r>
              <a:rPr lang="prs-AF" b="1" dirty="0"/>
              <a:t>»</a:t>
            </a:r>
            <a:r>
              <a:rPr lang="en-AU" b="1" dirty="0"/>
              <a:t> </a:t>
            </a:r>
            <a:r>
              <a:rPr lang="fa-IR" b="1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اطمینان حاصل کنید که از ایمیلی استفاده می‌کنید که به آن دسترسی </a:t>
            </a:r>
            <a:r>
              <a:rPr lang="prs-AF" dirty="0"/>
              <a:t>داشته باشید</a:t>
            </a:r>
            <a:r>
              <a:rPr lang="fa-IR" dirty="0"/>
              <a:t>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کد را که به ایمیل شما فرستاده شده وارد کنید، سپس گزینه</a:t>
            </a:r>
            <a:r>
              <a:rPr lang="en-AU" b="1" dirty="0"/>
              <a:t>Next»</a:t>
            </a:r>
            <a:r>
              <a:rPr lang="prs-AF" b="1" dirty="0"/>
              <a:t>»</a:t>
            </a:r>
            <a:r>
              <a:rPr lang="en-AU" b="1" dirty="0"/>
              <a:t> </a:t>
            </a:r>
            <a:r>
              <a:rPr lang="fa-IR" b="1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ایمیل خود را برای دریافت کد بررسی کنید و آن را وارد کنید تا ایمیل شما تایید شود.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شماره موبایل خود را وارد کنید (اختیاری) و گزینه</a:t>
            </a:r>
            <a:r>
              <a:rPr lang="en-AU" b="1" dirty="0"/>
              <a:t>Next»</a:t>
            </a:r>
            <a:r>
              <a:rPr lang="prs-AF" b="1" dirty="0"/>
              <a:t>»</a:t>
            </a:r>
            <a:r>
              <a:rPr lang="en-AU" b="1" dirty="0"/>
              <a:t> </a:t>
            </a:r>
            <a:r>
              <a:rPr lang="fa-IR" b="1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 err="1"/>
              <a:t>می‌توانید</a:t>
            </a:r>
            <a:r>
              <a:rPr lang="fa-IR" dirty="0"/>
              <a:t> شماره موبایل خود را برای امنیت بیشتر اضافه کنید.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کد را که به </a:t>
            </a:r>
            <a:r>
              <a:rPr lang="prs-AF" b="1" dirty="0"/>
              <a:t>تلیفون موبایل تان</a:t>
            </a:r>
            <a:r>
              <a:rPr lang="fa-IR" b="1" dirty="0"/>
              <a:t> فرستاده شده وارد کنید و گزینه</a:t>
            </a:r>
            <a:r>
              <a:rPr lang="en-AU" b="1" dirty="0"/>
              <a:t>Next»</a:t>
            </a:r>
            <a:r>
              <a:rPr lang="prs-AF" b="1" dirty="0"/>
              <a:t>»</a:t>
            </a:r>
            <a:r>
              <a:rPr lang="en-AU" b="1" dirty="0"/>
              <a:t> </a:t>
            </a:r>
            <a:r>
              <a:rPr lang="fa-IR" b="1" dirty="0"/>
              <a:t>را انتخاب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اگر شماره موبایل ارائه کرده‌اید، یک کد برای تایید آن دریافت خواهید کرد.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یک رمز عبور وارد کنید و سپس</a:t>
            </a:r>
            <a:r>
              <a:rPr lang="prs-AF" b="1" dirty="0"/>
              <a:t> آن</a:t>
            </a:r>
            <a:r>
              <a:rPr lang="fa-IR" b="1" dirty="0"/>
              <a:t> رمز عبور را دوباره</a:t>
            </a:r>
            <a:r>
              <a:rPr lang="prs-AF" b="1" dirty="0"/>
              <a:t> </a:t>
            </a:r>
            <a:r>
              <a:rPr lang="fa-IR" b="1" dirty="0"/>
              <a:t>وارد کنید.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یک رمز عبور قوی انتخاب کنید و آن را تایید کنید.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rs-AF" dirty="0"/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سه سوال و جواب محرمانه خود را ایجاد کنید. می‌توانید از فهرست موجود انتخاب کنید یا سوال و جواب خود را بسازید.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74295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742950" marR="0" lvl="1" indent="-2857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این سوال‌ها به حفظ </a:t>
            </a:r>
            <a:r>
              <a:rPr lang="prs-AF" dirty="0"/>
              <a:t>ایمنی</a:t>
            </a:r>
            <a:r>
              <a:rPr lang="fa-IR" dirty="0"/>
              <a:t> حساب شما کمک می‌کنند.</a:t>
            </a:r>
          </a:p>
          <a:p>
            <a:pPr marL="74295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برای </a:t>
            </a:r>
            <a:r>
              <a:rPr lang="prs-AF" dirty="0"/>
              <a:t>کسب </a:t>
            </a:r>
            <a:r>
              <a:rPr lang="fa-IR" dirty="0"/>
              <a:t>معلومات دقیق‌تر، می‌توانید به صفحه کمک 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مراجعه کنید: </a:t>
            </a:r>
            <a:r>
              <a:rPr lang="en-AU" dirty="0" err="1"/>
              <a:t>myGov</a:t>
            </a:r>
            <a:r>
              <a:rPr lang="en-AU" dirty="0"/>
              <a:t> Help</a:t>
            </a:r>
            <a:r>
              <a:rPr lang="prs-AF" dirty="0"/>
              <a:t>.</a:t>
            </a:r>
            <a:endParaRPr lang="en-AU" dirty="0"/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59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28654"/>
            <a:ext cx="5486400" cy="449406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یک مقدمه در مورد </a:t>
            </a:r>
            <a:r>
              <a:rPr lang="prs-AF" dirty="0"/>
              <a:t>وصل نمودن</a:t>
            </a:r>
            <a:r>
              <a:rPr lang="fa-IR" dirty="0"/>
              <a:t> خدمات ارائه دهید. اهمیت ایجاد یک حساب 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fa-IR" dirty="0"/>
              <a:t>برای </a:t>
            </a:r>
            <a:r>
              <a:rPr lang="prs-AF" dirty="0"/>
              <a:t>وصل</a:t>
            </a:r>
            <a:r>
              <a:rPr lang="fa-IR" dirty="0"/>
              <a:t> کردن همه </a:t>
            </a:r>
            <a:r>
              <a:rPr lang="prs-AF" dirty="0"/>
              <a:t>خدمات</a:t>
            </a:r>
            <a:r>
              <a:rPr lang="fa-IR" dirty="0"/>
              <a:t> به آن را توضیح دهید.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="1" dirty="0"/>
              <a:t>چرا خدمات را به </a:t>
            </a:r>
            <a:r>
              <a:rPr lang="en-AU" b="1" dirty="0" err="1"/>
              <a:t>myGov</a:t>
            </a:r>
            <a:r>
              <a:rPr lang="prs-AF" b="1" dirty="0"/>
              <a:t> </a:t>
            </a:r>
            <a:r>
              <a:rPr lang="fa-IR" b="1" dirty="0"/>
              <a:t>وصل کنیم؟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استفاده آسان.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وصل نمودن</a:t>
            </a:r>
            <a:r>
              <a:rPr lang="fa-IR" dirty="0"/>
              <a:t> خدمات به حساب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شما به این معنی است که </a:t>
            </a:r>
            <a:r>
              <a:rPr lang="fa-IR" dirty="0" err="1"/>
              <a:t>می‌توانید</a:t>
            </a:r>
            <a:r>
              <a:rPr lang="fa-IR" dirty="0"/>
              <a:t> </a:t>
            </a:r>
            <a:r>
              <a:rPr lang="prs-AF" dirty="0"/>
              <a:t>به </a:t>
            </a:r>
            <a:r>
              <a:rPr lang="fa-IR" dirty="0"/>
              <a:t>همه </a:t>
            </a:r>
            <a:r>
              <a:rPr lang="fa-IR" dirty="0" err="1"/>
              <a:t>آن‌ها</a:t>
            </a:r>
            <a:r>
              <a:rPr lang="prs-AF" dirty="0"/>
              <a:t> </a:t>
            </a:r>
            <a:r>
              <a:rPr lang="fa-IR" dirty="0"/>
              <a:t>در یک مکان دسترسی داشته باشید. نیازی به به خاطر سپردن ورودها یا وب‌سایت‌های مختلف نیست.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امن و ایمن.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از امنیت قوی برای محافظت از معلومات شخصی شما استفاده می‌کند.</a:t>
            </a: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با یک ورود، می‌توانید مطمئن باشید که </a:t>
            </a:r>
            <a:r>
              <a:rPr lang="prs-AF" dirty="0"/>
              <a:t>از معلومات</a:t>
            </a:r>
            <a:r>
              <a:rPr lang="fa-IR" dirty="0"/>
              <a:t> شما محافظت می‌شوند.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 err="1"/>
              <a:t>صرفه‌جویی</a:t>
            </a:r>
            <a:r>
              <a:rPr lang="fa-IR" b="1" dirty="0"/>
              <a:t> در </a:t>
            </a:r>
            <a:r>
              <a:rPr lang="prs-AF" b="1" dirty="0"/>
              <a:t>وقت</a:t>
            </a:r>
            <a:r>
              <a:rPr lang="fa-IR" b="1" dirty="0"/>
              <a:t>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مدیریت تعاملات شما با خدمات دولتی سریع‌تر است.</a:t>
            </a: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شما می‌توانید: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143000" marR="0" lvl="2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جزئیات خود را به‌روزرسانی کنید،</a:t>
            </a:r>
          </a:p>
          <a:p>
            <a:pPr marL="1143000" marR="0" lvl="2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پیام‌ها را در</a:t>
            </a:r>
            <a:r>
              <a:rPr lang="prs-AF" dirty="0"/>
              <a:t> صندوق دریافتی</a:t>
            </a:r>
            <a:r>
              <a:rPr lang="fa-IR" dirty="0"/>
              <a:t> 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خود دریافت کنید، و</a:t>
            </a:r>
          </a:p>
          <a:p>
            <a:pPr marL="1143000" marR="0" lvl="2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از هر مکانی به حساب‌های خود دسترسی داشته باشید، حتی اگر در خارج از کشور باشید.</a:t>
            </a:r>
          </a:p>
          <a:p>
            <a:pPr marL="1143000" lvl="2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a-IR" b="1" dirty="0"/>
              <a:t>همه در یک مکان.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685800" marR="0" lvl="1" indent="-228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تمام معلومات مهم خدمات وصل</a:t>
            </a:r>
            <a:r>
              <a:rPr lang="prs-AF" dirty="0"/>
              <a:t>-</a:t>
            </a:r>
            <a:r>
              <a:rPr lang="fa-IR" dirty="0"/>
              <a:t>شده به</a:t>
            </a:r>
            <a:r>
              <a:rPr lang="prs-AF" dirty="0"/>
              <a:t> صندوق دریافتی</a:t>
            </a:r>
            <a:r>
              <a:rPr lang="en-AU" dirty="0" err="1"/>
              <a:t>myGov</a:t>
            </a:r>
            <a:r>
              <a:rPr lang="en-AU" dirty="0"/>
              <a:t> </a:t>
            </a:r>
            <a:r>
              <a:rPr lang="prs-AF" dirty="0"/>
              <a:t> </a:t>
            </a:r>
            <a:r>
              <a:rPr lang="fa-IR" dirty="0"/>
              <a:t>شما می‌</a:t>
            </a:r>
            <a:r>
              <a:rPr lang="prs-AF" dirty="0"/>
              <a:t> رود</a:t>
            </a:r>
            <a:r>
              <a:rPr lang="fa-IR" dirty="0"/>
              <a:t>، بنابراین هیچ</a:t>
            </a:r>
            <a:r>
              <a:rPr lang="prs-AF" dirty="0"/>
              <a:t>گونه معلومات </a:t>
            </a:r>
            <a:r>
              <a:rPr lang="fa-IR" dirty="0"/>
              <a:t>را از دست نخواهید داد.</a:t>
            </a:r>
          </a:p>
          <a:p>
            <a:pPr marL="685800" lvl="1" indent="-2286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rs-AF" dirty="0"/>
              <a:t>وصل نمودن</a:t>
            </a:r>
            <a:r>
              <a:rPr lang="fa-IR" dirty="0"/>
              <a:t> خدمات به حساب 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شما مدیریت معلومات</a:t>
            </a:r>
            <a:r>
              <a:rPr lang="prs-AF" dirty="0"/>
              <a:t> </a:t>
            </a:r>
            <a:r>
              <a:rPr lang="fa-IR" dirty="0"/>
              <a:t>تان و دریافت </a:t>
            </a:r>
            <a:r>
              <a:rPr lang="prs-AF" dirty="0"/>
              <a:t>حمایت</a:t>
            </a:r>
            <a:r>
              <a:rPr lang="fa-IR" dirty="0"/>
              <a:t> مورد نیاز را آسان‌تر و ایمن‌تر </a:t>
            </a:r>
            <a:r>
              <a:rPr lang="fa-IR" dirty="0" err="1"/>
              <a:t>می‌کند</a:t>
            </a:r>
            <a:r>
              <a:rPr lang="fa-IR" dirty="0"/>
              <a:t>.</a:t>
            </a:r>
            <a:endParaRPr lang="prs-AF" dirty="0"/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شما باید معلومات ورود به </a:t>
            </a:r>
            <a:r>
              <a:rPr lang="en-AU" dirty="0" err="1"/>
              <a:t>myGov</a:t>
            </a:r>
            <a:r>
              <a:rPr lang="prs-AF" dirty="0"/>
              <a:t> </a:t>
            </a:r>
            <a:r>
              <a:rPr lang="en-AU" dirty="0"/>
              <a:t> </a:t>
            </a:r>
            <a:r>
              <a:rPr lang="fa-IR" dirty="0"/>
              <a:t>خود را خصوصی نگه دارید.</a:t>
            </a:r>
            <a:endParaRPr lang="prs-AF" dirty="0"/>
          </a:p>
          <a:p>
            <a:pPr marL="171450" marR="0" lvl="0" indent="-17145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در مورد هر یک از خدمات نمایش داده شده روی صفحه یا هر خدمات دیگری که افراد ممکن است استفاده کنند، بحث کنید.</a:t>
            </a:r>
          </a:p>
          <a:p>
            <a:pPr marL="171450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my.gov.au/en/about/help/mygov-website/link-services-to-your-account/link-centre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the-australian-taxation-office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gov.au/en/about/help/mygov-website/link-services-to-your-account/link-centrelink#how-to-link-centrelink-to-my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lliot@wacoss.org.au" TargetMode="External"/><Relationship Id="rId5" Type="http://schemas.openxmlformats.org/officeDocument/2006/relationships/hyperlink" Target="https://my.gov.au/en/about/help/mygov-website/link-services-to-your-account/link-my-health-record#how-to-link-my-health-record-to-mygov" TargetMode="External"/><Relationship Id="rId4" Type="http://schemas.openxmlformats.org/officeDocument/2006/relationships/hyperlink" Target="https://my.gov.au/en/about/help/mygov-website/link-services-to-your-account/link-the-australian-taxation-offi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Relationship Id="rId5" Type="http://schemas.openxmlformats.org/officeDocument/2006/relationships/hyperlink" Target="https://my.gov.au/en/about/help/mygov-website/link-services-to-your-account/link-the-australian-taxation-office" TargetMode="External"/><Relationship Id="rId4" Type="http://schemas.openxmlformats.org/officeDocument/2006/relationships/hyperlink" Target="https://my.gov.au/en/about/help/mygov-website/link-services-to-your-account/link-my-health-record#how-to-link-my-health-record-to-myg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my.gov.au/en/about/help/mygov-website/create-mygov-accoun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algn="r" rtl="1" eaLnBrk="1" hangingPunct="1"/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آموزش مهارت های دیجیتال 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rs-AF" sz="4400" dirty="0">
                <a:solidFill>
                  <a:schemeClr val="bg1"/>
                </a:solidFill>
                <a:cs typeface="Arial" panose="020B0604020202020204" pitchFamily="34" charset="0"/>
              </a:rPr>
              <a:t>خدمات آنلاین دولتی 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rs-AF" sz="4400" noProof="0" dirty="0">
                <a:cs typeface="Arial" panose="020B0604020202020204" pitchFamily="34" charset="0"/>
              </a:rPr>
              <a:t>پروگرام قهرمانان جامعه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algn="r" rtl="1"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سنترلینک به یک 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68502F9C-2E4E-3562-FB75-0EC3347E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350F556-BCDE-CE7D-80CB-44BD8CC0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015" y="4139719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FBF4226-D5CA-77C9-3581-74AAF6780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65A5CF-A63F-EFBA-C997-23E768344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طریقه وصل نمودن سنترلینک تان مربوط به این است که آیا شما یک شماره مرجع دارید یا نه.</a:t>
            </a:r>
            <a:endParaRPr lang="en-US" dirty="0">
              <a:solidFill>
                <a:schemeClr val="tx1"/>
              </a:solidFill>
            </a:endParaRP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جهت کسب معلومات برای وصل نمودن این خدمات به جزوه معلوماتی مراجعه نموده یا به نشانی زیر بروید:</a:t>
            </a:r>
          </a:p>
          <a:p>
            <a:pPr algn="r" rtl="1"/>
            <a:endParaRPr lang="prs-AF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dirty="0">
                <a:hlinkClick r:id="rId7"/>
              </a:rPr>
              <a:t>https://my.gov.au/en/about/help/mygov-website/link-services-to-your-account/link-centrelink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24A2-BD30-2EA4-7AB5-D6ED5D2F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2068-9E73-6FE4-1FB3-21A83127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سنترلینک به یک 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333F-C92B-41D9-92AF-8678C4B42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594A-1621-E808-2ED9-D52449F42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95F1D8DC-E4C3-27D4-A352-30989BCA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59752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DBC3C607-9621-41C4-4F15-5F4A2BD8D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3786" y="3973846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841DB81-1EE0-3BFD-1D3D-8B1441F64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9199826" y="3161539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F418CCB-C203-D47B-B477-8B5CD6FD6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07" y="1798184"/>
            <a:ext cx="6531429" cy="3929223"/>
          </a:xfrm>
        </p:spPr>
        <p:txBody>
          <a:bodyPr/>
          <a:lstStyle/>
          <a:p>
            <a:pPr marL="0" indent="0" algn="r" rtl="1">
              <a:buNone/>
            </a:pPr>
            <a:r>
              <a:rPr lang="prs-AF" dirty="0">
                <a:solidFill>
                  <a:srgbClr val="000000"/>
                </a:solidFill>
                <a:latin typeface="+mj-lt"/>
              </a:rPr>
              <a:t>زمانیکه سنترلینک را به حساب </a:t>
            </a:r>
            <a:r>
              <a:rPr lang="en-US" dirty="0" err="1">
                <a:solidFill>
                  <a:srgbClr val="000000"/>
                </a:solidFill>
              </a:rPr>
              <a:t>myGov</a:t>
            </a:r>
            <a:r>
              <a:rPr lang="prs-AF" dirty="0">
                <a:solidFill>
                  <a:srgbClr val="000000"/>
                </a:solidFill>
              </a:rPr>
              <a:t> خود وصل میکنید، می توانید:</a:t>
            </a:r>
            <a:endParaRPr lang="prs-AF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شماره مرجع سنترلینک </a:t>
            </a:r>
            <a:r>
              <a:rPr lang="en-US" dirty="0">
                <a:solidFill>
                  <a:srgbClr val="000000"/>
                </a:solidFill>
              </a:rPr>
              <a:t>(CRN)</a:t>
            </a:r>
            <a:r>
              <a:rPr lang="prs-AF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خود را پیدا کنید،</a:t>
            </a:r>
          </a:p>
          <a:p>
            <a:pPr algn="r" rtl="1"/>
            <a:r>
              <a:rPr lang="prs-AF" dirty="0">
                <a:solidFill>
                  <a:srgbClr val="000000"/>
                </a:solidFill>
                <a:latin typeface="+mj-lt"/>
              </a:rPr>
              <a:t>یک پرداختی را مطالبه کنید،</a:t>
            </a:r>
          </a:p>
          <a:p>
            <a:pPr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درخواستی خود را پیگیری کنید، </a:t>
            </a:r>
          </a:p>
          <a:p>
            <a:pPr algn="r" rtl="1"/>
            <a:r>
              <a:rPr lang="prs-AF" dirty="0">
                <a:solidFill>
                  <a:srgbClr val="000000"/>
                </a:solidFill>
                <a:latin typeface="+mj-lt"/>
              </a:rPr>
              <a:t>اسناد آپلود کنید،</a:t>
            </a:r>
          </a:p>
          <a:p>
            <a:pPr algn="r" rtl="1"/>
            <a:r>
              <a:rPr lang="prs-AF" dirty="0">
                <a:solidFill>
                  <a:srgbClr val="000000"/>
                </a:solidFill>
                <a:latin typeface="+mj-lt"/>
              </a:rPr>
              <a:t>عاید خود را راپور دهید،</a:t>
            </a:r>
          </a:p>
          <a:p>
            <a:pPr algn="r" rtl="1"/>
            <a:r>
              <a:rPr lang="prs-AF" dirty="0">
                <a:solidFill>
                  <a:srgbClr val="000000"/>
                </a:solidFill>
                <a:latin typeface="+mj-lt"/>
              </a:rPr>
              <a:t>جزئیات تان را با سنترلینک مدیریت کنید.</a:t>
            </a:r>
          </a:p>
        </p:txBody>
      </p:sp>
    </p:spTree>
    <p:extLst>
      <p:ext uri="{BB962C8B-B14F-4D97-AF65-F5344CB8AC3E}">
        <p14:creationId xmlns:p14="http://schemas.microsoft.com/office/powerpoint/2010/main" val="40169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19E4-CC85-B351-F2AF-3B5038D6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6BC5-E1A8-9662-BA9A-0F800D24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</a:t>
            </a:r>
            <a:r>
              <a:rPr lang="en-US" dirty="0"/>
              <a:t>ATO</a:t>
            </a:r>
            <a:r>
              <a:rPr lang="prs-AF" dirty="0"/>
              <a:t> به یک 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0A2EC-68A9-8322-1379-0E94B6D5E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8132-C9C5-A491-9A39-F3BF3FF3C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F953CEA7-46AA-100D-8C6D-270C92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108AA90F-D916-31FB-82B5-BE8A4A622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30D925-61E4-C0D2-4AE7-BE56D822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51375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به </a:t>
            </a:r>
            <a:r>
              <a:rPr lang="en-AU" dirty="0" err="1">
                <a:solidFill>
                  <a:schemeClr val="tx1"/>
                </a:solidFill>
              </a:rPr>
              <a:t>myGov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 وارد شوید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روی </a:t>
            </a:r>
            <a:r>
              <a:rPr lang="en-AU" b="1" dirty="0">
                <a:solidFill>
                  <a:schemeClr val="tx1"/>
                </a:solidFill>
              </a:rPr>
              <a:t>View and Link Services </a:t>
            </a:r>
            <a:r>
              <a:rPr lang="prs-AF" b="1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کلیک کنید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گزینه </a:t>
            </a:r>
            <a:r>
              <a:rPr lang="en-AU" b="1" dirty="0">
                <a:solidFill>
                  <a:schemeClr val="tx1"/>
                </a:solidFill>
              </a:rPr>
              <a:t>Link </a:t>
            </a:r>
            <a:r>
              <a:rPr lang="prs-AF" b="1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را از کنار </a:t>
            </a:r>
            <a:r>
              <a:rPr lang="en-AU" dirty="0">
                <a:solidFill>
                  <a:schemeClr val="tx1"/>
                </a:solidFill>
              </a:rPr>
              <a:t>ATO </a:t>
            </a:r>
            <a:r>
              <a:rPr lang="prs-AF" dirty="0">
                <a:solidFill>
                  <a:schemeClr val="tx1"/>
                </a:solidFill>
              </a:rPr>
              <a:t> انتخاب کنید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جزئیات شخصی خود را درج کنید – شاید یک </a:t>
            </a:r>
            <a:r>
              <a:rPr lang="en-AU" dirty="0">
                <a:solidFill>
                  <a:schemeClr val="tx1"/>
                </a:solidFill>
              </a:rPr>
              <a:t>Notice of Assessment </a:t>
            </a:r>
            <a:r>
              <a:rPr lang="prs-AF" dirty="0">
                <a:solidFill>
                  <a:schemeClr val="tx1"/>
                </a:solidFill>
              </a:rPr>
              <a:t> و شماره دوسیه مالیات خود را نیاز داشته باشید</a:t>
            </a:r>
          </a:p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معلومات بیشتر</a:t>
            </a:r>
            <a:r>
              <a:rPr lang="en-AU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  <a:hlinkClick r:id="rId6"/>
              </a:rPr>
              <a:t>https://my.gov.au/en/about/help/mygov-website/link-services-to-your-account/link-the-australian-taxation-office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0EA3C6AB-0FFC-9BE5-3592-E68C9B9D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038" y="4439387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9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38EAC-698A-AC24-6B1F-825D1C27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ED5F-CF98-8348-8BBD-D970527B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</a:t>
            </a:r>
            <a:r>
              <a:rPr lang="en-US" dirty="0"/>
              <a:t>ATO</a:t>
            </a:r>
            <a:r>
              <a:rPr lang="prs-AF" dirty="0"/>
              <a:t> به یک 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5DCE-1378-ECE1-4453-3A6BA67EC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9D18-611F-36AD-6258-3F8A2A16F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F7347EC-307F-059A-BBC5-63446E9C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A93277B-5A5A-557C-58C4-8705E6331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DDC9002-90B4-2674-CF9F-768D4605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7" y="1912710"/>
            <a:ext cx="6840004" cy="3929223"/>
          </a:xfrm>
        </p:spPr>
        <p:txBody>
          <a:bodyPr/>
          <a:lstStyle/>
          <a:p>
            <a:pPr algn="r" rtl="1">
              <a:buNone/>
            </a:pPr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زماینکه حساب </a:t>
            </a:r>
            <a:r>
              <a:rPr lang="en-US" dirty="0" err="1">
                <a:solidFill>
                  <a:srgbClr val="000000"/>
                </a:solidFill>
              </a:rPr>
              <a:t>myGov</a:t>
            </a:r>
            <a:r>
              <a:rPr lang="prs-AF" dirty="0">
                <a:solidFill>
                  <a:srgbClr val="000000"/>
                </a:solidFill>
              </a:rPr>
              <a:t> خود را به </a:t>
            </a:r>
            <a:r>
              <a:rPr lang="en-US" dirty="0">
                <a:solidFill>
                  <a:srgbClr val="000000"/>
                </a:solidFill>
              </a:rPr>
              <a:t>ATO</a:t>
            </a:r>
            <a:r>
              <a:rPr lang="prs-AF" dirty="0">
                <a:solidFill>
                  <a:srgbClr val="000000"/>
                </a:solidFill>
              </a:rPr>
              <a:t> وصل میکنید، می توانید:</a:t>
            </a:r>
            <a:endParaRPr lang="prs-AF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623888"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جزئیات شخصی و کاری خود را مدیریت کنید،</a:t>
            </a:r>
          </a:p>
          <a:p>
            <a:pPr marL="623888" algn="r" rtl="1"/>
            <a:r>
              <a:rPr lang="prs-AF" dirty="0">
                <a:solidFill>
                  <a:srgbClr val="000000"/>
                </a:solidFill>
                <a:latin typeface="+mj-lt"/>
              </a:rPr>
              <a:t>معلومات مالیاتی خود را مشاهده کنید،</a:t>
            </a:r>
          </a:p>
          <a:p>
            <a:pPr marL="623888"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مالیه خود را تسلیم نموده و درخواست کنید،</a:t>
            </a:r>
          </a:p>
          <a:p>
            <a:pPr marL="623888" algn="r" rtl="1"/>
            <a:r>
              <a:rPr lang="prs-AF" dirty="0">
                <a:solidFill>
                  <a:srgbClr val="000000"/>
                </a:solidFill>
                <a:latin typeface="+mj-lt"/>
              </a:rPr>
              <a:t>تقاعدی خود را مشاهده، مدیریت نموده و دسترسی داشته باشید،</a:t>
            </a:r>
          </a:p>
          <a:p>
            <a:pPr marL="623888"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صورت حساب قرضه تحصیلات خود را مشاهده کنید،</a:t>
            </a:r>
          </a:p>
          <a:p>
            <a:pPr marL="623888" algn="r" rtl="1"/>
            <a:r>
              <a:rPr lang="prs-AF" dirty="0">
                <a:solidFill>
                  <a:srgbClr val="000000"/>
                </a:solidFill>
                <a:latin typeface="+mj-lt"/>
              </a:rPr>
              <a:t>تسلیمی خود را منحیث یک تاجر انحصاری مدیریت کنید.</a:t>
            </a:r>
            <a:endParaRPr lang="prs-AF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F90146A-2648-BF20-A543-DA3571A3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8809" y="430445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6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CF868-BDA1-D698-EFA0-0ECC3962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0127-607B-90D4-B15C-FA727E3A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مدیکر به یک 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D625-5ADF-1DEA-E9E2-888CC35A8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FE3C-ACEA-3566-67D7-78586717B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9C80EAF-D7CC-7FD3-D247-CE37B37B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41A6EC87-3AA7-8CA6-A517-73AC0DE2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86F6CAC-9924-0B2F-106E-13EDFC94B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شما به شماره کارت مدیکر خود نیاز خواهید داشت.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باید به سوالاتی به خصوص خود تان جهت وصل نمودن مدیکر تان به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جواب دهید.</a:t>
            </a:r>
            <a:endParaRPr lang="en-AU" dirty="0">
              <a:solidFill>
                <a:schemeClr val="tx1"/>
              </a:solidFill>
            </a:endParaRP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معلومات زیاد: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  <a:hlinkClick r:id="rId6"/>
              </a:rPr>
              <a:t>https://my.gov.au/en/about/help/mygov-website/link-services-to-your-account/link-medicare</a:t>
            </a: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E1A42B53-D011-4695-A48C-8E736CFE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4795" y="4735935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1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DA162-0EBC-5285-E135-0E1FCBE3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BFB6-EC58-9204-99F1-5FE23622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مدیکر به یک 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124A-F9D4-3634-3D16-56D301F1B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40D3-5D29-9653-69AF-06A69D313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0471942-E6E6-7C27-5650-2DCE9193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64388"/>
            <a:ext cx="9228138" cy="3929223"/>
          </a:xfrm>
        </p:spPr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به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خود وارد شوید.</a:t>
            </a:r>
          </a:p>
          <a:p>
            <a:pPr algn="r" rtl="1"/>
            <a:r>
              <a:rPr lang="en-US" dirty="0">
                <a:solidFill>
                  <a:schemeClr val="tx1"/>
                </a:solidFill>
              </a:rPr>
              <a:t>View </a:t>
            </a:r>
            <a:r>
              <a:rPr lang="prs-AF" dirty="0">
                <a:solidFill>
                  <a:schemeClr val="tx1"/>
                </a:solidFill>
              </a:rPr>
              <a:t> و </a:t>
            </a:r>
            <a:r>
              <a:rPr lang="en-US" dirty="0">
                <a:solidFill>
                  <a:schemeClr val="tx1"/>
                </a:solidFill>
              </a:rPr>
              <a:t>Link Services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از قسمت مدیکر </a:t>
            </a:r>
            <a:r>
              <a:rPr lang="en-US" dirty="0">
                <a:solidFill>
                  <a:schemeClr val="tx1"/>
                </a:solidFill>
              </a:rPr>
              <a:t>Link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اگر جزئیات تان از قبل در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ثبت شده باشد، آنها باید سوابق مدیکر تان را مطابقت دهند.</a:t>
            </a:r>
            <a:r>
              <a:rPr lang="en-US" dirty="0">
                <a:solidFill>
                  <a:schemeClr val="tx1"/>
                </a:solidFill>
              </a:rPr>
              <a:t>Continue </a:t>
            </a:r>
            <a:r>
              <a:rPr lang="prs-AF" dirty="0">
                <a:solidFill>
                  <a:schemeClr val="tx1"/>
                </a:solidFill>
              </a:rPr>
              <a:t> را انتخاب کنید. اگر برای بار اول مدیکر خود را وصل میکنید، باید به ذخیره نمودن جزئیات تان توسط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توافق کنید. </a:t>
            </a:r>
            <a:r>
              <a:rPr lang="en-US" dirty="0">
                <a:solidFill>
                  <a:schemeClr val="tx1"/>
                </a:solidFill>
              </a:rPr>
              <a:t>I agree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شما می توانید با استفاده از جزئیات کارت مدیکر تان یا یک کد اتصال مدیکر خود را وصل کنید. بهترین گزینه برای خود تان را انتخاب نموده، سپس </a:t>
            </a:r>
            <a:r>
              <a:rPr lang="en-US" dirty="0">
                <a:solidFill>
                  <a:schemeClr val="tx1"/>
                </a:solidFill>
              </a:rPr>
              <a:t>Next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شماره کارت مدیکر و جزئیات شخصی یا کد اتصال خود را درج کنید. </a:t>
            </a:r>
            <a:r>
              <a:rPr lang="en-US" dirty="0">
                <a:solidFill>
                  <a:schemeClr val="tx1"/>
                </a:solidFill>
              </a:rPr>
              <a:t>Next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4D6B0A-095A-A2D8-FE1C-E7C14AEE0194}"/>
              </a:ext>
            </a:extLst>
          </p:cNvPr>
          <p:cNvGrpSpPr/>
          <p:nvPr/>
        </p:nvGrpSpPr>
        <p:grpSpPr>
          <a:xfrm>
            <a:off x="9793777" y="1464388"/>
            <a:ext cx="2165996" cy="2113600"/>
            <a:chOff x="12391833" y="1500457"/>
            <a:chExt cx="3846139" cy="38931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C19D6CD8-5658-DC0C-66D8-046F71713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1833" y="1500457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D6F52C07-75D8-DD54-BD1B-B3DC673C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14083998" y="3002244"/>
              <a:ext cx="914400" cy="914400"/>
            </a:xfrm>
            <a:prstGeom prst="rect">
              <a:avLst/>
            </a:prstGeom>
          </p:spPr>
        </p:pic>
        <p:pic>
          <p:nvPicPr>
            <p:cNvPr id="4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CC069D23-D898-065E-BE43-9882B50510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992738" y="4410767"/>
              <a:ext cx="3096919" cy="98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3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04F3-1514-0485-6680-318E538C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BF1B-9EA3-532F-012B-49F60F4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زمانیکه مدیکر را به </a:t>
            </a:r>
            <a:r>
              <a:rPr lang="en-US" dirty="0" err="1"/>
              <a:t>myGov</a:t>
            </a:r>
            <a:r>
              <a:rPr lang="en-US" dirty="0"/>
              <a:t> </a:t>
            </a:r>
            <a:r>
              <a:rPr lang="prs-AF" dirty="0"/>
              <a:t> وصل میکنید، چه کارهای را میتوانید انجام دهید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E658F-F58F-1A0C-518D-EBB0A108D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00BF-0A06-9BEA-7272-718734DEE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440388B6-8FEF-78FF-4B24-CC4006D1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F23AEC2-7D40-8AE0-56A9-DA5F7B5BE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D3389D-1820-D84D-69BE-0CB4C74E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6628" y="2119232"/>
            <a:ext cx="5789809" cy="3929223"/>
          </a:xfrm>
        </p:spPr>
        <p:txBody>
          <a:bodyPr/>
          <a:lstStyle/>
          <a:p>
            <a:pPr algn="r" rtl="1">
              <a:buNone/>
            </a:pPr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زمانیکه مدیکر خود را به </a:t>
            </a:r>
            <a:r>
              <a:rPr lang="en-US" dirty="0" err="1">
                <a:solidFill>
                  <a:srgbClr val="000000"/>
                </a:solidFill>
              </a:rPr>
              <a:t>myGov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prs-AF" dirty="0">
                <a:solidFill>
                  <a:srgbClr val="000000"/>
                </a:solidFill>
              </a:rPr>
              <a:t> </a:t>
            </a:r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وصل میکنید می توانید موارد ذیل را انجام دهید:</a:t>
            </a:r>
          </a:p>
          <a:p>
            <a:pPr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یک مطالبه کنید</a:t>
            </a:r>
          </a:p>
          <a:p>
            <a:pPr algn="r" rtl="1"/>
            <a:r>
              <a:rPr lang="prs-AF" dirty="0">
                <a:solidFill>
                  <a:srgbClr val="000000"/>
                </a:solidFill>
                <a:latin typeface="+mj-lt"/>
              </a:rPr>
              <a:t>یک کارت مدیکر بگیرید</a:t>
            </a:r>
          </a:p>
          <a:p>
            <a:pPr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نام کسی را به </a:t>
            </a:r>
            <a:r>
              <a:rPr lang="prs-AF" dirty="0">
                <a:solidFill>
                  <a:srgbClr val="000000"/>
                </a:solidFill>
                <a:latin typeface="+mj-lt"/>
              </a:rPr>
              <a:t>کارت مدیکر خود اضافه یا حذف کنید</a:t>
            </a:r>
          </a:p>
          <a:p>
            <a:pPr algn="r" rtl="1"/>
            <a:r>
              <a:rPr lang="prs-AF" b="0" i="0" dirty="0">
                <a:solidFill>
                  <a:srgbClr val="000000"/>
                </a:solidFill>
                <a:effectLst/>
                <a:latin typeface="+mj-lt"/>
              </a:rPr>
              <a:t>جزئیات شخصی خود را اصلاح کنید</a:t>
            </a:r>
          </a:p>
          <a:p>
            <a:pPr algn="r" rtl="1"/>
            <a:r>
              <a:rPr lang="prs-AF" dirty="0">
                <a:solidFill>
                  <a:srgbClr val="000000"/>
                </a:solidFill>
                <a:latin typeface="+mj-lt"/>
              </a:rPr>
              <a:t>سابقه مطالبه و صورت حساب خود را مشاهده کنید.</a:t>
            </a:r>
            <a:endParaRPr lang="prs-AF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6B4294E3-ED6F-DE8A-4BEF-204F944E2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8566" y="4403783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02DD-2235-F392-DE18-001832FA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952B-6D96-4B80-854F-52476A6F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</a:t>
            </a:r>
            <a:r>
              <a:rPr lang="en-US" dirty="0"/>
              <a:t>My Health Record</a:t>
            </a:r>
            <a:r>
              <a:rPr lang="prs-AF" dirty="0"/>
              <a:t> </a:t>
            </a:r>
            <a:r>
              <a:rPr lang="en-US" dirty="0"/>
              <a:t> </a:t>
            </a:r>
            <a:r>
              <a:rPr lang="prs-AF" dirty="0"/>
              <a:t>به 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113C-090A-6192-BB42-FC980E59E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754E-DA90-AF3E-D7C5-0A68E5FCD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2F3AD6DD-A78A-832C-590C-050EE84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B287A4D-8ADD-9249-6F62-25D678747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18C796-07D8-5F17-E06A-B8A986AD6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946206"/>
            <a:ext cx="5181600" cy="3929223"/>
          </a:xfrm>
        </p:spPr>
        <p:txBody>
          <a:bodyPr/>
          <a:lstStyle/>
          <a:p>
            <a:pPr marL="0" indent="0" algn="r" rtl="1">
              <a:buNone/>
            </a:pPr>
            <a:r>
              <a:rPr lang="en-US" dirty="0"/>
              <a:t>My Health Record</a:t>
            </a:r>
            <a:r>
              <a:rPr lang="prs-AF" dirty="0"/>
              <a:t> به شما دسترسی به معلومات کلیدی صحی میدهد، مانند:</a:t>
            </a:r>
          </a:p>
          <a:p>
            <a:pPr algn="r" rtl="1"/>
            <a:r>
              <a:rPr lang="prs-AF" dirty="0"/>
              <a:t>معلومات کووید-19 تان، به شمول تزریق واکسین و پاتالوجی در یک جاه</a:t>
            </a:r>
          </a:p>
          <a:p>
            <a:pPr algn="r" rtl="1"/>
            <a:r>
              <a:rPr lang="prs-AF" dirty="0"/>
              <a:t>راپورهای عکسبرداری پاتالوجی و تشخیصی</a:t>
            </a:r>
          </a:p>
          <a:p>
            <a:pPr algn="r" rtl="1"/>
            <a:r>
              <a:rPr lang="prs-AF" dirty="0"/>
              <a:t>معلومات نسخه و توزیع دوا</a:t>
            </a:r>
          </a:p>
          <a:p>
            <a:pPr algn="r" rtl="1"/>
            <a:r>
              <a:rPr lang="prs-AF" dirty="0"/>
              <a:t>راپورهای مرخصی از شفاخانه.</a:t>
            </a: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9C758B12-D742-A239-3252-378D718D0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2694-2440-95A9-37F1-465761F1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F624-7442-350E-A625-2BF4DF6C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</a:t>
            </a:r>
            <a:r>
              <a:rPr lang="en-US" dirty="0"/>
              <a:t>My Health Record </a:t>
            </a:r>
            <a:r>
              <a:rPr lang="prs-AF" dirty="0"/>
              <a:t> به حساب </a:t>
            </a:r>
            <a:r>
              <a:rPr lang="en-US" dirty="0" err="1"/>
              <a:t>myGov</a:t>
            </a:r>
            <a:r>
              <a:rPr lang="prs-AF" dirty="0"/>
              <a:t> تان با استفاده از جزئیات مدیکر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9377-2D4A-A4A7-7823-EA2BB2EA9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E7FF-9E38-7EF7-A3AE-4136CBB6D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1332F5-8B4E-1C19-660C-70D3B176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8262257" cy="4283773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وارد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شوید.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View and link services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پیوند را از علامت </a:t>
            </a:r>
            <a:r>
              <a:rPr lang="en-US" dirty="0">
                <a:solidFill>
                  <a:schemeClr val="tx1"/>
                </a:solidFill>
              </a:rPr>
              <a:t>My Health Record </a:t>
            </a:r>
            <a:r>
              <a:rPr lang="prs-AF" dirty="0">
                <a:solidFill>
                  <a:schemeClr val="tx1"/>
                </a:solidFill>
              </a:rPr>
              <a:t> انتخاب کنید.</a:t>
            </a: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اگر مدیکر را از قبل وصل کرده اید، ما با استفاده از جزئیات مدیکر تان برای وصل نمودن </a:t>
            </a:r>
            <a:r>
              <a:rPr lang="en-US" dirty="0">
                <a:solidFill>
                  <a:schemeClr val="tx1"/>
                </a:solidFill>
              </a:rPr>
              <a:t>My Health Record </a:t>
            </a:r>
            <a:r>
              <a:rPr lang="prs-AF" dirty="0">
                <a:solidFill>
                  <a:schemeClr val="tx1"/>
                </a:solidFill>
              </a:rPr>
              <a:t> تان استفاده میکنیم. برای وصل نمودن </a:t>
            </a:r>
            <a:r>
              <a:rPr lang="en-US" dirty="0">
                <a:solidFill>
                  <a:schemeClr val="tx1"/>
                </a:solidFill>
              </a:rPr>
              <a:t>My Health Record</a:t>
            </a:r>
            <a:r>
              <a:rPr lang="prs-AF" dirty="0">
                <a:solidFill>
                  <a:schemeClr val="tx1"/>
                </a:solidFill>
              </a:rPr>
              <a:t> گزینه </a:t>
            </a:r>
            <a:r>
              <a:rPr lang="en-US" dirty="0">
                <a:solidFill>
                  <a:schemeClr val="tx1"/>
                </a:solidFill>
              </a:rPr>
              <a:t>Continue</a:t>
            </a:r>
            <a:r>
              <a:rPr lang="prs-AF" dirty="0">
                <a:solidFill>
                  <a:schemeClr val="tx1"/>
                </a:solidFill>
              </a:rPr>
              <a:t> را انتخاب نموده و از راهنمایی ها پیروی کنید.</a:t>
            </a: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اگر مدیکر خود را ازقبل وصل نکرده اید، برای وصل نمودن </a:t>
            </a:r>
            <a:r>
              <a:rPr lang="en-US" dirty="0">
                <a:solidFill>
                  <a:schemeClr val="tx1"/>
                </a:solidFill>
              </a:rPr>
              <a:t>My Health Record</a:t>
            </a:r>
            <a:r>
              <a:rPr lang="prs-AF" dirty="0">
                <a:solidFill>
                  <a:schemeClr val="tx1"/>
                </a:solidFill>
              </a:rPr>
              <a:t> باید هویت تان را تایید کنید.</a:t>
            </a:r>
          </a:p>
          <a:p>
            <a:pPr lvl="1" algn="r" rtl="1"/>
            <a:r>
              <a:rPr lang="prs-AF" dirty="0">
                <a:solidFill>
                  <a:schemeClr val="tx1"/>
                </a:solidFill>
              </a:rPr>
              <a:t>این مراحل را ادامه دهید: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my Medicare record</a:t>
            </a:r>
            <a:r>
              <a:rPr lang="prs-AF" dirty="0">
                <a:solidFill>
                  <a:schemeClr val="tx1"/>
                </a:solidFill>
              </a:rPr>
              <a:t> را انتخاب کنید، سپس </a:t>
            </a:r>
            <a:r>
              <a:rPr lang="en-US" dirty="0">
                <a:solidFill>
                  <a:schemeClr val="tx1"/>
                </a:solidFill>
              </a:rPr>
              <a:t>Continue </a:t>
            </a:r>
            <a:r>
              <a:rPr lang="prs-AF" dirty="0">
                <a:solidFill>
                  <a:schemeClr val="tx1"/>
                </a:solidFill>
              </a:rPr>
              <a:t> را انتخاب کنید. شما به شماره کارت مدیکر و جواب دادن به بعضی از سوالات به خصوصی نیاز خواهید داشت. </a:t>
            </a:r>
            <a:r>
              <a:rPr lang="en-US" dirty="0">
                <a:solidFill>
                  <a:schemeClr val="tx1"/>
                </a:solidFill>
              </a:rPr>
              <a:t>Next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607D0C-5E68-DA62-D944-4D4D0FB0BB60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BE554D1F-7FC5-42B0-4556-F6BA593A6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EE641175-2B12-3C4C-468D-C6DD06DD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E514B7AF-89F4-AD24-A1AC-EB987CAE8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14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C9C4D-CF74-FA57-6284-1BC4438D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68B8-3AC7-8B71-5493-889221F2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</a:t>
            </a:r>
            <a:r>
              <a:rPr lang="en-US" dirty="0"/>
              <a:t>My Health Record </a:t>
            </a:r>
            <a:r>
              <a:rPr lang="prs-AF" dirty="0"/>
              <a:t> به حساب </a:t>
            </a:r>
            <a:r>
              <a:rPr lang="en-US" dirty="0" err="1"/>
              <a:t>myGov</a:t>
            </a:r>
            <a:r>
              <a:rPr lang="prs-AF" dirty="0"/>
              <a:t> تان با استفاده از کد تایید هویتی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D79B-D720-0957-FB91-A9B1EFD42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410A-CD77-CDB5-9734-0EEBFEE0E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E93373-126A-365C-63D9-630F666B9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5147"/>
            <a:ext cx="8262257" cy="3929223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اگر واجد شرایط کارت مدیکر نیستید یا اگر می خواهید هویت خود را از طریق تلیفون تایید کنید، می توانید از کد تایید هویتی استفاده کنید تا </a:t>
            </a:r>
            <a:r>
              <a:rPr lang="en-US" dirty="0">
                <a:solidFill>
                  <a:schemeClr val="tx1"/>
                </a:solidFill>
              </a:rPr>
              <a:t>My Health Record </a:t>
            </a:r>
            <a:r>
              <a:rPr lang="prs-AF" dirty="0">
                <a:solidFill>
                  <a:schemeClr val="tx1"/>
                </a:solidFill>
              </a:rPr>
              <a:t> خود را به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 تان وصل کنید.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برای گرفتن یک کد، با لین کمکی </a:t>
            </a:r>
            <a:r>
              <a:rPr lang="en-US" dirty="0">
                <a:solidFill>
                  <a:schemeClr val="tx1"/>
                </a:solidFill>
              </a:rPr>
              <a:t>My Health Record </a:t>
            </a:r>
            <a:r>
              <a:rPr lang="prs-AF" dirty="0">
                <a:solidFill>
                  <a:schemeClr val="tx1"/>
                </a:solidFill>
              </a:rPr>
              <a:t> به شماره </a:t>
            </a:r>
            <a:r>
              <a:rPr lang="en-US" dirty="0">
                <a:solidFill>
                  <a:schemeClr val="tx1"/>
                </a:solidFill>
              </a:rPr>
              <a:t>1800 723 471 </a:t>
            </a:r>
            <a:r>
              <a:rPr lang="prs-AF" dirty="0">
                <a:solidFill>
                  <a:schemeClr val="tx1"/>
                </a:solidFill>
              </a:rPr>
              <a:t> تماس بگیرید.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بعد از دریافت کد تایید هویتی مراحل ذیل را اجرا کنید: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وارد وارد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شوید.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View and link services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prs-AF" dirty="0">
                <a:solidFill>
                  <a:schemeClr val="tx1"/>
                </a:solidFill>
              </a:rPr>
              <a:t>را انتخاب کنید.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پیوند را از علامت </a:t>
            </a:r>
            <a:r>
              <a:rPr lang="en-US" dirty="0">
                <a:solidFill>
                  <a:schemeClr val="tx1"/>
                </a:solidFill>
              </a:rPr>
              <a:t>My Health Record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prs-AF" dirty="0">
                <a:solidFill>
                  <a:schemeClr val="tx1"/>
                </a:solidFill>
              </a:rPr>
              <a:t>انتخاب کنید.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my access code</a:t>
            </a:r>
            <a:r>
              <a:rPr lang="prs-AF" dirty="0">
                <a:solidFill>
                  <a:schemeClr val="tx1"/>
                </a:solidFill>
              </a:rPr>
              <a:t> را سپس </a:t>
            </a:r>
            <a:r>
              <a:rPr lang="en-US" dirty="0">
                <a:solidFill>
                  <a:schemeClr val="tx1"/>
                </a:solidFill>
              </a:rPr>
              <a:t>Continue </a:t>
            </a:r>
            <a:r>
              <a:rPr lang="prs-AF" dirty="0">
                <a:solidFill>
                  <a:schemeClr val="tx1"/>
                </a:solidFill>
              </a:rPr>
              <a:t> را انتخاب کنید.</a:t>
            </a:r>
          </a:p>
          <a:p>
            <a:pPr marL="914400" lvl="1" indent="-457200" algn="r" rtl="1">
              <a:buFont typeface="+mj-lt"/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کد تایید هویتی، تخلص و تاریخ را وارد کنید. </a:t>
            </a:r>
            <a:r>
              <a:rPr lang="en-US" dirty="0">
                <a:solidFill>
                  <a:schemeClr val="tx1"/>
                </a:solidFill>
              </a:rPr>
              <a:t>Next </a:t>
            </a:r>
            <a:r>
              <a:rPr lang="prs-AF" dirty="0">
                <a:solidFill>
                  <a:schemeClr val="tx1"/>
                </a:solidFill>
              </a:rPr>
              <a:t> انتخاب کنید.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2CE6BF-5C13-8AAB-8537-69BE63644959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6584E640-F546-4868-EA69-071CC781D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94E54788-50F2-5962-4508-06E8B141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3E000898-DC44-775E-463A-578558840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480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641481"/>
          </a:xfrm>
        </p:spPr>
        <p:txBody>
          <a:bodyPr/>
          <a:lstStyle/>
          <a:p>
            <a:pPr algn="r" rtl="1"/>
            <a:r>
              <a:rPr lang="prs-AF" dirty="0"/>
              <a:t>یادداشت های مربی:</a:t>
            </a:r>
            <a:r>
              <a:rPr lang="en-AU" dirty="0"/>
              <a:t> </a:t>
            </a:r>
            <a:r>
              <a:rPr lang="prs-AF" dirty="0"/>
              <a:t> خدمات دولتی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6606"/>
            <a:ext cx="10686143" cy="5706166"/>
          </a:xfrm>
        </p:spPr>
        <p:txBody>
          <a:bodyPr/>
          <a:lstStyle/>
          <a:p>
            <a:pPr mar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000" dirty="0">
                <a:solidFill>
                  <a:schemeClr val="tx1"/>
                </a:solidFill>
              </a:rPr>
              <a:t>این جزوه را برای شرکت کنندگان چاپ کنید: </a:t>
            </a:r>
            <a:endParaRPr lang="en-US" dirty="0">
              <a:solidFill>
                <a:srgbClr val="242424"/>
              </a:solidFill>
              <a:latin typeface="+mj-lt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rgbClr val="242424"/>
                </a:solidFill>
                <a:latin typeface="+mj-lt"/>
                <a:hlinkClick r:id="rId3"/>
              </a:rPr>
              <a:t>جزوه </a:t>
            </a:r>
            <a:r>
              <a:rPr lang="en-US" dirty="0" err="1">
                <a:solidFill>
                  <a:srgbClr val="242424"/>
                </a:solidFill>
                <a:hlinkClick r:id="rId3"/>
              </a:rPr>
              <a:t>myGov</a:t>
            </a:r>
            <a:endParaRPr lang="prs-AF" dirty="0">
              <a:solidFill>
                <a:srgbClr val="242424"/>
              </a:solidFill>
              <a:latin typeface="+mj-lt"/>
              <a:hlinkClick r:id="rId3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rgbClr val="242424"/>
                </a:solidFill>
                <a:latin typeface="+mj-lt"/>
                <a:hlinkClick r:id="rId3"/>
              </a:rPr>
              <a:t>وصل نمودن سنترلینک به </a:t>
            </a:r>
            <a:r>
              <a:rPr lang="en-US" dirty="0" err="1">
                <a:solidFill>
                  <a:srgbClr val="242424"/>
                </a:solidFill>
                <a:hlinkClick r:id="rId3"/>
              </a:rPr>
              <a:t>myGov</a:t>
            </a:r>
            <a:endParaRPr lang="prs-AF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rgbClr val="0070C0"/>
                </a:solidFill>
              </a:rPr>
              <a:t>وصل نمودن </a:t>
            </a:r>
            <a:r>
              <a:rPr lang="en-US" dirty="0">
                <a:solidFill>
                  <a:srgbClr val="242424"/>
                </a:solidFill>
                <a:hlinkClick r:id="rId4"/>
              </a:rPr>
              <a:t>ATO</a:t>
            </a:r>
            <a:r>
              <a:rPr lang="prs-AF" dirty="0">
                <a:solidFill>
                  <a:srgbClr val="242424"/>
                </a:solidFill>
              </a:rPr>
              <a:t> </a:t>
            </a:r>
            <a:r>
              <a:rPr lang="prs-AF" dirty="0">
                <a:solidFill>
                  <a:srgbClr val="0070C0"/>
                </a:solidFill>
              </a:rPr>
              <a:t>به</a:t>
            </a:r>
            <a:r>
              <a:rPr lang="prs-AF" dirty="0">
                <a:solidFill>
                  <a:srgbClr val="242424"/>
                </a:solidFill>
              </a:rPr>
              <a:t> </a:t>
            </a:r>
            <a:r>
              <a:rPr lang="en-US" dirty="0" err="1">
                <a:solidFill>
                  <a:srgbClr val="242424"/>
                </a:solidFill>
                <a:hlinkClick r:id="rId3"/>
              </a:rPr>
              <a:t>myGov</a:t>
            </a:r>
            <a:endParaRPr lang="prs-AF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rgbClr val="0070C0"/>
                </a:solidFill>
              </a:rPr>
              <a:t>وصل نمودن مدیکر به </a:t>
            </a:r>
            <a:r>
              <a:rPr lang="en-US" dirty="0" err="1">
                <a:solidFill>
                  <a:srgbClr val="242424"/>
                </a:solidFill>
                <a:hlinkClick r:id="rId3"/>
              </a:rPr>
              <a:t>myGov</a:t>
            </a:r>
            <a:endParaRPr lang="prs-AF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rgbClr val="0070C0"/>
                </a:solidFill>
              </a:rPr>
              <a:t>وصل نمودن </a:t>
            </a:r>
            <a:r>
              <a:rPr lang="en-US" dirty="0">
                <a:solidFill>
                  <a:srgbClr val="242424"/>
                </a:solidFill>
                <a:hlinkClick r:id="rId5"/>
              </a:rPr>
              <a:t>My Health Record</a:t>
            </a:r>
            <a:r>
              <a:rPr lang="prs-AF" dirty="0">
                <a:solidFill>
                  <a:srgbClr val="242424"/>
                </a:solidFill>
                <a:hlinkClick r:id="rId5"/>
              </a:rPr>
              <a:t> </a:t>
            </a:r>
            <a:r>
              <a:rPr lang="en-US" dirty="0">
                <a:solidFill>
                  <a:srgbClr val="242424"/>
                </a:solidFill>
                <a:hlinkClick r:id="rId5"/>
              </a:rPr>
              <a:t> </a:t>
            </a:r>
            <a:r>
              <a:rPr lang="prs-AF" dirty="0">
                <a:solidFill>
                  <a:srgbClr val="242424"/>
                </a:solidFill>
              </a:rPr>
              <a:t>به </a:t>
            </a:r>
            <a:r>
              <a:rPr lang="en-US" dirty="0" err="1">
                <a:solidFill>
                  <a:srgbClr val="242424"/>
                </a:solidFill>
                <a:hlinkClick r:id="rId3"/>
              </a:rPr>
              <a:t>myGov</a:t>
            </a:r>
            <a:endParaRPr lang="prs-AF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dirty="0">
                <a:solidFill>
                  <a:srgbClr val="242424"/>
                </a:solidFill>
              </a:rPr>
              <a:t>هرگونه خدمات قابل وصل دیگر </a:t>
            </a:r>
            <a:r>
              <a:rPr lang="prs-AF" dirty="0">
                <a:solidFill>
                  <a:srgbClr val="0070C0"/>
                </a:solidFill>
              </a:rPr>
              <a:t>که از این صفحه نیاز داشته باشید</a:t>
            </a:r>
            <a:endParaRPr lang="prs-AF" dirty="0">
              <a:solidFill>
                <a:srgbClr val="242424"/>
              </a:solidFill>
              <a:latin typeface="+mj-lt"/>
              <a:hlinkClick r:id="rId3"/>
            </a:endParaRPr>
          </a:p>
          <a:p>
            <a:pPr mar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000" dirty="0">
                <a:solidFill>
                  <a:srgbClr val="242424"/>
                </a:solidFill>
                <a:latin typeface="+mj-lt"/>
              </a:rPr>
              <a:t>یک </a:t>
            </a:r>
            <a:r>
              <a:rPr lang="prs-AF" sz="2000" dirty="0">
                <a:solidFill>
                  <a:schemeClr val="tx1"/>
                </a:solidFill>
              </a:rPr>
              <a:t>کپی از این سلاید ها را همراه با بخش نوت اش برای استفاده خود تان هنگام ارائه نمودن چاپ کنید</a:t>
            </a:r>
          </a:p>
          <a:p>
            <a:pPr mar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000" dirty="0">
                <a:solidFill>
                  <a:srgbClr val="242424"/>
                </a:solidFill>
                <a:latin typeface="+mj-lt"/>
              </a:rPr>
              <a:t>بخوانید:</a:t>
            </a:r>
          </a:p>
          <a:p>
            <a:pPr lvl="1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rs-AF" b="0" i="0" dirty="0">
                <a:solidFill>
                  <a:srgbClr val="242424"/>
                </a:solidFill>
                <a:effectLst/>
                <a:latin typeface="+mj-lt"/>
              </a:rPr>
              <a:t>این سلاید ها را، </a:t>
            </a:r>
            <a:r>
              <a:rPr lang="prs-AF" dirty="0">
                <a:solidFill>
                  <a:schemeClr val="tx1"/>
                </a:solidFill>
              </a:rPr>
              <a:t>و از آشنا نمودن خود تان با محتوای آن مطمئن شوید</a:t>
            </a:r>
          </a:p>
          <a:p>
            <a:pPr lvl="1"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جزوه ای شرکت کنندگان را</a:t>
            </a:r>
          </a:p>
          <a:p>
            <a:pPr marL="91440" algn="r" rtl="1">
              <a:lnSpc>
                <a:spcPct val="50000"/>
              </a:lnSpc>
              <a:spcBef>
                <a:spcPts val="750"/>
              </a:spcBef>
              <a:spcAft>
                <a:spcPts val="600"/>
              </a:spcAft>
            </a:pPr>
            <a:r>
              <a:rPr lang="prs-AF" sz="2000" dirty="0">
                <a:solidFill>
                  <a:schemeClr val="tx1"/>
                </a:solidFill>
              </a:rPr>
              <a:t>اگر کدام سوال داشتید قبل از جلسه با </a:t>
            </a:r>
            <a:r>
              <a:rPr lang="en-US" sz="2000" dirty="0">
                <a:solidFill>
                  <a:schemeClr val="tx1"/>
                </a:solidFill>
              </a:rPr>
              <a:t>Elliot</a:t>
            </a:r>
            <a:r>
              <a:rPr lang="prs-AF" sz="2000" dirty="0">
                <a:solidFill>
                  <a:schemeClr val="tx1"/>
                </a:solidFill>
              </a:rPr>
              <a:t> به نشانی </a:t>
            </a:r>
            <a:r>
              <a:rPr lang="en-US" sz="2000" dirty="0">
                <a:solidFill>
                  <a:srgbClr val="0E67B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Elliot@wacoss</a:t>
            </a:r>
            <a:r>
              <a:rPr lang="en-US" sz="20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.org.au</a:t>
            </a:r>
            <a:r>
              <a:rPr lang="prs-AF" sz="2000" dirty="0">
                <a:solidFill>
                  <a:schemeClr val="tx1"/>
                </a:solidFill>
              </a:rPr>
              <a:t> به تماس شوید</a:t>
            </a:r>
          </a:p>
          <a:p>
            <a:pPr marL="91440" algn="r" rtl="1">
              <a:spcBef>
                <a:spcPts val="750"/>
              </a:spcBef>
              <a:spcAft>
                <a:spcPts val="750"/>
              </a:spcAft>
            </a:pPr>
            <a:r>
              <a:rPr lang="prs-AF" sz="2000" dirty="0">
                <a:solidFill>
                  <a:schemeClr val="tx1"/>
                </a:solidFill>
              </a:rPr>
              <a:t>قبل از ارائه نمودن این سلاید را حذف/پنهان کنید</a:t>
            </a:r>
          </a:p>
          <a:p>
            <a:pPr marL="91440" algn="r" rtl="1">
              <a:spcBef>
                <a:spcPts val="750"/>
              </a:spcBef>
              <a:spcAft>
                <a:spcPts val="750"/>
              </a:spcAft>
            </a:pPr>
            <a:r>
              <a:rPr lang="prs-AF" sz="2000" dirty="0">
                <a:solidFill>
                  <a:schemeClr val="tx1"/>
                </a:solidFill>
              </a:rPr>
              <a:t>قبل از ارائه نمودن این سلاید را حذف/پنهان کنید و در سلاید آخری زمان/تاریخ جلسه بعدی را به روزرسانی کنید.</a:t>
            </a:r>
          </a:p>
          <a:p>
            <a:pPr marL="91440" algn="r" rtl="1">
              <a:spcBef>
                <a:spcPts val="750"/>
              </a:spcBef>
              <a:spcAft>
                <a:spcPts val="750"/>
              </a:spcAft>
            </a:pPr>
            <a:r>
              <a:rPr lang="prs-AF" sz="2000" dirty="0">
                <a:solidFill>
                  <a:schemeClr val="tx1"/>
                </a:solidFill>
              </a:rPr>
              <a:t>وقت/تاریخ جلسه بعدی را در سلاید آخری بنویسید.</a:t>
            </a:r>
          </a:p>
          <a:p>
            <a:pPr marL="91440" algn="r" rtl="1">
              <a:spcBef>
                <a:spcPts val="750"/>
              </a:spcBef>
              <a:spcAft>
                <a:spcPts val="750"/>
              </a:spcAft>
            </a:pPr>
            <a:r>
              <a:rPr lang="prs-AF" sz="2000" dirty="0">
                <a:solidFill>
                  <a:schemeClr val="tx1"/>
                </a:solidFill>
              </a:rPr>
              <a:t>شما می توانید هرگونه عکس ها را با تصویرهایی که از جامعه خود دارید با استفاده از کمپیوتر یا موبایل خود تبدیل کنید.</a:t>
            </a:r>
          </a:p>
          <a:p>
            <a:pPr marL="91440" algn="r" rtl="1">
              <a:spcBef>
                <a:spcPts val="750"/>
              </a:spcBef>
              <a:spcAft>
                <a:spcPts val="750"/>
              </a:spcAft>
            </a:pPr>
            <a:r>
              <a:rPr lang="prs-AF" sz="2000" dirty="0">
                <a:solidFill>
                  <a:schemeClr val="tx1"/>
                </a:solidFill>
              </a:rPr>
              <a:t>شما مخاطبین خود را میشناسید، اگر خواسته باشید می توانید بخش </a:t>
            </a:r>
            <a:r>
              <a:rPr lang="en-US" sz="2000" dirty="0" err="1">
                <a:solidFill>
                  <a:srgbClr val="242424"/>
                </a:solidFill>
              </a:rPr>
              <a:t>myID</a:t>
            </a:r>
            <a:r>
              <a:rPr lang="en-US" sz="2000" dirty="0">
                <a:solidFill>
                  <a:srgbClr val="242424"/>
                </a:solidFill>
              </a:rPr>
              <a:t> </a:t>
            </a:r>
            <a:r>
              <a:rPr lang="prs-AF" sz="2000" dirty="0">
                <a:solidFill>
                  <a:srgbClr val="242424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را حذف کنید.</a:t>
            </a:r>
          </a:p>
          <a:p>
            <a:pPr marL="91440" algn="r" rtl="1">
              <a:spcBef>
                <a:spcPts val="750"/>
              </a:spcBef>
              <a:spcAft>
                <a:spcPts val="750"/>
              </a:spcAft>
            </a:pPr>
            <a:endParaRPr lang="prs-AF" sz="2000" dirty="0">
              <a:solidFill>
                <a:schemeClr val="tx1"/>
              </a:solidFill>
            </a:endParaRPr>
          </a:p>
          <a:p>
            <a:pPr mar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rs-AF" sz="2000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7DBF-AB0C-0D2C-4FCD-08B78195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5AAD-A1D6-D1AF-2596-9E2B4EAC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استفاده کردن از </a:t>
            </a:r>
            <a:r>
              <a:rPr lang="en-US" dirty="0"/>
              <a:t> My Health Record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585D9-C3B5-7B44-CF61-8DEA600DD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AF04-FED3-50DB-B6DF-97C6C6EFE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AAC6B649-DBBB-2585-C835-A280E306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3A76DD70-91FD-802D-E7F4-8302D010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9EF68E-C78B-E17C-633D-AE0C5CCF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0030" y="1464388"/>
            <a:ext cx="6825228" cy="5012612"/>
          </a:xfrm>
        </p:spPr>
        <p:txBody>
          <a:bodyPr/>
          <a:lstStyle/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شما و ارائه کننده خدمات مراقبت صحی تان می توانید برای موارد ذیل از </a:t>
            </a:r>
            <a:r>
              <a:rPr lang="en-US" dirty="0">
                <a:solidFill>
                  <a:schemeClr val="tx1"/>
                </a:solidFill>
              </a:rPr>
              <a:t>My Health Record </a:t>
            </a:r>
            <a:r>
              <a:rPr lang="prs-AF" dirty="0">
                <a:solidFill>
                  <a:schemeClr val="tx1"/>
                </a:solidFill>
              </a:rPr>
              <a:t> به صورت آنلاین استفاده کنید: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ادویه خود را مشاهده کنید،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معلومات طبی خود را در سوابق خود مدیریت کنید،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بیانیه کامل تزریق واکسین خود را بگیرید،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راپورهای عکسبردای پاتالوجی و تشخیصی خود را مشاهده کنید،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معلومات شخصی خود را اضافه یا آپلود کنید،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رشد طفل خود را پیگیری کنید،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پیام های خود را در صندون دریافت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 خود دریافت کنید.</a:t>
            </a: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E2FB702-A53A-67B6-3E49-D7FA2435F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9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900C-FAD2-117C-1391-2F377BE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104276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 err="1"/>
              <a:t>myID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43CA-8AC6-094F-D08E-ED052BCEA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7887"/>
            <a:ext cx="5823857" cy="4865914"/>
          </a:xfrm>
        </p:spPr>
        <p:txBody>
          <a:bodyPr wrap="square" anchor="t">
            <a:normAutofit fontScale="92500"/>
          </a:bodyPr>
          <a:lstStyle/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یک طریقه امن جهت دسترسی به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با تایید هویت دومرحله ای</a:t>
            </a:r>
          </a:p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برای ایجاد 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تان شما باید موارد ذیل را داشته باشید:</a:t>
            </a:r>
          </a:p>
          <a:p>
            <a:pPr algn="r" rtl="1"/>
            <a:r>
              <a:rPr lang="prs-AF" b="1" dirty="0">
                <a:solidFill>
                  <a:schemeClr val="tx1"/>
                </a:solidFill>
              </a:rPr>
              <a:t>یک دستگاه هوشمند شخصی. </a:t>
            </a:r>
            <a:r>
              <a:rPr lang="prs-AF" dirty="0">
                <a:solidFill>
                  <a:schemeClr val="tx1"/>
                </a:solidFill>
              </a:rPr>
              <a:t>برنامه کاربری 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با بیشتر دستگاه‌های هوشمند مانند تلیفون‌های هوشمند سازگار است. این برنامه فقط از طریق </a:t>
            </a:r>
            <a:r>
              <a:rPr lang="en-US" dirty="0">
                <a:solidFill>
                  <a:schemeClr val="tx1"/>
                </a:solidFill>
              </a:rPr>
              <a:t>Apple App Store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یا </a:t>
            </a:r>
            <a:r>
              <a:rPr lang="en-US" dirty="0">
                <a:solidFill>
                  <a:schemeClr val="tx1"/>
                </a:solidFill>
              </a:rPr>
              <a:t>Google Play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در دسترس است.</a:t>
            </a:r>
          </a:p>
          <a:p>
            <a:pPr algn="r" rtl="1"/>
            <a:r>
              <a:rPr lang="prs-AF" b="1" dirty="0">
                <a:solidFill>
                  <a:schemeClr val="tx1"/>
                </a:solidFill>
              </a:rPr>
              <a:t>یک آدرس ایمیل شخصی. </a:t>
            </a:r>
            <a:r>
              <a:rPr lang="prs-AF" dirty="0">
                <a:solidFill>
                  <a:schemeClr val="tx1"/>
                </a:solidFill>
              </a:rPr>
              <a:t>از آنجا که این هویت دیجیتالی شخصی شما است، اسناد هویتی‌تان با ایمیلی که انتخاب می‌کنید وصل می‌شود. این نباید یک ایمیل مشترک یا ایمیل کاری باشد.</a:t>
            </a:r>
          </a:p>
          <a:p>
            <a:pPr algn="r" rtl="1"/>
            <a:r>
              <a:rPr lang="prs-AF" b="1" dirty="0">
                <a:solidFill>
                  <a:schemeClr val="tx1"/>
                </a:solidFill>
              </a:rPr>
              <a:t>باید 15 ساله یا بالاتر باشید. </a:t>
            </a:r>
            <a:r>
              <a:rPr lang="prs-AF" dirty="0">
                <a:solidFill>
                  <a:schemeClr val="tx1"/>
                </a:solidFill>
              </a:rPr>
              <a:t>محدودیت سنی فقط برای دسترسی به بعضی از خدمات آنلاین دولتی تطبیق میشود.</a:t>
            </a: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CD994B39-168A-F30E-96A5-31AEF980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514" y="2178183"/>
            <a:ext cx="4227286" cy="26303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9361-600E-D217-64D1-3A64A9479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2D09-1FE2-D9BF-6A33-84180A4F7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B097261-AB5A-4C34-B9F2-CE1C1D3F8165}" type="slidenum">
              <a:rPr lang="en-AU" alt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075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4946-86DC-D4BF-85F2-02FD2C61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تنظیم نمودن </a:t>
            </a:r>
            <a:r>
              <a:rPr lang="en-US" dirty="0"/>
              <a:t> </a:t>
            </a:r>
            <a:r>
              <a:rPr lang="en-US" dirty="0" err="1"/>
              <a:t>myID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71898-B713-6F25-A02B-29B40223B6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مرحله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457200" indent="-457200" algn="r" rtl="1">
              <a:buAutoNum type="arabicPeriod"/>
            </a:pPr>
            <a:endParaRPr lang="prs-AF" dirty="0">
              <a:solidFill>
                <a:schemeClr val="tx1"/>
              </a:solidFill>
            </a:endParaRPr>
          </a:p>
          <a:p>
            <a:pPr marL="457200" indent="-457200" algn="r" rtl="1"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اپلیکیشن 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را در دستگاه هوشمند خود از </a:t>
            </a:r>
            <a:r>
              <a:rPr lang="en-US" dirty="0">
                <a:solidFill>
                  <a:schemeClr val="tx1"/>
                </a:solidFill>
              </a:rPr>
              <a:t>App Store</a:t>
            </a:r>
            <a:r>
              <a:rPr lang="prs-AF" dirty="0">
                <a:solidFill>
                  <a:schemeClr val="tx1"/>
                </a:solidFill>
              </a:rPr>
              <a:t> برای آیفون یا</a:t>
            </a:r>
            <a:r>
              <a:rPr lang="en-US" dirty="0">
                <a:solidFill>
                  <a:schemeClr val="tx1"/>
                </a:solidFill>
              </a:rPr>
              <a:t>Google Play Store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برای اندروید دانلود کنید. آنها را از هیچ منبع دیگری دانلود نکنید.</a:t>
            </a:r>
          </a:p>
          <a:p>
            <a:pPr marL="457200" indent="-457200" algn="r" rtl="1"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جزئیات خود را وارد کنید.</a:t>
            </a:r>
          </a:p>
          <a:p>
            <a:pPr marL="457200" indent="-457200" algn="r" rtl="1">
              <a:buAutoNum type="arabicPeriod"/>
            </a:pPr>
            <a:r>
              <a:rPr lang="prs-AF" dirty="0">
                <a:solidFill>
                  <a:schemeClr val="tx1"/>
                </a:solidFill>
              </a:rPr>
              <a:t>سطح هویت </a:t>
            </a:r>
            <a:r>
              <a:rPr lang="en-US" dirty="0">
                <a:solidFill>
                  <a:schemeClr val="tx1"/>
                </a:solidFill>
              </a:rPr>
              <a:t>identity strength)</a:t>
            </a:r>
            <a:r>
              <a:rPr lang="prs-AF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خود را انتخاب کنید.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7DD5-42E0-E394-D1D8-463847313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23B8-AC2E-57B9-1ED3-052E5FB18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22</a:t>
            </a:fld>
            <a:endParaRPr lang="en-AU" altLang="en-US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20CA87C6-7816-1042-4BA2-1BBECB90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78183"/>
            <a:ext cx="5181600" cy="32241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793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EB63-E592-7446-EA53-05927A67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prs-AF" dirty="0"/>
              <a:t>استاده نمودن از </a:t>
            </a:r>
            <a:r>
              <a:rPr lang="en-US" dirty="0"/>
              <a:t> </a:t>
            </a:r>
            <a:r>
              <a:rPr lang="en-US" dirty="0" err="1"/>
              <a:t>myID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B64-9277-BD75-FA8D-6FF55B862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و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 تان از هم متفاوت اند.</a:t>
            </a:r>
          </a:p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شما اجازه می‌دهد تا به خدمات دولتی مانند مدیکر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و </a:t>
            </a:r>
            <a:r>
              <a:rPr lang="en-US" dirty="0">
                <a:solidFill>
                  <a:schemeClr val="tx1"/>
                </a:solidFill>
              </a:rPr>
              <a:t>ATO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وصل شوید و به آن‌ها دسترسی پیدا کنید.</a:t>
            </a:r>
          </a:p>
          <a:p>
            <a:pPr marL="0" indent="0" algn="r" rtl="1">
              <a:buNone/>
            </a:pP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برنامه کاربری هویت دیجیتالی دولت استرالیا است. شما می‌توانید از آن برای وارد شدن به انواع از خدمات آنلاین دولتی اشتراک کننده، مانند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، </a:t>
            </a:r>
            <a:r>
              <a:rPr lang="prs-AF" dirty="0">
                <a:solidFill>
                  <a:schemeClr val="tx1"/>
                </a:solidFill>
              </a:rPr>
              <a:t>استفاده کنید.</a:t>
            </a:r>
          </a:p>
          <a:p>
            <a:pPr marL="0" indent="0" algn="r" rtl="1">
              <a:buNone/>
            </a:pPr>
            <a:endParaRPr lang="prs-AF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74A63-4596-4B34-39E7-26F081589A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شما نمی‌توانید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یا صندون دریافتی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خود را در داخل اپلیکیشن 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ببینید.</a:t>
            </a:r>
          </a:p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وقتی با استفاده از برنامه کاربری 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به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وارد می‌شوید، یک کد 4 رقمی را در برنامه کاربری 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وارد یا تأیید می‌کنید. این به جای استفاده از نام کاربری، رمز عبور و کدهای امنیتی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است.</a:t>
            </a:r>
          </a:p>
          <a:p>
            <a:pPr marL="0" indent="0" algn="r" rtl="1">
              <a:buNone/>
            </a:pPr>
            <a:r>
              <a:rPr lang="prs-AF" dirty="0">
                <a:solidFill>
                  <a:schemeClr val="tx1"/>
                </a:solidFill>
              </a:rPr>
              <a:t>شما می‌توانید از </a:t>
            </a:r>
            <a:r>
              <a:rPr lang="en-US" dirty="0" err="1">
                <a:solidFill>
                  <a:schemeClr val="tx1"/>
                </a:solidFill>
              </a:rPr>
              <a:t>myID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برای دسترسی به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استفاده کنید و سپس به خدمات وصل‌شده دسترسی داشته باشید.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5F5C-4D67-3500-5530-DA416606A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F6BA-AEDE-1DB4-0845-4C1005E55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23</a:t>
            </a:fld>
            <a:endParaRPr lang="en-AU" altLang="en-US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B1CCCE2-99CC-E202-DC37-1426E8A9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8767" y="76185"/>
            <a:ext cx="1977571" cy="12304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754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منابع مفید و کمک بیشتر</a:t>
            </a:r>
            <a:endParaRPr lang="en-AU" dirty="0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911"/>
            <a:ext cx="5181600" cy="291465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400" dirty="0">
                <a:solidFill>
                  <a:srgbClr val="242424"/>
                </a:solidFill>
                <a:latin typeface="+mj-lt"/>
              </a:rPr>
              <a:t>جزوه </a:t>
            </a:r>
            <a:r>
              <a:rPr lang="en-US" sz="2400" dirty="0" err="1">
                <a:solidFill>
                  <a:srgbClr val="242424"/>
                </a:solidFill>
                <a:hlinkClick r:id="rId4"/>
              </a:rPr>
              <a:t>myGov</a:t>
            </a:r>
            <a:endParaRPr lang="prs-AF" sz="2400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400" dirty="0">
                <a:solidFill>
                  <a:srgbClr val="242424"/>
                </a:solidFill>
                <a:latin typeface="+mj-lt"/>
              </a:rPr>
              <a:t>وصل نمودن سنترلینک به </a:t>
            </a:r>
            <a:r>
              <a:rPr lang="en-US" sz="2400" dirty="0" err="1">
                <a:solidFill>
                  <a:srgbClr val="242424"/>
                </a:solidFill>
                <a:hlinkClick r:id="rId4"/>
              </a:rPr>
              <a:t>myGov</a:t>
            </a:r>
            <a:endParaRPr lang="prs-AF" sz="2400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400" dirty="0">
                <a:solidFill>
                  <a:srgbClr val="242424"/>
                </a:solidFill>
                <a:latin typeface="+mj-lt"/>
              </a:rPr>
              <a:t>وصل نمودن </a:t>
            </a:r>
            <a:r>
              <a:rPr lang="en-US" sz="2400" dirty="0" err="1">
                <a:solidFill>
                  <a:srgbClr val="242424"/>
                </a:solidFill>
                <a:hlinkClick r:id="rId5"/>
              </a:rPr>
              <a:t>ato</a:t>
            </a:r>
            <a:r>
              <a:rPr lang="en-US" sz="2400" dirty="0">
                <a:solidFill>
                  <a:srgbClr val="242424"/>
                </a:solidFill>
                <a:hlinkClick r:id="rId5"/>
              </a:rPr>
              <a:t> </a:t>
            </a:r>
            <a:r>
              <a:rPr lang="prs-AF" sz="2400" dirty="0">
                <a:solidFill>
                  <a:srgbClr val="242424"/>
                </a:solidFill>
              </a:rPr>
              <a:t> </a:t>
            </a:r>
            <a:r>
              <a:rPr lang="prs-AF" sz="2400" dirty="0">
                <a:solidFill>
                  <a:srgbClr val="242424"/>
                </a:solidFill>
                <a:latin typeface="+mj-lt"/>
              </a:rPr>
              <a:t>به </a:t>
            </a:r>
            <a:r>
              <a:rPr lang="en-US" sz="2400" dirty="0" err="1">
                <a:solidFill>
                  <a:srgbClr val="242424"/>
                </a:solidFill>
                <a:hlinkClick r:id="rId4"/>
              </a:rPr>
              <a:t>myGov</a:t>
            </a:r>
            <a:endParaRPr lang="prs-AF" sz="2400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400" dirty="0">
                <a:solidFill>
                  <a:srgbClr val="242424"/>
                </a:solidFill>
                <a:latin typeface="+mj-lt"/>
              </a:rPr>
              <a:t>وصل نمودن مدیکر به </a:t>
            </a:r>
            <a:r>
              <a:rPr lang="en-US" sz="2400" dirty="0" err="1">
                <a:solidFill>
                  <a:srgbClr val="242424"/>
                </a:solidFill>
                <a:hlinkClick r:id="rId4"/>
              </a:rPr>
              <a:t>myGov</a:t>
            </a:r>
            <a:endParaRPr lang="prs-AF" sz="2400" dirty="0">
              <a:solidFill>
                <a:srgbClr val="242424"/>
              </a:solidFill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400" dirty="0">
                <a:solidFill>
                  <a:srgbClr val="242424"/>
                </a:solidFill>
                <a:latin typeface="+mj-lt"/>
              </a:rPr>
              <a:t>وصل نمودن </a:t>
            </a:r>
            <a:r>
              <a:rPr lang="en-US" sz="2400" dirty="0">
                <a:solidFill>
                  <a:srgbClr val="242424"/>
                </a:solidFill>
                <a:hlinkClick r:id="rId4"/>
              </a:rPr>
              <a:t>My Health Record </a:t>
            </a:r>
            <a:r>
              <a:rPr lang="prs-AF" sz="2400" dirty="0">
                <a:solidFill>
                  <a:srgbClr val="242424"/>
                </a:solidFill>
              </a:rPr>
              <a:t> </a:t>
            </a:r>
            <a:r>
              <a:rPr lang="prs-AF" sz="2400" dirty="0">
                <a:solidFill>
                  <a:srgbClr val="242424"/>
                </a:solidFill>
                <a:latin typeface="+mj-lt"/>
              </a:rPr>
              <a:t>به </a:t>
            </a:r>
            <a:r>
              <a:rPr lang="en-US" sz="2400" dirty="0" err="1">
                <a:solidFill>
                  <a:srgbClr val="242424"/>
                </a:solidFill>
                <a:hlinkClick r:id="rId4"/>
              </a:rPr>
              <a:t>myGov</a:t>
            </a:r>
            <a:endParaRPr lang="en-US" sz="2400" dirty="0">
              <a:solidFill>
                <a:srgbClr val="242424"/>
              </a:solidFill>
              <a:latin typeface="+mj-lt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rs-AF" sz="2400" b="0" i="0" dirty="0">
                <a:solidFill>
                  <a:srgbClr val="242424"/>
                </a:solidFill>
                <a:effectLst/>
                <a:latin typeface="+mj-lt"/>
              </a:rPr>
              <a:t>هرگونه خدمات وصل شونده </a:t>
            </a:r>
            <a:r>
              <a:rPr lang="prs-AF" sz="2400" b="0" i="0" u="sng" dirty="0">
                <a:solidFill>
                  <a:srgbClr val="1962B2"/>
                </a:solidFill>
                <a:effectLst/>
                <a:latin typeface="+mj-lt"/>
              </a:rPr>
              <a:t>که از این صفحه نیاز داشته باشید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 fontScale="32500" lnSpcReduction="2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rs-AF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پروژه فراگیری دیجیتال استرالیای غربی |  پروگرام قهرمانان جامعه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AU" altLang="en-US" dirty="0"/>
              <a:t>.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1E3F05-CEF4-4D87-B638-1AE1855C9A6B}" type="slidenum">
              <a:rPr lang="en-AU" alt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C36EE1-31C6-8B4A-057D-FAED4ECB7BEC}"/>
              </a:ext>
            </a:extLst>
          </p:cNvPr>
          <p:cNvSpPr txBox="1">
            <a:spLocks/>
          </p:cNvSpPr>
          <p:nvPr/>
        </p:nvSpPr>
        <p:spPr>
          <a:xfrm>
            <a:off x="990600" y="64262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9pPr>
          </a:lstStyle>
          <a:p>
            <a:pPr algn="r" rtl="1">
              <a:spcAft>
                <a:spcPts val="600"/>
              </a:spcAft>
              <a:defRPr/>
            </a:pPr>
            <a:r>
              <a:rPr lang="prs-AF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  <a:endParaRPr lang="prs-AF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prs-AF" dirty="0"/>
              <a:t>بازتاب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b="0" i="0" dirty="0">
                <a:solidFill>
                  <a:schemeClr val="tx1"/>
                </a:solidFill>
                <a:effectLst/>
              </a:rPr>
              <a:t>، My Health Record</a:t>
            </a:r>
            <a:r>
              <a:rPr lang="prs-AF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prs-AF" b="0" i="0" dirty="0">
                <a:solidFill>
                  <a:schemeClr val="tx1"/>
                </a:solidFill>
                <a:effectLst/>
              </a:rPr>
              <a:t>و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myID</a:t>
            </a:r>
            <a:r>
              <a:rPr lang="prs-AF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prs-AF" b="0" i="0" dirty="0">
                <a:solidFill>
                  <a:schemeClr val="tx1"/>
                </a:solidFill>
                <a:effectLst/>
              </a:rPr>
              <a:t>به شما کمک می‌کنند تا خدمات دولتی و معلومات صحی خود را به‌صورت آنلاین مدیریت کنید.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b="0" i="0" dirty="0">
                <a:solidFill>
                  <a:schemeClr val="tx1"/>
                </a:solidFill>
                <a:effectLst/>
              </a:rPr>
              <a:t>به یاد داشته باشید که جزئیات ورود خود را محفوظ نگه دارید.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b="0" i="0" dirty="0">
                <a:solidFill>
                  <a:schemeClr val="tx1"/>
                </a:solidFill>
                <a:effectLst/>
              </a:rPr>
              <a:t>اگر از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myID</a:t>
            </a:r>
            <a:r>
              <a:rPr lang="prs-AF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prs-AF" b="0" i="0" dirty="0">
                <a:solidFill>
                  <a:schemeClr val="tx1"/>
                </a:solidFill>
                <a:effectLst/>
              </a:rPr>
              <a:t>استفاده می‌کنید، مطمئن شوید که تلیفون شما یک رمزی دارد که هیچ کس دیگر آن را نمی‌داند.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A45622C-A69F-083A-605F-47222E7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73" y="4656743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DBD9371-3AB5-FF4D-5EB2-1181078A3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5662" y="1690688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0CF9B2DF-1658-3A77-E9F1-37374250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5" y="1951767"/>
            <a:ext cx="2239536" cy="7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A4910D-1F73-0CCB-1035-3C9D36913838}"/>
              </a:ext>
            </a:extLst>
          </p:cNvPr>
          <p:cNvSpPr txBox="1">
            <a:spLocks/>
          </p:cNvSpPr>
          <p:nvPr/>
        </p:nvSpPr>
        <p:spPr>
          <a:xfrm>
            <a:off x="990600" y="64262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9pPr>
          </a:lstStyle>
          <a:p>
            <a:pPr algn="r" rtl="1">
              <a:spcAft>
                <a:spcPts val="600"/>
              </a:spcAft>
              <a:defRPr/>
            </a:pPr>
            <a:r>
              <a:rPr lang="prs-AF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  <a:endParaRPr lang="prs-AF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/>
              <a:t>با سپاس!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prs-AF" dirty="0"/>
              <a:t>وقت جلسه بعدی: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E8E1AB-3BAF-53F1-6A3F-A8B53D04AAD6}"/>
              </a:ext>
            </a:extLst>
          </p:cNvPr>
          <p:cNvSpPr txBox="1">
            <a:spLocks/>
          </p:cNvSpPr>
          <p:nvPr/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Kanit" panose="020B0502040204020203" charset="0"/>
                <a:ea typeface="+mn-ea"/>
                <a:cs typeface="+mn-cs"/>
              </a:defRPr>
            </a:lvl9pPr>
          </a:lstStyle>
          <a:p>
            <a:pPr algn="r" rtl="1">
              <a:spcAft>
                <a:spcPts val="600"/>
              </a:spcAft>
              <a:defRPr/>
            </a:pPr>
            <a:r>
              <a:rPr lang="prs-AF" dirty="0">
                <a:solidFill>
                  <a:schemeClr val="bg1"/>
                </a:solidFill>
              </a:rPr>
              <a:t>پروژه فراگیری دیجیتال استرالیای غربی |  پروگرام قهرمانان جامعه</a:t>
            </a: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262493"/>
            <a:ext cx="8389938" cy="1361354"/>
          </a:xfrm>
        </p:spPr>
        <p:txBody>
          <a:bodyPr/>
          <a:lstStyle/>
          <a:p>
            <a:pPr algn="ctr" eaLnBrk="1" hangingPunct="1"/>
            <a:r>
              <a:rPr lang="prs-AF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با سپاس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prs-AF" sz="4400" noProof="0" dirty="0">
                <a:cs typeface="Arial" panose="020B0604020202020204" pitchFamily="34" charset="0"/>
              </a:rPr>
              <a:t>پروگرام قهرمانان جامعه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8781" y="5935662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 eaLnBrk="1" hangingPunct="1"/>
            <a:r>
              <a:rPr lang="prs-AF" sz="4200" dirty="0">
                <a:solidFill>
                  <a:schemeClr val="tx1"/>
                </a:solidFill>
              </a:rPr>
              <a:t>قدردانی از کشور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C99BC89-6DA8-D67C-6DC0-72C60E51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میدانیم که بر سرزمین بومیان هستیم. ما به مردمان بومی این سرزمین احترام داریم. 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مردمان بومی سالهای زیادی در این سرزمین زندگی کرده اند.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به تمام مردمان بومی و بزرگان آنها احترام  داریم.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ما چیزهای زیادی را از تجارب آنها می آموزیم.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rs-AF" sz="3200" dirty="0">
                <a:solidFill>
                  <a:schemeClr val="tx1"/>
                </a:solidFill>
              </a:rPr>
              <a:t>این سرزمین همیشه سرزمین بومی بوده است و خواهد ماند.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r" rtl="1"/>
            <a:r>
              <a:rPr lang="prs-AF" dirty="0">
                <a:solidFill>
                  <a:srgbClr val="1962B2"/>
                </a:solidFill>
              </a:rPr>
              <a:t>خدمات آنلان دولتی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prs-AF" dirty="0"/>
              <a:t>پروژه فراگیری دیجیتال استرالیای غربی</a:t>
            </a:r>
            <a:endParaRPr lang="en-A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rs-AF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rs-AF" sz="5400" noProof="0" dirty="0"/>
              <a:t>معرفی ها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rs-AF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pPr algn="r" rtl="1"/>
            <a:r>
              <a:rPr lang="prs-AF" dirty="0">
                <a:solidFill>
                  <a:schemeClr val="tx1"/>
                </a:solidFill>
              </a:rPr>
              <a:t>خود تان را به گروپ معرفی کنید</a:t>
            </a:r>
          </a:p>
          <a:p>
            <a:pPr algn="r" rtl="1"/>
            <a:r>
              <a:rPr lang="prs-AF" dirty="0">
                <a:solidFill>
                  <a:schemeClr val="tx1"/>
                </a:solidFill>
              </a:rPr>
              <a:t>تجربه خود با خدمات آنلاین دولتی را شریک سازید.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prs-AF" dirty="0"/>
              <a:t>خلاصه جلسه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b="0" i="0" dirty="0">
                <a:solidFill>
                  <a:schemeClr val="tx1"/>
                </a:solidFill>
                <a:effectLst/>
              </a:rPr>
              <a:t>این جلسه موارد زیر را تحت پوشش قرار خواهد داد:</a:t>
            </a:r>
            <a:endParaRPr lang="en-US" b="0" i="0" dirty="0">
              <a:solidFill>
                <a:schemeClr val="tx1"/>
              </a:solidFill>
              <a:effectLst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خدما آنلاین دولتی چیست، به شمول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،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طرز ایجاد یک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endParaRPr lang="prs-AF" dirty="0">
              <a:solidFill>
                <a:schemeClr val="tx1"/>
              </a:solidFill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وصل نمودن خدمات به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، و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در صورت ضرورت از کجا می توانید کمک بگیرید.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222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A6143B46-775E-0779-FDE5-553B3F23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1" y="4530601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FE8C0E47-E0A0-22D1-B629-3BB33EE34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5970" y="1564546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yGov Home | myGov">
            <a:extLst>
              <a:ext uri="{FF2B5EF4-FFF2-40B4-BE49-F238E27FC236}">
                <a16:creationId xmlns:a16="http://schemas.microsoft.com/office/drawing/2014/main" id="{BE23917A-6E52-BE7F-A3B3-FA69DB1DB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13" y="1825625"/>
            <a:ext cx="2239536" cy="7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en-AU" dirty="0" err="1"/>
              <a:t>myGov</a:t>
            </a:r>
            <a:r>
              <a:rPr lang="prs-AF" dirty="0"/>
              <a:t> چیست؟</a:t>
            </a:r>
            <a:endParaRPr lang="en-AU" dirty="0"/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id="{70D62B91-3489-E48C-79DD-00F59C9B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97914"/>
            <a:ext cx="4357914" cy="1501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یک زریعه امن برای دریافت نمودن خدمات آنلاین دولتی است.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b="0" i="0" dirty="0">
                <a:solidFill>
                  <a:schemeClr val="tx1"/>
                </a:solidFill>
                <a:effectLst/>
              </a:rPr>
              <a:t>این به شما اجازه میدهد تا خدماتی مانند سنترلینک، مدیکر و </a:t>
            </a:r>
            <a:r>
              <a:rPr lang="en-US" dirty="0">
                <a:solidFill>
                  <a:schemeClr val="tx1"/>
                </a:solidFill>
              </a:rPr>
              <a:t>ATO </a:t>
            </a:r>
            <a:r>
              <a:rPr lang="prs-AF" dirty="0">
                <a:solidFill>
                  <a:schemeClr val="tx1"/>
                </a:solidFill>
              </a:rPr>
              <a:t> </a:t>
            </a:r>
            <a:r>
              <a:rPr lang="prs-AF" b="0" i="0" dirty="0">
                <a:solidFill>
                  <a:schemeClr val="tx1"/>
                </a:solidFill>
                <a:effectLst/>
              </a:rPr>
              <a:t>را به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prs-AF" dirty="0">
                <a:solidFill>
                  <a:schemeClr val="tx1"/>
                </a:solidFill>
              </a:rPr>
              <a:t> خود وصل کنید</a:t>
            </a:r>
            <a:endParaRPr lang="prs-AF" b="0" i="0" dirty="0">
              <a:solidFill>
                <a:schemeClr val="tx1"/>
              </a:solidFill>
              <a:effectLst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</a:pPr>
            <a:r>
              <a:rPr lang="prs-AF" dirty="0">
                <a:solidFill>
                  <a:schemeClr val="tx1"/>
                </a:solidFill>
              </a:rPr>
              <a:t>سپس شما می توانید به خدمات تان در یک جای از طریق وارد شدن به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rs-AF" dirty="0">
                <a:solidFill>
                  <a:schemeClr val="tx1"/>
                </a:solidFill>
              </a:rPr>
              <a:t> خود دسترسی داشته باشید.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19AC4-B7E2-6701-FC37-A1A84274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789" y="3108932"/>
            <a:ext cx="154242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6EA28-508A-935C-C5AD-2DD13DA6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FB90-6BE5-D3AB-9DA7-801A98B8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" y="109764"/>
            <a:ext cx="8470325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 err="1"/>
              <a:t>myGov</a:t>
            </a:r>
            <a:r>
              <a:rPr lang="en-US" dirty="0"/>
              <a:t> </a:t>
            </a:r>
            <a:r>
              <a:rPr lang="prs-AF" dirty="0"/>
              <a:t>ایجاد نمودن حساب</a:t>
            </a:r>
            <a:endParaRPr lang="en-AU" dirty="0"/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id="{2914B12C-7022-C2DE-99AD-7F57C0D2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0223" y="136525"/>
            <a:ext cx="2656115" cy="9154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9ADCD-DBDF-B04F-86BE-B20B7015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571" y="1221469"/>
            <a:ext cx="11059886" cy="5255532"/>
          </a:xfrm>
        </p:spPr>
        <p:txBody>
          <a:bodyPr wrap="square" anchor="t">
            <a:noAutofit/>
          </a:bodyPr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prs-AF" sz="2000" dirty="0">
                <a:solidFill>
                  <a:schemeClr val="tx1"/>
                </a:solidFill>
              </a:rPr>
              <a:t>برای ایجاد یک حساب </a:t>
            </a:r>
            <a:r>
              <a:rPr lang="en-US" sz="2000" dirty="0" err="1">
                <a:solidFill>
                  <a:schemeClr val="tx1"/>
                </a:solidFill>
              </a:rPr>
              <a:t>myGov</a:t>
            </a:r>
            <a:r>
              <a:rPr lang="prs-AF" sz="2000" dirty="0">
                <a:solidFill>
                  <a:schemeClr val="tx1"/>
                </a:solidFill>
              </a:rPr>
              <a:t> شما به یک آدرس ایمیل و دسترسی تلیفون موباید خود دارید.</a:t>
            </a:r>
          </a:p>
          <a:p>
            <a:pPr algn="r" rtl="1">
              <a:buNone/>
            </a:pPr>
            <a:r>
              <a:rPr lang="prs-AF" sz="2000" dirty="0">
                <a:solidFill>
                  <a:schemeClr val="tx1"/>
                </a:solidFill>
              </a:rPr>
              <a:t>برای ایجاد یک حساب </a:t>
            </a:r>
            <a:r>
              <a:rPr lang="en-US" sz="2000" dirty="0" err="1">
                <a:solidFill>
                  <a:schemeClr val="tx1"/>
                </a:solidFill>
              </a:rPr>
              <a:t>myGov</a:t>
            </a:r>
            <a:r>
              <a:rPr lang="prs-AF" sz="2000" dirty="0">
                <a:solidFill>
                  <a:schemeClr val="tx1"/>
                </a:solidFill>
              </a:rPr>
              <a:t> از این مراحل پیگیری کنید: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به </a:t>
            </a:r>
            <a:r>
              <a:rPr lang="en-US" sz="2000" dirty="0" err="1">
                <a:solidFill>
                  <a:schemeClr val="tx1"/>
                </a:solidFill>
              </a:rPr>
              <a:t>myGov</a:t>
            </a:r>
            <a:r>
              <a:rPr lang="prs-AF" sz="2000" dirty="0">
                <a:solidFill>
                  <a:schemeClr val="tx1"/>
                </a:solidFill>
              </a:rPr>
              <a:t> رفته و «</a:t>
            </a:r>
            <a:r>
              <a:rPr lang="en-US" sz="2000" dirty="0">
                <a:solidFill>
                  <a:schemeClr val="tx1"/>
                </a:solidFill>
              </a:rPr>
              <a:t>Create Account </a:t>
            </a:r>
            <a:r>
              <a:rPr lang="prs-AF" sz="2000" dirty="0">
                <a:solidFill>
                  <a:schemeClr val="tx1"/>
                </a:solidFill>
              </a:rPr>
              <a:t>» را انتخاب کنید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گزینه «</a:t>
            </a:r>
            <a:r>
              <a:rPr lang="en-US" sz="2000" dirty="0">
                <a:solidFill>
                  <a:schemeClr val="tx1"/>
                </a:solidFill>
              </a:rPr>
              <a:t>Continue with Email </a:t>
            </a:r>
            <a:r>
              <a:rPr lang="prs-AF" sz="2000" dirty="0">
                <a:solidFill>
                  <a:schemeClr val="tx1"/>
                </a:solidFill>
              </a:rPr>
              <a:t>» را انتخاب کنید. 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اعلان محرمیت </a:t>
            </a:r>
            <a:r>
              <a:rPr lang="en-US" sz="2000" dirty="0">
                <a:solidFill>
                  <a:schemeClr val="tx1"/>
                </a:solidFill>
              </a:rPr>
              <a:t>Privacy Notice)</a:t>
            </a:r>
            <a:r>
              <a:rPr lang="prs-AF" sz="2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و شرایط استفاده </a:t>
            </a:r>
            <a:r>
              <a:rPr lang="en-US" sz="2000" dirty="0">
                <a:solidFill>
                  <a:schemeClr val="tx1"/>
                </a:solidFill>
              </a:rPr>
              <a:t>Terms of use)</a:t>
            </a:r>
            <a:r>
              <a:rPr lang="prs-AF" sz="2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را بخوانید. اگر آن‌ها را فهمیدید و قبول دارید، </a:t>
            </a:r>
            <a:r>
              <a:rPr lang="en-US" sz="2000" dirty="0">
                <a:solidFill>
                  <a:schemeClr val="tx1"/>
                </a:solidFill>
              </a:rPr>
              <a:t>Next</a:t>
            </a:r>
            <a:r>
              <a:rPr lang="prs-AF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را انتخاب کنید.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یک </a:t>
            </a:r>
            <a:r>
              <a:rPr lang="en-US" sz="2000" dirty="0">
                <a:solidFill>
                  <a:schemeClr val="tx1"/>
                </a:solidFill>
              </a:rPr>
              <a:t>Email address</a:t>
            </a:r>
            <a:r>
              <a:rPr lang="prs-AF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وارد کنید و </a:t>
            </a:r>
            <a:r>
              <a:rPr lang="en-US" sz="2000" dirty="0">
                <a:solidFill>
                  <a:schemeClr val="tx1"/>
                </a:solidFill>
              </a:rPr>
              <a:t>Next</a:t>
            </a:r>
            <a:r>
              <a:rPr lang="prs-AF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را انتخاب کنید.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کُد را که به ایمیل شما فرستاده شده وارد کنید و سپس </a:t>
            </a:r>
            <a:r>
              <a:rPr lang="en-US" sz="2000" dirty="0">
                <a:solidFill>
                  <a:schemeClr val="tx1"/>
                </a:solidFill>
              </a:rPr>
              <a:t>Next</a:t>
            </a:r>
            <a:r>
              <a:rPr lang="prs-AF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را انتخاب کنید.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شمارهٔ موبایل خود را وارد کنید (اختیاری) و </a:t>
            </a:r>
            <a:r>
              <a:rPr lang="en-US" sz="2000" dirty="0">
                <a:solidFill>
                  <a:schemeClr val="tx1"/>
                </a:solidFill>
              </a:rPr>
              <a:t>Next</a:t>
            </a:r>
            <a:r>
              <a:rPr lang="prs-AF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را انتخاب کنید.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کُد را که به موبایل شما فرستاده شده وارد کنید و سپس </a:t>
            </a:r>
            <a:r>
              <a:rPr lang="en-US" sz="2000" dirty="0">
                <a:solidFill>
                  <a:schemeClr val="tx1"/>
                </a:solidFill>
              </a:rPr>
              <a:t>Next</a:t>
            </a:r>
            <a:r>
              <a:rPr lang="prs-AF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را انتخاب کنید.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یک رمزعبور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prs-AF" sz="2000" dirty="0">
                <a:solidFill>
                  <a:schemeClr val="tx1"/>
                </a:solidFill>
              </a:rPr>
              <a:t>وارد کنید و دوباره آن را وارد نمایید. </a:t>
            </a:r>
          </a:p>
          <a:p>
            <a:pPr marL="623888" indent="-361950" algn="r" rtl="1">
              <a:buFont typeface="+mj-lt"/>
              <a:buAutoNum type="arabicPeriod"/>
            </a:pPr>
            <a:r>
              <a:rPr lang="prs-AF" sz="2000" dirty="0">
                <a:solidFill>
                  <a:schemeClr val="tx1"/>
                </a:solidFill>
              </a:rPr>
              <a:t>سه سوال امنیتی و جواب آنها را انتخاب کنید. می‌توانید از فهرست انتخاب کنید یا پرسش‌های خود را ایجاد کنید.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rs-AF" sz="2000" dirty="0">
                <a:solidFill>
                  <a:schemeClr val="tx1"/>
                </a:solidFill>
              </a:rPr>
              <a:t>برای کسب معلومات بیشتر به نشانی زیر مراجعه کنید: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4"/>
              </a:rPr>
              <a:t>https://my.gov.au/en/about/help/mygov-website/create-mygov-account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001F-CC5D-3C43-75FB-98F06A4E9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2417" y="6402047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3299-3EE7-790D-CA34-A3F2E61DE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3674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prs-AF" dirty="0"/>
              <a:t>وصل نمودن خدمات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lvl="0" algn="r" rtl="1">
              <a:spcAft>
                <a:spcPts val="600"/>
              </a:spcAft>
              <a:defRPr/>
            </a:pPr>
            <a:r>
              <a:rPr lang="prs-AF" dirty="0">
                <a:solidFill>
                  <a:prstClr val="black">
                    <a:tint val="75000"/>
                  </a:prstClr>
                </a:solidFill>
              </a:rPr>
              <a:t>پروژه فراگیری دیجیتال استرالیای غربی |  پروگرام قهرمانان جامعه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AU" altLang="en-US"/>
          </a:p>
        </p:txBody>
      </p:sp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E7A2078-9B1A-4559-9FAA-D46C7F7DC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49" y="4074978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B633F78B-3BE2-D709-1863-36A20A06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0" y="1960756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D00AF10-1E5E-7531-4CBB-26928F44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4371" y="5176344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7A07293E-A037-27EC-C42A-A45DCE22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4907" y="3934781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ACF65783-53A0-4BA7-3C61-23A7F4479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0280" y="469692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id="{F77CD7AB-BAB3-4B84-F5EA-83EFA7653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854314" y="3363057"/>
            <a:ext cx="914400" cy="914400"/>
          </a:xfrm>
          <a:prstGeom prst="rect">
            <a:avLst/>
          </a:prstGeom>
        </p:spPr>
      </p:pic>
      <p:pic>
        <p:nvPicPr>
          <p:cNvPr id="16" name="Graphic 15" descr="Link with solid fill">
            <a:extLst>
              <a:ext uri="{FF2B5EF4-FFF2-40B4-BE49-F238E27FC236}">
                <a16:creationId xmlns:a16="http://schemas.microsoft.com/office/drawing/2014/main" id="{AD1548A2-26F2-EAD0-470A-0C56ABC5E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77553">
            <a:off x="4771483" y="3786694"/>
            <a:ext cx="914400" cy="914400"/>
          </a:xfrm>
          <a:prstGeom prst="rect">
            <a:avLst/>
          </a:prstGeom>
        </p:spPr>
      </p:pic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id="{0139A8BE-B36D-D576-E5A3-E4DD90216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3939">
            <a:off x="7062344" y="3534419"/>
            <a:ext cx="914400" cy="914400"/>
          </a:xfrm>
          <a:prstGeom prst="rect">
            <a:avLst/>
          </a:prstGeom>
        </p:spPr>
      </p:pic>
      <p:pic>
        <p:nvPicPr>
          <p:cNvPr id="18" name="Graphic 17" descr="Link with solid fill">
            <a:extLst>
              <a:ext uri="{FF2B5EF4-FFF2-40B4-BE49-F238E27FC236}">
                <a16:creationId xmlns:a16="http://schemas.microsoft.com/office/drawing/2014/main" id="{D7DA220B-6327-3E3B-CD73-24CDF913C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9656" y="32557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7152920A-F2FC-4812-BE43-ACB8A9B8C6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56F9F-6C9C-43B7-81EB-738DEF5A2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E0377B-B447-44BB-B649-354B2451D41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e5d6256-5200-4c34-82a9-8b0b259790ba"/>
    <ds:schemaRef ds:uri="http://purl.org/dc/terms/"/>
    <ds:schemaRef ds:uri="http://schemas.microsoft.com/office/2006/metadata/properties"/>
    <ds:schemaRef ds:uri="2cc45243-29f6-4a1c-995b-35ed14ae441a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4685</Words>
  <Application>Microsoft Office PowerPoint</Application>
  <PresentationFormat>Widescreen</PresentationFormat>
  <Paragraphs>447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Roboto</vt:lpstr>
      <vt:lpstr>Calibri</vt:lpstr>
      <vt:lpstr>Arial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آموزش مهارت های دیجیتال –  خدمات آنلاین دولتی  پروگرام قهرمانان جامعه</vt:lpstr>
      <vt:lpstr>یادداشت های مربی:  خدمات دولتی</vt:lpstr>
      <vt:lpstr>قدردانی از کشور</vt:lpstr>
      <vt:lpstr>خدمات آنلان دولتی</vt:lpstr>
      <vt:lpstr>معرفی ها</vt:lpstr>
      <vt:lpstr>خلاصه جلسه</vt:lpstr>
      <vt:lpstr>myGov چیست؟</vt:lpstr>
      <vt:lpstr>myGov ایجاد نمودن حساب</vt:lpstr>
      <vt:lpstr>وصل نمودن خدمات</vt:lpstr>
      <vt:lpstr>وصل نمودن سنترلینک به یک حساب myGov</vt:lpstr>
      <vt:lpstr>وصل نمودن سنترلینک به یک حساب myGov</vt:lpstr>
      <vt:lpstr>وصل نمودن ATO به یک حساب myGov</vt:lpstr>
      <vt:lpstr>وصل نمودن ATO به یک حساب myGov</vt:lpstr>
      <vt:lpstr>وصل نمودن مدیکر به یک حساب myGov</vt:lpstr>
      <vt:lpstr>وصل نمودن مدیکر به یک حساب myGov</vt:lpstr>
      <vt:lpstr>زمانیکه مدیکر را به myGov  وصل میکنید، چه کارهای را میتوانید انجام دهید</vt:lpstr>
      <vt:lpstr>وصل نمودن My Health Record  به حساب myGov</vt:lpstr>
      <vt:lpstr>وصل نمودن My Health Record  به حساب myGov تان با استفاده از جزئیات مدیکر</vt:lpstr>
      <vt:lpstr>وصل نمودن My Health Record  به حساب myGov تان با استفاده از کد تایید هویتی</vt:lpstr>
      <vt:lpstr>استفاده کردن از  My Health Record</vt:lpstr>
      <vt:lpstr>myID</vt:lpstr>
      <vt:lpstr>تنظیم نمودن  myID</vt:lpstr>
      <vt:lpstr>استاده نمودن از  myID</vt:lpstr>
      <vt:lpstr>منابع مفید و کمک بیشتر</vt:lpstr>
      <vt:lpstr>بازتاب جلسه</vt:lpstr>
      <vt:lpstr>با سپاس!</vt:lpstr>
      <vt:lpstr>با سپاس پروگرام قهرمانان جامعه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2025-04-28T06:41:55Z</dcterms:created>
  <dcterms:modified xsi:type="dcterms:W3CDTF">2025-09-29T22:24:16Z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