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39"/>
  </p:notesMasterIdLst>
  <p:handoutMasterIdLst>
    <p:handoutMasterId r:id="rId40"/>
  </p:handoutMasterIdLst>
  <p:sldIdLst>
    <p:sldId id="256" r:id="rId12"/>
    <p:sldId id="570" r:id="rId13"/>
    <p:sldId id="307" r:id="rId14"/>
    <p:sldId id="569" r:id="rId15"/>
    <p:sldId id="572" r:id="rId16"/>
    <p:sldId id="571" r:id="rId17"/>
    <p:sldId id="577" r:id="rId18"/>
    <p:sldId id="593" r:id="rId19"/>
    <p:sldId id="579" r:id="rId20"/>
    <p:sldId id="581" r:id="rId21"/>
    <p:sldId id="591" r:id="rId22"/>
    <p:sldId id="589" r:id="rId23"/>
    <p:sldId id="592" r:id="rId24"/>
    <p:sldId id="590" r:id="rId25"/>
    <p:sldId id="594" r:id="rId26"/>
    <p:sldId id="595" r:id="rId27"/>
    <p:sldId id="596" r:id="rId28"/>
    <p:sldId id="597" r:id="rId29"/>
    <p:sldId id="599" r:id="rId30"/>
    <p:sldId id="600" r:id="rId31"/>
    <p:sldId id="601" r:id="rId32"/>
    <p:sldId id="602" r:id="rId33"/>
    <p:sldId id="603" r:id="rId34"/>
    <p:sldId id="580" r:id="rId35"/>
    <p:sldId id="586" r:id="rId36"/>
    <p:sldId id="573" r:id="rId37"/>
    <p:sldId id="522" r:id="rId38"/>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Kanit" panose="020B0604020202020204" charset="-34"/>
      <p:regular r:id="rId45"/>
      <p:bold r:id="rId46"/>
      <p:italic r:id="rId47"/>
      <p:boldItalic r:id="rId48"/>
    </p:embeddedFont>
    <p:embeddedFont>
      <p:font typeface="Roboto" panose="020B0604020202020204" charset="0"/>
      <p:regular r:id="rId49"/>
      <p:bold r:id="rId50"/>
      <p:italic r:id="rId51"/>
      <p:boldItalic r:id="rId52"/>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9" autoAdjust="0"/>
    <p:restoredTop sz="63317" autoAdjust="0"/>
  </p:normalViewPr>
  <p:slideViewPr>
    <p:cSldViewPr snapToGrid="0">
      <p:cViewPr varScale="1">
        <p:scale>
          <a:sx n="72" d="100"/>
          <a:sy n="72" d="100"/>
        </p:scale>
        <p:origin x="180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9.fntdata"/><Relationship Id="rId57" Type="http://schemas.microsoft.com/office/2018/10/relationships/authors" Target="author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font" Target="fonts/font4.fntdata"/><Relationship Id="rId52"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my.gov.au/en/about/help/digital-id" TargetMode="External"/><Relationship Id="rId3" Type="http://schemas.openxmlformats.org/officeDocument/2006/relationships/hyperlink" Target="https://my.gov.au/en/about/help/mygov-website/link-services-to-your-account/use-a-linking-code" TargetMode="External"/><Relationship Id="rId7" Type="http://schemas.openxmlformats.org/officeDocument/2006/relationships/hyperlink" Target="https://www.servicesaustralia.gov.au/centrelink-customer-reference-number-crn?context=64107"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servicesaustralia.gov.au/mygov-help-link-centrelink-to-mygov-using-linking-code" TargetMode="External"/><Relationship Id="rId5" Type="http://schemas.openxmlformats.org/officeDocument/2006/relationships/hyperlink" Target="https://www.servicesaustralia.gov.au/mygov-help-link-centrelink-to-mygov-if-you-have-customer-reference-number" TargetMode="External"/><Relationship Id="rId4" Type="http://schemas.openxmlformats.org/officeDocument/2006/relationships/hyperlink" Target="https://my.gov.au/en/myaccount/dashboard" TargetMode="External"/><Relationship Id="rId9" Type="http://schemas.openxmlformats.org/officeDocument/2006/relationships/hyperlink" Target="https://www.servicesaustralia.gov.au/mygov-help-link-centrelink-to-mygov-using-centrelink-identity-verificat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gov.au/en/myaccount/dashboard"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to.gov.au/myGov_linktotheato"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myid.gov.au/help/verifying-your-id#i-cant-achieve-a-standard-identity-strength" TargetMode="External"/><Relationship Id="rId3" Type="http://schemas.openxmlformats.org/officeDocument/2006/relationships/hyperlink" Target="https://www.myid.gov.au/existinguser" TargetMode="External"/><Relationship Id="rId7" Type="http://schemas.openxmlformats.org/officeDocument/2006/relationships/hyperlink" Target="https://www.myid.gov.au/verifying-your-id-myid"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myid.gov.au/verifying-a-change-in-name-marriage-certificate" TargetMode="External"/><Relationship Id="rId5" Type="http://schemas.openxmlformats.org/officeDocument/2006/relationships/hyperlink" Target="https://www.myid.gov.au/how-use-myid" TargetMode="External"/><Relationship Id="rId4" Type="http://schemas.openxmlformats.org/officeDocument/2006/relationships/hyperlink" Target="https://www.myid.gov.au/online-services" TargetMode="External"/><Relationship Id="rId9" Type="http://schemas.openxmlformats.org/officeDocument/2006/relationships/hyperlink" Target="https://www.myid.gov.au/help/verifying-your-id#i-cant-achieve-a-strong-identity-strength"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spcAft>
                <a:spcPts val="0"/>
              </a:spcAft>
              <a:buNone/>
            </a:pPr>
            <a:r>
              <a:rPr lang="en-US" b="1" i="0" dirty="0">
                <a:effectLst/>
              </a:rPr>
              <a:t>Using your Centrelink CRN with </a:t>
            </a:r>
            <a:r>
              <a:rPr lang="en-US" b="1" i="0" dirty="0" err="1">
                <a:effectLst/>
              </a:rPr>
              <a:t>myGov</a:t>
            </a:r>
            <a:r>
              <a:rPr lang="en-US" b="1" dirty="0"/>
              <a:t>:</a:t>
            </a:r>
            <a:endParaRPr lang="en-US" b="1" i="0" dirty="0">
              <a:effectLst/>
            </a:endParaRPr>
          </a:p>
          <a:p>
            <a:pPr marL="171450" indent="-171450" algn="l">
              <a:spcBef>
                <a:spcPts val="0"/>
              </a:spcBef>
              <a:spcAft>
                <a:spcPts val="0"/>
              </a:spcAft>
              <a:buFont typeface="Arial" panose="020B0604020202020204" pitchFamily="34" charset="0"/>
              <a:buChar char="•"/>
            </a:pPr>
            <a:r>
              <a:rPr lang="en-US" b="0" i="0" dirty="0">
                <a:effectLst/>
              </a:rPr>
              <a:t>To use Centrelink with myGov, you need to have what’s called a </a:t>
            </a:r>
            <a:r>
              <a:rPr lang="en-US" b="1" i="0" dirty="0">
                <a:effectLst/>
              </a:rPr>
              <a:t>Customer Reference Number</a:t>
            </a:r>
            <a:r>
              <a:rPr lang="en-US" b="0" i="0" dirty="0">
                <a:effectLst/>
              </a:rPr>
              <a:t>, or </a:t>
            </a:r>
            <a:r>
              <a:rPr lang="en-US" b="1" i="0" dirty="0">
                <a:effectLst/>
              </a:rPr>
              <a:t>CRN</a:t>
            </a:r>
            <a:r>
              <a:rPr lang="en-US" b="0" i="0" dirty="0">
                <a:effectLst/>
              </a:rPr>
              <a:t> for short. </a:t>
            </a:r>
          </a:p>
          <a:p>
            <a:pPr marL="171450" indent="-171450" algn="l">
              <a:spcBef>
                <a:spcPts val="0"/>
              </a:spcBef>
              <a:spcAft>
                <a:spcPts val="0"/>
              </a:spcAft>
              <a:buFont typeface="Arial" panose="020B0604020202020204" pitchFamily="34" charset="0"/>
              <a:buChar char="•"/>
            </a:pPr>
            <a:r>
              <a:rPr lang="en-US" b="0" i="0" dirty="0">
                <a:effectLst/>
              </a:rPr>
              <a:t>If you already receive any Centrelink payments, you most probably have a CRN ready to go. </a:t>
            </a:r>
          </a:p>
          <a:p>
            <a:pPr marL="171450" indent="-171450" algn="l">
              <a:spcBef>
                <a:spcPts val="0"/>
              </a:spcBef>
              <a:spcAft>
                <a:spcPts val="0"/>
              </a:spcAft>
              <a:buFont typeface="Arial" panose="020B0604020202020204" pitchFamily="34" charset="0"/>
              <a:buChar char="•"/>
            </a:pPr>
            <a:r>
              <a:rPr lang="en-US" b="0" i="0" dirty="0">
                <a:effectLst/>
              </a:rPr>
              <a:t>To check, you can see if it's on a recent letter or notice you might have received. It's normally displayed somewhere easy to spot.</a:t>
            </a:r>
          </a:p>
          <a:p>
            <a:pPr marL="171450" indent="-171450" algn="l">
              <a:spcBef>
                <a:spcPts val="0"/>
              </a:spcBef>
              <a:spcAft>
                <a:spcPts val="0"/>
              </a:spcAft>
              <a:buFont typeface="Arial" panose="020B0604020202020204" pitchFamily="34" charset="0"/>
              <a:buChar char="•"/>
            </a:pPr>
            <a:r>
              <a:rPr lang="en-US" b="0" i="0" dirty="0">
                <a:effectLst/>
              </a:rPr>
              <a:t>If you don't have a CRN yet, you may need to go in to a Services Australia office to get it set up first or to help you find your CRN.</a:t>
            </a:r>
          </a:p>
          <a:p>
            <a:pPr algn="l">
              <a:spcBef>
                <a:spcPts val="0"/>
              </a:spcBef>
              <a:spcAft>
                <a:spcPts val="0"/>
              </a:spcAft>
              <a:buNone/>
            </a:pPr>
            <a:endParaRPr lang="en-US" b="1" i="0" dirty="0">
              <a:effectLst/>
            </a:endParaRPr>
          </a:p>
          <a:p>
            <a:pPr algn="l">
              <a:spcBef>
                <a:spcPts val="0"/>
              </a:spcBef>
              <a:spcAft>
                <a:spcPts val="0"/>
              </a:spcAft>
              <a:buNone/>
            </a:pPr>
            <a:r>
              <a:rPr lang="en-US" b="1" i="0" dirty="0">
                <a:effectLst/>
              </a:rPr>
              <a:t>If you have a Customer Reference Number:</a:t>
            </a:r>
          </a:p>
          <a:p>
            <a:pPr marL="171450" indent="-171450" algn="l">
              <a:spcBef>
                <a:spcPts val="0"/>
              </a:spcBef>
              <a:spcAft>
                <a:spcPts val="0"/>
              </a:spcAft>
              <a:buFont typeface="Arial" panose="020B0604020202020204" pitchFamily="34" charset="0"/>
              <a:buChar char="•"/>
            </a:pPr>
            <a:r>
              <a:rPr lang="en-US" b="0" i="0" dirty="0">
                <a:effectLst/>
              </a:rPr>
              <a:t>If you have a Centrelink CRN, you can link Centrelink by either:</a:t>
            </a:r>
          </a:p>
          <a:p>
            <a:pPr marL="449263" indent="-171450" algn="l">
              <a:spcBef>
                <a:spcPts val="0"/>
              </a:spcBef>
              <a:spcAft>
                <a:spcPts val="0"/>
              </a:spcAft>
              <a:buFont typeface="Arial" panose="020B0604020202020204" pitchFamily="34" charset="0"/>
              <a:buChar char="•"/>
            </a:pPr>
            <a:r>
              <a:rPr lang="en-US" b="0" i="0" dirty="0">
                <a:effectLst/>
              </a:rPr>
              <a:t>answering some questions specific to you; or</a:t>
            </a:r>
          </a:p>
          <a:p>
            <a:pPr marL="449263" indent="-171450" algn="l">
              <a:spcBef>
                <a:spcPts val="0"/>
              </a:spcBef>
              <a:spcAft>
                <a:spcPts val="0"/>
              </a:spcAft>
              <a:buFont typeface="Arial" panose="020B0604020202020204" pitchFamily="34" charset="0"/>
              <a:buChar char="•"/>
            </a:pPr>
            <a:r>
              <a:rPr lang="en-US" b="0" i="0" dirty="0">
                <a:effectLst/>
                <a:hlinkClick r:id="rId3">
                  <a:extLst>
                    <a:ext uri="{A12FA001-AC4F-418D-AE19-62706E023703}">
                      <ahyp:hlinkClr xmlns:ahyp="http://schemas.microsoft.com/office/drawing/2018/hyperlinkcolor" val="tx"/>
                    </a:ext>
                  </a:extLst>
                </a:hlinkClick>
              </a:rPr>
              <a:t>using a linking code</a:t>
            </a:r>
            <a:r>
              <a:rPr lang="en-US" b="0" i="0" dirty="0">
                <a:effectLst/>
              </a:rPr>
              <a:t> that was issued to you.</a:t>
            </a:r>
            <a:endParaRPr lang="en-US" dirty="0"/>
          </a:p>
          <a:p>
            <a:pPr marL="449263" indent="-171450" algn="l">
              <a:spcBef>
                <a:spcPts val="0"/>
              </a:spcBef>
              <a:spcAft>
                <a:spcPts val="0"/>
              </a:spcAft>
              <a:buFont typeface="Arial" panose="020B0604020202020204" pitchFamily="34" charset="0"/>
              <a:buChar char="•"/>
            </a:pPr>
            <a:endParaRPr lang="en-US" b="0" i="0" dirty="0">
              <a:effectLst/>
            </a:endParaRPr>
          </a:p>
          <a:p>
            <a:pPr marL="171450" indent="-171450" algn="l">
              <a:spcBef>
                <a:spcPts val="0"/>
              </a:spcBef>
              <a:spcAft>
                <a:spcPts val="0"/>
              </a:spcAft>
              <a:buFont typeface="Arial" panose="020B0604020202020204" pitchFamily="34" charset="0"/>
              <a:buChar char="•"/>
            </a:pPr>
            <a:r>
              <a:rPr lang="en-US" b="0" i="0" dirty="0">
                <a:effectLst/>
              </a:rPr>
              <a:t>If you’ve claimed a payment before, you’ll have a CRN. You can find your CRN on Centrelink letters, your concession card or in your Centrelink online account.</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Follow these steps to link Centrelink to </a:t>
            </a:r>
            <a:r>
              <a:rPr lang="en-US" b="1" i="0" dirty="0" err="1">
                <a:effectLst/>
              </a:rPr>
              <a:t>myGov</a:t>
            </a:r>
            <a:r>
              <a:rPr lang="en-US" b="1" i="0" dirty="0">
                <a:effectLst/>
              </a:rPr>
              <a:t>:</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Sign in</a:t>
            </a:r>
            <a:r>
              <a:rPr lang="en-US" b="0" i="0" dirty="0">
                <a:effectLst/>
              </a:rPr>
              <a:t> to myGov.</a:t>
            </a:r>
          </a:p>
          <a:p>
            <a:pPr marL="228600" indent="-228600" algn="l">
              <a:spcBef>
                <a:spcPts val="0"/>
              </a:spcBef>
              <a:spcAft>
                <a:spcPts val="0"/>
              </a:spcAft>
              <a:buFont typeface="+mj-lt"/>
              <a:buAutoNum type="arabicPeriod"/>
            </a:pPr>
            <a:r>
              <a:rPr lang="en-US" b="0" i="0" dirty="0">
                <a:effectLst/>
              </a:rPr>
              <a:t>Select </a:t>
            </a:r>
            <a:r>
              <a:rPr lang="en-US" b="1" i="0" dirty="0">
                <a:effectLst/>
              </a:rPr>
              <a:t>View and Link Services</a:t>
            </a:r>
            <a:r>
              <a:rPr lang="en-US" b="0" i="0" dirty="0">
                <a:effectLst/>
              </a:rPr>
              <a:t>.</a:t>
            </a:r>
          </a:p>
          <a:p>
            <a:pPr marL="228600" indent="-228600" algn="l">
              <a:spcBef>
                <a:spcPts val="0"/>
              </a:spcBef>
              <a:spcAft>
                <a:spcPts val="0"/>
              </a:spcAft>
              <a:buFont typeface="+mj-lt"/>
              <a:buAutoNum type="arabicPeriod"/>
            </a:pPr>
            <a:r>
              <a:rPr lang="en-US" b="0" i="0" dirty="0">
                <a:effectLst/>
              </a:rPr>
              <a:t>Select </a:t>
            </a:r>
            <a:r>
              <a:rPr lang="en-US" b="1" i="0" dirty="0">
                <a:effectLst/>
              </a:rPr>
              <a:t>Link</a:t>
            </a:r>
            <a:r>
              <a:rPr lang="en-US" b="0" i="0" dirty="0">
                <a:effectLst/>
              </a:rPr>
              <a:t> on the Centrelink tile.</a:t>
            </a:r>
          </a:p>
          <a:p>
            <a:pPr marL="228600" indent="-228600" algn="l">
              <a:spcBef>
                <a:spcPts val="0"/>
              </a:spcBef>
              <a:spcAft>
                <a:spcPts val="0"/>
              </a:spcAft>
              <a:buFont typeface="+mj-lt"/>
              <a:buAutoNum type="arabicPeriod"/>
            </a:pPr>
            <a:r>
              <a:rPr lang="en-US" b="0" i="0" dirty="0">
                <a:effectLst/>
              </a:rPr>
              <a:t>Select </a:t>
            </a:r>
            <a:r>
              <a:rPr lang="en-US" b="1" i="0" dirty="0">
                <a:effectLst/>
              </a:rPr>
              <a:t>Yes</a:t>
            </a:r>
            <a:r>
              <a:rPr lang="en-US" b="0" i="0" dirty="0">
                <a:effectLst/>
              </a:rPr>
              <a:t> for Do you have or know your Centrelink Customer Reference Number? Select whether you have a linking code.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CRN and your personal details.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payment details and interactions with Centrelink. Select </a:t>
            </a:r>
            <a:r>
              <a:rPr lang="en-US" b="1" i="0" dirty="0">
                <a:effectLst/>
              </a:rPr>
              <a:t>Continue</a:t>
            </a:r>
            <a:r>
              <a:rPr lang="en-US" b="0" i="0" dirty="0">
                <a:effectLst/>
              </a:rPr>
              <a:t>.</a:t>
            </a:r>
          </a:p>
          <a:p>
            <a:pPr marL="228600" indent="-228600" algn="l">
              <a:spcBef>
                <a:spcPts val="0"/>
              </a:spcBef>
              <a:spcAft>
                <a:spcPts val="0"/>
              </a:spcAft>
              <a:buFont typeface="+mj-lt"/>
              <a:buAutoNum type="arabicPeriod"/>
            </a:pPr>
            <a:endParaRPr lang="en-US" b="0" i="0" dirty="0">
              <a:effectLst/>
            </a:endParaRPr>
          </a:p>
          <a:p>
            <a:pPr algn="l">
              <a:spcBef>
                <a:spcPts val="0"/>
              </a:spcBef>
              <a:spcAft>
                <a:spcPts val="0"/>
              </a:spcAft>
              <a:buNone/>
            </a:pPr>
            <a:r>
              <a:rPr lang="en-US" b="0" i="0" dirty="0">
                <a:effectLst/>
              </a:rPr>
              <a:t>If you need more help, go to:</a:t>
            </a:r>
          </a:p>
          <a:p>
            <a:pPr marL="171450" indent="-171450" algn="l">
              <a:spcBef>
                <a:spcPts val="0"/>
              </a:spcBef>
              <a:spcAft>
                <a:spcPts val="0"/>
              </a:spcAft>
              <a:buFont typeface="Arial" panose="020B0604020202020204" pitchFamily="34" charset="0"/>
              <a:buChar char="•"/>
            </a:pPr>
            <a:r>
              <a:rPr lang="en-US" b="0" i="0" dirty="0">
                <a:effectLst/>
                <a:hlinkClick r:id="rId5">
                  <a:extLst>
                    <a:ext uri="{A12FA001-AC4F-418D-AE19-62706E023703}">
                      <ahyp:hlinkClr xmlns:ahyp="http://schemas.microsoft.com/office/drawing/2018/hyperlinkcolor" val="tx"/>
                    </a:ext>
                  </a:extLst>
                </a:hlinkClick>
              </a:rPr>
              <a:t>linking Centrelink if you have a CRN</a:t>
            </a:r>
            <a:r>
              <a:rPr lang="en-US" b="0" i="0" dirty="0">
                <a:effectLst/>
              </a:rPr>
              <a:t>, or</a:t>
            </a:r>
          </a:p>
          <a:p>
            <a:pPr marL="171450" indent="-171450" algn="l">
              <a:spcBef>
                <a:spcPts val="0"/>
              </a:spcBef>
              <a:spcAft>
                <a:spcPts val="0"/>
              </a:spcAft>
              <a:buFont typeface="Arial" panose="020B0604020202020204" pitchFamily="34" charset="0"/>
              <a:buChar char="•"/>
            </a:pPr>
            <a:r>
              <a:rPr lang="en-US" b="0" i="0" dirty="0">
                <a:effectLst/>
              </a:rPr>
              <a:t> </a:t>
            </a:r>
            <a:r>
              <a:rPr lang="en-US" b="0" i="0" dirty="0">
                <a:effectLst/>
                <a:hlinkClick r:id="rId6">
                  <a:extLst>
                    <a:ext uri="{A12FA001-AC4F-418D-AE19-62706E023703}">
                      <ahyp:hlinkClr xmlns:ahyp="http://schemas.microsoft.com/office/drawing/2018/hyperlinkcolor" val="tx"/>
                    </a:ext>
                  </a:extLst>
                </a:hlinkClick>
              </a:rPr>
              <a:t>linking Centrelink using a linking code</a:t>
            </a:r>
            <a:r>
              <a:rPr lang="en-US" b="0" i="0" dirty="0">
                <a:effectLst/>
              </a:rPr>
              <a:t> </a:t>
            </a:r>
          </a:p>
          <a:p>
            <a:pPr algn="l">
              <a:spcBef>
                <a:spcPts val="0"/>
              </a:spcBef>
              <a:spcAft>
                <a:spcPts val="0"/>
              </a:spcAft>
            </a:pPr>
            <a:r>
              <a:rPr lang="en-US" b="0" i="0" dirty="0">
                <a:effectLst/>
              </a:rPr>
              <a:t>on the Services Australia website.</a:t>
            </a:r>
          </a:p>
          <a:p>
            <a:pPr algn="l">
              <a:spcBef>
                <a:spcPts val="0"/>
              </a:spcBef>
              <a:spcAft>
                <a:spcPts val="0"/>
              </a:spcAft>
            </a:pPr>
            <a:endParaRPr lang="en-US" b="0" i="0" dirty="0">
              <a:effectLst/>
            </a:endParaRPr>
          </a:p>
          <a:p>
            <a:pPr algn="l">
              <a:spcBef>
                <a:spcPts val="0"/>
              </a:spcBef>
              <a:spcAft>
                <a:spcPts val="0"/>
              </a:spcAft>
              <a:buNone/>
            </a:pPr>
            <a:r>
              <a:rPr lang="en-US" b="1" i="0" dirty="0">
                <a:effectLst/>
              </a:rPr>
              <a:t>If you don't have a Customer Reference Number.</a:t>
            </a:r>
          </a:p>
          <a:p>
            <a:pPr marL="171450" indent="-171450" algn="l">
              <a:spcBef>
                <a:spcPts val="0"/>
              </a:spcBef>
              <a:spcAft>
                <a:spcPts val="0"/>
              </a:spcAft>
              <a:buFont typeface="Arial" panose="020B0604020202020204" pitchFamily="34" charset="0"/>
              <a:buChar char="•"/>
            </a:pPr>
            <a:r>
              <a:rPr lang="en-US" b="0" i="0" dirty="0">
                <a:effectLst/>
              </a:rPr>
              <a:t>If you want to claim a payment or concession, you need a Centrelink </a:t>
            </a:r>
            <a:r>
              <a:rPr lang="en-US" b="0" i="0" dirty="0">
                <a:effectLst/>
                <a:hlinkClick r:id="rId7">
                  <a:extLst>
                    <a:ext uri="{A12FA001-AC4F-418D-AE19-62706E023703}">
                      <ahyp:hlinkClr xmlns:ahyp="http://schemas.microsoft.com/office/drawing/2018/hyperlinkcolor" val="tx"/>
                    </a:ext>
                  </a:extLst>
                </a:hlinkClick>
              </a:rPr>
              <a:t>Customer Reference Number (CRN)</a:t>
            </a:r>
            <a:r>
              <a:rPr lang="en-US" dirty="0"/>
              <a:t>. </a:t>
            </a:r>
          </a:p>
          <a:p>
            <a:pPr marL="171450" indent="-171450" algn="l">
              <a:spcBef>
                <a:spcPts val="0"/>
              </a:spcBef>
              <a:spcAft>
                <a:spcPts val="0"/>
              </a:spcAft>
              <a:buFont typeface="Arial" panose="020B0604020202020204" pitchFamily="34" charset="0"/>
              <a:buChar char="•"/>
            </a:pPr>
            <a:r>
              <a:rPr lang="en-US" dirty="0"/>
              <a:t>You need this </a:t>
            </a:r>
            <a:r>
              <a:rPr lang="en-US" b="0" i="0" dirty="0">
                <a:effectLst/>
              </a:rPr>
              <a:t>before you can link Centrelink. </a:t>
            </a:r>
          </a:p>
          <a:p>
            <a:pPr marL="171450" indent="-171450" algn="l">
              <a:spcBef>
                <a:spcPts val="0"/>
              </a:spcBef>
              <a:spcAft>
                <a:spcPts val="0"/>
              </a:spcAft>
              <a:buFont typeface="Arial" panose="020B0604020202020204" pitchFamily="34" charset="0"/>
              <a:buChar char="•"/>
            </a:pPr>
            <a:r>
              <a:rPr lang="en-US" b="0" i="0" dirty="0">
                <a:effectLst/>
              </a:rPr>
              <a:t>You can get a CRN by proving who you are with Centrelink.</a:t>
            </a:r>
          </a:p>
          <a:p>
            <a:pPr marL="171450" indent="-171450" algn="l">
              <a:spcBef>
                <a:spcPts val="0"/>
              </a:spcBef>
              <a:spcAft>
                <a:spcPts val="0"/>
              </a:spcAft>
              <a:buFont typeface="Arial" panose="020B0604020202020204" pitchFamily="34" charset="0"/>
              <a:buChar char="•"/>
            </a:pPr>
            <a:r>
              <a:rPr lang="en-US" b="0" i="0" dirty="0">
                <a:effectLst/>
              </a:rPr>
              <a:t>To prove your identity online for Centrelink, you will need to either:</a:t>
            </a:r>
          </a:p>
          <a:p>
            <a:pPr marL="628650" lvl="1" indent="-171450">
              <a:spcBef>
                <a:spcPts val="0"/>
              </a:spcBef>
              <a:spcAft>
                <a:spcPts val="0"/>
              </a:spcAft>
              <a:buFont typeface="Arial" panose="020B0604020202020204" pitchFamily="34" charset="0"/>
              <a:buChar char="•"/>
            </a:pPr>
            <a:r>
              <a:rPr lang="en-US" b="0" i="0" dirty="0">
                <a:effectLst/>
              </a:rPr>
              <a:t>enter details from your identity documents; or</a:t>
            </a:r>
          </a:p>
          <a:p>
            <a:pPr marL="628650" lvl="1" indent="-171450">
              <a:spcBef>
                <a:spcPts val="0"/>
              </a:spcBef>
              <a:spcAft>
                <a:spcPts val="0"/>
              </a:spcAft>
              <a:buFont typeface="Arial" panose="020B0604020202020204" pitchFamily="34" charset="0"/>
              <a:buChar char="•"/>
            </a:pPr>
            <a:r>
              <a:rPr lang="en-US" b="0" i="0" dirty="0">
                <a:effectLst/>
              </a:rPr>
              <a:t>have a strong level </a:t>
            </a:r>
            <a:r>
              <a:rPr lang="en-US" b="0" i="0" dirty="0">
                <a:effectLst/>
                <a:hlinkClick r:id="rId8">
                  <a:extLst>
                    <a:ext uri="{A12FA001-AC4F-418D-AE19-62706E023703}">
                      <ahyp:hlinkClr xmlns:ahyp="http://schemas.microsoft.com/office/drawing/2018/hyperlinkcolor" val="tx"/>
                    </a:ext>
                  </a:extLst>
                </a:hlinkClick>
              </a:rPr>
              <a:t>Digital ID</a:t>
            </a:r>
            <a:r>
              <a:rPr lang="en-US" b="0" i="0" dirty="0">
                <a:effectLst/>
              </a:rPr>
              <a:t>.</a:t>
            </a:r>
          </a:p>
          <a:p>
            <a:pPr marL="171450" indent="-171450" algn="l">
              <a:spcBef>
                <a:spcPts val="0"/>
              </a:spcBef>
              <a:spcAft>
                <a:spcPts val="0"/>
              </a:spcAft>
              <a:buFont typeface="Arial" panose="020B0604020202020204" pitchFamily="34" charset="0"/>
              <a:buChar char="•"/>
            </a:pPr>
            <a:r>
              <a:rPr lang="en-US" b="0" i="0" dirty="0">
                <a:effectLst/>
              </a:rPr>
              <a:t>To enter details from your identity documents, you’ll need a Medicare card and two acceptable identity documents.</a:t>
            </a:r>
          </a:p>
          <a:p>
            <a:pPr marL="628650" lvl="1" indent="-171450">
              <a:spcBef>
                <a:spcPts val="0"/>
              </a:spcBef>
              <a:spcAft>
                <a:spcPts val="0"/>
              </a:spcAft>
              <a:buFont typeface="Arial" panose="020B0604020202020204" pitchFamily="34" charset="0"/>
              <a:buChar char="•"/>
            </a:pPr>
            <a:r>
              <a:rPr lang="en-US" b="0" i="0" dirty="0">
                <a:effectLst/>
              </a:rPr>
              <a:t>These identity documents include your:</a:t>
            </a:r>
          </a:p>
          <a:p>
            <a:pPr marL="1085850" lvl="2" indent="-171450">
              <a:spcBef>
                <a:spcPts val="0"/>
              </a:spcBef>
              <a:spcAft>
                <a:spcPts val="0"/>
              </a:spcAft>
              <a:buFont typeface="Arial" panose="020B0604020202020204" pitchFamily="34" charset="0"/>
              <a:buChar char="•"/>
            </a:pPr>
            <a:r>
              <a:rPr lang="en-US" b="0" i="0" dirty="0">
                <a:effectLst/>
              </a:rPr>
              <a:t>Australian passport</a:t>
            </a:r>
          </a:p>
          <a:p>
            <a:pPr marL="1085850" lvl="2" indent="-171450">
              <a:spcBef>
                <a:spcPts val="0"/>
              </a:spcBef>
              <a:spcAft>
                <a:spcPts val="0"/>
              </a:spcAft>
              <a:buFont typeface="Arial" panose="020B0604020202020204" pitchFamily="34" charset="0"/>
              <a:buChar char="•"/>
            </a:pPr>
            <a:r>
              <a:rPr lang="en-US" b="0" i="0" dirty="0">
                <a:effectLst/>
              </a:rPr>
              <a:t>Australian birth certificate</a:t>
            </a:r>
          </a:p>
          <a:p>
            <a:pPr marL="1085850" lvl="2" indent="-171450">
              <a:spcBef>
                <a:spcPts val="0"/>
              </a:spcBef>
              <a:spcAft>
                <a:spcPts val="0"/>
              </a:spcAft>
              <a:buFont typeface="Arial" panose="020B0604020202020204" pitchFamily="34" charset="0"/>
              <a:buChar char="•"/>
            </a:pPr>
            <a:r>
              <a:rPr lang="en-US" b="0" i="0" dirty="0">
                <a:effectLst/>
              </a:rPr>
              <a:t>Australian citizenship certificate</a:t>
            </a:r>
          </a:p>
          <a:p>
            <a:pPr marL="1085850" lvl="2" indent="-171450">
              <a:spcBef>
                <a:spcPts val="0"/>
              </a:spcBef>
              <a:spcAft>
                <a:spcPts val="0"/>
              </a:spcAft>
              <a:buFont typeface="Arial" panose="020B0604020202020204" pitchFamily="34" charset="0"/>
              <a:buChar char="•"/>
            </a:pPr>
            <a:r>
              <a:rPr lang="en-US" b="0" i="0" dirty="0">
                <a:effectLst/>
              </a:rPr>
              <a:t>current Australian visa</a:t>
            </a:r>
          </a:p>
          <a:p>
            <a:pPr marL="1085850" lvl="2" indent="-171450">
              <a:spcBef>
                <a:spcPts val="0"/>
              </a:spcBef>
              <a:spcAft>
                <a:spcPts val="0"/>
              </a:spcAft>
              <a:buFont typeface="Arial" panose="020B0604020202020204" pitchFamily="34" charset="0"/>
              <a:buChar char="•"/>
            </a:pPr>
            <a:r>
              <a:rPr lang="en-US" b="0" i="0" dirty="0">
                <a:effectLst/>
              </a:rPr>
              <a:t>Australian driver </a:t>
            </a:r>
            <a:r>
              <a:rPr lang="en-US" b="0" i="0" dirty="0" err="1">
                <a:effectLst/>
              </a:rPr>
              <a:t>licence</a:t>
            </a:r>
            <a:endParaRPr lang="en-US" b="0" i="0" dirty="0">
              <a:effectLst/>
            </a:endParaRPr>
          </a:p>
          <a:p>
            <a:pPr marL="1085850" lvl="2" indent="-171450">
              <a:spcBef>
                <a:spcPts val="0"/>
              </a:spcBef>
              <a:spcAft>
                <a:spcPts val="0"/>
              </a:spcAft>
              <a:buFont typeface="Arial" panose="020B0604020202020204" pitchFamily="34" charset="0"/>
              <a:buChar char="•"/>
            </a:pPr>
            <a:r>
              <a:rPr lang="en-US" b="0" i="0" dirty="0" err="1">
                <a:effectLst/>
              </a:rPr>
              <a:t>ImmiCard</a:t>
            </a:r>
            <a:r>
              <a:rPr lang="en-US" b="0" i="0" dirty="0">
                <a:effectLst/>
              </a:rPr>
              <a:t> issued by Department of Home Affairs.</a:t>
            </a:r>
          </a:p>
          <a:p>
            <a:pPr marL="171450" indent="-171450" algn="l">
              <a:spcBef>
                <a:spcPts val="0"/>
              </a:spcBef>
              <a:spcAft>
                <a:spcPts val="0"/>
              </a:spcAft>
              <a:buFont typeface="Arial" panose="020B0604020202020204" pitchFamily="34" charset="0"/>
              <a:buChar char="•"/>
            </a:pPr>
            <a:endParaRPr lang="en-US" b="0" i="0" dirty="0">
              <a:effectLst/>
            </a:endParaRPr>
          </a:p>
          <a:p>
            <a:pPr algn="l">
              <a:spcBef>
                <a:spcPts val="0"/>
              </a:spcBef>
              <a:spcAft>
                <a:spcPts val="0"/>
              </a:spcAft>
              <a:buNone/>
            </a:pPr>
            <a:r>
              <a:rPr lang="en-US" b="1" i="0" dirty="0">
                <a:effectLst/>
              </a:rPr>
              <a:t>Follow these steps to link Centrelink if you don’t have a CRN:</a:t>
            </a:r>
          </a:p>
          <a:p>
            <a:pPr marL="228600" indent="-228600" algn="l">
              <a:spcBef>
                <a:spcPts val="0"/>
              </a:spcBef>
              <a:spcAft>
                <a:spcPts val="0"/>
              </a:spcAft>
              <a:buFont typeface="+mj-lt"/>
              <a:buAutoNum type="arabicPeriod"/>
            </a:pPr>
            <a:r>
              <a:rPr lang="en-US" b="0" i="0" dirty="0">
                <a:effectLst/>
                <a:hlinkClick r:id="rId4">
                  <a:extLst>
                    <a:ext uri="{A12FA001-AC4F-418D-AE19-62706E023703}">
                      <ahyp:hlinkClr xmlns:ahyp="http://schemas.microsoft.com/office/drawing/2018/hyperlinkcolor" val="tx"/>
                    </a:ext>
                  </a:extLst>
                </a:hlinkClick>
              </a:rPr>
              <a:t>Sign in</a:t>
            </a:r>
            <a:r>
              <a:rPr lang="en-US" b="0" i="0" dirty="0">
                <a:effectLst/>
              </a:rPr>
              <a:t> to myGov.</a:t>
            </a:r>
          </a:p>
          <a:p>
            <a:pPr marL="228600" indent="-228600" algn="l">
              <a:spcBef>
                <a:spcPts val="0"/>
              </a:spcBef>
              <a:spcAft>
                <a:spcPts val="0"/>
              </a:spcAft>
              <a:buFont typeface="+mj-lt"/>
              <a:buAutoNum type="arabicPeriod"/>
            </a:pPr>
            <a:r>
              <a:rPr lang="en-US" b="0" i="0" dirty="0">
                <a:effectLst/>
              </a:rPr>
              <a:t>Select </a:t>
            </a:r>
            <a:r>
              <a:rPr lang="en-US" b="1" i="0" dirty="0">
                <a:effectLst/>
              </a:rPr>
              <a:t>View and link services</a:t>
            </a:r>
            <a:r>
              <a:rPr lang="en-US" b="0" i="0" dirty="0">
                <a:effectLst/>
              </a:rPr>
              <a:t>.</a:t>
            </a:r>
          </a:p>
          <a:p>
            <a:pPr marL="228600" indent="-228600" algn="l">
              <a:spcBef>
                <a:spcPts val="0"/>
              </a:spcBef>
              <a:spcAft>
                <a:spcPts val="0"/>
              </a:spcAft>
              <a:buFont typeface="+mj-lt"/>
              <a:buAutoNum type="arabicPeriod"/>
            </a:pPr>
            <a:r>
              <a:rPr lang="en-US" b="0" i="0" dirty="0">
                <a:effectLst/>
              </a:rPr>
              <a:t>Select </a:t>
            </a:r>
            <a:r>
              <a:rPr lang="en-US" b="1" i="0" dirty="0">
                <a:effectLst/>
              </a:rPr>
              <a:t>Link</a:t>
            </a:r>
            <a:r>
              <a:rPr lang="en-US" b="0" i="0" dirty="0">
                <a:effectLst/>
              </a:rPr>
              <a:t> on the Centrelink tile.</a:t>
            </a:r>
          </a:p>
          <a:p>
            <a:pPr marL="228600" indent="-228600" algn="l">
              <a:spcBef>
                <a:spcPts val="0"/>
              </a:spcBef>
              <a:spcAft>
                <a:spcPts val="0"/>
              </a:spcAft>
              <a:buFont typeface="+mj-lt"/>
              <a:buAutoNum type="arabicPeriod"/>
            </a:pPr>
            <a:r>
              <a:rPr lang="en-US" b="0" i="0" dirty="0">
                <a:effectLst/>
              </a:rPr>
              <a:t>Select </a:t>
            </a:r>
            <a:r>
              <a:rPr lang="en-US" b="1" i="0" dirty="0">
                <a:effectLst/>
              </a:rPr>
              <a:t>No </a:t>
            </a:r>
            <a:r>
              <a:rPr lang="en-US" b="0" i="0" dirty="0">
                <a:effectLst/>
              </a:rPr>
              <a:t>for Do you have or know your Centrelink Customer Reference Number.</a:t>
            </a:r>
          </a:p>
          <a:p>
            <a:pPr marL="228600" indent="-228600" algn="l">
              <a:spcBef>
                <a:spcPts val="0"/>
              </a:spcBef>
              <a:spcAft>
                <a:spcPts val="0"/>
              </a:spcAft>
              <a:buFont typeface="+mj-lt"/>
              <a:buAutoNum type="arabicPeriod"/>
            </a:pPr>
            <a:r>
              <a:rPr lang="en-US" b="0" i="0" dirty="0">
                <a:effectLst/>
              </a:rPr>
              <a:t>Select </a:t>
            </a:r>
            <a:r>
              <a:rPr lang="en-US" b="1" i="0" dirty="0">
                <a:effectLst/>
              </a:rPr>
              <a:t>Get started</a:t>
            </a:r>
            <a:r>
              <a:rPr lang="en-US" b="0" i="0" dirty="0">
                <a:effectLst/>
              </a:rPr>
              <a:t> in Centrelink identity proof. Review the list of accepted identity documents, then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Read Sharing personal details. Select </a:t>
            </a:r>
            <a:r>
              <a:rPr lang="en-US" b="1" i="0" dirty="0">
                <a:effectLst/>
              </a:rPr>
              <a:t>I understand and agree to the above terms</a:t>
            </a:r>
            <a:r>
              <a:rPr lang="en-US" b="0" i="0" dirty="0">
                <a:effectLst/>
              </a:rPr>
              <a:t>, then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details from your acceptable identity documents and select </a:t>
            </a:r>
            <a:r>
              <a:rPr lang="en-US" b="1" i="0" dirty="0">
                <a:effectLst/>
              </a:rPr>
              <a:t>Verify</a:t>
            </a:r>
            <a:r>
              <a:rPr lang="en-US" b="0" i="0" dirty="0">
                <a:effectLst/>
              </a:rPr>
              <a:t>. When you’ve verified your identity, select </a:t>
            </a:r>
            <a:r>
              <a:rPr lang="en-US" b="1" i="0" dirty="0">
                <a:effectLst/>
              </a:rPr>
              <a:t>Next</a:t>
            </a:r>
            <a:r>
              <a:rPr lang="en-US" b="0" i="0" dirty="0">
                <a:effectLst/>
              </a:rPr>
              <a:t>.</a:t>
            </a:r>
          </a:p>
          <a:p>
            <a:pPr marL="228600" indent="-228600" algn="l">
              <a:spcBef>
                <a:spcPts val="0"/>
              </a:spcBef>
              <a:spcAft>
                <a:spcPts val="0"/>
              </a:spcAft>
              <a:buFont typeface="+mj-lt"/>
              <a:buAutoNum type="arabicPeriod"/>
            </a:pPr>
            <a:r>
              <a:rPr lang="en-US" b="0" i="0" dirty="0">
                <a:effectLst/>
              </a:rPr>
              <a:t>Enter your Medicare card details and personal details. Select </a:t>
            </a:r>
            <a:r>
              <a:rPr lang="en-US" b="1" i="0" dirty="0">
                <a:effectLst/>
              </a:rPr>
              <a:t>Continue</a:t>
            </a:r>
            <a:r>
              <a:rPr lang="en-US" b="0" i="0" dirty="0">
                <a:effectLst/>
              </a:rPr>
              <a:t>.</a:t>
            </a:r>
          </a:p>
          <a:p>
            <a:pPr marL="228600" indent="-228600" algn="l">
              <a:spcBef>
                <a:spcPts val="0"/>
              </a:spcBef>
              <a:spcAft>
                <a:spcPts val="0"/>
              </a:spcAft>
              <a:buFont typeface="+mj-lt"/>
              <a:buAutoNum type="arabicPeriod"/>
            </a:pPr>
            <a:r>
              <a:rPr lang="en-US" b="0" i="0" dirty="0">
                <a:effectLst/>
              </a:rPr>
              <a:t>If you need more help, go to </a:t>
            </a:r>
            <a:r>
              <a:rPr lang="en-US" b="0" i="0" dirty="0">
                <a:effectLst/>
                <a:hlinkClick r:id="rId9">
                  <a:extLst>
                    <a:ext uri="{A12FA001-AC4F-418D-AE19-62706E023703}">
                      <ahyp:hlinkClr xmlns:ahyp="http://schemas.microsoft.com/office/drawing/2018/hyperlinkcolor" val="tx"/>
                    </a:ext>
                  </a:extLst>
                </a:hlinkClick>
              </a:rPr>
              <a:t>linking Centrelink using identity verification</a:t>
            </a:r>
            <a:r>
              <a:rPr lang="en-US" b="0" i="0" dirty="0">
                <a:effectLst/>
              </a:rPr>
              <a:t> on the Services Australia website.</a:t>
            </a:r>
          </a:p>
          <a:p>
            <a:pPr>
              <a:spcBef>
                <a:spcPts val="0"/>
              </a:spcBef>
              <a:spcAft>
                <a:spcPts val="0"/>
              </a:spcAft>
            </a:pPr>
            <a:endParaRPr lang="en-AU" dirty="0"/>
          </a:p>
        </p:txBody>
      </p:sp>
    </p:spTree>
    <p:extLst>
      <p:ext uri="{BB962C8B-B14F-4D97-AF65-F5344CB8AC3E}">
        <p14:creationId xmlns:p14="http://schemas.microsoft.com/office/powerpoint/2010/main" val="27144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330E-3FBE-8AF0-6448-A060FE07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D3984-E0E9-F2DD-3E48-AACBF14B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7D9D3-D150-0DC3-7310-1DA8172E3052}"/>
              </a:ext>
            </a:extLst>
          </p:cNvPr>
          <p:cNvSpPr>
            <a:spLocks noGrp="1"/>
          </p:cNvSpPr>
          <p:nvPr>
            <p:ph type="body" idx="1"/>
          </p:nvPr>
        </p:nvSpPr>
        <p:spPr/>
        <p:txBody>
          <a:bodyPr/>
          <a:lstStyle/>
          <a:p>
            <a:r>
              <a:rPr lang="en-AU" sz="1400" dirty="0"/>
              <a:t>Ask people to share any other things they can or have done in Centrelink.</a:t>
            </a:r>
          </a:p>
        </p:txBody>
      </p:sp>
    </p:spTree>
    <p:extLst>
      <p:ext uri="{BB962C8B-B14F-4D97-AF65-F5344CB8AC3E}">
        <p14:creationId xmlns:p14="http://schemas.microsoft.com/office/powerpoint/2010/main" val="52738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6815-9C06-CA26-4B87-36E5DCA5D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EB0B-DFB5-9756-10A7-60132F4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E5CD-FFB9-1B30-310F-A7AB72BF60F1}"/>
              </a:ext>
            </a:extLst>
          </p:cNvPr>
          <p:cNvSpPr>
            <a:spLocks noGrp="1"/>
          </p:cNvSpPr>
          <p:nvPr>
            <p:ph type="body" idx="1"/>
          </p:nvPr>
        </p:nvSpPr>
        <p:spPr/>
        <p:txBody>
          <a:bodyPr/>
          <a:lstStyle/>
          <a:p>
            <a:pPr algn="l">
              <a:spcBef>
                <a:spcPts val="0"/>
              </a:spcBef>
              <a:buNone/>
            </a:pPr>
            <a:r>
              <a:rPr lang="en-US" sz="1400" b="1" i="0" dirty="0">
                <a:solidFill>
                  <a:srgbClr val="000000"/>
                </a:solidFill>
                <a:effectLst/>
              </a:rPr>
              <a:t>How to link the Australian Taxation Office to your </a:t>
            </a:r>
            <a:r>
              <a:rPr lang="en-US" sz="1400" b="1" i="0" dirty="0" err="1">
                <a:solidFill>
                  <a:srgbClr val="000000"/>
                </a:solidFill>
                <a:effectLst/>
              </a:rPr>
              <a:t>myGov</a:t>
            </a:r>
            <a:r>
              <a:rPr lang="en-US" sz="1400" b="1" i="0" dirty="0">
                <a:solidFill>
                  <a:srgbClr val="000000"/>
                </a:solidFill>
                <a:effectLst/>
              </a:rPr>
              <a:t> account</a:t>
            </a:r>
          </a:p>
          <a:p>
            <a:pPr algn="l">
              <a:spcBef>
                <a:spcPts val="0"/>
              </a:spcBef>
              <a:buNone/>
            </a:pPr>
            <a:endParaRPr lang="en-US" sz="1400" b="1" i="0" dirty="0">
              <a:solidFill>
                <a:srgbClr val="000000"/>
              </a:solidFill>
              <a:effectLst/>
            </a:endParaRPr>
          </a:p>
          <a:p>
            <a:pPr algn="l">
              <a:spcBef>
                <a:spcPts val="0"/>
              </a:spcBef>
              <a:buNone/>
            </a:pPr>
            <a:r>
              <a:rPr lang="en-US" sz="1400" b="0" i="0" dirty="0">
                <a:solidFill>
                  <a:srgbClr val="000000"/>
                </a:solidFill>
                <a:effectLst/>
              </a:rPr>
              <a:t>Follow these steps to link the ATO to your myGov account:</a:t>
            </a:r>
            <a:br>
              <a:rPr lang="en-US" sz="1400" b="0" i="0" dirty="0">
                <a:solidFill>
                  <a:srgbClr val="000000"/>
                </a:solidFill>
                <a:effectLst/>
              </a:rPr>
            </a:br>
            <a:endParaRPr lang="en-US" sz="1400" b="0" i="0" dirty="0">
              <a:solidFill>
                <a:srgbClr val="000000"/>
              </a:solidFill>
              <a:effectLst/>
            </a:endParaRPr>
          </a:p>
          <a:p>
            <a:pPr marL="342900" indent="-342900" algn="l">
              <a:spcBef>
                <a:spcPts val="0"/>
              </a:spcBef>
              <a:buFont typeface="+mj-lt"/>
              <a:buAutoNum type="arabicPeriod"/>
            </a:pPr>
            <a:r>
              <a:rPr lang="en-US" sz="1400" b="0" i="0" dirty="0">
                <a:solidFill>
                  <a:srgbClr val="1B365D"/>
                </a:solidFill>
                <a:effectLst/>
                <a:hlinkClick r:id="rId3"/>
              </a:rPr>
              <a:t>Sign in</a:t>
            </a:r>
            <a:r>
              <a:rPr lang="en-US" sz="1400" b="0" i="0" dirty="0">
                <a:solidFill>
                  <a:srgbClr val="000000"/>
                </a:solidFill>
                <a:effectLst/>
              </a:rPr>
              <a:t> to myGov.</a:t>
            </a:r>
          </a:p>
          <a:p>
            <a:pPr marL="342900" indent="-342900" algn="l">
              <a:spcBef>
                <a:spcPts val="0"/>
              </a:spcBef>
              <a:buFont typeface="+mj-lt"/>
              <a:buAutoNum type="arabicPeriod"/>
            </a:pPr>
            <a:r>
              <a:rPr lang="en-US" sz="1400" b="0" i="0" dirty="0">
                <a:solidFill>
                  <a:srgbClr val="000000"/>
                </a:solidFill>
                <a:effectLst/>
              </a:rPr>
              <a:t>Once signed in, go to </a:t>
            </a:r>
            <a:r>
              <a:rPr lang="en-US" sz="1400" b="1" i="0" dirty="0">
                <a:solidFill>
                  <a:srgbClr val="000000"/>
                </a:solidFill>
                <a:effectLst/>
              </a:rPr>
              <a:t>View and Link Services</a:t>
            </a:r>
            <a:r>
              <a:rPr lang="en-US" sz="1400" b="0" i="0" dirty="0">
                <a:solidFill>
                  <a:srgbClr val="000000"/>
                </a:solidFill>
                <a:effectLst/>
              </a:rPr>
              <a:t>.</a:t>
            </a:r>
          </a:p>
          <a:p>
            <a:pPr marL="342900" indent="-342900" algn="l">
              <a:spcBef>
                <a:spcPts val="0"/>
              </a:spcBef>
              <a:buFont typeface="+mj-lt"/>
              <a:buAutoNum type="arabicPeriod"/>
            </a:pPr>
            <a:r>
              <a:rPr lang="en-US" sz="1400" b="0" i="0" dirty="0">
                <a:solidFill>
                  <a:srgbClr val="000000"/>
                </a:solidFill>
                <a:effectLst/>
              </a:rPr>
              <a:t>Select </a:t>
            </a:r>
            <a:r>
              <a:rPr lang="en-US" sz="1400" b="1" i="0" dirty="0">
                <a:solidFill>
                  <a:srgbClr val="000000"/>
                </a:solidFill>
                <a:effectLst/>
              </a:rPr>
              <a:t>Link</a:t>
            </a:r>
            <a:r>
              <a:rPr lang="en-US" sz="1400" b="0" i="0" dirty="0">
                <a:solidFill>
                  <a:srgbClr val="000000"/>
                </a:solidFill>
                <a:effectLst/>
              </a:rPr>
              <a:t> next to Australian Taxation Office.</a:t>
            </a:r>
          </a:p>
          <a:p>
            <a:pPr marL="342900" indent="-342900" algn="l">
              <a:spcBef>
                <a:spcPts val="0"/>
              </a:spcBef>
              <a:buFont typeface="+mj-lt"/>
              <a:buAutoNum type="arabicPeriod"/>
            </a:pPr>
            <a:r>
              <a:rPr lang="en-US" sz="1400" b="0" i="0" dirty="0">
                <a:solidFill>
                  <a:srgbClr val="000000"/>
                </a:solidFill>
                <a:effectLst/>
              </a:rPr>
              <a:t>Enter or confirm your personal details.</a:t>
            </a:r>
          </a:p>
          <a:p>
            <a:pPr marL="342900" indent="-342900" algn="l">
              <a:spcBef>
                <a:spcPts val="0"/>
              </a:spcBef>
              <a:buFont typeface="+mj-lt"/>
              <a:buAutoNum type="arabicPeriod"/>
            </a:pPr>
            <a:r>
              <a:rPr lang="en-US" sz="1400" b="0" i="0" dirty="0">
                <a:solidFill>
                  <a:srgbClr val="000000"/>
                </a:solidFill>
                <a:effectLst/>
              </a:rPr>
              <a:t>Provide answers to 2 questions to verify your tax record.</a:t>
            </a:r>
          </a:p>
          <a:p>
            <a:pPr algn="l">
              <a:spcBef>
                <a:spcPts val="0"/>
              </a:spcBef>
            </a:pPr>
            <a:endParaRPr lang="en-US" sz="1400" b="0" i="0" dirty="0">
              <a:solidFill>
                <a:srgbClr val="000000"/>
              </a:solidFill>
              <a:effectLst/>
            </a:endParaRPr>
          </a:p>
          <a:p>
            <a:pPr algn="l">
              <a:spcBef>
                <a:spcPts val="0"/>
              </a:spcBef>
            </a:pPr>
            <a:r>
              <a:rPr lang="en-US" sz="1400" b="0" i="0" dirty="0">
                <a:solidFill>
                  <a:srgbClr val="000000"/>
                </a:solidFill>
                <a:effectLst/>
              </a:rPr>
              <a:t>Find more information about </a:t>
            </a:r>
            <a:r>
              <a:rPr lang="en-US" sz="1400" b="0" i="0" dirty="0">
                <a:solidFill>
                  <a:srgbClr val="1B365D"/>
                </a:solidFill>
                <a:effectLst/>
                <a:hlinkClick r:id="rId4"/>
              </a:rPr>
              <a:t>linking the ATO to your myGov account</a:t>
            </a:r>
            <a:r>
              <a:rPr lang="en-US" sz="1400" b="0" i="0" dirty="0">
                <a:solidFill>
                  <a:srgbClr val="000000"/>
                </a:solidFill>
                <a:effectLst/>
              </a:rPr>
              <a:t> on the ATO website.</a:t>
            </a:r>
          </a:p>
        </p:txBody>
      </p:sp>
    </p:spTree>
    <p:extLst>
      <p:ext uri="{BB962C8B-B14F-4D97-AF65-F5344CB8AC3E}">
        <p14:creationId xmlns:p14="http://schemas.microsoft.com/office/powerpoint/2010/main" val="22112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4D49-6F1A-F087-8D49-01C0E485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1BA8-4535-C5A8-8E6C-430E1E3AC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3B9F-6624-8374-4454-35B3576575BD}"/>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622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5A47-773F-CAD7-4AB4-FBCE7F77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B9D38-66AF-35D7-B6F8-9933BB5CC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75E7-0C1D-912F-12E7-7BB26C3FE72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024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7B33-4488-060E-711E-F29CF5F0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C790C-5C5F-EF12-7F87-2E1D00BD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96379-C1EB-1849-7CB4-AC191F25FE5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500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000F-29F9-4930-819B-50F6E77FD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2283B-4774-DF00-FF50-67438E01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D-4F53-EFDC-A0ED-32618D6539B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1540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85A-24A1-A0D3-6639-1C1CFCDB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D5A44-40D0-424D-317D-0CCD1FB7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C809-3786-EAD2-B5FB-0C3C9BD924D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6769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A47A-D967-8A4A-43D7-AA535C35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D1A4-5A20-3801-7D5C-14AFD90F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7B17-C120-F71C-B349-E508120E7543}"/>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7910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C621-E3E4-5F6B-AA4A-5590C129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3EE8-A061-F6DC-B912-5C6B08486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F543-7135-88AD-351B-8FB19B1B6A8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5050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1999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7157-5C3C-E75E-7592-29A9E7F91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E7FCC-EEB9-4B11-EB93-F4CC3CC76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4900-F435-8CF7-29AD-B8074B986B4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163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dirty="0"/>
              <a:t>Discuss that to have </a:t>
            </a:r>
            <a:r>
              <a:rPr lang="en-AU" sz="1400" dirty="0" err="1"/>
              <a:t>myID</a:t>
            </a:r>
            <a:r>
              <a:rPr lang="en-AU" sz="1400" dirty="0"/>
              <a:t> – you need to have your own smart device and it shouldn’t be shared. If you share a phone, you might want to think of another way to log into </a:t>
            </a:r>
            <a:r>
              <a:rPr lang="en-AU" sz="1400" dirty="0" err="1"/>
              <a:t>mygov</a:t>
            </a:r>
            <a:r>
              <a:rPr lang="en-AU" sz="1400" dirty="0"/>
              <a:t>.</a:t>
            </a:r>
          </a:p>
        </p:txBody>
      </p:sp>
    </p:spTree>
    <p:extLst>
      <p:ext uri="{BB962C8B-B14F-4D97-AF65-F5344CB8AC3E}">
        <p14:creationId xmlns:p14="http://schemas.microsoft.com/office/powerpoint/2010/main" val="143965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3525"/>
            <a:ext cx="5486400" cy="3086100"/>
          </a:xfrm>
        </p:spPr>
      </p:sp>
      <p:sp>
        <p:nvSpPr>
          <p:cNvPr id="3" name="Notes Placeholder 2"/>
          <p:cNvSpPr>
            <a:spLocks noGrp="1"/>
          </p:cNvSpPr>
          <p:nvPr>
            <p:ph type="body" idx="1"/>
          </p:nvPr>
        </p:nvSpPr>
        <p:spPr>
          <a:xfrm>
            <a:off x="685800" y="3455719"/>
            <a:ext cx="5486400" cy="5688281"/>
          </a:xfrm>
        </p:spPr>
        <p:txBody>
          <a:bodyPr/>
          <a:lstStyle/>
          <a:p>
            <a:pPr algn="l">
              <a:spcBef>
                <a:spcPts val="0"/>
              </a:spcBef>
              <a:buNone/>
            </a:pPr>
            <a:r>
              <a:rPr lang="en-US" b="1" i="0" dirty="0">
                <a:solidFill>
                  <a:srgbClr val="000000"/>
                </a:solidFill>
                <a:effectLst/>
              </a:rPr>
              <a:t>Three steps to set up </a:t>
            </a:r>
            <a:r>
              <a:rPr lang="en-US" b="1" i="0" dirty="0" err="1">
                <a:solidFill>
                  <a:srgbClr val="000000"/>
                </a:solidFill>
                <a:effectLst/>
              </a:rPr>
              <a:t>myID</a:t>
            </a:r>
            <a:endParaRPr lang="en-US" b="1" i="0" dirty="0">
              <a:solidFill>
                <a:srgbClr val="000000"/>
              </a:solidFill>
              <a:effectLst/>
            </a:endParaRPr>
          </a:p>
          <a:p>
            <a:pPr algn="l">
              <a:spcBef>
                <a:spcPts val="0"/>
              </a:spcBef>
              <a:buNone/>
            </a:pPr>
            <a:endParaRPr lang="en-US" b="1" i="0" dirty="0">
              <a:solidFill>
                <a:srgbClr val="000000"/>
              </a:solidFill>
              <a:effectLst/>
            </a:endParaRPr>
          </a:p>
          <a:p>
            <a:pPr algn="l">
              <a:spcBef>
                <a:spcPts val="0"/>
              </a:spcBef>
              <a:buNone/>
            </a:pPr>
            <a:r>
              <a:rPr lang="en-US" b="1" i="0" dirty="0">
                <a:solidFill>
                  <a:srgbClr val="000000"/>
                </a:solidFill>
                <a:effectLst/>
              </a:rPr>
              <a:t>1. Download the </a:t>
            </a:r>
            <a:r>
              <a:rPr lang="en-US" b="1" i="0" dirty="0" err="1">
                <a:solidFill>
                  <a:srgbClr val="000000"/>
                </a:solidFill>
                <a:effectLst/>
              </a:rPr>
              <a:t>myID</a:t>
            </a:r>
            <a:r>
              <a:rPr lang="en-US" b="1" i="0" dirty="0">
                <a:solidFill>
                  <a:srgbClr val="000000"/>
                </a:solidFill>
                <a:effectLst/>
              </a:rPr>
              <a:t> app on your smart device</a:t>
            </a:r>
          </a:p>
          <a:p>
            <a:pPr marL="355600" indent="-177800" algn="l">
              <a:spcBef>
                <a:spcPts val="0"/>
              </a:spcBef>
              <a:buFont typeface="Arial" panose="020B0604020202020204" pitchFamily="34" charset="0"/>
              <a:buChar char="•"/>
            </a:pPr>
            <a:r>
              <a:rPr lang="en-US" b="0" i="0" dirty="0">
                <a:solidFill>
                  <a:srgbClr val="141414"/>
                </a:solidFill>
                <a:effectLst/>
              </a:rPr>
              <a:t>Only download the </a:t>
            </a:r>
            <a:r>
              <a:rPr lang="en-US" b="0" i="0" dirty="0" err="1">
                <a:solidFill>
                  <a:srgbClr val="141414"/>
                </a:solidFill>
                <a:effectLst/>
              </a:rPr>
              <a:t>myID</a:t>
            </a:r>
            <a:r>
              <a:rPr lang="en-US" b="0" i="0" dirty="0">
                <a:solidFill>
                  <a:srgbClr val="141414"/>
                </a:solidFill>
                <a:effectLst/>
              </a:rPr>
              <a:t> app from the official app stores listed above.</a:t>
            </a:r>
          </a:p>
          <a:p>
            <a:pPr marL="355600" indent="-177800" algn="l">
              <a:spcBef>
                <a:spcPts val="0"/>
              </a:spcBef>
              <a:buFont typeface="Arial" panose="020B0604020202020204" pitchFamily="34" charset="0"/>
              <a:buChar char="•"/>
            </a:pPr>
            <a:r>
              <a:rPr lang="en-US" b="0" i="0" dirty="0">
                <a:solidFill>
                  <a:srgbClr val="141414"/>
                </a:solidFill>
                <a:effectLst/>
              </a:rPr>
              <a:t>If you:</a:t>
            </a:r>
          </a:p>
          <a:p>
            <a:pPr marL="812800" lvl="1" indent="-177800">
              <a:spcBef>
                <a:spcPts val="0"/>
              </a:spcBef>
              <a:buFont typeface="Arial" panose="020B0604020202020204" pitchFamily="34" charset="0"/>
              <a:buChar char="•"/>
            </a:pPr>
            <a:r>
              <a:rPr lang="en-US" b="0" i="0" dirty="0">
                <a:solidFill>
                  <a:srgbClr val="141414"/>
                </a:solidFill>
                <a:effectLst/>
              </a:rPr>
              <a:t>are setting up your </a:t>
            </a:r>
            <a:r>
              <a:rPr lang="en-US" b="0" i="0" dirty="0" err="1">
                <a:solidFill>
                  <a:srgbClr val="141414"/>
                </a:solidFill>
                <a:effectLst/>
              </a:rPr>
              <a:t>myID</a:t>
            </a:r>
            <a:r>
              <a:rPr lang="en-US" b="0" i="0" dirty="0">
                <a:solidFill>
                  <a:srgbClr val="141414"/>
                </a:solidFill>
                <a:effectLst/>
              </a:rPr>
              <a:t> for the first time, continue to step 2</a:t>
            </a:r>
          </a:p>
          <a:p>
            <a:pPr marL="812800" lvl="1" indent="-177800">
              <a:spcBef>
                <a:spcPts val="0"/>
              </a:spcBef>
              <a:buFont typeface="Arial" panose="020B0604020202020204" pitchFamily="34" charset="0"/>
              <a:buChar char="•"/>
            </a:pPr>
            <a:r>
              <a:rPr lang="en-US" b="0" i="0" dirty="0">
                <a:solidFill>
                  <a:srgbClr val="141414"/>
                </a:solidFill>
                <a:effectLst/>
              </a:rPr>
              <a:t>have set up your </a:t>
            </a:r>
            <a:r>
              <a:rPr lang="en-US" b="0" i="0" dirty="0" err="1">
                <a:solidFill>
                  <a:srgbClr val="141414"/>
                </a:solidFill>
                <a:effectLst/>
              </a:rPr>
              <a:t>myID</a:t>
            </a:r>
            <a:r>
              <a:rPr lang="en-US" b="0" i="0" dirty="0">
                <a:solidFill>
                  <a:srgbClr val="141414"/>
                </a:solidFill>
                <a:effectLst/>
              </a:rPr>
              <a:t> before, select ‘I am an existing user’ and follow the prompts. See </a:t>
            </a:r>
            <a:r>
              <a:rPr lang="en-US" b="0" i="0" u="sng" dirty="0">
                <a:solidFill>
                  <a:srgbClr val="00698F"/>
                </a:solidFill>
                <a:effectLst/>
                <a:hlinkClick r:id="rId3"/>
              </a:rPr>
              <a:t>Setting up your </a:t>
            </a:r>
            <a:r>
              <a:rPr lang="en-US" b="0" i="0" u="sng" dirty="0" err="1">
                <a:solidFill>
                  <a:srgbClr val="00698F"/>
                </a:solidFill>
                <a:effectLst/>
                <a:hlinkClick r:id="rId3"/>
              </a:rPr>
              <a:t>myID</a:t>
            </a:r>
            <a:r>
              <a:rPr lang="en-US" b="0" i="0" u="sng" dirty="0">
                <a:solidFill>
                  <a:srgbClr val="00698F"/>
                </a:solidFill>
                <a:effectLst/>
                <a:hlinkClick r:id="rId3"/>
              </a:rPr>
              <a:t> again</a:t>
            </a:r>
            <a:r>
              <a:rPr lang="en-US" b="0" i="0" dirty="0">
                <a:solidFill>
                  <a:srgbClr val="141414"/>
                </a:solidFill>
                <a:effectLst/>
              </a:rPr>
              <a:t>.</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2. Enter your details</a:t>
            </a:r>
          </a:p>
          <a:p>
            <a:pPr marL="355600" indent="-177800" algn="l">
              <a:spcBef>
                <a:spcPts val="0"/>
              </a:spcBef>
              <a:buFont typeface="Arial" panose="020B0604020202020204" pitchFamily="34" charset="0"/>
              <a:buChar char="•"/>
            </a:pPr>
            <a:r>
              <a:rPr lang="en-US" b="0" i="0" dirty="0">
                <a:solidFill>
                  <a:srgbClr val="141414"/>
                </a:solidFill>
                <a:effectLst/>
              </a:rPr>
              <a:t>Open the </a:t>
            </a:r>
            <a:r>
              <a:rPr lang="en-US" b="0" i="0" dirty="0" err="1">
                <a:solidFill>
                  <a:srgbClr val="141414"/>
                </a:solidFill>
                <a:effectLst/>
              </a:rPr>
              <a:t>myID</a:t>
            </a:r>
            <a:r>
              <a:rPr lang="en-US" b="0" i="0" dirty="0">
                <a:solidFill>
                  <a:srgbClr val="141414"/>
                </a:solidFill>
                <a:effectLst/>
              </a:rPr>
              <a:t> app on your smart device and follow the prompts to:</a:t>
            </a:r>
          </a:p>
          <a:p>
            <a:pPr marL="812800" lvl="1" indent="-177800">
              <a:spcBef>
                <a:spcPts val="0"/>
              </a:spcBef>
              <a:buFont typeface="Arial" panose="020B0604020202020204" pitchFamily="34" charset="0"/>
              <a:buChar char="•"/>
            </a:pPr>
            <a:r>
              <a:rPr lang="en-US" b="0" i="0" dirty="0">
                <a:solidFill>
                  <a:srgbClr val="141414"/>
                </a:solidFill>
                <a:effectLst/>
              </a:rPr>
              <a:t>enter your email address – choose a personal email you have ongoing access to,</a:t>
            </a:r>
          </a:p>
          <a:p>
            <a:pPr marL="812800" lvl="1" indent="-177800">
              <a:spcBef>
                <a:spcPts val="0"/>
              </a:spcBef>
              <a:buFont typeface="Arial" panose="020B0604020202020204" pitchFamily="34" charset="0"/>
              <a:buChar char="•"/>
            </a:pPr>
            <a:r>
              <a:rPr lang="en-US" b="0" i="0" dirty="0">
                <a:solidFill>
                  <a:srgbClr val="141414"/>
                </a:solidFill>
                <a:effectLst/>
              </a:rPr>
              <a:t>create a password, and</a:t>
            </a:r>
          </a:p>
          <a:p>
            <a:pPr marL="812800" lvl="1" indent="-177800">
              <a:spcBef>
                <a:spcPts val="0"/>
              </a:spcBef>
              <a:buFont typeface="Arial" panose="020B0604020202020204" pitchFamily="34" charset="0"/>
              <a:buChar char="•"/>
            </a:pPr>
            <a:r>
              <a:rPr lang="en-US" b="0" i="0" dirty="0">
                <a:solidFill>
                  <a:srgbClr val="141414"/>
                </a:solidFill>
                <a:effectLst/>
              </a:rPr>
              <a:t>enter your full name and date of birth.</a:t>
            </a:r>
          </a:p>
          <a:p>
            <a:pPr marL="635000" lvl="1">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3. Choose your identity strength</a:t>
            </a:r>
          </a:p>
          <a:p>
            <a:pPr marL="355600" indent="-177800" algn="l">
              <a:spcBef>
                <a:spcPts val="0"/>
              </a:spcBef>
              <a:buFont typeface="Arial" panose="020B0604020202020204" pitchFamily="34" charset="0"/>
              <a:buChar char="•"/>
            </a:pPr>
            <a:r>
              <a:rPr lang="en-US" b="0" i="0" dirty="0">
                <a:solidFill>
                  <a:srgbClr val="141414"/>
                </a:solidFill>
                <a:effectLst/>
              </a:rPr>
              <a:t>You can set up a Basic, Standard or Strong </a:t>
            </a:r>
            <a:r>
              <a:rPr lang="en-US" b="0" i="0" dirty="0" err="1">
                <a:solidFill>
                  <a:srgbClr val="141414"/>
                </a:solidFill>
                <a:effectLst/>
              </a:rPr>
              <a:t>myID</a:t>
            </a:r>
            <a:r>
              <a:rPr lang="en-US" b="0" i="0" dirty="0">
                <a:solidFill>
                  <a:srgbClr val="141414"/>
                </a:solidFill>
                <a:effectLst/>
              </a:rPr>
              <a:t>. </a:t>
            </a:r>
          </a:p>
          <a:p>
            <a:pPr marL="355600" indent="-177800" algn="l">
              <a:spcBef>
                <a:spcPts val="0"/>
              </a:spcBef>
              <a:buFont typeface="Arial" panose="020B0604020202020204" pitchFamily="34" charset="0"/>
              <a:buChar char="•"/>
            </a:pPr>
            <a:r>
              <a:rPr lang="en-US" b="0" i="0" dirty="0">
                <a:solidFill>
                  <a:srgbClr val="141414"/>
                </a:solidFill>
                <a:effectLst/>
              </a:rPr>
              <a:t>After entering your details you will have a Basic identity strength.</a:t>
            </a:r>
          </a:p>
          <a:p>
            <a:pPr marL="355600" indent="-177800" algn="l">
              <a:spcBef>
                <a:spcPts val="0"/>
              </a:spcBef>
              <a:buFont typeface="Arial" panose="020B0604020202020204" pitchFamily="34" charset="0"/>
              <a:buChar char="•"/>
            </a:pPr>
            <a:r>
              <a:rPr lang="en-US" b="0" i="0" dirty="0">
                <a:solidFill>
                  <a:srgbClr val="141414"/>
                </a:solidFill>
                <a:effectLst/>
              </a:rPr>
              <a:t>Increasing your identity strength will better protect your Digital ID and allow you to access more services.</a:t>
            </a:r>
          </a:p>
          <a:p>
            <a:pPr marL="355600" indent="-177800" algn="l">
              <a:spcBef>
                <a:spcPts val="0"/>
              </a:spcBef>
              <a:buFont typeface="Arial" panose="020B0604020202020204" pitchFamily="34" charset="0"/>
              <a:buChar char="•"/>
            </a:pPr>
            <a:r>
              <a:rPr lang="en-US" b="0" i="0" dirty="0">
                <a:solidFill>
                  <a:srgbClr val="141414"/>
                </a:solidFill>
                <a:effectLst/>
              </a:rPr>
              <a:t>Each online service has a minimum identity strength for access. </a:t>
            </a:r>
            <a:r>
              <a:rPr lang="en-US" b="0" i="0" u="sng" dirty="0">
                <a:solidFill>
                  <a:srgbClr val="00698F"/>
                </a:solidFill>
                <a:effectLst/>
                <a:hlinkClick r:id="rId4" tooltip="Online services"/>
              </a:rPr>
              <a:t>Check the minimum identity strength needed for the online service you want to use</a:t>
            </a:r>
            <a:r>
              <a:rPr lang="en-US" b="0" i="0" dirty="0">
                <a:solidFill>
                  <a:srgbClr val="141414"/>
                </a:solidFill>
                <a:effectLst/>
              </a:rPr>
              <a:t>.</a:t>
            </a:r>
          </a:p>
          <a:p>
            <a:pPr marL="355600" indent="-177800" algn="l">
              <a:spcBef>
                <a:spcPts val="0"/>
              </a:spcBef>
              <a:buFont typeface="Arial" panose="020B0604020202020204" pitchFamily="34" charset="0"/>
              <a:buChar char="•"/>
            </a:pPr>
            <a:r>
              <a:rPr lang="en-US" b="0" i="0" dirty="0">
                <a:solidFill>
                  <a:srgbClr val="141414"/>
                </a:solidFill>
                <a:effectLst/>
              </a:rPr>
              <a:t>The app may ask you to verify an Australian passport or other documents to increase your identity strength. You don’t need to do this if you’ve achieved the minimum identity strength for the online service you want to access.</a:t>
            </a:r>
          </a:p>
          <a:p>
            <a:pPr marL="355600" indent="-177800" algn="l">
              <a:spcBef>
                <a:spcPts val="0"/>
              </a:spcBef>
              <a:buFont typeface="Arial" panose="020B0604020202020204" pitchFamily="34" charset="0"/>
              <a:buChar char="•"/>
            </a:pPr>
            <a:r>
              <a:rPr lang="en-US" b="0" i="0" dirty="0">
                <a:solidFill>
                  <a:srgbClr val="141414"/>
                </a:solidFill>
                <a:effectLst/>
              </a:rPr>
              <a:t>Once set up, you can </a:t>
            </a:r>
            <a:r>
              <a:rPr lang="en-US" b="0" i="0" u="sng" dirty="0">
                <a:solidFill>
                  <a:srgbClr val="00698F"/>
                </a:solidFill>
                <a:effectLst/>
                <a:hlinkClick r:id="rId5" tooltip="How to use myID"/>
              </a:rPr>
              <a:t>use </a:t>
            </a:r>
            <a:r>
              <a:rPr lang="en-US" b="0" i="0" u="sng" dirty="0" err="1">
                <a:solidFill>
                  <a:srgbClr val="00698F"/>
                </a:solidFill>
                <a:effectLst/>
                <a:hlinkClick r:id="rId5" tooltip="How to use myID"/>
              </a:rPr>
              <a:t>myID</a:t>
            </a:r>
            <a:r>
              <a:rPr lang="en-US" b="0" i="0" dirty="0">
                <a:solidFill>
                  <a:srgbClr val="141414"/>
                </a:solidFill>
                <a:effectLst/>
              </a:rPr>
              <a:t> as your Digital ID to prove who you are when accessing government online services.</a:t>
            </a:r>
          </a:p>
          <a:p>
            <a:pPr marL="177800" algn="l">
              <a:spcBef>
                <a:spcPts val="0"/>
              </a:spcBef>
            </a:pPr>
            <a:endParaRPr lang="en-US" b="0" i="0" dirty="0">
              <a:solidFill>
                <a:srgbClr val="141414"/>
              </a:solidFill>
              <a:effectLst/>
            </a:endParaRPr>
          </a:p>
          <a:p>
            <a:pPr algn="l">
              <a:spcBef>
                <a:spcPts val="0"/>
              </a:spcBef>
              <a:buNone/>
            </a:pPr>
            <a:r>
              <a:rPr lang="en-US" b="1" i="0" dirty="0">
                <a:solidFill>
                  <a:srgbClr val="000000"/>
                </a:solidFill>
                <a:effectLst/>
              </a:rPr>
              <a:t>Identity strength</a:t>
            </a:r>
          </a:p>
          <a:p>
            <a:pPr marL="171450" indent="-171450" algn="l">
              <a:spcBef>
                <a:spcPts val="0"/>
              </a:spcBef>
              <a:buFont typeface="Arial" panose="020B0604020202020204" pitchFamily="34" charset="0"/>
              <a:buChar char="•"/>
            </a:pPr>
            <a:r>
              <a:rPr lang="en-US" b="1" i="0" dirty="0">
                <a:solidFill>
                  <a:srgbClr val="000000"/>
                </a:solidFill>
                <a:effectLst/>
              </a:rPr>
              <a:t>Basic identity strength</a:t>
            </a:r>
          </a:p>
          <a:p>
            <a:pPr marL="628650" lvl="1" indent="-171450">
              <a:spcBef>
                <a:spcPts val="0"/>
              </a:spcBef>
              <a:buFont typeface="Arial" panose="020B0604020202020204" pitchFamily="34" charset="0"/>
              <a:buChar char="•"/>
            </a:pPr>
            <a:r>
              <a:rPr lang="en-US" b="0" i="0" dirty="0">
                <a:solidFill>
                  <a:srgbClr val="141414"/>
                </a:solidFill>
                <a:effectLst/>
              </a:rPr>
              <a:t>A Basic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limited</a:t>
            </a:r>
            <a:r>
              <a:rPr lang="en-US" b="0" i="0" dirty="0">
                <a:solidFill>
                  <a:srgbClr val="141414"/>
                </a:solidFill>
                <a:effectLst/>
              </a:rPr>
              <a:t> 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Basic identity strength you only need to enter your personal details. </a:t>
            </a:r>
          </a:p>
          <a:p>
            <a:pPr marL="628650" lvl="1" indent="-171450">
              <a:spcBef>
                <a:spcPts val="0"/>
              </a:spcBef>
              <a:buFont typeface="Arial" panose="020B0604020202020204" pitchFamily="34" charset="0"/>
              <a:buChar char="•"/>
            </a:pPr>
            <a:r>
              <a:rPr lang="en-US" b="0" i="0" dirty="0">
                <a:solidFill>
                  <a:srgbClr val="141414"/>
                </a:solidFill>
                <a:effectLst/>
              </a:rPr>
              <a:t>You will be prompted to verify your ID documents. If you choose not to verify your ID documents, or you verify only one document, your identity strength will remain at Basic.</a:t>
            </a:r>
          </a:p>
          <a:p>
            <a:pPr marL="171450" indent="-171450" algn="l">
              <a:spcBef>
                <a:spcPts val="0"/>
              </a:spcBef>
              <a:buFont typeface="Arial" panose="020B0604020202020204" pitchFamily="34" charset="0"/>
              <a:buChar char="•"/>
            </a:pPr>
            <a:r>
              <a:rPr lang="en-US" b="1" i="0" dirty="0">
                <a:solidFill>
                  <a:srgbClr val="000000"/>
                </a:solidFill>
                <a:effectLst/>
              </a:rPr>
              <a:t>Standard identity strength</a:t>
            </a:r>
          </a:p>
          <a:p>
            <a:pPr marL="628650" lvl="1" indent="-171450">
              <a:spcBef>
                <a:spcPts val="0"/>
              </a:spcBef>
              <a:buFont typeface="Arial" panose="020B0604020202020204" pitchFamily="34" charset="0"/>
              <a:buChar char="•"/>
            </a:pPr>
            <a:r>
              <a:rPr lang="en-US" b="0" i="0" dirty="0">
                <a:solidFill>
                  <a:srgbClr val="141414"/>
                </a:solidFill>
                <a:effectLst/>
              </a:rPr>
              <a:t>A Standard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most</a:t>
            </a:r>
            <a:r>
              <a:rPr lang="en-US" b="0" i="0" dirty="0">
                <a:solidFill>
                  <a:srgbClr val="141414"/>
                </a:solidFill>
                <a:effectLst/>
              </a:rPr>
              <a:t> 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Standard identity strength, you need to verify your ID with any </a:t>
            </a:r>
            <a:r>
              <a:rPr lang="en-US" b="1" i="0" dirty="0">
                <a:solidFill>
                  <a:srgbClr val="141414"/>
                </a:solidFill>
                <a:effectLst/>
              </a:rPr>
              <a:t>2</a:t>
            </a:r>
            <a:r>
              <a:rPr lang="en-US" b="0" i="0" dirty="0">
                <a:solidFill>
                  <a:srgbClr val="141414"/>
                </a:solidFill>
                <a:effectLst/>
              </a:rPr>
              <a:t> of the following </a:t>
            </a:r>
            <a:r>
              <a:rPr lang="en-US" b="1" i="0" dirty="0">
                <a:solidFill>
                  <a:srgbClr val="141414"/>
                </a:solidFill>
                <a:effectLst/>
              </a:rPr>
              <a:t>Australian</a:t>
            </a:r>
            <a:r>
              <a:rPr lang="en-US" b="0" i="0" dirty="0">
                <a:solidFill>
                  <a:srgbClr val="141414"/>
                </a:solidFill>
                <a:effectLst/>
              </a:rPr>
              <a:t> documents:</a:t>
            </a:r>
          </a:p>
          <a:p>
            <a:pPr marL="1085850" lvl="2" indent="-171450">
              <a:spcBef>
                <a:spcPts val="0"/>
              </a:spcBef>
              <a:buFont typeface="Arial" panose="020B0604020202020204" pitchFamily="34" charset="0"/>
              <a:buChar char="•"/>
            </a:pPr>
            <a:r>
              <a:rPr lang="en-US" b="0" i="0" dirty="0">
                <a:solidFill>
                  <a:srgbClr val="141414"/>
                </a:solidFill>
                <a:effectLst/>
              </a:rPr>
              <a:t>passport (an Australian passport, either current or no more than 3 years expired),</a:t>
            </a:r>
          </a:p>
          <a:p>
            <a:pPr marL="1085850" lvl="2" indent="-171450">
              <a:spcBef>
                <a:spcPts val="0"/>
              </a:spcBef>
              <a:buFont typeface="Arial" panose="020B0604020202020204" pitchFamily="34" charset="0"/>
              <a:buChar char="•"/>
            </a:pPr>
            <a:r>
              <a:rPr lang="en-US" b="0" i="0" dirty="0">
                <a:solidFill>
                  <a:srgbClr val="141414"/>
                </a:solidFill>
                <a:effectLst/>
              </a:rPr>
              <a:t>driver’s </a:t>
            </a:r>
            <a:r>
              <a:rPr lang="en-US" b="0" i="0" dirty="0" err="1">
                <a:solidFill>
                  <a:srgbClr val="141414"/>
                </a:solidFill>
                <a:effectLst/>
              </a:rPr>
              <a:t>licence</a:t>
            </a:r>
            <a:r>
              <a:rPr lang="en-US" b="0" i="0" dirty="0">
                <a:solidFill>
                  <a:srgbClr val="141414"/>
                </a:solidFill>
                <a:effectLst/>
              </a:rPr>
              <a:t> or learner’s permit,</a:t>
            </a:r>
          </a:p>
          <a:p>
            <a:pPr marL="1085850" lvl="2" indent="-171450">
              <a:spcBef>
                <a:spcPts val="0"/>
              </a:spcBef>
              <a:buFont typeface="Arial" panose="020B0604020202020204" pitchFamily="34" charset="0"/>
              <a:buChar char="•"/>
            </a:pPr>
            <a:r>
              <a:rPr lang="en-US" b="0" i="0" dirty="0">
                <a:solidFill>
                  <a:srgbClr val="141414"/>
                </a:solidFill>
                <a:effectLst/>
              </a:rPr>
              <a:t>birth certificate,</a:t>
            </a:r>
          </a:p>
          <a:p>
            <a:pPr marL="1085850" lvl="2" indent="-171450">
              <a:spcBef>
                <a:spcPts val="0"/>
              </a:spcBef>
              <a:buFont typeface="Arial" panose="020B0604020202020204" pitchFamily="34" charset="0"/>
              <a:buChar char="•"/>
            </a:pPr>
            <a:r>
              <a:rPr lang="en-US" b="0" i="0" dirty="0">
                <a:solidFill>
                  <a:srgbClr val="141414"/>
                </a:solidFill>
                <a:effectLst/>
              </a:rPr>
              <a:t>visa (using your foreign passport),</a:t>
            </a:r>
          </a:p>
          <a:p>
            <a:pPr marL="1085850" lvl="2" indent="-171450">
              <a:spcBef>
                <a:spcPts val="0"/>
              </a:spcBef>
              <a:buFont typeface="Arial" panose="020B0604020202020204" pitchFamily="34" charset="0"/>
              <a:buChar char="•"/>
            </a:pPr>
            <a:r>
              <a:rPr lang="en-US" b="0" i="0" dirty="0" err="1">
                <a:solidFill>
                  <a:srgbClr val="141414"/>
                </a:solidFill>
                <a:effectLst/>
              </a:rPr>
              <a:t>ImmiCard</a:t>
            </a:r>
            <a:r>
              <a:rPr lang="en-US" b="0" i="0" dirty="0">
                <a:solidFill>
                  <a:srgbClr val="141414"/>
                </a:solidFill>
                <a:effectLst/>
              </a:rPr>
              <a:t>,</a:t>
            </a:r>
          </a:p>
          <a:p>
            <a:pPr marL="1085850" lvl="2" indent="-171450">
              <a:spcBef>
                <a:spcPts val="0"/>
              </a:spcBef>
              <a:buFont typeface="Arial" panose="020B0604020202020204" pitchFamily="34" charset="0"/>
              <a:buChar char="•"/>
            </a:pPr>
            <a:r>
              <a:rPr lang="en-US" b="0" i="0" dirty="0">
                <a:solidFill>
                  <a:srgbClr val="141414"/>
                </a:solidFill>
                <a:effectLst/>
              </a:rPr>
              <a:t>citizenship certificate,</a:t>
            </a:r>
          </a:p>
          <a:p>
            <a:pPr marL="1085850" lvl="2" indent="-171450">
              <a:spcBef>
                <a:spcPts val="0"/>
              </a:spcBef>
              <a:buFont typeface="Arial" panose="020B0604020202020204" pitchFamily="34" charset="0"/>
              <a:buChar char="•"/>
            </a:pPr>
            <a:r>
              <a:rPr lang="en-US" b="0" i="0" dirty="0">
                <a:solidFill>
                  <a:srgbClr val="141414"/>
                </a:solidFill>
                <a:effectLst/>
              </a:rPr>
              <a:t>Medicare card (this option appears after you verify one of the above documents). </a:t>
            </a:r>
          </a:p>
          <a:p>
            <a:pPr marL="628650" lvl="1" indent="-171450">
              <a:spcBef>
                <a:spcPts val="0"/>
              </a:spcBef>
              <a:buFont typeface="Arial" panose="020B0604020202020204" pitchFamily="34" charset="0"/>
              <a:buChar char="•"/>
            </a:pPr>
            <a:r>
              <a:rPr lang="en-US" b="0" i="0" dirty="0">
                <a:solidFill>
                  <a:srgbClr val="141414"/>
                </a:solidFill>
                <a:effectLst/>
              </a:rPr>
              <a:t>Generally, your name must match on both documents. If you’ve changed your name, you may be able to verify this with a </a:t>
            </a:r>
            <a:r>
              <a:rPr lang="en-US" b="0" i="0" u="sng" dirty="0">
                <a:solidFill>
                  <a:srgbClr val="00698F"/>
                </a:solidFill>
                <a:effectLst/>
                <a:hlinkClick r:id="rId6" tooltip="Verifying a change in name – marriage certificate"/>
              </a:rPr>
              <a:t>marriage certificate</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You can find support:</a:t>
            </a:r>
          </a:p>
          <a:p>
            <a:pPr marL="1085850" lvl="2" indent="-171450">
              <a:spcBef>
                <a:spcPts val="0"/>
              </a:spcBef>
              <a:buFont typeface="Arial" panose="020B0604020202020204" pitchFamily="34" charset="0"/>
              <a:buChar char="•"/>
            </a:pPr>
            <a:r>
              <a:rPr lang="en-US" b="0" i="0" dirty="0">
                <a:solidFill>
                  <a:srgbClr val="141414"/>
                </a:solidFill>
                <a:effectLst/>
              </a:rPr>
              <a:t>to help you </a:t>
            </a:r>
            <a:r>
              <a:rPr lang="en-US" b="0" i="0" u="sng" dirty="0">
                <a:solidFill>
                  <a:srgbClr val="00698F"/>
                </a:solidFill>
                <a:effectLst/>
                <a:hlinkClick r:id="rId7" tooltip="Verifying your ID in myID"/>
              </a:rPr>
              <a:t>verify your ID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if you’re </a:t>
            </a:r>
            <a:r>
              <a:rPr lang="en-US" b="0" i="0" u="sng" dirty="0">
                <a:solidFill>
                  <a:srgbClr val="00698F"/>
                </a:solidFill>
                <a:effectLst/>
                <a:hlinkClick r:id="rId8" tooltip="Verifying your ID"/>
              </a:rPr>
              <a:t>unable to achieve a Standard </a:t>
            </a:r>
            <a:r>
              <a:rPr lang="en-US" b="0" i="0" u="sng" dirty="0" err="1">
                <a:solidFill>
                  <a:srgbClr val="00698F"/>
                </a:solidFill>
                <a:effectLst/>
                <a:hlinkClick r:id="rId8" tooltip="Verifying your ID"/>
              </a:rPr>
              <a:t>myID</a:t>
            </a:r>
            <a:r>
              <a:rPr lang="en-US" b="0" i="0" dirty="0">
                <a:solidFill>
                  <a:srgbClr val="141414"/>
                </a:solidFill>
                <a:effectLst/>
              </a:rPr>
              <a:t>.</a:t>
            </a:r>
          </a:p>
          <a:p>
            <a:pPr marL="171450" indent="-171450" algn="l">
              <a:spcBef>
                <a:spcPts val="0"/>
              </a:spcBef>
              <a:buFont typeface="Arial" panose="020B0604020202020204" pitchFamily="34" charset="0"/>
              <a:buChar char="•"/>
            </a:pPr>
            <a:r>
              <a:rPr lang="en-US" b="1" i="0" dirty="0">
                <a:solidFill>
                  <a:srgbClr val="000000"/>
                </a:solidFill>
                <a:effectLst/>
              </a:rPr>
              <a:t>Strong identity strength</a:t>
            </a:r>
          </a:p>
          <a:p>
            <a:pPr marL="628650" lvl="1" indent="-171450">
              <a:spcBef>
                <a:spcPts val="0"/>
              </a:spcBef>
              <a:buFont typeface="Arial" panose="020B0604020202020204" pitchFamily="34" charset="0"/>
              <a:buChar char="•"/>
            </a:pPr>
            <a:r>
              <a:rPr lang="en-US" b="0" i="0" dirty="0">
                <a:solidFill>
                  <a:srgbClr val="141414"/>
                </a:solidFill>
                <a:effectLst/>
              </a:rPr>
              <a:t>A Strong </a:t>
            </a:r>
            <a:r>
              <a:rPr lang="en-US" b="0" i="0" dirty="0" err="1">
                <a:solidFill>
                  <a:srgbClr val="141414"/>
                </a:solidFill>
                <a:effectLst/>
              </a:rPr>
              <a:t>myID</a:t>
            </a:r>
            <a:r>
              <a:rPr lang="en-US" b="0" i="0" dirty="0">
                <a:solidFill>
                  <a:srgbClr val="141414"/>
                </a:solidFill>
                <a:effectLst/>
              </a:rPr>
              <a:t> allows access to </a:t>
            </a:r>
            <a:r>
              <a:rPr lang="en-US" b="1" i="0" dirty="0">
                <a:solidFill>
                  <a:srgbClr val="141414"/>
                </a:solidFill>
                <a:effectLst/>
              </a:rPr>
              <a:t>all </a:t>
            </a:r>
            <a:r>
              <a:rPr lang="en-US" b="0" i="0" dirty="0">
                <a:solidFill>
                  <a:srgbClr val="141414"/>
                </a:solidFill>
                <a:effectLst/>
              </a:rPr>
              <a:t>participating government online services.</a:t>
            </a:r>
          </a:p>
          <a:p>
            <a:pPr marL="628650" lvl="1" indent="-171450">
              <a:spcBef>
                <a:spcPts val="0"/>
              </a:spcBef>
              <a:buFont typeface="Arial" panose="020B0604020202020204" pitchFamily="34" charset="0"/>
              <a:buChar char="•"/>
            </a:pPr>
            <a:r>
              <a:rPr lang="en-US" b="0" i="0" dirty="0">
                <a:solidFill>
                  <a:srgbClr val="141414"/>
                </a:solidFill>
                <a:effectLst/>
              </a:rPr>
              <a:t>For a Strong identity strength, you need to:</a:t>
            </a:r>
          </a:p>
          <a:p>
            <a:pPr marL="1085850" lvl="2" indent="-171450">
              <a:spcBef>
                <a:spcPts val="0"/>
              </a:spcBef>
              <a:buFont typeface="Arial" panose="020B0604020202020204" pitchFamily="34" charset="0"/>
              <a:buChar char="•"/>
            </a:pPr>
            <a:r>
              <a:rPr lang="en-US" b="0" i="0" dirty="0">
                <a:solidFill>
                  <a:srgbClr val="141414"/>
                </a:solidFill>
                <a:effectLst/>
              </a:rPr>
              <a:t>verify your Australian passport (either current or no more than 3 years expired),</a:t>
            </a:r>
          </a:p>
          <a:p>
            <a:pPr marL="1085850" lvl="2" indent="-171450">
              <a:spcBef>
                <a:spcPts val="0"/>
              </a:spcBef>
              <a:buFont typeface="Arial" panose="020B0604020202020204" pitchFamily="34" charset="0"/>
              <a:buChar char="•"/>
            </a:pPr>
            <a:r>
              <a:rPr lang="en-US" b="0" i="0" dirty="0">
                <a:solidFill>
                  <a:srgbClr val="141414"/>
                </a:solidFill>
                <a:effectLst/>
              </a:rPr>
              <a:t>verify </a:t>
            </a:r>
            <a:r>
              <a:rPr lang="en-US" b="1" i="0" dirty="0">
                <a:solidFill>
                  <a:srgbClr val="141414"/>
                </a:solidFill>
                <a:effectLst/>
              </a:rPr>
              <a:t>one</a:t>
            </a:r>
            <a:r>
              <a:rPr lang="en-US" b="0" i="0" dirty="0">
                <a:solidFill>
                  <a:srgbClr val="141414"/>
                </a:solidFill>
                <a:effectLst/>
              </a:rPr>
              <a:t> of the following Australian documents:</a:t>
            </a:r>
          </a:p>
          <a:p>
            <a:pPr marL="1543050" lvl="3" indent="-171450">
              <a:spcBef>
                <a:spcPts val="0"/>
              </a:spcBef>
              <a:buFont typeface="Arial" panose="020B0604020202020204" pitchFamily="34" charset="0"/>
              <a:buChar char="•"/>
            </a:pPr>
            <a:r>
              <a:rPr lang="en-US" b="0" i="0" dirty="0">
                <a:solidFill>
                  <a:srgbClr val="141414"/>
                </a:solidFill>
                <a:effectLst/>
              </a:rPr>
              <a:t>citizenship certificate,</a:t>
            </a:r>
          </a:p>
          <a:p>
            <a:pPr marL="1543050" lvl="3" indent="-171450">
              <a:spcBef>
                <a:spcPts val="0"/>
              </a:spcBef>
              <a:buFont typeface="Arial" panose="020B0604020202020204" pitchFamily="34" charset="0"/>
              <a:buChar char="•"/>
            </a:pPr>
            <a:r>
              <a:rPr lang="en-US" b="0" i="0" dirty="0">
                <a:solidFill>
                  <a:srgbClr val="141414"/>
                </a:solidFill>
                <a:effectLst/>
              </a:rPr>
              <a:t>driver’s </a:t>
            </a:r>
            <a:r>
              <a:rPr lang="en-US" b="0" i="0" dirty="0" err="1">
                <a:solidFill>
                  <a:srgbClr val="141414"/>
                </a:solidFill>
                <a:effectLst/>
              </a:rPr>
              <a:t>licence</a:t>
            </a:r>
            <a:r>
              <a:rPr lang="en-US" b="0" i="0" dirty="0">
                <a:solidFill>
                  <a:srgbClr val="141414"/>
                </a:solidFill>
                <a:effectLst/>
              </a:rPr>
              <a:t> or learner’s permit, or</a:t>
            </a:r>
          </a:p>
          <a:p>
            <a:pPr marL="1543050" lvl="3" indent="-171450">
              <a:spcBef>
                <a:spcPts val="0"/>
              </a:spcBef>
              <a:buFont typeface="Arial" panose="020B0604020202020204" pitchFamily="34" charset="0"/>
              <a:buChar char="•"/>
            </a:pPr>
            <a:r>
              <a:rPr lang="en-US" b="0" i="0" dirty="0">
                <a:solidFill>
                  <a:srgbClr val="141414"/>
                </a:solidFill>
                <a:effectLst/>
              </a:rPr>
              <a:t>Medicare card (this option appears after you verify your passport).</a:t>
            </a:r>
          </a:p>
          <a:p>
            <a:pPr marL="1085850" lvl="2" indent="-171450">
              <a:spcBef>
                <a:spcPts val="0"/>
              </a:spcBef>
              <a:buFont typeface="Arial" panose="020B0604020202020204" pitchFamily="34" charset="0"/>
              <a:buChar char="•"/>
            </a:pPr>
            <a:r>
              <a:rPr lang="en-US" b="0" i="0" dirty="0">
                <a:solidFill>
                  <a:srgbClr val="141414"/>
                </a:solidFill>
                <a:effectLst/>
              </a:rPr>
              <a:t>do a face verification check. This is like a selfie that’s compared to the photo on your passport. The app will prompt you on how to do it. It’s a one-off process to check that you’re a real person, the right person and verifying in real time. </a:t>
            </a:r>
          </a:p>
          <a:p>
            <a:pPr marL="628650" lvl="1" indent="-171450">
              <a:spcBef>
                <a:spcPts val="0"/>
              </a:spcBef>
              <a:buFont typeface="Arial" panose="020B0604020202020204" pitchFamily="34" charset="0"/>
              <a:buChar char="•"/>
            </a:pPr>
            <a:r>
              <a:rPr lang="en-US" b="0" i="0" dirty="0">
                <a:solidFill>
                  <a:srgbClr val="141414"/>
                </a:solidFill>
                <a:effectLst/>
              </a:rPr>
              <a:t>Generally, your name must match on both documents. If you’ve changed your name, you may be able to verify this with a </a:t>
            </a:r>
            <a:r>
              <a:rPr lang="en-US" b="0" i="0" u="sng" dirty="0">
                <a:solidFill>
                  <a:srgbClr val="00698F"/>
                </a:solidFill>
                <a:effectLst/>
                <a:hlinkClick r:id="rId6" tooltip="Verifying a change in name – marriage certificate"/>
              </a:rPr>
              <a:t>marriage certificate</a:t>
            </a:r>
            <a:r>
              <a:rPr lang="en-US" b="0" i="0" dirty="0">
                <a:solidFill>
                  <a:srgbClr val="141414"/>
                </a:solidFill>
                <a:effectLst/>
              </a:rPr>
              <a:t>.</a:t>
            </a:r>
          </a:p>
          <a:p>
            <a:pPr marL="628650" lvl="1" indent="-171450">
              <a:spcBef>
                <a:spcPts val="0"/>
              </a:spcBef>
              <a:buFont typeface="Arial" panose="020B0604020202020204" pitchFamily="34" charset="0"/>
              <a:buChar char="•"/>
            </a:pPr>
            <a:r>
              <a:rPr lang="en-US" b="0" i="0" dirty="0">
                <a:solidFill>
                  <a:srgbClr val="141414"/>
                </a:solidFill>
                <a:effectLst/>
              </a:rPr>
              <a:t>You can find support:</a:t>
            </a:r>
          </a:p>
          <a:p>
            <a:pPr marL="1085850" lvl="2" indent="-171450">
              <a:spcBef>
                <a:spcPts val="0"/>
              </a:spcBef>
              <a:buFont typeface="Arial" panose="020B0604020202020204" pitchFamily="34" charset="0"/>
              <a:buChar char="•"/>
            </a:pPr>
            <a:r>
              <a:rPr lang="en-US" b="0" i="0" dirty="0">
                <a:solidFill>
                  <a:srgbClr val="141414"/>
                </a:solidFill>
                <a:effectLst/>
              </a:rPr>
              <a:t>to help you </a:t>
            </a:r>
            <a:r>
              <a:rPr lang="en-US" b="0" i="0" u="sng" dirty="0">
                <a:solidFill>
                  <a:srgbClr val="00698F"/>
                </a:solidFill>
                <a:effectLst/>
                <a:hlinkClick r:id="rId7" tooltip="Verifying your ID in myID"/>
              </a:rPr>
              <a:t>verify your ID</a:t>
            </a:r>
            <a:endParaRPr lang="en-US" b="0" i="0" dirty="0">
              <a:solidFill>
                <a:srgbClr val="141414"/>
              </a:solidFill>
              <a:effectLst/>
            </a:endParaRPr>
          </a:p>
          <a:p>
            <a:pPr marL="1085850" lvl="2" indent="-171450">
              <a:spcBef>
                <a:spcPts val="0"/>
              </a:spcBef>
              <a:buFont typeface="Arial" panose="020B0604020202020204" pitchFamily="34" charset="0"/>
              <a:buChar char="•"/>
            </a:pPr>
            <a:r>
              <a:rPr lang="en-US" b="0" i="0" dirty="0">
                <a:solidFill>
                  <a:srgbClr val="141414"/>
                </a:solidFill>
                <a:effectLst/>
              </a:rPr>
              <a:t>if you’re </a:t>
            </a:r>
            <a:r>
              <a:rPr lang="en-US" b="0" i="0" u="sng" dirty="0">
                <a:solidFill>
                  <a:srgbClr val="00698F"/>
                </a:solidFill>
                <a:effectLst/>
                <a:hlinkClick r:id="rId9" tooltip="Verifying your ID"/>
              </a:rPr>
              <a:t>unable to achieve a Strong </a:t>
            </a:r>
            <a:r>
              <a:rPr lang="en-US" b="0" i="0" u="sng" dirty="0" err="1">
                <a:solidFill>
                  <a:srgbClr val="00698F"/>
                </a:solidFill>
                <a:effectLst/>
                <a:hlinkClick r:id="rId9" tooltip="Verifying your ID"/>
              </a:rPr>
              <a:t>myID</a:t>
            </a:r>
            <a:r>
              <a:rPr lang="en-US" b="0" i="0" dirty="0">
                <a:solidFill>
                  <a:srgbClr val="141414"/>
                </a:solidFill>
                <a:effectLst/>
              </a:rPr>
              <a:t>.</a:t>
            </a:r>
          </a:p>
          <a:p>
            <a:pPr>
              <a:spcBef>
                <a:spcPts val="0"/>
              </a:spcBef>
            </a:pPr>
            <a:endParaRPr lang="en-AU" dirty="0"/>
          </a:p>
        </p:txBody>
      </p:sp>
    </p:spTree>
    <p:extLst>
      <p:ext uri="{BB962C8B-B14F-4D97-AF65-F5344CB8AC3E}">
        <p14:creationId xmlns:p14="http://schemas.microsoft.com/office/powerpoint/2010/main" val="419900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084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6910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DFBE-239E-5A10-A9DB-8FA56DE5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D5B3-06A7-9E61-B69A-9DE78CFB1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D86DD-372A-FCFF-FA9B-532C159EA9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31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9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976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l">
              <a:buFont typeface="Arial" panose="020B0604020202020204" pitchFamily="34" charset="0"/>
              <a:buChar char="•"/>
            </a:pPr>
            <a:r>
              <a:rPr lang="en-US" sz="1400" b="1" i="0" dirty="0">
                <a:solidFill>
                  <a:srgbClr val="242424"/>
                </a:solidFill>
                <a:effectLst/>
              </a:rPr>
              <a:t>Ask each participant to introduce themselves</a:t>
            </a:r>
            <a:r>
              <a:rPr lang="en-US" sz="1400" dirty="0">
                <a:solidFill>
                  <a:srgbClr val="242424"/>
                </a:solidFill>
              </a:rPr>
              <a:t>. They should include</a:t>
            </a:r>
            <a:r>
              <a:rPr lang="en-US" sz="1400" b="0" i="0" dirty="0">
                <a:solidFill>
                  <a:srgbClr val="242424"/>
                </a:solidFill>
                <a:effectLst/>
              </a:rPr>
              <a:t> their name and one interesting fact about themselves.</a:t>
            </a:r>
          </a:p>
          <a:p>
            <a:pPr marL="285750" indent="-285750" algn="l">
              <a:buFont typeface="Arial" panose="020B0604020202020204" pitchFamily="34" charset="0"/>
              <a:buChar char="•"/>
            </a:pPr>
            <a:r>
              <a:rPr lang="en-US" sz="1400" b="1" i="0" dirty="0">
                <a:solidFill>
                  <a:srgbClr val="242424"/>
                </a:solidFill>
                <a:effectLst/>
              </a:rPr>
              <a:t>Limit each introduction to 30 seconds</a:t>
            </a:r>
            <a:r>
              <a:rPr lang="en-US" sz="1400" b="0" i="0" dirty="0">
                <a:solidFill>
                  <a:srgbClr val="242424"/>
                </a:solidFill>
                <a:effectLst/>
              </a:rPr>
              <a:t> to keep it brief and engaging.</a:t>
            </a:r>
          </a:p>
          <a:p>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r>
              <a:rPr lang="en-AU" sz="1400" dirty="0"/>
              <a:t>Greet everyone, introduce yourself and why you’re here.</a:t>
            </a:r>
          </a:p>
          <a:p>
            <a:r>
              <a:rPr lang="en-AU" sz="1400" dirty="0"/>
              <a:t>Explain the workshops purpose. To provide an overview of accessing government services online and two factor authentication.</a:t>
            </a:r>
          </a:p>
          <a:p>
            <a:r>
              <a:rPr lang="en-AU" sz="1400" dirty="0"/>
              <a:t>Highlight the importance of government services online for work, learning and life.</a:t>
            </a:r>
          </a:p>
          <a:p>
            <a:endParaRPr lang="en-AU" sz="1400" dirty="0"/>
          </a:p>
        </p:txBody>
      </p:sp>
    </p:spTree>
    <p:extLst>
      <p:ext uri="{BB962C8B-B14F-4D97-AF65-F5344CB8AC3E}">
        <p14:creationId xmlns:p14="http://schemas.microsoft.com/office/powerpoint/2010/main" val="35307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400" b="0" i="0" dirty="0">
                <a:effectLst/>
              </a:rPr>
              <a:t>myGov is a secure way to access government services online. It allows you to link services like Centrelink, Medicare, and the ATO to your myGov account. This means you can access all these services in one place with your myGov login.</a:t>
            </a:r>
          </a:p>
          <a:p>
            <a:pPr algn="l">
              <a:buNone/>
            </a:pPr>
            <a:r>
              <a:rPr lang="en-US" sz="1400" b="0" i="0" dirty="0">
                <a:effectLst/>
              </a:rPr>
              <a:t>Using myGov makes it easier to manage your interactions with different government services. Instead of having multiple logins to remember, you can do everything from one account. This saves time and makes things simpler.</a:t>
            </a:r>
          </a:p>
          <a:p>
            <a:pPr algn="l">
              <a:buNone/>
            </a:pPr>
            <a:r>
              <a:rPr lang="en-US" sz="1400" b="0" i="0" dirty="0">
                <a:effectLst/>
              </a:rPr>
              <a:t>myGov also keeps your personal information safe. With one login, your data is protected by strong security measures. This is important when dealing with sensitive information.</a:t>
            </a:r>
          </a:p>
          <a:p>
            <a:pPr algn="l"/>
            <a:r>
              <a:rPr lang="en-US" sz="1400" b="0" i="0" dirty="0">
                <a:effectLst/>
              </a:rPr>
              <a:t>Now, let's think about this: </a:t>
            </a:r>
            <a:r>
              <a:rPr lang="en-US" sz="1400" b="1" i="0" dirty="0">
                <a:effectLst/>
              </a:rPr>
              <a:t>Have you heard of myGov before? If so, what have you used it for?</a:t>
            </a:r>
            <a:endParaRPr lang="en-US" sz="1400" b="0" i="0" dirty="0">
              <a:effectLst/>
            </a:endParaRPr>
          </a:p>
          <a:p>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6D1-7370-A3D6-F48B-5CE5922E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D60BF-7091-107F-467B-43C8F6DD2252}"/>
              </a:ext>
            </a:extLst>
          </p:cNvPr>
          <p:cNvSpPr>
            <a:spLocks noGrp="1" noRot="1" noChangeAspect="1"/>
          </p:cNvSpPr>
          <p:nvPr>
            <p:ph type="sldImg"/>
          </p:nvPr>
        </p:nvSpPr>
        <p:spPr>
          <a:xfrm>
            <a:off x="685800" y="358775"/>
            <a:ext cx="5486400" cy="3086100"/>
          </a:xfrm>
        </p:spPr>
      </p:sp>
      <p:sp>
        <p:nvSpPr>
          <p:cNvPr id="3" name="Notes Placeholder 2">
            <a:extLst>
              <a:ext uri="{FF2B5EF4-FFF2-40B4-BE49-F238E27FC236}">
                <a16:creationId xmlns:a16="http://schemas.microsoft.com/office/drawing/2014/main" id="{64B4C941-3D6C-56BE-5964-BC120A9E9FA8}"/>
              </a:ext>
            </a:extLst>
          </p:cNvPr>
          <p:cNvSpPr>
            <a:spLocks noGrp="1"/>
          </p:cNvSpPr>
          <p:nvPr>
            <p:ph type="body" idx="1"/>
          </p:nvPr>
        </p:nvSpPr>
        <p:spPr>
          <a:xfrm>
            <a:off x="685800" y="3616777"/>
            <a:ext cx="5486400" cy="5168447"/>
          </a:xfrm>
        </p:spPr>
        <p:txBody>
          <a:bodyPr/>
          <a:lstStyle/>
          <a:p>
            <a:pPr algn="l">
              <a:spcBef>
                <a:spcPts val="0"/>
              </a:spcBef>
              <a:spcAft>
                <a:spcPts val="0"/>
              </a:spcAft>
              <a:buNone/>
            </a:pPr>
            <a:r>
              <a:rPr lang="en-US" b="0" i="0" dirty="0">
                <a:solidFill>
                  <a:srgbClr val="242424"/>
                </a:solidFill>
                <a:effectLst/>
              </a:rPr>
              <a:t>To create a myGov account, you'll need an email address and access to your mobile phone. Here are the steps to follow:</a:t>
            </a:r>
          </a:p>
          <a:p>
            <a:pPr algn="l">
              <a:spcBef>
                <a:spcPts val="0"/>
              </a:spcBef>
              <a:spcAft>
                <a:spcPts val="0"/>
              </a:spcAft>
              <a:buNone/>
            </a:pP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Go to myGov and select Create account.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This is the first step where you start the process.</a:t>
            </a:r>
          </a:p>
          <a:p>
            <a:pPr marL="228600" indent="-228600" algn="l">
              <a:spcBef>
                <a:spcPts val="0"/>
              </a:spcBef>
              <a:spcAft>
                <a:spcPts val="0"/>
              </a:spcAft>
              <a:buFont typeface="+mj-lt"/>
              <a:buAutoNum type="arabicPeriod"/>
            </a:pPr>
            <a:r>
              <a:rPr lang="en-US" b="1" i="0" dirty="0">
                <a:solidFill>
                  <a:srgbClr val="242424"/>
                </a:solidFill>
                <a:effectLst/>
              </a:rPr>
              <a:t>Select Continue with email.</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You'll be using your email to set up the account.</a:t>
            </a:r>
          </a:p>
          <a:p>
            <a:pPr marL="228600" indent="-228600" algn="l">
              <a:spcBef>
                <a:spcPts val="0"/>
              </a:spcBef>
              <a:spcAft>
                <a:spcPts val="0"/>
              </a:spcAft>
              <a:buFont typeface="+mj-lt"/>
              <a:buAutoNum type="arabicPeriod"/>
            </a:pPr>
            <a:r>
              <a:rPr lang="en-US" b="1" i="0" dirty="0">
                <a:solidFill>
                  <a:srgbClr val="242424"/>
                </a:solidFill>
                <a:effectLst/>
              </a:rPr>
              <a:t>Read the Privacy Notice and Terms of Use. If you understand and agree to the Terms of Use,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It's important to read and understand these terms before proceeding.</a:t>
            </a:r>
          </a:p>
          <a:p>
            <a:pPr marL="228600" indent="-228600" algn="l">
              <a:spcBef>
                <a:spcPts val="0"/>
              </a:spcBef>
              <a:spcAft>
                <a:spcPts val="0"/>
              </a:spcAft>
              <a:buFont typeface="+mj-lt"/>
              <a:buAutoNum type="arabicPeriod"/>
            </a:pPr>
            <a:r>
              <a:rPr lang="en-US" b="1" i="0" dirty="0">
                <a:solidFill>
                  <a:srgbClr val="242424"/>
                </a:solidFill>
                <a:effectLst/>
              </a:rPr>
              <a:t>Enter an Email Address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Make sure to use an email address you have access to.</a:t>
            </a:r>
          </a:p>
          <a:p>
            <a:pPr marL="228600" indent="-228600" algn="l">
              <a:spcBef>
                <a:spcPts val="0"/>
              </a:spcBef>
              <a:spcAft>
                <a:spcPts val="0"/>
              </a:spcAft>
              <a:buFont typeface="+mj-lt"/>
              <a:buAutoNum type="arabicPeriod"/>
            </a:pPr>
            <a:r>
              <a:rPr lang="en-US" b="1" i="0" dirty="0">
                <a:solidFill>
                  <a:srgbClr val="242424"/>
                </a:solidFill>
                <a:effectLst/>
              </a:rPr>
              <a:t>Enter the Code sent to your email, then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Check your email for a code and enter it to verify your email address.</a:t>
            </a:r>
          </a:p>
          <a:p>
            <a:pPr marL="228600" indent="-228600" algn="l">
              <a:spcBef>
                <a:spcPts val="0"/>
              </a:spcBef>
              <a:spcAft>
                <a:spcPts val="0"/>
              </a:spcAft>
              <a:buFont typeface="+mj-lt"/>
              <a:buAutoNum type="arabicPeriod"/>
            </a:pPr>
            <a:r>
              <a:rPr lang="en-US" b="1" i="0" dirty="0">
                <a:solidFill>
                  <a:srgbClr val="242424"/>
                </a:solidFill>
                <a:effectLst/>
              </a:rPr>
              <a:t>Enter your Mobile Number (optional)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You can add your mobile number for additional security.</a:t>
            </a:r>
          </a:p>
          <a:p>
            <a:pPr marL="228600" indent="-228600" algn="l">
              <a:spcBef>
                <a:spcPts val="0"/>
              </a:spcBef>
              <a:spcAft>
                <a:spcPts val="0"/>
              </a:spcAft>
              <a:buFont typeface="+mj-lt"/>
              <a:buAutoNum type="arabicPeriod"/>
            </a:pPr>
            <a:r>
              <a:rPr lang="en-US" b="1" i="0" dirty="0">
                <a:solidFill>
                  <a:srgbClr val="242424"/>
                </a:solidFill>
                <a:effectLst/>
              </a:rPr>
              <a:t>Enter the Code sent to your mobile phone and select Next.</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If you provided a mobile number, you'll receive a code to verify it.</a:t>
            </a:r>
          </a:p>
          <a:p>
            <a:pPr marL="228600" indent="-228600" algn="l">
              <a:spcBef>
                <a:spcPts val="0"/>
              </a:spcBef>
              <a:spcAft>
                <a:spcPts val="0"/>
              </a:spcAft>
              <a:buFont typeface="+mj-lt"/>
              <a:buAutoNum type="arabicPeriod"/>
            </a:pPr>
            <a:r>
              <a:rPr lang="en-US" b="1" i="0" dirty="0">
                <a:solidFill>
                  <a:srgbClr val="242424"/>
                </a:solidFill>
                <a:effectLst/>
              </a:rPr>
              <a:t>Enter a Password and then Re-enter password.</a:t>
            </a:r>
            <a:endParaRPr lang="en-US" b="0" i="0" dirty="0">
              <a:solidFill>
                <a:srgbClr val="242424"/>
              </a:solidFill>
              <a:effectLst/>
            </a:endParaRPr>
          </a:p>
          <a:p>
            <a:pPr marL="685800" lvl="1" indent="-228600" algn="l">
              <a:spcBef>
                <a:spcPts val="0"/>
              </a:spcBef>
              <a:spcAft>
                <a:spcPts val="0"/>
              </a:spcAft>
              <a:buFont typeface="Arial" panose="020B0604020202020204" pitchFamily="34" charset="0"/>
              <a:buChar char="•"/>
            </a:pPr>
            <a:r>
              <a:rPr lang="en-US" b="0" i="0" dirty="0">
                <a:solidFill>
                  <a:srgbClr val="242424"/>
                </a:solidFill>
                <a:effectLst/>
              </a:rPr>
              <a:t>Choose a strong password and confirm it.</a:t>
            </a:r>
          </a:p>
          <a:p>
            <a:pPr marL="228600" indent="-228600" algn="l">
              <a:spcBef>
                <a:spcPts val="0"/>
              </a:spcBef>
              <a:spcAft>
                <a:spcPts val="0"/>
              </a:spcAft>
              <a:buFont typeface="+mj-lt"/>
              <a:buAutoNum type="arabicPeriod"/>
            </a:pPr>
            <a:r>
              <a:rPr lang="en-US" b="1" i="0" dirty="0">
                <a:solidFill>
                  <a:srgbClr val="242424"/>
                </a:solidFill>
                <a:effectLst/>
              </a:rPr>
              <a:t>Create your 3 Secret questions and answers. Choose from the list or create your own.</a:t>
            </a:r>
            <a:endParaRPr lang="en-US" b="0" i="0" dirty="0">
              <a:solidFill>
                <a:srgbClr val="242424"/>
              </a:solidFill>
              <a:effectLst/>
            </a:endParaRPr>
          </a:p>
          <a:p>
            <a:pPr marL="742950" lvl="1" indent="-285750" algn="l">
              <a:spcBef>
                <a:spcPts val="0"/>
              </a:spcBef>
              <a:spcAft>
                <a:spcPts val="0"/>
              </a:spcAft>
              <a:buFont typeface="Arial" panose="020B0604020202020204" pitchFamily="34" charset="0"/>
              <a:buChar char="•"/>
            </a:pPr>
            <a:r>
              <a:rPr lang="en-US" b="0" i="0" dirty="0">
                <a:solidFill>
                  <a:srgbClr val="242424"/>
                </a:solidFill>
                <a:effectLst/>
              </a:rPr>
              <a:t>These questions will help secure your account.</a:t>
            </a:r>
          </a:p>
          <a:p>
            <a:pPr algn="l">
              <a:spcBef>
                <a:spcPts val="0"/>
              </a:spcBef>
              <a:spcAft>
                <a:spcPts val="0"/>
              </a:spcAft>
            </a:pPr>
            <a:endParaRPr lang="en-US" b="0" i="0" dirty="0">
              <a:solidFill>
                <a:srgbClr val="242424"/>
              </a:solidFill>
              <a:effectLst/>
            </a:endParaRPr>
          </a:p>
          <a:p>
            <a:pPr algn="l">
              <a:spcBef>
                <a:spcPts val="0"/>
              </a:spcBef>
              <a:spcAft>
                <a:spcPts val="0"/>
              </a:spcAft>
            </a:pPr>
            <a:r>
              <a:rPr lang="en-US" b="0" i="0" dirty="0">
                <a:solidFill>
                  <a:srgbClr val="242424"/>
                </a:solidFill>
                <a:effectLst/>
              </a:rPr>
              <a:t>For more detailed information, you can visit the myGov help page: myGov Help.</a:t>
            </a:r>
          </a:p>
          <a:p>
            <a:pPr>
              <a:spcBef>
                <a:spcPts val="0"/>
              </a:spcBef>
              <a:spcAft>
                <a:spcPts val="0"/>
              </a:spcAft>
            </a:pPr>
            <a:endParaRPr lang="en-AU" dirty="0"/>
          </a:p>
        </p:txBody>
      </p:sp>
    </p:spTree>
    <p:extLst>
      <p:ext uri="{BB962C8B-B14F-4D97-AF65-F5344CB8AC3E}">
        <p14:creationId xmlns:p14="http://schemas.microsoft.com/office/powerpoint/2010/main" val="10025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28654"/>
            <a:ext cx="5486400" cy="4494068"/>
          </a:xfrm>
        </p:spPr>
        <p:txBody>
          <a:bodyPr/>
          <a:lstStyle/>
          <a:p>
            <a:pPr algn="l">
              <a:spcBef>
                <a:spcPts val="0"/>
              </a:spcBef>
              <a:spcAft>
                <a:spcPts val="0"/>
              </a:spcAft>
              <a:buFont typeface="Arial" panose="020B0604020202020204" pitchFamily="34" charset="0"/>
              <a:buNone/>
            </a:pPr>
            <a:r>
              <a:rPr lang="en-US" b="0" i="0" dirty="0">
                <a:solidFill>
                  <a:srgbClr val="242424"/>
                </a:solidFill>
                <a:effectLst/>
              </a:rPr>
              <a:t>Provide an introduction to linking services. Explain the importance of setting up a </a:t>
            </a:r>
            <a:r>
              <a:rPr lang="en-US" b="0" i="0" dirty="0" err="1">
                <a:solidFill>
                  <a:srgbClr val="242424"/>
                </a:solidFill>
                <a:effectLst/>
              </a:rPr>
              <a:t>myGov</a:t>
            </a:r>
            <a:r>
              <a:rPr lang="en-US" b="0" i="0" dirty="0">
                <a:solidFill>
                  <a:srgbClr val="242424"/>
                </a:solidFill>
                <a:effectLst/>
              </a:rPr>
              <a:t> account to link everything to it.</a:t>
            </a:r>
            <a:endParaRPr lang="en-US" dirty="0">
              <a:solidFill>
                <a:srgbClr val="242424"/>
              </a:solidFill>
            </a:endParaRPr>
          </a:p>
          <a:p>
            <a:pPr algn="l">
              <a:spcBef>
                <a:spcPts val="0"/>
              </a:spcBef>
              <a:spcAft>
                <a:spcPts val="0"/>
              </a:spcAft>
              <a:buFont typeface="Arial" panose="020B0604020202020204" pitchFamily="34" charset="0"/>
              <a:buNone/>
            </a:pPr>
            <a:endParaRPr lang="en-US" b="0" i="0" dirty="0">
              <a:solidFill>
                <a:srgbClr val="242424"/>
              </a:solidFill>
              <a:effectLst/>
            </a:endParaRPr>
          </a:p>
          <a:p>
            <a:pPr algn="l">
              <a:spcBef>
                <a:spcPts val="0"/>
              </a:spcBef>
              <a:spcAft>
                <a:spcPts val="0"/>
              </a:spcAft>
              <a:buNone/>
            </a:pPr>
            <a:r>
              <a:rPr lang="en-US" b="1" i="0" dirty="0">
                <a:solidFill>
                  <a:srgbClr val="242424"/>
                </a:solidFill>
                <a:effectLst/>
              </a:rPr>
              <a:t>Why Link Services to myGov?</a:t>
            </a:r>
            <a:endParaRPr lang="en-US" b="0" i="0" dirty="0">
              <a:solidFill>
                <a:srgbClr val="242424"/>
              </a:solidFill>
              <a:effectLst/>
            </a:endParaRPr>
          </a:p>
          <a:p>
            <a:pPr marL="228600" indent="-228600" algn="l">
              <a:spcBef>
                <a:spcPts val="0"/>
              </a:spcBef>
              <a:spcAft>
                <a:spcPts val="0"/>
              </a:spcAft>
              <a:buFont typeface="+mj-lt"/>
              <a:buAutoNum type="arabicPeriod"/>
            </a:pPr>
            <a:r>
              <a:rPr lang="en-US" b="1" i="0" dirty="0">
                <a:solidFill>
                  <a:srgbClr val="242424"/>
                </a:solidFill>
                <a:effectLst/>
              </a:rPr>
              <a:t>Easy to Use</a:t>
            </a:r>
            <a:r>
              <a:rPr lang="en-US" dirty="0">
                <a:solidFill>
                  <a:srgbClr val="242424"/>
                </a:solidFill>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Linking services to your myGov account means you can access them all in one place. No need to remember different logins or websites.</a:t>
            </a:r>
          </a:p>
          <a:p>
            <a:pPr marL="228600" indent="-228600" algn="l">
              <a:spcBef>
                <a:spcPts val="0"/>
              </a:spcBef>
              <a:spcAft>
                <a:spcPts val="0"/>
              </a:spcAft>
              <a:buFont typeface="+mj-lt"/>
              <a:buAutoNum type="arabicPeriod"/>
            </a:pPr>
            <a:r>
              <a:rPr lang="en-US" b="1" i="0" dirty="0">
                <a:solidFill>
                  <a:srgbClr val="242424"/>
                </a:solidFill>
                <a:effectLst/>
              </a:rPr>
              <a:t>Safe and Secure.</a:t>
            </a:r>
          </a:p>
          <a:p>
            <a:pPr marL="685800" lvl="1" indent="-228600">
              <a:spcBef>
                <a:spcPts val="0"/>
              </a:spcBef>
              <a:spcAft>
                <a:spcPts val="0"/>
              </a:spcAft>
              <a:buFont typeface="Arial" panose="020B0604020202020204" pitchFamily="34" charset="0"/>
              <a:buChar char="•"/>
            </a:pPr>
            <a:r>
              <a:rPr lang="en-US" b="0" i="0" dirty="0" err="1">
                <a:solidFill>
                  <a:srgbClr val="242424"/>
                </a:solidFill>
                <a:effectLst/>
              </a:rPr>
              <a:t>myGov</a:t>
            </a:r>
            <a:r>
              <a:rPr lang="en-US" b="0" i="0" dirty="0">
                <a:solidFill>
                  <a:srgbClr val="242424"/>
                </a:solidFill>
                <a:effectLst/>
              </a:rPr>
              <a:t> uses strong security to keep your personal information safe.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With one login, you can be sure your data is protected.</a:t>
            </a:r>
          </a:p>
          <a:p>
            <a:pPr marL="228600" indent="-228600" algn="l">
              <a:spcBef>
                <a:spcPts val="0"/>
              </a:spcBef>
              <a:spcAft>
                <a:spcPts val="0"/>
              </a:spcAft>
              <a:buFont typeface="+mj-lt"/>
              <a:buAutoNum type="arabicPeriod"/>
            </a:pPr>
            <a:r>
              <a:rPr lang="en-US" b="1" i="0" dirty="0">
                <a:solidFill>
                  <a:srgbClr val="242424"/>
                </a:solidFill>
                <a:effectLst/>
              </a:rPr>
              <a:t>Saves Time</a:t>
            </a:r>
            <a:r>
              <a:rPr lang="en-US" dirty="0">
                <a:solidFill>
                  <a:srgbClr val="242424"/>
                </a:solidFill>
              </a:rPr>
              <a:t>.</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It’s quicker to manage your interactions with government services.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You can:</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update your details,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get messages in your myGov Inbox, and </a:t>
            </a:r>
          </a:p>
          <a:p>
            <a:pPr marL="1143000" lvl="2" indent="-228600">
              <a:spcBef>
                <a:spcPts val="0"/>
              </a:spcBef>
              <a:spcAft>
                <a:spcPts val="0"/>
              </a:spcAft>
              <a:buFont typeface="Arial" panose="020B0604020202020204" pitchFamily="34" charset="0"/>
              <a:buChar char="•"/>
            </a:pPr>
            <a:r>
              <a:rPr lang="en-US" b="0" i="0" dirty="0">
                <a:solidFill>
                  <a:srgbClr val="242424"/>
                </a:solidFill>
                <a:effectLst/>
              </a:rPr>
              <a:t>access your accounts from anywhere, even if you’re overseas.</a:t>
            </a:r>
          </a:p>
          <a:p>
            <a:pPr marL="228600" indent="-228600" algn="l">
              <a:spcBef>
                <a:spcPts val="0"/>
              </a:spcBef>
              <a:spcAft>
                <a:spcPts val="0"/>
              </a:spcAft>
              <a:buFont typeface="+mj-lt"/>
              <a:buAutoNum type="arabicPeriod"/>
            </a:pPr>
            <a:r>
              <a:rPr lang="en-US" b="1" i="0" dirty="0">
                <a:solidFill>
                  <a:srgbClr val="242424"/>
                </a:solidFill>
                <a:effectLst/>
              </a:rPr>
              <a:t>All in One Place</a:t>
            </a:r>
            <a:r>
              <a:rPr lang="en-US" dirty="0">
                <a:solidFill>
                  <a:srgbClr val="242424"/>
                </a:solidFill>
              </a:rPr>
              <a:t>.</a:t>
            </a:r>
            <a:r>
              <a:rPr lang="en-US" b="0" i="0" dirty="0">
                <a:solidFill>
                  <a:srgbClr val="242424"/>
                </a:solidFill>
                <a:effectLst/>
              </a:rPr>
              <a:t> </a:t>
            </a:r>
          </a:p>
          <a:p>
            <a:pPr marL="685800" lvl="1" indent="-228600">
              <a:spcBef>
                <a:spcPts val="0"/>
              </a:spcBef>
              <a:spcAft>
                <a:spcPts val="0"/>
              </a:spcAft>
              <a:buFont typeface="Arial" panose="020B0604020202020204" pitchFamily="34" charset="0"/>
              <a:buChar char="•"/>
            </a:pPr>
            <a:r>
              <a:rPr lang="en-US" b="0" i="0" dirty="0">
                <a:solidFill>
                  <a:srgbClr val="242424"/>
                </a:solidFill>
                <a:effectLst/>
              </a:rPr>
              <a:t>All important </a:t>
            </a:r>
            <a:r>
              <a:rPr lang="en-US" dirty="0">
                <a:solidFill>
                  <a:srgbClr val="242424"/>
                </a:solidFill>
              </a:rPr>
              <a:t>information </a:t>
            </a:r>
            <a:r>
              <a:rPr lang="en-US" b="0" i="0" dirty="0">
                <a:solidFill>
                  <a:srgbClr val="242424"/>
                </a:solidFill>
                <a:effectLst/>
              </a:rPr>
              <a:t>linked services go to your myGov Inbox, so you won’t miss any updates.</a:t>
            </a:r>
          </a:p>
          <a:p>
            <a:pPr algn="l">
              <a:spcBef>
                <a:spcPts val="0"/>
              </a:spcBef>
              <a:spcAft>
                <a:spcPts val="0"/>
              </a:spcAft>
            </a:pPr>
            <a:endParaRPr lang="en-US" b="0" i="0" dirty="0">
              <a:solidFill>
                <a:srgbClr val="242424"/>
              </a:solidFill>
              <a:effectLst/>
            </a:endParaRP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Linking services to your myGov account makes it easier and safer to manage your information and get the support you need.</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You should keep you myGov login details private.</a:t>
            </a:r>
          </a:p>
          <a:p>
            <a:pPr marL="171450" indent="-171450" algn="l">
              <a:spcBef>
                <a:spcPts val="0"/>
              </a:spcBef>
              <a:spcAft>
                <a:spcPts val="0"/>
              </a:spcAft>
              <a:buFont typeface="Arial" panose="020B0604020202020204" pitchFamily="34" charset="0"/>
              <a:buChar char="•"/>
            </a:pPr>
            <a:r>
              <a:rPr lang="en-US" b="0" i="0" dirty="0">
                <a:solidFill>
                  <a:srgbClr val="242424"/>
                </a:solidFill>
                <a:effectLst/>
              </a:rPr>
              <a:t>Discuss each of the services on the screen or any others that folks may use.</a:t>
            </a:r>
          </a:p>
        </p:txBody>
      </p:sp>
    </p:spTree>
    <p:extLst>
      <p:ext uri="{BB962C8B-B14F-4D97-AF65-F5344CB8AC3E}">
        <p14:creationId xmlns:p14="http://schemas.microsoft.com/office/powerpoint/2010/main" val="289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CRC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CRC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CRC Champions Program</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CRC Champions Program</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CRC Champions Program</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CRC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my.gov.au/en/about/help/mygov-website/link-services-to-your-account/link-centrelink"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medicare"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https://my.gov.au/en/about/help/mygov-website/link-services-to-your-account" TargetMode="External"/><Relationship Id="rId3" Type="http://schemas.openxmlformats.org/officeDocument/2006/relationships/hyperlink" Target="https://goodthingsaustralia.org/wp-content/uploads/2024/05/smithfamily_mygov.pdf" TargetMode="External"/><Relationship Id="rId7" Type="http://schemas.openxmlformats.org/officeDocument/2006/relationships/hyperlink" Target="https://my.gov.au/en/about/help/mygov-website/link-services-to-your-account/link-my-health-record#how-to-link-my-health-record-to-m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y.gov.au/en/about/help/mygov-website/link-services-to-your-account/link-medicare" TargetMode="External"/><Relationship Id="rId5" Type="http://schemas.openxmlformats.org/officeDocument/2006/relationships/hyperlink" Target="https://my.gov.au/en/about/help/mygov-website/link-services-to-your-account/link-the-australian-taxation-office" TargetMode="External"/><Relationship Id="rId4" Type="http://schemas.openxmlformats.org/officeDocument/2006/relationships/hyperlink" Target="https://my.gov.au/en/about/help/mygov-website/link-services-to-your-account/link-centrelink#how-to-link-centrelink-to-mygov" TargetMode="External"/><Relationship Id="rId9" Type="http://schemas.openxmlformats.org/officeDocument/2006/relationships/hyperlink" Target="mailto:Elliot@wacoss.org.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my.gov.au/en/about/help/mygov-website/link-services-to-your-account/link-my-health-record#how-to-link-my-health-record-to-mygov" TargetMode="External"/><Relationship Id="rId3" Type="http://schemas.openxmlformats.org/officeDocument/2006/relationships/image" Target="../media/image21.jpg"/><Relationship Id="rId7" Type="http://schemas.openxmlformats.org/officeDocument/2006/relationships/hyperlink" Target="https://my.gov.au/en/about/help/mygov-website/link-services-to-your-account/link-medicare" TargetMode="External"/><Relationship Id="rId2" Type="http://schemas.openxmlformats.org/officeDocument/2006/relationships/notesSlide" Target="../notesSlides/notesSlide24.xml"/><Relationship Id="rId1" Type="http://schemas.openxmlformats.org/officeDocument/2006/relationships/slideLayout" Target="../slideLayouts/slideLayout89.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hyperlink" Target="https://my.gov.au/en/about/help/mygov-website/link-services-to-your-account/link-centrelink#how-to-link-centrelink-to-mygov" TargetMode="External"/><Relationship Id="rId4" Type="http://schemas.openxmlformats.org/officeDocument/2006/relationships/hyperlink" Target="https://goodthingsaustralia.org/wp-content/uploads/2024/05/smithfamily_mygov.pdf" TargetMode="External"/><Relationship Id="rId9" Type="http://schemas.openxmlformats.org/officeDocument/2006/relationships/hyperlink" Target="https://my.gov.au/en/about/help/mygov-website/link-services-to-your-accoun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hyperlink" Target="https://my.gov.au/en/about/help/mygov-website/create-mygov-account" TargetMode="External"/><Relationship Id="rId4" Type="http://schemas.openxmlformats.org/officeDocument/2006/relationships/hyperlink" Target="https://my.gov.au/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80063" y="4161689"/>
            <a:ext cx="9204960" cy="1361354"/>
          </a:xfrm>
        </p:spPr>
        <p:txBody>
          <a:bodyPr/>
          <a:lstStyle/>
          <a:p>
            <a:pPr eaLnBrk="1" hangingPunct="1"/>
            <a:r>
              <a:rPr lang="en-AU" sz="4400" noProof="0" dirty="0">
                <a:solidFill>
                  <a:schemeClr val="bg1"/>
                </a:solidFill>
                <a:cs typeface="Arial" panose="020B0604020202020204" pitchFamily="34" charset="0"/>
              </a:rPr>
              <a:t>Digital Skills Training – Government Services online</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95303" y="5499100"/>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5535612" cy="24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D679AD1-340F-4FFF-BCF2-2A57443AE9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743" y="5796667"/>
            <a:ext cx="2586513" cy="833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9E50-662F-E83D-00A6-6C23AE48FB58}"/>
              </a:ext>
            </a:extLst>
          </p:cNvPr>
          <p:cNvSpPr>
            <a:spLocks noGrp="1"/>
          </p:cNvSpPr>
          <p:nvPr>
            <p:ph type="title"/>
          </p:nvPr>
        </p:nvSpPr>
        <p:spPr>
          <a:xfrm>
            <a:off x="838200" y="365125"/>
            <a:ext cx="9228138" cy="1325563"/>
          </a:xfrm>
        </p:spPr>
        <p:txBody>
          <a:bodyPr wrap="square" anchor="ctr">
            <a:normAutofit/>
          </a:bodyPr>
          <a:lstStyle/>
          <a:p>
            <a:r>
              <a:rPr lang="en-US" dirty="0"/>
              <a:t>Linking Centrelink to a myGov Account</a:t>
            </a:r>
            <a:endParaRPr lang="en-AU" dirty="0"/>
          </a:p>
        </p:txBody>
      </p:sp>
      <p:sp>
        <p:nvSpPr>
          <p:cNvPr id="5" name="Footer Placeholder 4">
            <a:extLst>
              <a:ext uri="{FF2B5EF4-FFF2-40B4-BE49-F238E27FC236}">
                <a16:creationId xmlns:a16="http://schemas.microsoft.com/office/drawing/2014/main" id="{CBB49518-4AB0-B127-1CCF-0C743334577A}"/>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83E7664B-D2A0-3C28-3452-579A5FCE60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10</a:t>
            </a:fld>
            <a:endParaRPr lang="en-AU" altLang="en-US"/>
          </a:p>
        </p:txBody>
      </p:sp>
      <p:pic>
        <p:nvPicPr>
          <p:cNvPr id="10" name="Picture 2" descr="myGov Home | myGov">
            <a:extLst>
              <a:ext uri="{FF2B5EF4-FFF2-40B4-BE49-F238E27FC236}">
                <a16:creationId xmlns:a16="http://schemas.microsoft.com/office/drawing/2014/main" id="{68502F9C-2E4E-3562-FB75-0EC3347EE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3350F556-BCDE-CE7D-80CB-44BD8CC0C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00015" y="4139719"/>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FBF4226-D5CA-77C9-3581-74AAF6780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3A65A5CF-A63F-EFBA-C997-23E768344BCB}"/>
              </a:ext>
            </a:extLst>
          </p:cNvPr>
          <p:cNvSpPr>
            <a:spLocks noGrp="1"/>
          </p:cNvSpPr>
          <p:nvPr>
            <p:ph sz="half" idx="2"/>
          </p:nvPr>
        </p:nvSpPr>
        <p:spPr/>
        <p:txBody>
          <a:bodyPr/>
          <a:lstStyle/>
          <a:p>
            <a:r>
              <a:rPr lang="en-AU" dirty="0">
                <a:solidFill>
                  <a:schemeClr val="tx1"/>
                </a:solidFill>
              </a:rPr>
              <a:t>How you link Centrelink depends whether you have a Customer Reference Number or Not.</a:t>
            </a:r>
          </a:p>
          <a:p>
            <a:r>
              <a:rPr lang="en-AU" dirty="0">
                <a:solidFill>
                  <a:schemeClr val="tx1"/>
                </a:solidFill>
              </a:rPr>
              <a:t>Refer to the handout for information about how to connect these or go to:</a:t>
            </a:r>
          </a:p>
          <a:p>
            <a:pPr marL="0" indent="0">
              <a:buNone/>
            </a:pPr>
            <a:r>
              <a:rPr lang="en-AU" dirty="0">
                <a:hlinkClick r:id="rId7"/>
              </a:rPr>
              <a:t>https://my.gov.au/en/about/help/mygov-website/link-services-to-your-account/link-centrelink</a:t>
            </a:r>
            <a:r>
              <a:rPr lang="en-AU" dirty="0"/>
              <a:t> </a:t>
            </a:r>
          </a:p>
        </p:txBody>
      </p:sp>
    </p:spTree>
    <p:extLst>
      <p:ext uri="{BB962C8B-B14F-4D97-AF65-F5344CB8AC3E}">
        <p14:creationId xmlns:p14="http://schemas.microsoft.com/office/powerpoint/2010/main" val="14061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4A2-BD30-2EA4-7AB5-D6ED5D2F7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2068-9E73-6FE4-1FB3-21A83127C6BE}"/>
              </a:ext>
            </a:extLst>
          </p:cNvPr>
          <p:cNvSpPr>
            <a:spLocks noGrp="1"/>
          </p:cNvSpPr>
          <p:nvPr>
            <p:ph type="title"/>
          </p:nvPr>
        </p:nvSpPr>
        <p:spPr>
          <a:xfrm>
            <a:off x="838200" y="365125"/>
            <a:ext cx="9228138" cy="1325563"/>
          </a:xfrm>
        </p:spPr>
        <p:txBody>
          <a:bodyPr wrap="square" anchor="ctr">
            <a:normAutofit/>
          </a:bodyPr>
          <a:lstStyle/>
          <a:p>
            <a:r>
              <a:rPr lang="en-US" dirty="0"/>
              <a:t>Linking Centrelink to a myGov Account</a:t>
            </a:r>
            <a:endParaRPr lang="en-AU" dirty="0"/>
          </a:p>
        </p:txBody>
      </p:sp>
      <p:sp>
        <p:nvSpPr>
          <p:cNvPr id="5" name="Footer Placeholder 4">
            <a:extLst>
              <a:ext uri="{FF2B5EF4-FFF2-40B4-BE49-F238E27FC236}">
                <a16:creationId xmlns:a16="http://schemas.microsoft.com/office/drawing/2014/main" id="{1A03333F-C92B-41D9-92AF-8678C4B42F5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BFFB594A-1621-E808-2ED9-D52449F4245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pic>
        <p:nvPicPr>
          <p:cNvPr id="10" name="Picture 2" descr="myGov Home | myGov">
            <a:extLst>
              <a:ext uri="{FF2B5EF4-FFF2-40B4-BE49-F238E27FC236}">
                <a16:creationId xmlns:a16="http://schemas.microsoft.com/office/drawing/2014/main" id="{95F1D8DC-E4C3-27D4-A352-30989BCA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59752"/>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DBC3C607-9621-41C4-4F15-5F4A2BD8D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33786" y="3973846"/>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841DB81-1EE0-3BFD-1D3D-8B1441F646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9199826" y="3161539"/>
            <a:ext cx="914400" cy="914400"/>
          </a:xfrm>
          <a:prstGeom prst="rect">
            <a:avLst/>
          </a:prstGeom>
        </p:spPr>
      </p:pic>
      <p:sp>
        <p:nvSpPr>
          <p:cNvPr id="16" name="Content Placeholder 15">
            <a:extLst>
              <a:ext uri="{FF2B5EF4-FFF2-40B4-BE49-F238E27FC236}">
                <a16:creationId xmlns:a16="http://schemas.microsoft.com/office/drawing/2014/main" id="{8F418CCB-C203-D47B-B477-8B5CD6FD62E6}"/>
              </a:ext>
            </a:extLst>
          </p:cNvPr>
          <p:cNvSpPr>
            <a:spLocks noGrp="1"/>
          </p:cNvSpPr>
          <p:nvPr>
            <p:ph sz="half" idx="2"/>
          </p:nvPr>
        </p:nvSpPr>
        <p:spPr>
          <a:xfrm>
            <a:off x="755707" y="1798184"/>
            <a:ext cx="6531429" cy="3929223"/>
          </a:xfrm>
        </p:spPr>
        <p:txBody>
          <a:bodyPr/>
          <a:lstStyle/>
          <a:p>
            <a:pPr marL="0" indent="0">
              <a:buNone/>
            </a:pPr>
            <a:r>
              <a:rPr lang="en-US" b="0" i="0" dirty="0">
                <a:solidFill>
                  <a:srgbClr val="000000"/>
                </a:solidFill>
                <a:effectLst/>
                <a:latin typeface="+mj-lt"/>
              </a:rPr>
              <a:t>When you link Centrelink to your myGov account you can:</a:t>
            </a:r>
          </a:p>
          <a:p>
            <a:r>
              <a:rPr lang="en-US" b="0" i="0" dirty="0">
                <a:solidFill>
                  <a:srgbClr val="000000"/>
                </a:solidFill>
                <a:effectLst/>
                <a:latin typeface="+mj-lt"/>
              </a:rPr>
              <a:t>find your Centrelink Reference Number (CRN),</a:t>
            </a:r>
          </a:p>
          <a:p>
            <a:r>
              <a:rPr lang="en-US" b="0" i="0" dirty="0">
                <a:solidFill>
                  <a:srgbClr val="000000"/>
                </a:solidFill>
                <a:effectLst/>
                <a:latin typeface="+mj-lt"/>
              </a:rPr>
              <a:t>claim a payment,</a:t>
            </a:r>
          </a:p>
          <a:p>
            <a:r>
              <a:rPr lang="en-US" b="0" i="0" dirty="0">
                <a:solidFill>
                  <a:srgbClr val="000000"/>
                </a:solidFill>
                <a:effectLst/>
                <a:latin typeface="+mj-lt"/>
              </a:rPr>
              <a:t>track your claim,</a:t>
            </a:r>
          </a:p>
          <a:p>
            <a:r>
              <a:rPr lang="en-US" b="0" i="0" dirty="0">
                <a:solidFill>
                  <a:srgbClr val="000000"/>
                </a:solidFill>
                <a:effectLst/>
                <a:latin typeface="+mj-lt"/>
              </a:rPr>
              <a:t>upload documents,</a:t>
            </a:r>
          </a:p>
          <a:p>
            <a:r>
              <a:rPr lang="en-US" b="0" i="0" dirty="0">
                <a:solidFill>
                  <a:srgbClr val="000000"/>
                </a:solidFill>
                <a:effectLst/>
                <a:latin typeface="+mj-lt"/>
              </a:rPr>
              <a:t>report your income,</a:t>
            </a:r>
          </a:p>
          <a:p>
            <a:r>
              <a:rPr lang="en-US" b="0" i="0" dirty="0">
                <a:solidFill>
                  <a:srgbClr val="000000"/>
                </a:solidFill>
                <a:effectLst/>
                <a:latin typeface="+mj-lt"/>
              </a:rPr>
              <a:t>manage your details with Centrelink.</a:t>
            </a:r>
          </a:p>
        </p:txBody>
      </p:sp>
    </p:spTree>
    <p:extLst>
      <p:ext uri="{BB962C8B-B14F-4D97-AF65-F5344CB8AC3E}">
        <p14:creationId xmlns:p14="http://schemas.microsoft.com/office/powerpoint/2010/main" val="40169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19E4-CC85-B351-F2AF-3B5038D63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46BC5-E1A8-9662-BA9A-0F800D24770D}"/>
              </a:ext>
            </a:extLst>
          </p:cNvPr>
          <p:cNvSpPr>
            <a:spLocks noGrp="1"/>
          </p:cNvSpPr>
          <p:nvPr>
            <p:ph type="title"/>
          </p:nvPr>
        </p:nvSpPr>
        <p:spPr>
          <a:xfrm>
            <a:off x="838200" y="365125"/>
            <a:ext cx="9228138" cy="1325563"/>
          </a:xfrm>
        </p:spPr>
        <p:txBody>
          <a:bodyPr wrap="square" anchor="ctr">
            <a:normAutofit/>
          </a:bodyPr>
          <a:lstStyle/>
          <a:p>
            <a:r>
              <a:rPr lang="en-US" dirty="0"/>
              <a:t>Linking the </a:t>
            </a:r>
            <a:r>
              <a:rPr lang="en-US" dirty="0" err="1"/>
              <a:t>ato</a:t>
            </a:r>
            <a:r>
              <a:rPr lang="en-US" dirty="0"/>
              <a:t> to your myGov Account</a:t>
            </a:r>
            <a:endParaRPr lang="en-AU" dirty="0"/>
          </a:p>
        </p:txBody>
      </p:sp>
      <p:sp>
        <p:nvSpPr>
          <p:cNvPr id="5" name="Footer Placeholder 4">
            <a:extLst>
              <a:ext uri="{FF2B5EF4-FFF2-40B4-BE49-F238E27FC236}">
                <a16:creationId xmlns:a16="http://schemas.microsoft.com/office/drawing/2014/main" id="{3010A2EC-68A9-8322-1379-0E94B6D5EDD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3A358132-C9C5-A491-9A39-F3BF3FF3C96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12</a:t>
            </a:fld>
            <a:endParaRPr lang="en-AU" altLang="en-US"/>
          </a:p>
        </p:txBody>
      </p:sp>
      <p:pic>
        <p:nvPicPr>
          <p:cNvPr id="10" name="Picture 2" descr="myGov Home | myGov">
            <a:extLst>
              <a:ext uri="{FF2B5EF4-FFF2-40B4-BE49-F238E27FC236}">
                <a16:creationId xmlns:a16="http://schemas.microsoft.com/office/drawing/2014/main" id="{F953CEA7-46AA-100D-8C6D-270C921F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108AA90F-D916-31FB-82B5-BE8A4A622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0A30D925-61E4-C0D2-4AE7-BE56D822CA18}"/>
              </a:ext>
            </a:extLst>
          </p:cNvPr>
          <p:cNvSpPr>
            <a:spLocks noGrp="1"/>
          </p:cNvSpPr>
          <p:nvPr>
            <p:ph sz="half" idx="2"/>
          </p:nvPr>
        </p:nvSpPr>
        <p:spPr>
          <a:xfrm>
            <a:off x="6172200" y="1825625"/>
            <a:ext cx="5181600" cy="4357461"/>
          </a:xfrm>
        </p:spPr>
        <p:txBody>
          <a:bodyPr/>
          <a:lstStyle/>
          <a:p>
            <a:pPr marL="457200" indent="-457200">
              <a:buFont typeface="+mj-lt"/>
              <a:buAutoNum type="arabicPeriod"/>
            </a:pPr>
            <a:r>
              <a:rPr lang="en-AU" dirty="0">
                <a:solidFill>
                  <a:schemeClr val="tx1"/>
                </a:solidFill>
              </a:rPr>
              <a:t>Sign into </a:t>
            </a:r>
            <a:r>
              <a:rPr lang="en-AU" dirty="0" err="1">
                <a:solidFill>
                  <a:schemeClr val="tx1"/>
                </a:solidFill>
              </a:rPr>
              <a:t>myGov</a:t>
            </a:r>
            <a:endParaRPr lang="en-AU" dirty="0">
              <a:solidFill>
                <a:schemeClr val="tx1"/>
              </a:solidFill>
            </a:endParaRPr>
          </a:p>
          <a:p>
            <a:pPr marL="457200" indent="-457200">
              <a:buFont typeface="+mj-lt"/>
              <a:buAutoNum type="arabicPeriod"/>
            </a:pPr>
            <a:r>
              <a:rPr lang="en-AU" dirty="0">
                <a:solidFill>
                  <a:schemeClr val="tx1"/>
                </a:solidFill>
              </a:rPr>
              <a:t>Click </a:t>
            </a:r>
            <a:r>
              <a:rPr lang="en-AU" b="1" dirty="0">
                <a:solidFill>
                  <a:schemeClr val="tx1"/>
                </a:solidFill>
              </a:rPr>
              <a:t>View and Link Services</a:t>
            </a:r>
          </a:p>
          <a:p>
            <a:pPr marL="457200" indent="-457200">
              <a:buFont typeface="+mj-lt"/>
              <a:buAutoNum type="arabicPeriod"/>
            </a:pPr>
            <a:r>
              <a:rPr lang="en-AU" dirty="0">
                <a:solidFill>
                  <a:schemeClr val="tx1"/>
                </a:solidFill>
              </a:rPr>
              <a:t>Select </a:t>
            </a:r>
            <a:r>
              <a:rPr lang="en-AU" b="1" dirty="0">
                <a:solidFill>
                  <a:schemeClr val="tx1"/>
                </a:solidFill>
              </a:rPr>
              <a:t>Link </a:t>
            </a:r>
            <a:r>
              <a:rPr lang="en-AU" dirty="0">
                <a:solidFill>
                  <a:schemeClr val="tx1"/>
                </a:solidFill>
              </a:rPr>
              <a:t>next to the ATO</a:t>
            </a:r>
          </a:p>
          <a:p>
            <a:pPr marL="457200" indent="-457200">
              <a:buFont typeface="+mj-lt"/>
              <a:buAutoNum type="arabicPeriod"/>
            </a:pPr>
            <a:r>
              <a:rPr lang="en-AU" dirty="0">
                <a:solidFill>
                  <a:schemeClr val="tx1"/>
                </a:solidFill>
              </a:rPr>
              <a:t>Enter personal details – you might need a Notice of Assessment and your Tax File Number</a:t>
            </a:r>
          </a:p>
          <a:p>
            <a:pPr marL="0" indent="0">
              <a:buNone/>
            </a:pPr>
            <a:r>
              <a:rPr lang="en-AU" dirty="0">
                <a:solidFill>
                  <a:schemeClr val="tx1"/>
                </a:solidFill>
              </a:rPr>
              <a:t>More information:</a:t>
            </a:r>
          </a:p>
          <a:p>
            <a:pPr marL="0" indent="0">
              <a:buNone/>
            </a:pPr>
            <a:r>
              <a:rPr lang="en-AU" dirty="0">
                <a:solidFill>
                  <a:schemeClr val="tx1"/>
                </a:solidFill>
                <a:hlinkClick r:id="rId6"/>
              </a:rPr>
              <a:t>https://my.gov.au/en/about/help/mygov-website/link-services-to-your-account/link-the-australian-taxation-office</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0EA3C6AB-0FFC-9BE5-3592-E68C9B9D36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735038" y="4439387"/>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8EAC-698A-AC24-6B1F-825D1C279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ED5F-CF98-8348-8BBD-D970527B0830}"/>
              </a:ext>
            </a:extLst>
          </p:cNvPr>
          <p:cNvSpPr>
            <a:spLocks noGrp="1"/>
          </p:cNvSpPr>
          <p:nvPr>
            <p:ph type="title"/>
          </p:nvPr>
        </p:nvSpPr>
        <p:spPr>
          <a:xfrm>
            <a:off x="838200" y="365125"/>
            <a:ext cx="9228138" cy="1325563"/>
          </a:xfrm>
        </p:spPr>
        <p:txBody>
          <a:bodyPr wrap="square" anchor="ctr">
            <a:normAutofit/>
          </a:bodyPr>
          <a:lstStyle/>
          <a:p>
            <a:r>
              <a:rPr lang="en-US" dirty="0"/>
              <a:t>Linking the </a:t>
            </a:r>
            <a:r>
              <a:rPr lang="en-US" dirty="0" err="1"/>
              <a:t>ato</a:t>
            </a:r>
            <a:r>
              <a:rPr lang="en-US" dirty="0"/>
              <a:t> to your myGov Account</a:t>
            </a:r>
            <a:endParaRPr lang="en-AU" dirty="0"/>
          </a:p>
        </p:txBody>
      </p:sp>
      <p:sp>
        <p:nvSpPr>
          <p:cNvPr id="5" name="Footer Placeholder 4">
            <a:extLst>
              <a:ext uri="{FF2B5EF4-FFF2-40B4-BE49-F238E27FC236}">
                <a16:creationId xmlns:a16="http://schemas.microsoft.com/office/drawing/2014/main" id="{693D5DCE-1378-ECE1-4453-3A6BA67EC26F}"/>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7AD09D18-611F-36AD-6258-3F8A2A16FD5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13</a:t>
            </a:fld>
            <a:endParaRPr lang="en-AU" altLang="en-US"/>
          </a:p>
        </p:txBody>
      </p:sp>
      <p:pic>
        <p:nvPicPr>
          <p:cNvPr id="10" name="Picture 2" descr="myGov Home | myGov">
            <a:extLst>
              <a:ext uri="{FF2B5EF4-FFF2-40B4-BE49-F238E27FC236}">
                <a16:creationId xmlns:a16="http://schemas.microsoft.com/office/drawing/2014/main" id="{7F7347EC-307F-059A-BBC5-63446E9C6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A93277B-5A5A-557C-58C4-8705E633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5DDC9002-90B4-2674-CF9F-768D460564E7}"/>
              </a:ext>
            </a:extLst>
          </p:cNvPr>
          <p:cNvSpPr>
            <a:spLocks noGrp="1"/>
          </p:cNvSpPr>
          <p:nvPr>
            <p:ph sz="half" idx="2"/>
          </p:nvPr>
        </p:nvSpPr>
        <p:spPr>
          <a:xfrm>
            <a:off x="667657" y="1912710"/>
            <a:ext cx="6840004" cy="3929223"/>
          </a:xfrm>
        </p:spPr>
        <p:txBody>
          <a:bodyPr/>
          <a:lstStyle/>
          <a:p>
            <a:pPr>
              <a:buNone/>
            </a:pPr>
            <a:r>
              <a:rPr lang="en-US" b="0" i="0" dirty="0">
                <a:solidFill>
                  <a:srgbClr val="000000"/>
                </a:solidFill>
                <a:effectLst/>
                <a:latin typeface="+mj-lt"/>
              </a:rPr>
              <a:t>When you link your myGov account </a:t>
            </a:r>
          </a:p>
          <a:p>
            <a:pPr>
              <a:buNone/>
            </a:pPr>
            <a:r>
              <a:rPr lang="en-US" b="0" i="0" dirty="0">
                <a:solidFill>
                  <a:srgbClr val="000000"/>
                </a:solidFill>
                <a:effectLst/>
                <a:latin typeface="+mj-lt"/>
              </a:rPr>
              <a:t>to the ATO, you can:</a:t>
            </a:r>
          </a:p>
          <a:p>
            <a:pPr marL="623888"/>
            <a:r>
              <a:rPr lang="en-US" b="0" i="0" dirty="0">
                <a:solidFill>
                  <a:srgbClr val="000000"/>
                </a:solidFill>
                <a:effectLst/>
                <a:latin typeface="+mj-lt"/>
              </a:rPr>
              <a:t>manage your personal and employment details,</a:t>
            </a:r>
          </a:p>
          <a:p>
            <a:pPr marL="623888"/>
            <a:r>
              <a:rPr lang="en-US" b="0" i="0" dirty="0">
                <a:solidFill>
                  <a:srgbClr val="000000"/>
                </a:solidFill>
                <a:effectLst/>
                <a:latin typeface="+mj-lt"/>
              </a:rPr>
              <a:t>view your tax information,</a:t>
            </a:r>
          </a:p>
          <a:p>
            <a:pPr marL="623888"/>
            <a:r>
              <a:rPr lang="en-US" b="0" i="0" dirty="0">
                <a:solidFill>
                  <a:srgbClr val="000000"/>
                </a:solidFill>
                <a:effectLst/>
                <a:latin typeface="+mj-lt"/>
              </a:rPr>
              <a:t>lodge and pay your tax,</a:t>
            </a:r>
          </a:p>
          <a:p>
            <a:pPr marL="623888"/>
            <a:r>
              <a:rPr lang="en-US" b="0" i="0" dirty="0">
                <a:solidFill>
                  <a:srgbClr val="000000"/>
                </a:solidFill>
                <a:effectLst/>
                <a:latin typeface="+mj-lt"/>
              </a:rPr>
              <a:t>view, manage and access your super,</a:t>
            </a:r>
          </a:p>
          <a:p>
            <a:pPr marL="623888"/>
            <a:r>
              <a:rPr lang="en-US" b="0" i="0" dirty="0">
                <a:solidFill>
                  <a:srgbClr val="000000"/>
                </a:solidFill>
                <a:effectLst/>
                <a:latin typeface="+mj-lt"/>
              </a:rPr>
              <a:t>view your student loan balance,</a:t>
            </a:r>
          </a:p>
          <a:p>
            <a:pPr marL="623888"/>
            <a:r>
              <a:rPr lang="en-US" b="0" i="0" dirty="0">
                <a:solidFill>
                  <a:srgbClr val="000000"/>
                </a:solidFill>
                <a:effectLst/>
                <a:latin typeface="+mj-lt"/>
              </a:rPr>
              <a:t>manage your </a:t>
            </a:r>
            <a:r>
              <a:rPr lang="en-US" b="0" i="0" dirty="0" err="1">
                <a:solidFill>
                  <a:srgbClr val="000000"/>
                </a:solidFill>
                <a:effectLst/>
                <a:latin typeface="+mj-lt"/>
              </a:rPr>
              <a:t>lodgements</a:t>
            </a:r>
            <a:r>
              <a:rPr lang="en-US" b="0" i="0" dirty="0">
                <a:solidFill>
                  <a:srgbClr val="000000"/>
                </a:solidFill>
                <a:effectLst/>
                <a:latin typeface="+mj-lt"/>
              </a:rPr>
              <a:t> as a sole trader.</a:t>
            </a:r>
          </a:p>
        </p:txBody>
      </p:sp>
      <p:pic>
        <p:nvPicPr>
          <p:cNvPr id="3" name="Picture 8" descr="The myGov, Medicare, My Health Record, ATO and Centrelink logos.">
            <a:extLst>
              <a:ext uri="{FF2B5EF4-FFF2-40B4-BE49-F238E27FC236}">
                <a16:creationId xmlns:a16="http://schemas.microsoft.com/office/drawing/2014/main" id="{1F90146A-2648-BF20-A543-DA3571A38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968809" y="4304450"/>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F868-BDA1-D698-EFA0-0ECC39627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127-607B-90D4-B15C-FA727E3A54F7}"/>
              </a:ext>
            </a:extLst>
          </p:cNvPr>
          <p:cNvSpPr>
            <a:spLocks noGrp="1"/>
          </p:cNvSpPr>
          <p:nvPr>
            <p:ph type="title"/>
          </p:nvPr>
        </p:nvSpPr>
        <p:spPr>
          <a:xfrm>
            <a:off x="838200" y="365125"/>
            <a:ext cx="9228138" cy="1325563"/>
          </a:xfrm>
        </p:spPr>
        <p:txBody>
          <a:bodyPr wrap="square" anchor="ctr">
            <a:normAutofit/>
          </a:bodyPr>
          <a:lstStyle/>
          <a:p>
            <a:r>
              <a:rPr lang="en-US" dirty="0"/>
              <a:t>Linking </a:t>
            </a:r>
            <a:r>
              <a:rPr lang="en-US" dirty="0" err="1"/>
              <a:t>medicare</a:t>
            </a:r>
            <a:r>
              <a:rPr lang="en-US" dirty="0"/>
              <a:t> to your myGov Account</a:t>
            </a:r>
            <a:endParaRPr lang="en-AU" dirty="0"/>
          </a:p>
        </p:txBody>
      </p:sp>
      <p:sp>
        <p:nvSpPr>
          <p:cNvPr id="5" name="Footer Placeholder 4">
            <a:extLst>
              <a:ext uri="{FF2B5EF4-FFF2-40B4-BE49-F238E27FC236}">
                <a16:creationId xmlns:a16="http://schemas.microsoft.com/office/drawing/2014/main" id="{36FCD625-5ADF-1DEA-E9E2-888CC35A8F5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57CDFE3C-ACEA-3566-67D7-78586717B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14</a:t>
            </a:fld>
            <a:endParaRPr lang="en-AU" altLang="en-US"/>
          </a:p>
        </p:txBody>
      </p:sp>
      <p:pic>
        <p:nvPicPr>
          <p:cNvPr id="10" name="Picture 2" descr="myGov Home | myGov">
            <a:extLst>
              <a:ext uri="{FF2B5EF4-FFF2-40B4-BE49-F238E27FC236}">
                <a16:creationId xmlns:a16="http://schemas.microsoft.com/office/drawing/2014/main" id="{79C80EAF-D7CC-7FD3-D247-CE37B37B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41A6EC87-3AA7-8CA6-A517-73AC0DE2E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F86F6CAC-9924-0B2F-106E-13EDFC94BD31}"/>
              </a:ext>
            </a:extLst>
          </p:cNvPr>
          <p:cNvSpPr>
            <a:spLocks noGrp="1"/>
          </p:cNvSpPr>
          <p:nvPr>
            <p:ph sz="half" idx="2"/>
          </p:nvPr>
        </p:nvSpPr>
        <p:spPr/>
        <p:txBody>
          <a:bodyPr/>
          <a:lstStyle/>
          <a:p>
            <a:r>
              <a:rPr lang="en-US" dirty="0">
                <a:solidFill>
                  <a:schemeClr val="tx1"/>
                </a:solidFill>
              </a:rPr>
              <a:t>You’ll need your Medicare card number.</a:t>
            </a:r>
          </a:p>
          <a:p>
            <a:r>
              <a:rPr lang="en-US" dirty="0">
                <a:solidFill>
                  <a:schemeClr val="tx1"/>
                </a:solidFill>
              </a:rPr>
              <a:t>You’ll need to answer some questions specific to you to link Medicare to </a:t>
            </a:r>
            <a:r>
              <a:rPr lang="en-US" dirty="0" err="1">
                <a:solidFill>
                  <a:schemeClr val="tx1"/>
                </a:solidFill>
              </a:rPr>
              <a:t>myGov</a:t>
            </a:r>
            <a:r>
              <a:rPr lang="en-US" dirty="0">
                <a:solidFill>
                  <a:schemeClr val="tx1"/>
                </a:solidFill>
              </a:rPr>
              <a:t>.</a:t>
            </a:r>
          </a:p>
          <a:p>
            <a:endParaRPr lang="en-AU" dirty="0">
              <a:solidFill>
                <a:schemeClr val="tx1"/>
              </a:solidFill>
            </a:endParaRPr>
          </a:p>
          <a:p>
            <a:r>
              <a:rPr lang="en-AU" dirty="0">
                <a:solidFill>
                  <a:schemeClr val="tx1"/>
                </a:solidFill>
              </a:rPr>
              <a:t>More information:</a:t>
            </a:r>
          </a:p>
          <a:p>
            <a:pPr marL="0" indent="0">
              <a:buNone/>
            </a:pPr>
            <a:r>
              <a:rPr lang="en-AU" dirty="0">
                <a:solidFill>
                  <a:schemeClr val="tx1"/>
                </a:solidFill>
                <a:hlinkClick r:id="rId6"/>
              </a:rPr>
              <a:t>https://my.gov.au/en/about/help/mygov-website/link-services-to-your-account/link-medicare</a:t>
            </a:r>
            <a:endParaRPr lang="en-AU" dirty="0">
              <a:solidFill>
                <a:schemeClr val="tx1"/>
              </a:solidFill>
            </a:endParaRPr>
          </a:p>
          <a:p>
            <a:pPr marL="0" indent="0">
              <a:buNone/>
            </a:pPr>
            <a:endParaRPr lang="en-AU" dirty="0">
              <a:solidFill>
                <a:schemeClr val="tx1"/>
              </a:solidFill>
            </a:endParaRPr>
          </a:p>
        </p:txBody>
      </p:sp>
      <p:pic>
        <p:nvPicPr>
          <p:cNvPr id="4" name="Picture 8" descr="The myGov, Medicare, My Health Record, ATO and Centrelink logos.">
            <a:extLst>
              <a:ext uri="{FF2B5EF4-FFF2-40B4-BE49-F238E27FC236}">
                <a16:creationId xmlns:a16="http://schemas.microsoft.com/office/drawing/2014/main" id="{E1A42B53-D011-4695-A48C-8E736CFE5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874795" y="4735935"/>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A162-0EBC-5285-E135-0E1FCBE3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0BFB6-EC58-9204-99F1-5FE23622D3CA}"/>
              </a:ext>
            </a:extLst>
          </p:cNvPr>
          <p:cNvSpPr>
            <a:spLocks noGrp="1"/>
          </p:cNvSpPr>
          <p:nvPr>
            <p:ph type="title"/>
          </p:nvPr>
        </p:nvSpPr>
        <p:spPr>
          <a:xfrm>
            <a:off x="838200" y="365125"/>
            <a:ext cx="9228138" cy="1325563"/>
          </a:xfrm>
        </p:spPr>
        <p:txBody>
          <a:bodyPr wrap="square" anchor="ctr">
            <a:normAutofit/>
          </a:bodyPr>
          <a:lstStyle/>
          <a:p>
            <a:r>
              <a:rPr lang="en-US" dirty="0"/>
              <a:t>Linking Medicare to your myGov Account</a:t>
            </a:r>
            <a:endParaRPr lang="en-AU" dirty="0"/>
          </a:p>
        </p:txBody>
      </p:sp>
      <p:sp>
        <p:nvSpPr>
          <p:cNvPr id="5" name="Footer Placeholder 4">
            <a:extLst>
              <a:ext uri="{FF2B5EF4-FFF2-40B4-BE49-F238E27FC236}">
                <a16:creationId xmlns:a16="http://schemas.microsoft.com/office/drawing/2014/main" id="{5120124A-F9D4-3634-3D16-56D301F1BA35}"/>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930440D3-5D29-9653-69AF-06A69D3131DC}"/>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15</a:t>
            </a:fld>
            <a:endParaRPr lang="en-AU" altLang="en-US"/>
          </a:p>
        </p:txBody>
      </p:sp>
      <p:sp>
        <p:nvSpPr>
          <p:cNvPr id="16" name="Content Placeholder 15">
            <a:extLst>
              <a:ext uri="{FF2B5EF4-FFF2-40B4-BE49-F238E27FC236}">
                <a16:creationId xmlns:a16="http://schemas.microsoft.com/office/drawing/2014/main" id="{D0471942-E6E6-7C27-5650-2DCE91937653}"/>
              </a:ext>
            </a:extLst>
          </p:cNvPr>
          <p:cNvSpPr>
            <a:spLocks noGrp="1"/>
          </p:cNvSpPr>
          <p:nvPr>
            <p:ph sz="half" idx="2"/>
          </p:nvPr>
        </p:nvSpPr>
        <p:spPr>
          <a:xfrm>
            <a:off x="838200" y="1464388"/>
            <a:ext cx="9228138" cy="3929223"/>
          </a:xfrm>
        </p:spPr>
        <p:txBody>
          <a:bodyPr/>
          <a:lstStyle/>
          <a:p>
            <a:r>
              <a:rPr lang="en-US" dirty="0">
                <a:solidFill>
                  <a:schemeClr val="tx1"/>
                </a:solidFill>
              </a:rPr>
              <a:t>Sign in to myGov.</a:t>
            </a:r>
          </a:p>
          <a:p>
            <a:r>
              <a:rPr lang="en-US" dirty="0">
                <a:solidFill>
                  <a:schemeClr val="tx1"/>
                </a:solidFill>
              </a:rPr>
              <a:t>Select View and Link Services.</a:t>
            </a:r>
          </a:p>
          <a:p>
            <a:r>
              <a:rPr lang="en-US" dirty="0">
                <a:solidFill>
                  <a:schemeClr val="tx1"/>
                </a:solidFill>
              </a:rPr>
              <a:t>Select Link on the Medicare tile.</a:t>
            </a:r>
          </a:p>
          <a:p>
            <a:r>
              <a:rPr lang="en-US" dirty="0">
                <a:solidFill>
                  <a:schemeClr val="tx1"/>
                </a:solidFill>
              </a:rPr>
              <a:t>If your details are already recorded in myGov, they need to match your Medicare record. Select Continue. If you’re linking Medicare for the first time you’ll need to agree to myGov storing your personal details. Select I agree.</a:t>
            </a:r>
          </a:p>
          <a:p>
            <a:r>
              <a:rPr lang="en-US" dirty="0">
                <a:solidFill>
                  <a:schemeClr val="tx1"/>
                </a:solidFill>
              </a:rPr>
              <a:t>You can link Medicare using your Medicare card details or a linking code. Select the best option for you, then select Next.</a:t>
            </a:r>
          </a:p>
          <a:p>
            <a:r>
              <a:rPr lang="en-US" dirty="0">
                <a:solidFill>
                  <a:schemeClr val="tx1"/>
                </a:solidFill>
              </a:rPr>
              <a:t>Enter your Medicare card number and personal details or your linking code. Select Next.</a:t>
            </a:r>
            <a:endParaRPr lang="en-AU" dirty="0">
              <a:solidFill>
                <a:schemeClr val="tx1"/>
              </a:solidFill>
            </a:endParaRPr>
          </a:p>
        </p:txBody>
      </p:sp>
      <p:grpSp>
        <p:nvGrpSpPr>
          <p:cNvPr id="3" name="Group 2">
            <a:extLst>
              <a:ext uri="{FF2B5EF4-FFF2-40B4-BE49-F238E27FC236}">
                <a16:creationId xmlns:a16="http://schemas.microsoft.com/office/drawing/2014/main" id="{B34D6B0A-095A-A2D8-FE1C-E7C14AEE0194}"/>
              </a:ext>
            </a:extLst>
          </p:cNvPr>
          <p:cNvGrpSpPr/>
          <p:nvPr/>
        </p:nvGrpSpPr>
        <p:grpSpPr>
          <a:xfrm>
            <a:off x="9793777" y="1464388"/>
            <a:ext cx="2165996" cy="2113600"/>
            <a:chOff x="12391833" y="1500457"/>
            <a:chExt cx="3846139" cy="3893154"/>
          </a:xfrm>
        </p:grpSpPr>
        <p:pic>
          <p:nvPicPr>
            <p:cNvPr id="10" name="Picture 2" descr="myGov Home | myGov">
              <a:extLst>
                <a:ext uri="{FF2B5EF4-FFF2-40B4-BE49-F238E27FC236}">
                  <a16:creationId xmlns:a16="http://schemas.microsoft.com/office/drawing/2014/main" id="{C19D6CD8-5658-DC0C-66D8-046F7171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833" y="1500457"/>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D6F52C07-75D8-DD54-BD1B-B3DC673C0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14083998" y="3002244"/>
              <a:ext cx="914400" cy="914400"/>
            </a:xfrm>
            <a:prstGeom prst="rect">
              <a:avLst/>
            </a:prstGeom>
          </p:spPr>
        </p:pic>
        <p:pic>
          <p:nvPicPr>
            <p:cNvPr id="4" name="Picture 8" descr="The myGov, Medicare, My Health Record, ATO and Centrelink logos.">
              <a:extLst>
                <a:ext uri="{FF2B5EF4-FFF2-40B4-BE49-F238E27FC236}">
                  <a16:creationId xmlns:a16="http://schemas.microsoft.com/office/drawing/2014/main" id="{CC069D23-D898-065E-BE43-9882B50510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2992738" y="4410767"/>
              <a:ext cx="3096919" cy="982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F3-1514-0485-6680-318E538C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BBF1B-9EA3-532F-012B-49F60F4065CE}"/>
              </a:ext>
            </a:extLst>
          </p:cNvPr>
          <p:cNvSpPr>
            <a:spLocks noGrp="1"/>
          </p:cNvSpPr>
          <p:nvPr>
            <p:ph type="title"/>
          </p:nvPr>
        </p:nvSpPr>
        <p:spPr>
          <a:xfrm>
            <a:off x="838200" y="365125"/>
            <a:ext cx="9228138" cy="1325563"/>
          </a:xfrm>
        </p:spPr>
        <p:txBody>
          <a:bodyPr wrap="square" anchor="ctr">
            <a:normAutofit/>
          </a:bodyPr>
          <a:lstStyle/>
          <a:p>
            <a:r>
              <a:rPr lang="en-US" dirty="0"/>
              <a:t>What you can do when you link </a:t>
            </a:r>
            <a:r>
              <a:rPr lang="en-US" dirty="0" err="1"/>
              <a:t>medicare</a:t>
            </a:r>
            <a:r>
              <a:rPr lang="en-US" dirty="0"/>
              <a:t> to myGov</a:t>
            </a:r>
            <a:endParaRPr lang="en-AU" dirty="0"/>
          </a:p>
        </p:txBody>
      </p:sp>
      <p:sp>
        <p:nvSpPr>
          <p:cNvPr id="5" name="Footer Placeholder 4">
            <a:extLst>
              <a:ext uri="{FF2B5EF4-FFF2-40B4-BE49-F238E27FC236}">
                <a16:creationId xmlns:a16="http://schemas.microsoft.com/office/drawing/2014/main" id="{01EE658F-F58F-1A0C-518D-EBB0A108DE6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87DA00BF-0A06-9BEA-7272-718734DEE12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16</a:t>
            </a:fld>
            <a:endParaRPr lang="en-AU" altLang="en-US"/>
          </a:p>
        </p:txBody>
      </p:sp>
      <p:pic>
        <p:nvPicPr>
          <p:cNvPr id="10" name="Picture 2" descr="myGov Home | myGov">
            <a:extLst>
              <a:ext uri="{FF2B5EF4-FFF2-40B4-BE49-F238E27FC236}">
                <a16:creationId xmlns:a16="http://schemas.microsoft.com/office/drawing/2014/main" id="{440388B6-8FEF-78FF-4B24-CC4006D1D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F23AEC2-7D40-8AE0-56A9-DA5F7B5BE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9BD3389D-1820-D84D-69BE-0CB4C74EEB0B}"/>
              </a:ext>
            </a:extLst>
          </p:cNvPr>
          <p:cNvSpPr>
            <a:spLocks noGrp="1"/>
          </p:cNvSpPr>
          <p:nvPr>
            <p:ph sz="half" idx="2"/>
          </p:nvPr>
        </p:nvSpPr>
        <p:spPr>
          <a:xfrm>
            <a:off x="1146628" y="2119232"/>
            <a:ext cx="5789809" cy="3929223"/>
          </a:xfrm>
        </p:spPr>
        <p:txBody>
          <a:bodyPr/>
          <a:lstStyle/>
          <a:p>
            <a:pPr>
              <a:buNone/>
            </a:pPr>
            <a:r>
              <a:rPr lang="en-US" b="0" i="0" dirty="0">
                <a:solidFill>
                  <a:srgbClr val="000000"/>
                </a:solidFill>
                <a:effectLst/>
                <a:latin typeface="+mj-lt"/>
              </a:rPr>
              <a:t>When you link Medicare to your myGov account you can:</a:t>
            </a:r>
          </a:p>
          <a:p>
            <a:r>
              <a:rPr lang="en-US" b="0" i="0" dirty="0">
                <a:solidFill>
                  <a:srgbClr val="000000"/>
                </a:solidFill>
                <a:effectLst/>
                <a:latin typeface="+mj-lt"/>
              </a:rPr>
              <a:t>make a claim</a:t>
            </a:r>
          </a:p>
          <a:p>
            <a:r>
              <a:rPr lang="en-US" b="0" i="0" dirty="0">
                <a:solidFill>
                  <a:srgbClr val="000000"/>
                </a:solidFill>
                <a:effectLst/>
                <a:latin typeface="+mj-lt"/>
              </a:rPr>
              <a:t>get a Medicare card</a:t>
            </a:r>
          </a:p>
          <a:p>
            <a:r>
              <a:rPr lang="en-US" b="0" i="0" dirty="0">
                <a:solidFill>
                  <a:srgbClr val="000000"/>
                </a:solidFill>
                <a:effectLst/>
                <a:latin typeface="+mj-lt"/>
              </a:rPr>
              <a:t>add or remove someone from your Medicare card</a:t>
            </a:r>
          </a:p>
          <a:p>
            <a:r>
              <a:rPr lang="en-US" b="0" i="0" dirty="0">
                <a:solidFill>
                  <a:srgbClr val="000000"/>
                </a:solidFill>
                <a:effectLst/>
                <a:latin typeface="+mj-lt"/>
              </a:rPr>
              <a:t>update your personal details</a:t>
            </a:r>
          </a:p>
          <a:p>
            <a:r>
              <a:rPr lang="en-US" b="0" i="0" dirty="0">
                <a:solidFill>
                  <a:srgbClr val="000000"/>
                </a:solidFill>
                <a:effectLst/>
                <a:latin typeface="+mj-lt"/>
              </a:rPr>
              <a:t>view your claim history and statements. </a:t>
            </a:r>
          </a:p>
        </p:txBody>
      </p:sp>
      <p:pic>
        <p:nvPicPr>
          <p:cNvPr id="4" name="Picture 8" descr="The myGov, Medicare, My Health Record, ATO and Centrelink logos.">
            <a:extLst>
              <a:ext uri="{FF2B5EF4-FFF2-40B4-BE49-F238E27FC236}">
                <a16:creationId xmlns:a16="http://schemas.microsoft.com/office/drawing/2014/main" id="{6B4294E3-ED6F-DE8A-4BEF-204F944E2F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108566" y="4403783"/>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02DD-2235-F392-DE18-001832FAB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F952B-6D96-4B80-854F-52476A6FE3CC}"/>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a:t>
            </a:r>
            <a:endParaRPr lang="en-AU" dirty="0"/>
          </a:p>
        </p:txBody>
      </p:sp>
      <p:sp>
        <p:nvSpPr>
          <p:cNvPr id="5" name="Footer Placeholder 4">
            <a:extLst>
              <a:ext uri="{FF2B5EF4-FFF2-40B4-BE49-F238E27FC236}">
                <a16:creationId xmlns:a16="http://schemas.microsoft.com/office/drawing/2014/main" id="{8DD2113C-090A-6192-BB42-FC980E59E2F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1565754E-DA90-AF3E-D7C5-0A68E5FCD62A}"/>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17</a:t>
            </a:fld>
            <a:endParaRPr lang="en-AU" altLang="en-US"/>
          </a:p>
        </p:txBody>
      </p:sp>
      <p:pic>
        <p:nvPicPr>
          <p:cNvPr id="10" name="Picture 2" descr="myGov Home | myGov">
            <a:extLst>
              <a:ext uri="{FF2B5EF4-FFF2-40B4-BE49-F238E27FC236}">
                <a16:creationId xmlns:a16="http://schemas.microsoft.com/office/drawing/2014/main" id="{2F3AD6DD-A78A-832C-590C-050EE842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B287A4D-8ADD-9249-6F62-25D67874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E818C796-07D8-5F17-E06A-B8A986AD6098}"/>
              </a:ext>
            </a:extLst>
          </p:cNvPr>
          <p:cNvSpPr>
            <a:spLocks noGrp="1"/>
          </p:cNvSpPr>
          <p:nvPr>
            <p:ph sz="half" idx="2"/>
          </p:nvPr>
        </p:nvSpPr>
        <p:spPr/>
        <p:txBody>
          <a:bodyPr/>
          <a:lstStyle/>
          <a:p>
            <a:pPr marL="0" indent="0">
              <a:buNone/>
            </a:pPr>
            <a:r>
              <a:rPr lang="en-US" dirty="0"/>
              <a:t>My Health Record gives you access to key health information, such as:</a:t>
            </a:r>
          </a:p>
          <a:p>
            <a:r>
              <a:rPr lang="en-US" dirty="0"/>
              <a:t>your COVID-19 information, including vaccinations and pathology in one place</a:t>
            </a:r>
          </a:p>
          <a:p>
            <a:r>
              <a:rPr lang="en-US" dirty="0"/>
              <a:t>pathology and diagnostic imaging reports</a:t>
            </a:r>
          </a:p>
          <a:p>
            <a:r>
              <a:rPr lang="en-US" dirty="0"/>
              <a:t>prescription and dispensing information</a:t>
            </a:r>
          </a:p>
          <a:p>
            <a:r>
              <a:rPr lang="en-US" dirty="0"/>
              <a:t>hospital discharge summaries.</a:t>
            </a:r>
            <a:endParaRPr lang="en-AU" dirty="0"/>
          </a:p>
        </p:txBody>
      </p:sp>
      <p:pic>
        <p:nvPicPr>
          <p:cNvPr id="3" name="Picture 8" descr="The myGov, Medicare, My Health Record, ATO and Centrelink logos.">
            <a:extLst>
              <a:ext uri="{FF2B5EF4-FFF2-40B4-BE49-F238E27FC236}">
                <a16:creationId xmlns:a16="http://schemas.microsoft.com/office/drawing/2014/main" id="{9C758B12-D742-A239-3252-378D718D0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2694-2440-95A9-37F1-465761F1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1F624-7442-350E-A625-2BF4DF6CE70C}"/>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 using </a:t>
            </a:r>
            <a:r>
              <a:rPr lang="en-US" dirty="0" err="1"/>
              <a:t>medicare</a:t>
            </a:r>
            <a:r>
              <a:rPr lang="en-US" dirty="0"/>
              <a:t> details</a:t>
            </a:r>
            <a:endParaRPr lang="en-AU" dirty="0"/>
          </a:p>
        </p:txBody>
      </p:sp>
      <p:sp>
        <p:nvSpPr>
          <p:cNvPr id="5" name="Footer Placeholder 4">
            <a:extLst>
              <a:ext uri="{FF2B5EF4-FFF2-40B4-BE49-F238E27FC236}">
                <a16:creationId xmlns:a16="http://schemas.microsoft.com/office/drawing/2014/main" id="{05349377-2D4A-A4A7-7823-EA2BB2EA98D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E9FFE7FF-9E38-7EF7-A3AE-4136CBB6DA4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18</a:t>
            </a:fld>
            <a:endParaRPr lang="en-AU" altLang="en-US"/>
          </a:p>
        </p:txBody>
      </p:sp>
      <p:sp>
        <p:nvSpPr>
          <p:cNvPr id="16" name="Content Placeholder 15">
            <a:extLst>
              <a:ext uri="{FF2B5EF4-FFF2-40B4-BE49-F238E27FC236}">
                <a16:creationId xmlns:a16="http://schemas.microsoft.com/office/drawing/2014/main" id="{EB1332F5-8B4E-1C19-660C-70D3B17676D5}"/>
              </a:ext>
            </a:extLst>
          </p:cNvPr>
          <p:cNvSpPr>
            <a:spLocks noGrp="1"/>
          </p:cNvSpPr>
          <p:nvPr>
            <p:ph sz="half" idx="2"/>
          </p:nvPr>
        </p:nvSpPr>
        <p:spPr>
          <a:xfrm>
            <a:off x="838199" y="1825625"/>
            <a:ext cx="8262257" cy="3929223"/>
          </a:xfrm>
        </p:spPr>
        <p:txBody>
          <a:bodyPr/>
          <a:lstStyle/>
          <a:p>
            <a:pPr marL="457200" indent="-457200">
              <a:buFont typeface="+mj-lt"/>
              <a:buAutoNum type="arabicPeriod"/>
            </a:pPr>
            <a:r>
              <a:rPr lang="en-US" dirty="0">
                <a:solidFill>
                  <a:schemeClr val="tx1"/>
                </a:solidFill>
              </a:rPr>
              <a:t>Sign in to myGov.</a:t>
            </a:r>
          </a:p>
          <a:p>
            <a:pPr marL="457200" indent="-457200">
              <a:buFont typeface="+mj-lt"/>
              <a:buAutoNum type="arabicPeriod"/>
            </a:pPr>
            <a:r>
              <a:rPr lang="en-US" dirty="0">
                <a:solidFill>
                  <a:schemeClr val="tx1"/>
                </a:solidFill>
              </a:rPr>
              <a:t>Select View and link services.</a:t>
            </a:r>
          </a:p>
          <a:p>
            <a:pPr marL="457200" indent="-457200">
              <a:buFont typeface="+mj-lt"/>
              <a:buAutoNum type="arabicPeriod"/>
            </a:pPr>
            <a:r>
              <a:rPr lang="en-US" dirty="0">
                <a:solidFill>
                  <a:schemeClr val="tx1"/>
                </a:solidFill>
              </a:rPr>
              <a:t>Select Link on the My Health Record tile. </a:t>
            </a:r>
          </a:p>
          <a:p>
            <a:pPr lvl="1"/>
            <a:r>
              <a:rPr lang="en-US" dirty="0">
                <a:solidFill>
                  <a:schemeClr val="tx1"/>
                </a:solidFill>
              </a:rPr>
              <a:t>If you have already linked Medicare, we’ll use your Medicare details to link My Health Record. Select Continue and follow the prompts to link My Health Record. </a:t>
            </a:r>
          </a:p>
          <a:p>
            <a:pPr lvl="1"/>
            <a:r>
              <a:rPr lang="en-US" dirty="0">
                <a:solidFill>
                  <a:schemeClr val="tx1"/>
                </a:solidFill>
              </a:rPr>
              <a:t>If you haven’t already linked Medicare, you’ll need to confirm your identity to link My Health Record. </a:t>
            </a:r>
          </a:p>
          <a:p>
            <a:pPr lvl="1"/>
            <a:r>
              <a:rPr lang="en-US" dirty="0">
                <a:solidFill>
                  <a:schemeClr val="tx1"/>
                </a:solidFill>
              </a:rPr>
              <a:t>Continue with these steps:</a:t>
            </a:r>
          </a:p>
          <a:p>
            <a:pPr marL="457200" indent="-457200">
              <a:buFont typeface="+mj-lt"/>
              <a:buAutoNum type="arabicPeriod"/>
            </a:pPr>
            <a:r>
              <a:rPr lang="en-US" dirty="0">
                <a:solidFill>
                  <a:schemeClr val="tx1"/>
                </a:solidFill>
              </a:rPr>
              <a:t>Select Use my Medicare record, then select Continue. You’ll need your Medicare card number and to answer some questions specific to you. Select Next.</a:t>
            </a:r>
            <a:endParaRPr lang="en-AU" dirty="0">
              <a:solidFill>
                <a:schemeClr val="tx1"/>
              </a:solidFill>
            </a:endParaRPr>
          </a:p>
        </p:txBody>
      </p:sp>
      <p:grpSp>
        <p:nvGrpSpPr>
          <p:cNvPr id="4" name="Group 3">
            <a:extLst>
              <a:ext uri="{FF2B5EF4-FFF2-40B4-BE49-F238E27FC236}">
                <a16:creationId xmlns:a16="http://schemas.microsoft.com/office/drawing/2014/main" id="{D3607D0C-5E68-DA62-D944-4D4D0FB0BB60}"/>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BE554D1F-7FC5-42B0-4556-F6BA593A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EE641175-2B12-3C4C-468D-C6DD06DD4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E514B7AF-89F4-AD24-A1AC-EB987CAE85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14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9C4D-CF74-FA57-6284-1BC4438DB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668B8-3AC7-8B71-5493-889221F25E16}"/>
              </a:ext>
            </a:extLst>
          </p:cNvPr>
          <p:cNvSpPr>
            <a:spLocks noGrp="1"/>
          </p:cNvSpPr>
          <p:nvPr>
            <p:ph type="title"/>
          </p:nvPr>
        </p:nvSpPr>
        <p:spPr>
          <a:xfrm>
            <a:off x="838200" y="365125"/>
            <a:ext cx="9228138" cy="1325563"/>
          </a:xfrm>
        </p:spPr>
        <p:txBody>
          <a:bodyPr wrap="square" anchor="ctr">
            <a:normAutofit/>
          </a:bodyPr>
          <a:lstStyle/>
          <a:p>
            <a:r>
              <a:rPr lang="en-US" dirty="0"/>
              <a:t>Linking My Health Record to your myGov Account using Identity Verification Code</a:t>
            </a:r>
            <a:endParaRPr lang="en-AU" dirty="0"/>
          </a:p>
        </p:txBody>
      </p:sp>
      <p:sp>
        <p:nvSpPr>
          <p:cNvPr id="5" name="Footer Placeholder 4">
            <a:extLst>
              <a:ext uri="{FF2B5EF4-FFF2-40B4-BE49-F238E27FC236}">
                <a16:creationId xmlns:a16="http://schemas.microsoft.com/office/drawing/2014/main" id="{87B2D79B-D720-0957-FB91-A9B1EFD42A7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84F7410A-CD77-CDB5-9734-0EEBFEE0E8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19</a:t>
            </a:fld>
            <a:endParaRPr lang="en-AU" altLang="en-US"/>
          </a:p>
        </p:txBody>
      </p:sp>
      <p:sp>
        <p:nvSpPr>
          <p:cNvPr id="16" name="Content Placeholder 15">
            <a:extLst>
              <a:ext uri="{FF2B5EF4-FFF2-40B4-BE49-F238E27FC236}">
                <a16:creationId xmlns:a16="http://schemas.microsoft.com/office/drawing/2014/main" id="{0CE93373-126A-365C-63D9-630F666B90E4}"/>
              </a:ext>
            </a:extLst>
          </p:cNvPr>
          <p:cNvSpPr>
            <a:spLocks noGrp="1"/>
          </p:cNvSpPr>
          <p:nvPr>
            <p:ph sz="half" idx="2"/>
          </p:nvPr>
        </p:nvSpPr>
        <p:spPr>
          <a:xfrm>
            <a:off x="838200" y="1625147"/>
            <a:ext cx="8262257" cy="3929223"/>
          </a:xfrm>
        </p:spPr>
        <p:txBody>
          <a:bodyPr/>
          <a:lstStyle/>
          <a:p>
            <a:pPr marL="457200" indent="-457200">
              <a:buFont typeface="+mj-lt"/>
              <a:buAutoNum type="arabicPeriod"/>
            </a:pPr>
            <a:r>
              <a:rPr lang="en-US" dirty="0">
                <a:solidFill>
                  <a:schemeClr val="tx1"/>
                </a:solidFill>
              </a:rPr>
              <a:t>If you’re not eligible for Medicare or if you want to verify your identity over the phone, you can use an Identity Verification Code to link My Health Record to your myGov account.</a:t>
            </a:r>
          </a:p>
          <a:p>
            <a:pPr marL="457200" indent="-457200">
              <a:buFont typeface="+mj-lt"/>
              <a:buAutoNum type="arabicPeriod"/>
            </a:pPr>
            <a:r>
              <a:rPr lang="en-US" dirty="0">
                <a:solidFill>
                  <a:schemeClr val="tx1"/>
                </a:solidFill>
              </a:rPr>
              <a:t>To get a code, contact the My Health Record help line on 1800 723 471.</a:t>
            </a:r>
          </a:p>
          <a:p>
            <a:pPr marL="457200" indent="-457200">
              <a:buFont typeface="+mj-lt"/>
              <a:buAutoNum type="arabicPeriod"/>
            </a:pPr>
            <a:r>
              <a:rPr lang="en-US" dirty="0">
                <a:solidFill>
                  <a:schemeClr val="tx1"/>
                </a:solidFill>
              </a:rPr>
              <a:t>Follow these steps when you have an Identity Verification Code:</a:t>
            </a:r>
          </a:p>
          <a:p>
            <a:pPr marL="914400" lvl="1" indent="-457200">
              <a:buFont typeface="+mj-lt"/>
              <a:buAutoNum type="arabicPeriod"/>
            </a:pPr>
            <a:r>
              <a:rPr lang="en-US" dirty="0">
                <a:solidFill>
                  <a:schemeClr val="tx1"/>
                </a:solidFill>
              </a:rPr>
              <a:t>Sign in to myGov.</a:t>
            </a:r>
          </a:p>
          <a:p>
            <a:pPr marL="914400" lvl="1" indent="-457200">
              <a:buFont typeface="+mj-lt"/>
              <a:buAutoNum type="arabicPeriod"/>
            </a:pPr>
            <a:r>
              <a:rPr lang="en-US" dirty="0">
                <a:solidFill>
                  <a:schemeClr val="tx1"/>
                </a:solidFill>
              </a:rPr>
              <a:t>Select View and Link Services.</a:t>
            </a:r>
          </a:p>
          <a:p>
            <a:pPr marL="914400" lvl="1" indent="-457200">
              <a:buFont typeface="+mj-lt"/>
              <a:buAutoNum type="arabicPeriod"/>
            </a:pPr>
            <a:r>
              <a:rPr lang="en-US" dirty="0">
                <a:solidFill>
                  <a:schemeClr val="tx1"/>
                </a:solidFill>
              </a:rPr>
              <a:t>Select Link on the My Health Record tile.</a:t>
            </a:r>
          </a:p>
          <a:p>
            <a:pPr marL="914400" lvl="1" indent="-457200">
              <a:buFont typeface="+mj-lt"/>
              <a:buAutoNum type="arabicPeriod"/>
            </a:pPr>
            <a:r>
              <a:rPr lang="en-US" dirty="0">
                <a:solidFill>
                  <a:schemeClr val="tx1"/>
                </a:solidFill>
              </a:rPr>
              <a:t>Select Use my access code, then Continue.</a:t>
            </a:r>
          </a:p>
          <a:p>
            <a:pPr marL="914400" lvl="1" indent="-457200">
              <a:buFont typeface="+mj-lt"/>
              <a:buAutoNum type="arabicPeriod"/>
            </a:pPr>
            <a:r>
              <a:rPr lang="en-US" dirty="0">
                <a:solidFill>
                  <a:schemeClr val="tx1"/>
                </a:solidFill>
              </a:rPr>
              <a:t>Enter your Identity Verification Code, family name and date of birth. Select Next.</a:t>
            </a:r>
            <a:endParaRPr lang="en-AU" dirty="0">
              <a:solidFill>
                <a:schemeClr val="tx1"/>
              </a:solidFill>
            </a:endParaRPr>
          </a:p>
        </p:txBody>
      </p:sp>
      <p:grpSp>
        <p:nvGrpSpPr>
          <p:cNvPr id="4" name="Group 3">
            <a:extLst>
              <a:ext uri="{FF2B5EF4-FFF2-40B4-BE49-F238E27FC236}">
                <a16:creationId xmlns:a16="http://schemas.microsoft.com/office/drawing/2014/main" id="{632CE6BF-5C13-8AAB-8537-69BE63644959}"/>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6584E640-F546-4868-EA69-071CC781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4E54788-50F2-5962-4508-06E8B141A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3E000898-DC44-775E-463A-578558840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838200" y="365125"/>
            <a:ext cx="9228138" cy="641481"/>
          </a:xfrm>
        </p:spPr>
        <p:txBody>
          <a:bodyPr/>
          <a:lstStyle/>
          <a:p>
            <a:r>
              <a:rPr lang="en-AU" dirty="0"/>
              <a:t>Trainer Notes: Government Services</a:t>
            </a:r>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199" y="1006606"/>
            <a:ext cx="10686143" cy="5034966"/>
          </a:xfrm>
        </p:spPr>
        <p:txBody>
          <a:bodyPr/>
          <a:lstStyle/>
          <a:p>
            <a:pPr marL="0">
              <a:lnSpc>
                <a:spcPct val="100000"/>
              </a:lnSpc>
              <a:spcBef>
                <a:spcPts val="0"/>
              </a:spcBef>
              <a:spcAft>
                <a:spcPts val="0"/>
              </a:spcAft>
            </a:pPr>
            <a:r>
              <a:rPr lang="en-US" sz="2000" b="0" i="0" dirty="0">
                <a:solidFill>
                  <a:srgbClr val="242424"/>
                </a:solidFill>
                <a:effectLst/>
                <a:latin typeface="+mj-lt"/>
              </a:rPr>
              <a:t>Print these handouts for participants: </a:t>
            </a:r>
          </a:p>
          <a:p>
            <a:pPr marL="457200" lvl="2">
              <a:lnSpc>
                <a:spcPct val="100000"/>
              </a:lnSpc>
              <a:spcBef>
                <a:spcPts val="0"/>
              </a:spcBef>
              <a:spcAft>
                <a:spcPts val="0"/>
              </a:spcAft>
            </a:pPr>
            <a:r>
              <a:rPr lang="en-US" dirty="0">
                <a:solidFill>
                  <a:srgbClr val="242424"/>
                </a:solidFill>
                <a:latin typeface="+mj-lt"/>
                <a:hlinkClick r:id="rId3"/>
              </a:rPr>
              <a:t>MyGov</a:t>
            </a:r>
            <a:r>
              <a:rPr lang="en-US" dirty="0">
                <a:solidFill>
                  <a:srgbClr val="242424"/>
                </a:solidFill>
                <a:latin typeface="+mj-lt"/>
              </a:rPr>
              <a:t> handout</a:t>
            </a:r>
          </a:p>
          <a:p>
            <a:pPr marL="457200" lvl="2">
              <a:lnSpc>
                <a:spcPct val="100000"/>
              </a:lnSpc>
              <a:spcBef>
                <a:spcPts val="0"/>
              </a:spcBef>
              <a:spcAft>
                <a:spcPts val="0"/>
              </a:spcAft>
            </a:pPr>
            <a:r>
              <a:rPr lang="en-US" dirty="0">
                <a:solidFill>
                  <a:srgbClr val="242424"/>
                </a:solidFill>
                <a:latin typeface="+mj-lt"/>
                <a:hlinkClick r:id="rId4"/>
              </a:rPr>
              <a:t>Connecting Centrelink to myGov</a:t>
            </a:r>
            <a:endParaRPr lang="en-US" dirty="0">
              <a:solidFill>
                <a:srgbClr val="242424"/>
              </a:solidFill>
              <a:latin typeface="+mj-lt"/>
            </a:endParaRPr>
          </a:p>
          <a:p>
            <a:pPr marL="457200" lvl="2">
              <a:lnSpc>
                <a:spcPct val="100000"/>
              </a:lnSpc>
              <a:spcBef>
                <a:spcPts val="0"/>
              </a:spcBef>
              <a:spcAft>
                <a:spcPts val="0"/>
              </a:spcAft>
            </a:pPr>
            <a:r>
              <a:rPr lang="en-US" b="0" i="0" dirty="0" err="1">
                <a:solidFill>
                  <a:srgbClr val="242424"/>
                </a:solidFill>
                <a:effectLst/>
                <a:latin typeface="+mj-lt"/>
                <a:hlinkClick r:id="rId5"/>
              </a:rPr>
              <a:t>ConnectingATO</a:t>
            </a:r>
            <a:r>
              <a:rPr lang="en-US" dirty="0">
                <a:solidFill>
                  <a:srgbClr val="242424"/>
                </a:solidFill>
                <a:latin typeface="+mj-lt"/>
                <a:hlinkClick r:id="rId5"/>
              </a:rPr>
              <a:t>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6"/>
              </a:rPr>
              <a:t>Connecting Medicare to myGov</a:t>
            </a:r>
            <a:endParaRPr lang="en-US" dirty="0">
              <a:solidFill>
                <a:srgbClr val="242424"/>
              </a:solidFill>
              <a:latin typeface="+mj-lt"/>
            </a:endParaRPr>
          </a:p>
          <a:p>
            <a:pPr marL="457200" lvl="2">
              <a:lnSpc>
                <a:spcPct val="100000"/>
              </a:lnSpc>
              <a:spcBef>
                <a:spcPts val="0"/>
              </a:spcBef>
              <a:spcAft>
                <a:spcPts val="0"/>
              </a:spcAft>
            </a:pPr>
            <a:r>
              <a:rPr lang="en-US" dirty="0">
                <a:solidFill>
                  <a:srgbClr val="242424"/>
                </a:solidFill>
                <a:latin typeface="+mj-lt"/>
                <a:hlinkClick r:id="rId7"/>
              </a:rPr>
              <a:t>Connecting My Health Record to myGov</a:t>
            </a:r>
            <a:endParaRPr lang="en-US" dirty="0">
              <a:solidFill>
                <a:srgbClr val="242424"/>
              </a:solidFill>
              <a:latin typeface="+mj-lt"/>
            </a:endParaRPr>
          </a:p>
          <a:p>
            <a:pPr marL="457200" lvl="2">
              <a:lnSpc>
                <a:spcPct val="100000"/>
              </a:lnSpc>
              <a:spcBef>
                <a:spcPts val="0"/>
              </a:spcBef>
              <a:spcAft>
                <a:spcPts val="0"/>
              </a:spcAft>
            </a:pPr>
            <a:r>
              <a:rPr lang="en-US" b="0" i="0" dirty="0">
                <a:solidFill>
                  <a:srgbClr val="242424"/>
                </a:solidFill>
                <a:effectLst/>
                <a:latin typeface="+mj-lt"/>
              </a:rPr>
              <a:t>Any other </a:t>
            </a:r>
            <a:r>
              <a:rPr lang="en-US" dirty="0">
                <a:solidFill>
                  <a:srgbClr val="242424"/>
                </a:solidFill>
                <a:latin typeface="+mj-lt"/>
              </a:rPr>
              <a:t>linking services </a:t>
            </a:r>
            <a:r>
              <a:rPr lang="en-US" dirty="0">
                <a:solidFill>
                  <a:srgbClr val="242424"/>
                </a:solidFill>
                <a:latin typeface="+mj-lt"/>
                <a:hlinkClick r:id="rId8"/>
              </a:rPr>
              <a:t>you might need from this page</a:t>
            </a:r>
            <a:endParaRPr lang="en-US" sz="1600" b="0" i="0" dirty="0">
              <a:solidFill>
                <a:srgbClr val="242424"/>
              </a:solidFill>
              <a:effectLst/>
              <a:latin typeface="+mj-lt"/>
            </a:endParaRPr>
          </a:p>
          <a:p>
            <a:pPr marL="0">
              <a:lnSpc>
                <a:spcPct val="100000"/>
              </a:lnSpc>
              <a:spcBef>
                <a:spcPts val="0"/>
              </a:spcBef>
              <a:spcAft>
                <a:spcPts val="0"/>
              </a:spcAft>
            </a:pPr>
            <a:r>
              <a:rPr lang="en-US" sz="2000" dirty="0">
                <a:solidFill>
                  <a:srgbClr val="242424"/>
                </a:solidFill>
                <a:latin typeface="+mj-lt"/>
              </a:rPr>
              <a:t>Print a single copy of these slides with the notes section for you to use when presenting.</a:t>
            </a:r>
            <a:endParaRPr lang="en-US" sz="2000" b="0" i="0" dirty="0">
              <a:solidFill>
                <a:srgbClr val="242424"/>
              </a:solidFill>
              <a:effectLst/>
              <a:latin typeface="+mj-lt"/>
            </a:endParaRPr>
          </a:p>
          <a:p>
            <a:pPr marL="0" algn="l">
              <a:lnSpc>
                <a:spcPct val="100000"/>
              </a:lnSpc>
              <a:spcBef>
                <a:spcPts val="0"/>
              </a:spcBef>
              <a:spcAft>
                <a:spcPts val="0"/>
              </a:spcAft>
              <a:buFont typeface="Arial" panose="020B0604020202020204" pitchFamily="34" charset="0"/>
              <a:buChar char="•"/>
            </a:pPr>
            <a:r>
              <a:rPr lang="en-US" sz="2000" b="0" i="0" dirty="0">
                <a:solidFill>
                  <a:srgbClr val="242424"/>
                </a:solidFill>
                <a:effectLst/>
                <a:latin typeface="+mj-lt"/>
              </a:rPr>
              <a:t>Read:</a:t>
            </a:r>
          </a:p>
          <a:p>
            <a:pPr marL="457200" lvl="2">
              <a:lnSpc>
                <a:spcPct val="100000"/>
              </a:lnSpc>
              <a:spcBef>
                <a:spcPts val="0"/>
              </a:spcBef>
              <a:spcAft>
                <a:spcPts val="0"/>
              </a:spcAft>
            </a:pPr>
            <a:r>
              <a:rPr lang="en-US" b="0" i="0" dirty="0">
                <a:solidFill>
                  <a:srgbClr val="242424"/>
                </a:solidFill>
                <a:effectLst/>
                <a:latin typeface="+mj-lt"/>
              </a:rPr>
              <a:t>through the slides, and make sure you are familiar with the content</a:t>
            </a:r>
          </a:p>
          <a:p>
            <a:pPr marL="457200" lvl="2">
              <a:lnSpc>
                <a:spcPct val="100000"/>
              </a:lnSpc>
              <a:spcBef>
                <a:spcPts val="0"/>
              </a:spcBef>
              <a:spcAft>
                <a:spcPts val="0"/>
              </a:spcAft>
            </a:pPr>
            <a:r>
              <a:rPr lang="en-US" dirty="0">
                <a:solidFill>
                  <a:srgbClr val="242424"/>
                </a:solidFill>
                <a:latin typeface="+mj-lt"/>
              </a:rPr>
              <a:t>the handout for participants</a:t>
            </a:r>
          </a:p>
          <a:p>
            <a:pPr marL="0">
              <a:lnSpc>
                <a:spcPct val="100000"/>
              </a:lnSpc>
              <a:spcBef>
                <a:spcPts val="0"/>
              </a:spcBef>
              <a:spcAft>
                <a:spcPts val="0"/>
              </a:spcAft>
            </a:pPr>
            <a:r>
              <a:rPr lang="en-US" sz="2000" b="0" i="0" dirty="0">
                <a:solidFill>
                  <a:srgbClr val="242424"/>
                </a:solidFill>
                <a:effectLst/>
                <a:latin typeface="+mj-lt"/>
              </a:rPr>
              <a:t>Get in touch with Elliot </a:t>
            </a:r>
            <a:r>
              <a:rPr lang="en-US" sz="2000" b="0" i="0" dirty="0">
                <a:solidFill>
                  <a:srgbClr val="242424"/>
                </a:solidFill>
                <a:effectLst/>
                <a:latin typeface="+mj-lt"/>
                <a:hlinkClick r:id="rId9"/>
              </a:rPr>
              <a:t>Elliot@wacoss.</a:t>
            </a:r>
            <a:r>
              <a:rPr lang="en-US" sz="2000" dirty="0">
                <a:solidFill>
                  <a:srgbClr val="242424"/>
                </a:solidFill>
                <a:latin typeface="+mj-lt"/>
                <a:hlinkClick r:id="rId9"/>
              </a:rPr>
              <a:t>org.au</a:t>
            </a:r>
            <a:r>
              <a:rPr lang="en-US" sz="2000" dirty="0">
                <a:solidFill>
                  <a:srgbClr val="242424"/>
                </a:solidFill>
                <a:latin typeface="+mj-lt"/>
              </a:rPr>
              <a:t> before the session if you have any questions</a:t>
            </a:r>
          </a:p>
          <a:p>
            <a:pPr marL="0">
              <a:lnSpc>
                <a:spcPct val="100000"/>
              </a:lnSpc>
              <a:spcBef>
                <a:spcPts val="0"/>
              </a:spcBef>
              <a:spcAft>
                <a:spcPts val="0"/>
              </a:spcAft>
            </a:pPr>
            <a:r>
              <a:rPr lang="en-US" sz="2000" b="0" i="0" dirty="0">
                <a:solidFill>
                  <a:srgbClr val="242424"/>
                </a:solidFill>
                <a:effectLst/>
                <a:latin typeface="+mj-lt"/>
              </a:rPr>
              <a:t>Remove/hide this slide before presenting</a:t>
            </a:r>
          </a:p>
          <a:p>
            <a:pPr marL="0">
              <a:lnSpc>
                <a:spcPct val="100000"/>
              </a:lnSpc>
              <a:spcBef>
                <a:spcPts val="0"/>
              </a:spcBef>
              <a:spcAft>
                <a:spcPts val="0"/>
              </a:spcAft>
            </a:pPr>
            <a:r>
              <a:rPr lang="en-US" sz="2000" dirty="0">
                <a:solidFill>
                  <a:srgbClr val="242424"/>
                </a:solidFill>
                <a:latin typeface="+mj-lt"/>
              </a:rPr>
              <a:t>Up</a:t>
            </a:r>
            <a:r>
              <a:rPr lang="en-US" sz="2000" b="0" i="0" dirty="0">
                <a:solidFill>
                  <a:srgbClr val="242424"/>
                </a:solidFill>
                <a:effectLst/>
                <a:latin typeface="+mj-lt"/>
              </a:rPr>
              <a:t>date the time/date of the next session on the final slide. </a:t>
            </a:r>
          </a:p>
          <a:p>
            <a:pPr marL="0">
              <a:lnSpc>
                <a:spcPct val="100000"/>
              </a:lnSpc>
              <a:spcBef>
                <a:spcPts val="0"/>
              </a:spcBef>
              <a:spcAft>
                <a:spcPts val="0"/>
              </a:spcAft>
            </a:pPr>
            <a:r>
              <a:rPr lang="en-US" sz="2000" dirty="0">
                <a:solidFill>
                  <a:srgbClr val="242424"/>
                </a:solidFill>
                <a:latin typeface="+mj-lt"/>
              </a:rPr>
              <a:t>You can replace any of the pictures with images you have of your community using computers or phones.</a:t>
            </a:r>
          </a:p>
          <a:p>
            <a:pPr marL="0">
              <a:lnSpc>
                <a:spcPct val="100000"/>
              </a:lnSpc>
              <a:spcBef>
                <a:spcPts val="0"/>
              </a:spcBef>
              <a:spcAft>
                <a:spcPts val="0"/>
              </a:spcAft>
            </a:pPr>
            <a:r>
              <a:rPr lang="en-US" sz="2000" b="0" i="0" dirty="0">
                <a:solidFill>
                  <a:srgbClr val="242424"/>
                </a:solidFill>
                <a:effectLst/>
                <a:latin typeface="+mj-lt"/>
              </a:rPr>
              <a:t>You know your audience, you may wish to remove the </a:t>
            </a:r>
            <a:r>
              <a:rPr lang="en-US" sz="2000" b="0" i="0" dirty="0" err="1">
                <a:solidFill>
                  <a:srgbClr val="242424"/>
                </a:solidFill>
                <a:effectLst/>
                <a:latin typeface="+mj-lt"/>
              </a:rPr>
              <a:t>myID</a:t>
            </a:r>
            <a:r>
              <a:rPr lang="en-US" sz="2000" b="0" i="0" dirty="0">
                <a:solidFill>
                  <a:srgbClr val="242424"/>
                </a:solidFill>
                <a:effectLst/>
                <a:latin typeface="+mj-lt"/>
              </a:rPr>
              <a:t> section.</a:t>
            </a: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DBF-AB0C-0D2C-4FCD-08B78195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5AAD-A1D6-D1AF-2596-9E2B4EAC0C11}"/>
              </a:ext>
            </a:extLst>
          </p:cNvPr>
          <p:cNvSpPr>
            <a:spLocks noGrp="1"/>
          </p:cNvSpPr>
          <p:nvPr>
            <p:ph type="title"/>
          </p:nvPr>
        </p:nvSpPr>
        <p:spPr>
          <a:xfrm>
            <a:off x="838200" y="365125"/>
            <a:ext cx="9228138" cy="1325563"/>
          </a:xfrm>
        </p:spPr>
        <p:txBody>
          <a:bodyPr wrap="square" anchor="ctr">
            <a:normAutofit/>
          </a:bodyPr>
          <a:lstStyle/>
          <a:p>
            <a:r>
              <a:rPr lang="en-US" dirty="0"/>
              <a:t>Using My Health Record</a:t>
            </a:r>
            <a:endParaRPr lang="en-AU" dirty="0"/>
          </a:p>
        </p:txBody>
      </p:sp>
      <p:sp>
        <p:nvSpPr>
          <p:cNvPr id="5" name="Footer Placeholder 4">
            <a:extLst>
              <a:ext uri="{FF2B5EF4-FFF2-40B4-BE49-F238E27FC236}">
                <a16:creationId xmlns:a16="http://schemas.microsoft.com/office/drawing/2014/main" id="{1F2585D9-C3B5-7B44-CF61-8DEA600DDA51}"/>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5D87AF04-FED3-50DB-B6DF-97C6C6EFE1B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20</a:t>
            </a:fld>
            <a:endParaRPr lang="en-AU" altLang="en-US"/>
          </a:p>
        </p:txBody>
      </p:sp>
      <p:pic>
        <p:nvPicPr>
          <p:cNvPr id="10" name="Picture 2" descr="myGov Home | myGov">
            <a:extLst>
              <a:ext uri="{FF2B5EF4-FFF2-40B4-BE49-F238E27FC236}">
                <a16:creationId xmlns:a16="http://schemas.microsoft.com/office/drawing/2014/main" id="{AAC6B649-DBBB-2585-C835-A280E3069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3A76DD70-91FD-802D-E7F4-8302D010E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DF9EF68E-C78B-E17C-633D-AE0C5CCFB881}"/>
              </a:ext>
            </a:extLst>
          </p:cNvPr>
          <p:cNvSpPr>
            <a:spLocks noGrp="1"/>
          </p:cNvSpPr>
          <p:nvPr>
            <p:ph sz="half" idx="2"/>
          </p:nvPr>
        </p:nvSpPr>
        <p:spPr>
          <a:xfrm>
            <a:off x="5572620" y="1464388"/>
            <a:ext cx="6372637" cy="5012612"/>
          </a:xfrm>
        </p:spPr>
        <p:txBody>
          <a:bodyPr/>
          <a:lstStyle/>
          <a:p>
            <a:pPr marL="0" indent="0">
              <a:buNone/>
            </a:pPr>
            <a:r>
              <a:rPr lang="en-US" dirty="0">
                <a:solidFill>
                  <a:schemeClr val="tx1"/>
                </a:solidFill>
              </a:rPr>
              <a:t>You and your healthcare providers can use your My Health Record online to:</a:t>
            </a:r>
          </a:p>
          <a:p>
            <a:r>
              <a:rPr lang="en-US" dirty="0">
                <a:solidFill>
                  <a:schemeClr val="tx1"/>
                </a:solidFill>
              </a:rPr>
              <a:t>view your medicines,</a:t>
            </a:r>
          </a:p>
          <a:p>
            <a:r>
              <a:rPr lang="en-US" dirty="0">
                <a:solidFill>
                  <a:schemeClr val="tx1"/>
                </a:solidFill>
              </a:rPr>
              <a:t>manage your medical information in your record,</a:t>
            </a:r>
          </a:p>
          <a:p>
            <a:r>
              <a:rPr lang="en-US" dirty="0">
                <a:solidFill>
                  <a:schemeClr val="tx1"/>
                </a:solidFill>
              </a:rPr>
              <a:t>get your complete </a:t>
            </a:r>
            <a:r>
              <a:rPr lang="en-US" dirty="0" err="1">
                <a:solidFill>
                  <a:schemeClr val="tx1"/>
                </a:solidFill>
              </a:rPr>
              <a:t>immunisation</a:t>
            </a:r>
            <a:r>
              <a:rPr lang="en-US" dirty="0">
                <a:solidFill>
                  <a:schemeClr val="tx1"/>
                </a:solidFill>
              </a:rPr>
              <a:t> history statement,</a:t>
            </a:r>
          </a:p>
          <a:p>
            <a:r>
              <a:rPr lang="en-US" dirty="0">
                <a:solidFill>
                  <a:schemeClr val="tx1"/>
                </a:solidFill>
              </a:rPr>
              <a:t>view your pathology and diagnostic imaging reports,</a:t>
            </a:r>
          </a:p>
          <a:p>
            <a:r>
              <a:rPr lang="en-US" dirty="0">
                <a:solidFill>
                  <a:schemeClr val="tx1"/>
                </a:solidFill>
              </a:rPr>
              <a:t>add or update your personal information,</a:t>
            </a:r>
          </a:p>
          <a:p>
            <a:r>
              <a:rPr lang="en-US" dirty="0">
                <a:solidFill>
                  <a:schemeClr val="tx1"/>
                </a:solidFill>
              </a:rPr>
              <a:t>track your child’s development,</a:t>
            </a:r>
          </a:p>
          <a:p>
            <a:r>
              <a:rPr lang="en-US" dirty="0">
                <a:solidFill>
                  <a:schemeClr val="tx1"/>
                </a:solidFill>
              </a:rPr>
              <a:t>get messages sent to your myGov inbox.</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3E2FB702-A53A-67B6-3E49-D7FA2435F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00C-FAD2-117C-1391-2F377BEB8A9A}"/>
              </a:ext>
            </a:extLst>
          </p:cNvPr>
          <p:cNvSpPr>
            <a:spLocks noGrp="1"/>
          </p:cNvSpPr>
          <p:nvPr>
            <p:ph type="title"/>
          </p:nvPr>
        </p:nvSpPr>
        <p:spPr>
          <a:xfrm>
            <a:off x="838200" y="365126"/>
            <a:ext cx="9228138" cy="1042762"/>
          </a:xfrm>
        </p:spPr>
        <p:txBody>
          <a:bodyPr wrap="square" anchor="ctr">
            <a:normAutofit/>
          </a:bodyPr>
          <a:lstStyle/>
          <a:p>
            <a:r>
              <a:rPr lang="en-US" dirty="0" err="1"/>
              <a:t>myID</a:t>
            </a:r>
            <a:endParaRPr lang="en-AU" dirty="0"/>
          </a:p>
        </p:txBody>
      </p:sp>
      <p:sp>
        <p:nvSpPr>
          <p:cNvPr id="4" name="Text Placeholder 3">
            <a:extLst>
              <a:ext uri="{FF2B5EF4-FFF2-40B4-BE49-F238E27FC236}">
                <a16:creationId xmlns:a16="http://schemas.microsoft.com/office/drawing/2014/main" id="{993943CA-8AC6-094F-D08E-ED052BCEA114}"/>
              </a:ext>
            </a:extLst>
          </p:cNvPr>
          <p:cNvSpPr>
            <a:spLocks noGrp="1"/>
          </p:cNvSpPr>
          <p:nvPr>
            <p:ph sz="half" idx="1"/>
          </p:nvPr>
        </p:nvSpPr>
        <p:spPr>
          <a:xfrm>
            <a:off x="838199" y="1407887"/>
            <a:ext cx="5823857" cy="4865914"/>
          </a:xfrm>
        </p:spPr>
        <p:txBody>
          <a:bodyPr wrap="square" anchor="t">
            <a:normAutofit fontScale="92500" lnSpcReduction="10000"/>
          </a:bodyPr>
          <a:lstStyle/>
          <a:p>
            <a:pPr marL="0" indent="0">
              <a:buNone/>
            </a:pPr>
            <a:r>
              <a:rPr lang="en-US" dirty="0">
                <a:solidFill>
                  <a:schemeClr val="tx1"/>
                </a:solidFill>
              </a:rPr>
              <a:t>A secure way to access myGov with 2-factor authentication</a:t>
            </a:r>
          </a:p>
          <a:p>
            <a:pPr marL="0" indent="0">
              <a:buNone/>
            </a:pPr>
            <a:r>
              <a:rPr lang="en-US" dirty="0">
                <a:solidFill>
                  <a:schemeClr val="tx1"/>
                </a:solidFill>
              </a:rPr>
              <a:t>To set up your </a:t>
            </a:r>
            <a:r>
              <a:rPr lang="en-US" dirty="0" err="1">
                <a:solidFill>
                  <a:schemeClr val="tx1"/>
                </a:solidFill>
              </a:rPr>
              <a:t>myID</a:t>
            </a:r>
            <a:r>
              <a:rPr lang="en-US" dirty="0">
                <a:solidFill>
                  <a:schemeClr val="tx1"/>
                </a:solidFill>
              </a:rPr>
              <a:t>, you need:</a:t>
            </a:r>
          </a:p>
          <a:p>
            <a:r>
              <a:rPr lang="en-US" b="1" dirty="0">
                <a:solidFill>
                  <a:schemeClr val="tx1"/>
                </a:solidFill>
              </a:rPr>
              <a:t>a personal smart device. </a:t>
            </a:r>
            <a:r>
              <a:rPr lang="en-US" dirty="0">
                <a:solidFill>
                  <a:schemeClr val="tx1"/>
                </a:solidFill>
              </a:rPr>
              <a:t>The </a:t>
            </a:r>
            <a:r>
              <a:rPr lang="en-US" dirty="0" err="1">
                <a:solidFill>
                  <a:schemeClr val="tx1"/>
                </a:solidFill>
              </a:rPr>
              <a:t>myID</a:t>
            </a:r>
            <a:r>
              <a:rPr lang="en-US" dirty="0">
                <a:solidFill>
                  <a:schemeClr val="tx1"/>
                </a:solidFill>
              </a:rPr>
              <a:t> app is compatible with most smart devices, such as smart phones. The app is only available from the Apple App Store or Google Play</a:t>
            </a:r>
          </a:p>
          <a:p>
            <a:r>
              <a:rPr lang="en-US" b="1" dirty="0">
                <a:solidFill>
                  <a:schemeClr val="tx1"/>
                </a:solidFill>
              </a:rPr>
              <a:t>a personal email address. </a:t>
            </a:r>
            <a:r>
              <a:rPr lang="en-US" dirty="0">
                <a:solidFill>
                  <a:schemeClr val="tx1"/>
                </a:solidFill>
              </a:rPr>
              <a:t>As it’s your personal Digital ID, your ID documents will be linked to the email you choose. It should not be a shared or work email address</a:t>
            </a:r>
          </a:p>
          <a:p>
            <a:r>
              <a:rPr lang="en-US" b="1" dirty="0">
                <a:solidFill>
                  <a:schemeClr val="tx1"/>
                </a:solidFill>
              </a:rPr>
              <a:t>to be 15 years or older. </a:t>
            </a:r>
            <a:r>
              <a:rPr lang="en-US" dirty="0">
                <a:solidFill>
                  <a:schemeClr val="tx1"/>
                </a:solidFill>
              </a:rPr>
              <a:t>Age restrictions may also apply to use some government online services.</a:t>
            </a:r>
            <a:endParaRPr lang="en-AU" dirty="0">
              <a:solidFill>
                <a:schemeClr val="tx1"/>
              </a:solidFill>
            </a:endParaRPr>
          </a:p>
        </p:txBody>
      </p:sp>
      <p:pic>
        <p:nvPicPr>
          <p:cNvPr id="7" name="Picture 6" descr="myID | Australian Government Department of Health and Aged Care">
            <a:extLst>
              <a:ext uri="{FF2B5EF4-FFF2-40B4-BE49-F238E27FC236}">
                <a16:creationId xmlns:a16="http://schemas.microsoft.com/office/drawing/2014/main" id="{CD994B39-168A-F30E-96A5-31AEF9801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14" y="2178183"/>
            <a:ext cx="4227286" cy="2630311"/>
          </a:xfrm>
          <a:prstGeom prst="rect">
            <a:avLst/>
          </a:prstGeom>
          <a:solidFill>
            <a:srgbClr val="FFFFFF"/>
          </a:solidFill>
        </p:spPr>
      </p:pic>
      <p:sp>
        <p:nvSpPr>
          <p:cNvPr id="5" name="Footer Placeholder 4">
            <a:extLst>
              <a:ext uri="{FF2B5EF4-FFF2-40B4-BE49-F238E27FC236}">
                <a16:creationId xmlns:a16="http://schemas.microsoft.com/office/drawing/2014/main" id="{03139361-600E-D217-64D1-3A64A9479162}"/>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CRC Champions Program</a:t>
            </a:r>
          </a:p>
        </p:txBody>
      </p:sp>
      <p:sp>
        <p:nvSpPr>
          <p:cNvPr id="6" name="Slide Number Placeholder 5">
            <a:extLst>
              <a:ext uri="{FF2B5EF4-FFF2-40B4-BE49-F238E27FC236}">
                <a16:creationId xmlns:a16="http://schemas.microsoft.com/office/drawing/2014/main" id="{A9792D09-1FE2-D9BF-6A33-84180A4F7F36}"/>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B097261-AB5A-4C34-B9F2-CE1C1D3F8165}" type="slidenum">
              <a:rPr lang="en-AU" altLang="en-US" smtClean="0"/>
              <a:pPr>
                <a:spcAft>
                  <a:spcPts val="600"/>
                </a:spcAft>
                <a:defRPr/>
              </a:pPr>
              <a:t>21</a:t>
            </a:fld>
            <a:endParaRPr lang="en-AU" altLang="en-US"/>
          </a:p>
        </p:txBody>
      </p:sp>
    </p:spTree>
    <p:extLst>
      <p:ext uri="{BB962C8B-B14F-4D97-AF65-F5344CB8AC3E}">
        <p14:creationId xmlns:p14="http://schemas.microsoft.com/office/powerpoint/2010/main" val="277075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4946-86DC-D4BF-85F2-02FD2C6129E2}"/>
              </a:ext>
            </a:extLst>
          </p:cNvPr>
          <p:cNvSpPr>
            <a:spLocks noGrp="1"/>
          </p:cNvSpPr>
          <p:nvPr>
            <p:ph type="title"/>
          </p:nvPr>
        </p:nvSpPr>
        <p:spPr/>
        <p:txBody>
          <a:bodyPr/>
          <a:lstStyle/>
          <a:p>
            <a:r>
              <a:rPr lang="en-US" dirty="0"/>
              <a:t>Setting up </a:t>
            </a:r>
            <a:r>
              <a:rPr lang="en-US" dirty="0" err="1"/>
              <a:t>myID</a:t>
            </a:r>
            <a:endParaRPr lang="en-AU" dirty="0"/>
          </a:p>
        </p:txBody>
      </p:sp>
      <p:sp>
        <p:nvSpPr>
          <p:cNvPr id="4" name="Content Placeholder 3">
            <a:extLst>
              <a:ext uri="{FF2B5EF4-FFF2-40B4-BE49-F238E27FC236}">
                <a16:creationId xmlns:a16="http://schemas.microsoft.com/office/drawing/2014/main" id="{A9471898-B713-6F25-A02B-29B40223B62D}"/>
              </a:ext>
            </a:extLst>
          </p:cNvPr>
          <p:cNvSpPr>
            <a:spLocks noGrp="1"/>
          </p:cNvSpPr>
          <p:nvPr>
            <p:ph sz="half" idx="2"/>
          </p:nvPr>
        </p:nvSpPr>
        <p:spPr/>
        <p:txBody>
          <a:bodyPr/>
          <a:lstStyle/>
          <a:p>
            <a:pPr marL="0" indent="0">
              <a:buNone/>
            </a:pPr>
            <a:r>
              <a:rPr lang="en-US" dirty="0">
                <a:solidFill>
                  <a:schemeClr val="tx1"/>
                </a:solidFill>
              </a:rPr>
              <a:t>3 Steps:</a:t>
            </a:r>
          </a:p>
          <a:p>
            <a:pPr marL="457200" indent="-457200">
              <a:buAutoNum type="arabicPeriod"/>
            </a:pPr>
            <a:r>
              <a:rPr lang="en-AU" dirty="0">
                <a:solidFill>
                  <a:schemeClr val="tx1"/>
                </a:solidFill>
              </a:rPr>
              <a:t>Download the </a:t>
            </a:r>
            <a:r>
              <a:rPr lang="en-AU" dirty="0" err="1">
                <a:solidFill>
                  <a:schemeClr val="tx1"/>
                </a:solidFill>
              </a:rPr>
              <a:t>myID</a:t>
            </a:r>
            <a:r>
              <a:rPr lang="en-AU" dirty="0">
                <a:solidFill>
                  <a:schemeClr val="tx1"/>
                </a:solidFill>
              </a:rPr>
              <a:t> app on your smart device from App Store (iPhone) or Google Play Store (Android). Don’t download it from anywhere else.</a:t>
            </a:r>
          </a:p>
          <a:p>
            <a:pPr marL="457200" indent="-457200">
              <a:buAutoNum type="arabicPeriod"/>
            </a:pPr>
            <a:r>
              <a:rPr lang="en-AU" dirty="0">
                <a:solidFill>
                  <a:schemeClr val="tx1"/>
                </a:solidFill>
              </a:rPr>
              <a:t>Enter your details.</a:t>
            </a:r>
          </a:p>
          <a:p>
            <a:pPr marL="457200" indent="-457200">
              <a:buAutoNum type="arabicPeriod"/>
            </a:pPr>
            <a:r>
              <a:rPr lang="en-AU" dirty="0">
                <a:solidFill>
                  <a:schemeClr val="tx1"/>
                </a:solidFill>
              </a:rPr>
              <a:t>Choose your identity strength.</a:t>
            </a:r>
          </a:p>
        </p:txBody>
      </p:sp>
      <p:sp>
        <p:nvSpPr>
          <p:cNvPr id="5" name="Footer Placeholder 4">
            <a:extLst>
              <a:ext uri="{FF2B5EF4-FFF2-40B4-BE49-F238E27FC236}">
                <a16:creationId xmlns:a16="http://schemas.microsoft.com/office/drawing/2014/main" id="{6CAE7DD5-42E0-E394-D1D8-463847313DD4}"/>
              </a:ext>
            </a:extLst>
          </p:cNvPr>
          <p:cNvSpPr>
            <a:spLocks noGrp="1"/>
          </p:cNvSpPr>
          <p:nvPr>
            <p:ph type="ftr" sz="quarter" idx="10"/>
          </p:nvPr>
        </p:nvSpPr>
        <p:spPr/>
        <p:txBody>
          <a:body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79E123B8-AC2E-57B9-1ED3-052E5FB18B97}"/>
              </a:ext>
            </a:extLst>
          </p:cNvPr>
          <p:cNvSpPr>
            <a:spLocks noGrp="1"/>
          </p:cNvSpPr>
          <p:nvPr>
            <p:ph type="sldNum" sz="quarter" idx="11"/>
          </p:nvPr>
        </p:nvSpPr>
        <p:spPr/>
        <p:txBody>
          <a:bodyPr/>
          <a:lstStyle/>
          <a:p>
            <a:pPr>
              <a:defRPr/>
            </a:pPr>
            <a:fld id="{5D834F31-63CD-4BB0-9F9E-B240BA518BE4}" type="slidenum">
              <a:rPr lang="en-AU" altLang="en-US" smtClean="0"/>
              <a:pPr>
                <a:defRPr/>
              </a:pPr>
              <a:t>22</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20CA87C6-7816-1042-4BA2-1BBECB90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178183"/>
            <a:ext cx="5181600" cy="3224106"/>
          </a:xfrm>
          <a:prstGeom prst="rect">
            <a:avLst/>
          </a:prstGeom>
          <a:solidFill>
            <a:srgbClr val="FFFFFF"/>
          </a:solidFill>
        </p:spPr>
      </p:pic>
    </p:spTree>
    <p:extLst>
      <p:ext uri="{BB962C8B-B14F-4D97-AF65-F5344CB8AC3E}">
        <p14:creationId xmlns:p14="http://schemas.microsoft.com/office/powerpoint/2010/main" val="66793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B63-E592-7446-EA53-05927A6792EA}"/>
              </a:ext>
            </a:extLst>
          </p:cNvPr>
          <p:cNvSpPr>
            <a:spLocks noGrp="1"/>
          </p:cNvSpPr>
          <p:nvPr>
            <p:ph type="title"/>
          </p:nvPr>
        </p:nvSpPr>
        <p:spPr/>
        <p:txBody>
          <a:bodyPr/>
          <a:lstStyle/>
          <a:p>
            <a:r>
              <a:rPr lang="en-US" dirty="0"/>
              <a:t>Using </a:t>
            </a:r>
            <a:r>
              <a:rPr lang="en-US" dirty="0" err="1"/>
              <a:t>myID</a:t>
            </a:r>
            <a:endParaRPr lang="en-AU" dirty="0"/>
          </a:p>
        </p:txBody>
      </p:sp>
      <p:sp>
        <p:nvSpPr>
          <p:cNvPr id="3" name="Content Placeholder 2">
            <a:extLst>
              <a:ext uri="{FF2B5EF4-FFF2-40B4-BE49-F238E27FC236}">
                <a16:creationId xmlns:a16="http://schemas.microsoft.com/office/drawing/2014/main" id="{75DB8B64-9277-BD75-FA8D-6FF55B862DE7}"/>
              </a:ext>
            </a:extLst>
          </p:cNvPr>
          <p:cNvSpPr>
            <a:spLocks noGrp="1"/>
          </p:cNvSpPr>
          <p:nvPr>
            <p:ph sz="half" idx="1"/>
          </p:nvPr>
        </p:nvSpPr>
        <p:spPr/>
        <p:txBody>
          <a:bodyPr/>
          <a:lstStyle/>
          <a:p>
            <a:pPr marL="0" indent="0">
              <a:buNone/>
            </a:pPr>
            <a:r>
              <a:rPr lang="en-US" dirty="0" err="1">
                <a:solidFill>
                  <a:schemeClr val="tx1"/>
                </a:solidFill>
              </a:rPr>
              <a:t>myID</a:t>
            </a:r>
            <a:r>
              <a:rPr lang="en-US" dirty="0">
                <a:solidFill>
                  <a:schemeClr val="tx1"/>
                </a:solidFill>
              </a:rPr>
              <a:t> and your myGov account are different.</a:t>
            </a:r>
          </a:p>
          <a:p>
            <a:pPr marL="0" indent="0">
              <a:buNone/>
            </a:pPr>
            <a:r>
              <a:rPr lang="en-US" dirty="0">
                <a:solidFill>
                  <a:schemeClr val="tx1"/>
                </a:solidFill>
              </a:rPr>
              <a:t>Your myGov account lets you link to and access government services like Medicare and the ATO.</a:t>
            </a:r>
          </a:p>
          <a:p>
            <a:pPr marL="0" indent="0">
              <a:buNone/>
            </a:pPr>
            <a:r>
              <a:rPr lang="en-US" dirty="0" err="1">
                <a:solidFill>
                  <a:schemeClr val="tx1"/>
                </a:solidFill>
              </a:rPr>
              <a:t>myID</a:t>
            </a:r>
            <a:r>
              <a:rPr lang="en-US" dirty="0">
                <a:solidFill>
                  <a:schemeClr val="tx1"/>
                </a:solidFill>
              </a:rPr>
              <a:t> is the Australian Government’s Digital ID app. You can use it to sign in to a range of participating government online services, like myGov.</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60E74A63-4596-4B34-39E7-26F081589A7F}"/>
              </a:ext>
            </a:extLst>
          </p:cNvPr>
          <p:cNvSpPr>
            <a:spLocks noGrp="1"/>
          </p:cNvSpPr>
          <p:nvPr>
            <p:ph sz="half" idx="2"/>
          </p:nvPr>
        </p:nvSpPr>
        <p:spPr/>
        <p:txBody>
          <a:bodyPr/>
          <a:lstStyle/>
          <a:p>
            <a:pPr marL="0" indent="0">
              <a:buNone/>
            </a:pPr>
            <a:r>
              <a:rPr lang="en-US" dirty="0">
                <a:solidFill>
                  <a:schemeClr val="tx1"/>
                </a:solidFill>
              </a:rPr>
              <a:t>You cannot view your myGov account or Inbox within the </a:t>
            </a:r>
            <a:r>
              <a:rPr lang="en-US" dirty="0" err="1">
                <a:solidFill>
                  <a:schemeClr val="tx1"/>
                </a:solidFill>
              </a:rPr>
              <a:t>myID</a:t>
            </a:r>
            <a:r>
              <a:rPr lang="en-US" dirty="0">
                <a:solidFill>
                  <a:schemeClr val="tx1"/>
                </a:solidFill>
              </a:rPr>
              <a:t> app.</a:t>
            </a:r>
          </a:p>
          <a:p>
            <a:pPr marL="0" indent="0">
              <a:buNone/>
            </a:pPr>
            <a:r>
              <a:rPr lang="en-US" dirty="0">
                <a:solidFill>
                  <a:schemeClr val="tx1"/>
                </a:solidFill>
              </a:rPr>
              <a:t>When you sign in to myGov using your </a:t>
            </a:r>
            <a:r>
              <a:rPr lang="en-US" dirty="0" err="1">
                <a:solidFill>
                  <a:schemeClr val="tx1"/>
                </a:solidFill>
              </a:rPr>
              <a:t>myID</a:t>
            </a:r>
            <a:r>
              <a:rPr lang="en-US" dirty="0">
                <a:solidFill>
                  <a:schemeClr val="tx1"/>
                </a:solidFill>
              </a:rPr>
              <a:t> app, you’ll enter or accept a 4-digit code in your </a:t>
            </a:r>
            <a:r>
              <a:rPr lang="en-US" dirty="0" err="1">
                <a:solidFill>
                  <a:schemeClr val="tx1"/>
                </a:solidFill>
              </a:rPr>
              <a:t>myID</a:t>
            </a:r>
            <a:r>
              <a:rPr lang="en-US" dirty="0">
                <a:solidFill>
                  <a:schemeClr val="tx1"/>
                </a:solidFill>
              </a:rPr>
              <a:t> app. This is instead of using your myGov username, password and security codes.</a:t>
            </a:r>
          </a:p>
          <a:p>
            <a:pPr marL="0" indent="0">
              <a:buNone/>
            </a:pPr>
            <a:r>
              <a:rPr lang="en-US" dirty="0">
                <a:solidFill>
                  <a:schemeClr val="tx1"/>
                </a:solidFill>
              </a:rPr>
              <a:t>You can use </a:t>
            </a:r>
            <a:r>
              <a:rPr lang="en-US" dirty="0" err="1">
                <a:solidFill>
                  <a:schemeClr val="tx1"/>
                </a:solidFill>
              </a:rPr>
              <a:t>myID</a:t>
            </a:r>
            <a:r>
              <a:rPr lang="en-US" dirty="0">
                <a:solidFill>
                  <a:schemeClr val="tx1"/>
                </a:solidFill>
              </a:rPr>
              <a:t> to access myGov and then use linked services</a:t>
            </a:r>
          </a:p>
          <a:p>
            <a:pPr marL="0" indent="0">
              <a:buNone/>
            </a:pPr>
            <a:endParaRPr lang="en-AU" dirty="0">
              <a:solidFill>
                <a:schemeClr val="tx1"/>
              </a:solidFill>
            </a:endParaRPr>
          </a:p>
        </p:txBody>
      </p:sp>
      <p:sp>
        <p:nvSpPr>
          <p:cNvPr id="5" name="Footer Placeholder 4">
            <a:extLst>
              <a:ext uri="{FF2B5EF4-FFF2-40B4-BE49-F238E27FC236}">
                <a16:creationId xmlns:a16="http://schemas.microsoft.com/office/drawing/2014/main" id="{07E25F5C-4D67-3500-5530-DA416606ACE2}"/>
              </a:ext>
            </a:extLst>
          </p:cNvPr>
          <p:cNvSpPr>
            <a:spLocks noGrp="1"/>
          </p:cNvSpPr>
          <p:nvPr>
            <p:ph type="ftr" sz="quarter" idx="10"/>
          </p:nvPr>
        </p:nvSpPr>
        <p:spPr/>
        <p:txBody>
          <a:bodyPr/>
          <a:lstStyle/>
          <a:p>
            <a:pPr>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8E83F6BA-AEDE-1DB4-0845-4C1005E55E18}"/>
              </a:ext>
            </a:extLst>
          </p:cNvPr>
          <p:cNvSpPr>
            <a:spLocks noGrp="1"/>
          </p:cNvSpPr>
          <p:nvPr>
            <p:ph type="sldNum" sz="quarter" idx="11"/>
          </p:nvPr>
        </p:nvSpPr>
        <p:spPr/>
        <p:txBody>
          <a:bodyPr/>
          <a:lstStyle/>
          <a:p>
            <a:pPr>
              <a:defRPr/>
            </a:pPr>
            <a:fld id="{5D834F31-63CD-4BB0-9F9E-B240BA518BE4}" type="slidenum">
              <a:rPr lang="en-AU" altLang="en-US" smtClean="0"/>
              <a:pPr>
                <a:defRPr/>
              </a:pPr>
              <a:t>23</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8B1CCCE2-99CC-E202-DC37-1426E8A98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8767" y="76185"/>
            <a:ext cx="1977571" cy="1230488"/>
          </a:xfrm>
          <a:prstGeom prst="rect">
            <a:avLst/>
          </a:prstGeom>
          <a:solidFill>
            <a:srgbClr val="FFFFFF"/>
          </a:solidFill>
        </p:spPr>
      </p:pic>
    </p:spTree>
    <p:extLst>
      <p:ext uri="{BB962C8B-B14F-4D97-AF65-F5344CB8AC3E}">
        <p14:creationId xmlns:p14="http://schemas.microsoft.com/office/powerpoint/2010/main" val="3067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6EEB-62B2-A240-072C-D07AA6F7F290}"/>
              </a:ext>
            </a:extLst>
          </p:cNvPr>
          <p:cNvSpPr>
            <a:spLocks noGrp="1"/>
          </p:cNvSpPr>
          <p:nvPr>
            <p:ph type="title"/>
          </p:nvPr>
        </p:nvSpPr>
        <p:spPr>
          <a:xfrm>
            <a:off x="838200" y="365125"/>
            <a:ext cx="9228138" cy="1325563"/>
          </a:xfrm>
        </p:spPr>
        <p:txBody>
          <a:bodyPr wrap="square" anchor="ctr">
            <a:normAutofit/>
          </a:bodyPr>
          <a:lstStyle/>
          <a:p>
            <a:r>
              <a:rPr lang="en-US" dirty="0"/>
              <a:t>Useful resources &amp; more assistance</a:t>
            </a:r>
            <a:endParaRPr lang="en-AU" dirty="0"/>
          </a:p>
        </p:txBody>
      </p:sp>
      <p:pic>
        <p:nvPicPr>
          <p:cNvPr id="11" name="Content Placeholder 10" descr="Person typing on laptop">
            <a:extLst>
              <a:ext uri="{FF2B5EF4-FFF2-40B4-BE49-F238E27FC236}">
                <a16:creationId xmlns:a16="http://schemas.microsoft.com/office/drawing/2014/main" id="{6778103A-B53B-2E3C-B819-24BF240F2E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32911"/>
            <a:ext cx="5181600" cy="2914650"/>
          </a:xfrm>
          <a:prstGeom prst="rect">
            <a:avLst/>
          </a:prstGeom>
          <a:noFill/>
        </p:spPr>
      </p:pic>
      <p:sp>
        <p:nvSpPr>
          <p:cNvPr id="4" name="Text Placeholder 3">
            <a:extLst>
              <a:ext uri="{FF2B5EF4-FFF2-40B4-BE49-F238E27FC236}">
                <a16:creationId xmlns:a16="http://schemas.microsoft.com/office/drawing/2014/main" id="{DC535165-5E56-9963-C6EB-199EBBBDBCCE}"/>
              </a:ext>
            </a:extLst>
          </p:cNvPr>
          <p:cNvSpPr>
            <a:spLocks noGrp="1"/>
          </p:cNvSpPr>
          <p:nvPr>
            <p:ph sz="half" idx="2"/>
          </p:nvPr>
        </p:nvSpPr>
        <p:spPr>
          <a:xfrm>
            <a:off x="6172200" y="1825625"/>
            <a:ext cx="5181600" cy="3929223"/>
          </a:xfrm>
        </p:spPr>
        <p:txBody>
          <a:bodyPr wrap="square" anchor="t">
            <a:normAutofit/>
          </a:bodyPr>
          <a:lstStyle/>
          <a:p>
            <a:pPr marL="457200" lvl="2">
              <a:lnSpc>
                <a:spcPct val="100000"/>
              </a:lnSpc>
              <a:spcBef>
                <a:spcPts val="0"/>
              </a:spcBef>
              <a:spcAft>
                <a:spcPts val="0"/>
              </a:spcAft>
            </a:pPr>
            <a:r>
              <a:rPr lang="en-US" sz="2400" dirty="0">
                <a:solidFill>
                  <a:srgbClr val="242424"/>
                </a:solidFill>
                <a:latin typeface="+mj-lt"/>
                <a:hlinkClick r:id="rId4"/>
              </a:rPr>
              <a:t>MyGov</a:t>
            </a:r>
            <a:r>
              <a:rPr lang="en-US" sz="2400" dirty="0">
                <a:solidFill>
                  <a:srgbClr val="242424"/>
                </a:solidFill>
                <a:latin typeface="+mj-lt"/>
              </a:rPr>
              <a:t> handout</a:t>
            </a:r>
          </a:p>
          <a:p>
            <a:pPr marL="457200" lvl="2">
              <a:lnSpc>
                <a:spcPct val="100000"/>
              </a:lnSpc>
              <a:spcBef>
                <a:spcPts val="0"/>
              </a:spcBef>
              <a:spcAft>
                <a:spcPts val="0"/>
              </a:spcAft>
            </a:pPr>
            <a:r>
              <a:rPr lang="en-US" sz="2400" dirty="0">
                <a:solidFill>
                  <a:srgbClr val="242424"/>
                </a:solidFill>
                <a:latin typeface="+mj-lt"/>
                <a:hlinkClick r:id="rId5"/>
              </a:rPr>
              <a:t>Connecting Centrelink to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hlinkClick r:id="rId6"/>
              </a:rPr>
              <a:t>Connecting </a:t>
            </a:r>
            <a:r>
              <a:rPr lang="en-US" sz="2400" dirty="0" err="1">
                <a:solidFill>
                  <a:srgbClr val="242424"/>
                </a:solidFill>
                <a:latin typeface="+mj-lt"/>
                <a:hlinkClick r:id="rId6"/>
              </a:rPr>
              <a:t>ato</a:t>
            </a:r>
            <a:r>
              <a:rPr lang="en-US" sz="2400" dirty="0">
                <a:solidFill>
                  <a:srgbClr val="242424"/>
                </a:solidFill>
                <a:latin typeface="+mj-lt"/>
                <a:hlinkClick r:id="rId6"/>
              </a:rPr>
              <a:t> to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7"/>
              </a:rPr>
              <a:t>Connecting </a:t>
            </a:r>
            <a:r>
              <a:rPr lang="en-US" sz="2400" dirty="0" err="1">
                <a:solidFill>
                  <a:srgbClr val="242424"/>
                </a:solidFill>
                <a:latin typeface="+mj-lt"/>
                <a:hlinkClick r:id="rId7"/>
              </a:rPr>
              <a:t>medicare</a:t>
            </a:r>
            <a:r>
              <a:rPr lang="en-US" sz="2400" dirty="0">
                <a:solidFill>
                  <a:srgbClr val="242424"/>
                </a:solidFill>
                <a:latin typeface="+mj-lt"/>
                <a:hlinkClick r:id="rId7"/>
              </a:rPr>
              <a:t> to myGov</a:t>
            </a:r>
            <a:endParaRPr lang="en-US" sz="2400" dirty="0">
              <a:solidFill>
                <a:srgbClr val="242424"/>
              </a:solidFill>
              <a:latin typeface="+mj-lt"/>
            </a:endParaRPr>
          </a:p>
          <a:p>
            <a:pPr marL="457200" lvl="2">
              <a:lnSpc>
                <a:spcPct val="100000"/>
              </a:lnSpc>
              <a:spcBef>
                <a:spcPts val="0"/>
              </a:spcBef>
              <a:spcAft>
                <a:spcPts val="0"/>
              </a:spcAft>
            </a:pPr>
            <a:r>
              <a:rPr lang="en-US" sz="2400" dirty="0">
                <a:solidFill>
                  <a:srgbClr val="242424"/>
                </a:solidFill>
                <a:latin typeface="+mj-lt"/>
                <a:hlinkClick r:id="rId8"/>
              </a:rPr>
              <a:t>Connecting My Health Record to myGov</a:t>
            </a:r>
            <a:endParaRPr lang="en-US" sz="2400" dirty="0">
              <a:solidFill>
                <a:srgbClr val="242424"/>
              </a:solidFill>
              <a:latin typeface="+mj-lt"/>
            </a:endParaRPr>
          </a:p>
          <a:p>
            <a:pPr marL="457200" lvl="2">
              <a:lnSpc>
                <a:spcPct val="100000"/>
              </a:lnSpc>
              <a:spcBef>
                <a:spcPts val="0"/>
              </a:spcBef>
              <a:spcAft>
                <a:spcPts val="0"/>
              </a:spcAft>
            </a:pPr>
            <a:r>
              <a:rPr lang="en-US" sz="2400" b="0" i="0" dirty="0">
                <a:solidFill>
                  <a:srgbClr val="242424"/>
                </a:solidFill>
                <a:effectLst/>
                <a:latin typeface="+mj-lt"/>
              </a:rPr>
              <a:t>Any other </a:t>
            </a:r>
            <a:r>
              <a:rPr lang="en-US" sz="2400" dirty="0">
                <a:solidFill>
                  <a:srgbClr val="242424"/>
                </a:solidFill>
                <a:latin typeface="+mj-lt"/>
              </a:rPr>
              <a:t>linking services </a:t>
            </a:r>
            <a:r>
              <a:rPr lang="en-US" sz="2400" dirty="0">
                <a:solidFill>
                  <a:srgbClr val="242424"/>
                </a:solidFill>
                <a:latin typeface="+mj-lt"/>
                <a:hlinkClick r:id="rId9"/>
              </a:rPr>
              <a:t>you might need from this page</a:t>
            </a:r>
            <a:endParaRPr lang="en-US" sz="20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9B0FD265-5065-62ED-5E9A-80852940E3F7}"/>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en-US" altLang="en-US" dirty="0"/>
              <a:t>WA Digital Inclusion Project | CRC Champions Program</a:t>
            </a:r>
            <a:r>
              <a:rPr lang="en-AU" altLang="en-US" dirty="0"/>
              <a:t> .</a:t>
            </a:r>
            <a:endParaRPr lang="en-US" altLang="en-US" dirty="0"/>
          </a:p>
        </p:txBody>
      </p:sp>
      <p:sp>
        <p:nvSpPr>
          <p:cNvPr id="6" name="Slide Number Placeholder 5">
            <a:extLst>
              <a:ext uri="{FF2B5EF4-FFF2-40B4-BE49-F238E27FC236}">
                <a16:creationId xmlns:a16="http://schemas.microsoft.com/office/drawing/2014/main" id="{6D896F41-53D2-9AFC-F655-4F9A37388640}"/>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pPr>
                <a:spcAft>
                  <a:spcPts val="600"/>
                </a:spcAft>
                <a:defRPr/>
              </a:pPr>
              <a:t>24</a:t>
            </a:fld>
            <a:endParaRPr lang="en-AU" altLang="en-US"/>
          </a:p>
        </p:txBody>
      </p:sp>
    </p:spTree>
    <p:extLst>
      <p:ext uri="{BB962C8B-B14F-4D97-AF65-F5344CB8AC3E}">
        <p14:creationId xmlns:p14="http://schemas.microsoft.com/office/powerpoint/2010/main" val="428193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081D-103A-F60A-3D83-8712A4C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D836-2A09-2A87-252E-174AF9CDE97A}"/>
              </a:ext>
            </a:extLst>
          </p:cNvPr>
          <p:cNvSpPr>
            <a:spLocks noGrp="1"/>
          </p:cNvSpPr>
          <p:nvPr>
            <p:ph type="title"/>
          </p:nvPr>
        </p:nvSpPr>
        <p:spPr>
          <a:xfrm>
            <a:off x="838200" y="365125"/>
            <a:ext cx="9228138" cy="1325563"/>
          </a:xfrm>
        </p:spPr>
        <p:txBody>
          <a:bodyPr wrap="square" anchor="ctr">
            <a:normAutofit/>
          </a:bodyPr>
          <a:lstStyle/>
          <a:p>
            <a:r>
              <a:rPr lang="en-AU" dirty="0"/>
              <a:t>Session reflection</a:t>
            </a:r>
          </a:p>
        </p:txBody>
      </p:sp>
      <p:sp>
        <p:nvSpPr>
          <p:cNvPr id="3" name="Content Placeholder 2">
            <a:extLst>
              <a:ext uri="{FF2B5EF4-FFF2-40B4-BE49-F238E27FC236}">
                <a16:creationId xmlns:a16="http://schemas.microsoft.com/office/drawing/2014/main" id="{94DCCAF3-980F-B532-8E97-9CDA613AD292}"/>
              </a:ext>
            </a:extLst>
          </p:cNvPr>
          <p:cNvSpPr>
            <a:spLocks noGrp="1"/>
          </p:cNvSpPr>
          <p:nvPr>
            <p:ph sz="half" idx="2"/>
          </p:nvPr>
        </p:nvSpPr>
        <p:spPr>
          <a:xfrm>
            <a:off x="6172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rPr>
              <a:t>myGov, My Health Record, and </a:t>
            </a:r>
            <a:r>
              <a:rPr lang="en-US" b="0" i="0" dirty="0" err="1">
                <a:solidFill>
                  <a:schemeClr val="tx1"/>
                </a:solidFill>
                <a:effectLst/>
              </a:rPr>
              <a:t>myID</a:t>
            </a:r>
            <a:r>
              <a:rPr lang="en-US" b="0" i="0" dirty="0">
                <a:solidFill>
                  <a:schemeClr val="tx1"/>
                </a:solidFill>
                <a:effectLst/>
              </a:rPr>
              <a:t> help you manage your government services and health information online.</a:t>
            </a:r>
          </a:p>
          <a:p>
            <a:pPr marL="0" indent="0">
              <a:spcBef>
                <a:spcPts val="750"/>
              </a:spcBef>
              <a:spcAft>
                <a:spcPts val="750"/>
              </a:spcAft>
              <a:buNone/>
            </a:pPr>
            <a:r>
              <a:rPr lang="en-US" b="0" i="0" dirty="0">
                <a:solidFill>
                  <a:schemeClr val="tx1"/>
                </a:solidFill>
                <a:effectLst/>
              </a:rPr>
              <a:t>Remember to keep your login details secure.</a:t>
            </a:r>
          </a:p>
          <a:p>
            <a:pPr marL="0" indent="0">
              <a:spcBef>
                <a:spcPts val="750"/>
              </a:spcBef>
              <a:spcAft>
                <a:spcPts val="750"/>
              </a:spcAft>
              <a:buNone/>
            </a:pPr>
            <a:r>
              <a:rPr lang="en-US" dirty="0">
                <a:solidFill>
                  <a:schemeClr val="tx1"/>
                </a:solidFill>
              </a:rPr>
              <a:t>If you use </a:t>
            </a:r>
            <a:r>
              <a:rPr lang="en-US" dirty="0" err="1">
                <a:solidFill>
                  <a:schemeClr val="tx1"/>
                </a:solidFill>
              </a:rPr>
              <a:t>myID</a:t>
            </a:r>
            <a:r>
              <a:rPr lang="en-US" dirty="0">
                <a:solidFill>
                  <a:schemeClr val="tx1"/>
                </a:solidFill>
              </a:rPr>
              <a:t>, make sure your phone has a password that no one else knows.</a:t>
            </a:r>
            <a:endParaRPr lang="en-AU" dirty="0">
              <a:solidFill>
                <a:schemeClr val="tx1"/>
              </a:solidFill>
            </a:endParaRPr>
          </a:p>
        </p:txBody>
      </p:sp>
      <p:sp>
        <p:nvSpPr>
          <p:cNvPr id="4" name="Footer Placeholder 3">
            <a:extLst>
              <a:ext uri="{FF2B5EF4-FFF2-40B4-BE49-F238E27FC236}">
                <a16:creationId xmlns:a16="http://schemas.microsoft.com/office/drawing/2014/main" id="{186D6F3D-5A76-3DA2-C97C-B2810426EC37}"/>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CRC Champions Program</a:t>
            </a:r>
          </a:p>
        </p:txBody>
      </p:sp>
      <p:sp>
        <p:nvSpPr>
          <p:cNvPr id="5" name="Slide Number Placeholder 4">
            <a:extLst>
              <a:ext uri="{FF2B5EF4-FFF2-40B4-BE49-F238E27FC236}">
                <a16:creationId xmlns:a16="http://schemas.microsoft.com/office/drawing/2014/main" id="{40727FEE-E798-48C4-4CE9-1922B3521924}"/>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25</a:t>
            </a:fld>
            <a:endParaRPr kumimoji="0" lang="en-AU" altLang="en-US" b="0" i="0" u="none" strike="noStrike" kern="1200" cap="none" spc="0" normalizeH="0" baseline="0" noProof="0">
              <a:ln>
                <a:noFill/>
              </a:ln>
              <a:effectLst/>
              <a:uLnTx/>
              <a:uFillTx/>
            </a:endParaRPr>
          </a:p>
        </p:txBody>
      </p:sp>
      <p:pic>
        <p:nvPicPr>
          <p:cNvPr id="7" name="Picture 6" descr="myID | Australian Government Department of Health and Aged Care">
            <a:extLst>
              <a:ext uri="{FF2B5EF4-FFF2-40B4-BE49-F238E27FC236}">
                <a16:creationId xmlns:a16="http://schemas.microsoft.com/office/drawing/2014/main" id="{8A45622C-A69F-083A-605F-47222E710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73" y="4656743"/>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myGov, Medicare, My Health Record, ATO and Centrelink logos.">
            <a:extLst>
              <a:ext uri="{FF2B5EF4-FFF2-40B4-BE49-F238E27FC236}">
                <a16:creationId xmlns:a16="http://schemas.microsoft.com/office/drawing/2014/main" id="{1DBD9371-3AB5-FF4D-5EB2-1181078A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5662" y="1690688"/>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0CF9B2DF-1658-3A77-E9F1-373742502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05" y="1951767"/>
            <a:ext cx="2239536" cy="7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en-AU" dirty="0"/>
              <a:t>Thank you!</a:t>
            </a:r>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en-AU" dirty="0"/>
              <a:t>Next session time: </a:t>
            </a:r>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CRC Champions Program</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760517" y="3758911"/>
            <a:ext cx="8389938" cy="1361354"/>
          </a:xfrm>
        </p:spPr>
        <p:txBody>
          <a:bodyPr/>
          <a:lstStyle/>
          <a:p>
            <a:pPr algn="ctr" eaLnBrk="1" hangingPunct="1"/>
            <a:r>
              <a:rPr lang="en-AU" sz="4400" noProof="0" dirty="0">
                <a:solidFill>
                  <a:schemeClr val="bg1"/>
                </a:solidFill>
                <a:cs typeface="Arial" panose="020B0604020202020204" pitchFamily="34" charset="0"/>
              </a:rPr>
              <a:t>Thank you</a:t>
            </a:r>
            <a:br>
              <a:rPr lang="en-AU" sz="4400" noProof="0" dirty="0">
                <a:solidFill>
                  <a:schemeClr val="bg1"/>
                </a:solidFill>
                <a:cs typeface="Arial" panose="020B0604020202020204" pitchFamily="34" charset="0"/>
              </a:rPr>
            </a:br>
            <a:r>
              <a:rPr lang="en-AU" sz="4400" noProof="0" dirty="0">
                <a:cs typeface="Arial" panose="020B0604020202020204" pitchFamily="34" charset="0"/>
              </a:rPr>
              <a:t>CRC Champions Program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4138468" y="5393027"/>
            <a:ext cx="5634037" cy="555625"/>
          </a:xfrm>
        </p:spPr>
        <p:txBody>
          <a:bodyPr/>
          <a:lstStyle/>
          <a:p>
            <a:pPr algn="ct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en-AU" sz="4200" noProof="0" dirty="0">
                <a:solidFill>
                  <a:schemeClr val="tx1"/>
                </a:solidFill>
              </a:rPr>
              <a:t>Acknowledgement of Country</a:t>
            </a: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7C99BC89-6DA8-D67C-6DC0-72C60E51D9E0}"/>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eaLnBrk="1" hangingPunct="1">
              <a:lnSpc>
                <a:spcPct val="150000"/>
              </a:lnSpc>
              <a:spcBef>
                <a:spcPct val="0"/>
              </a:spcBef>
              <a:spcAft>
                <a:spcPts val="600"/>
              </a:spcAft>
              <a:buNone/>
            </a:pPr>
            <a:r>
              <a:rPr lang="en-US" noProof="0" dirty="0">
                <a:solidFill>
                  <a:schemeClr val="tx1"/>
                </a:solidFill>
                <a:latin typeface="+mn-lt"/>
              </a:rPr>
              <a:t>We know we are on Aboriginal land. We respect Aboriginal people from this land.</a:t>
            </a:r>
          </a:p>
          <a:p>
            <a:pPr eaLnBrk="1" hangingPunct="1">
              <a:lnSpc>
                <a:spcPct val="150000"/>
              </a:lnSpc>
              <a:spcBef>
                <a:spcPct val="0"/>
              </a:spcBef>
              <a:spcAft>
                <a:spcPts val="600"/>
              </a:spcAft>
              <a:buNone/>
            </a:pPr>
            <a:r>
              <a:rPr lang="en-US" noProof="0" dirty="0">
                <a:solidFill>
                  <a:schemeClr val="tx1"/>
                </a:solidFill>
                <a:latin typeface="+mn-lt"/>
              </a:rPr>
              <a:t>Aboriginal people have lived on this land for many years.</a:t>
            </a:r>
          </a:p>
          <a:p>
            <a:pPr eaLnBrk="1" hangingPunct="1">
              <a:lnSpc>
                <a:spcPct val="150000"/>
              </a:lnSpc>
              <a:spcBef>
                <a:spcPct val="0"/>
              </a:spcBef>
              <a:spcAft>
                <a:spcPts val="600"/>
              </a:spcAft>
              <a:buNone/>
            </a:pPr>
            <a:r>
              <a:rPr lang="en-US" noProof="0" dirty="0">
                <a:solidFill>
                  <a:schemeClr val="tx1"/>
                </a:solidFill>
                <a:latin typeface="+mn-lt"/>
              </a:rPr>
              <a:t>We respect all Aboriginal people and their Elders.</a:t>
            </a:r>
          </a:p>
          <a:p>
            <a:pPr eaLnBrk="1" hangingPunct="1">
              <a:lnSpc>
                <a:spcPct val="150000"/>
              </a:lnSpc>
              <a:spcBef>
                <a:spcPct val="0"/>
              </a:spcBef>
              <a:spcAft>
                <a:spcPts val="600"/>
              </a:spcAft>
              <a:buNone/>
            </a:pPr>
            <a:r>
              <a:rPr lang="en-US" noProof="0" dirty="0">
                <a:solidFill>
                  <a:schemeClr val="tx1"/>
                </a:solidFill>
                <a:latin typeface="+mn-lt"/>
              </a:rPr>
              <a:t>We can learn a lot from their stories.</a:t>
            </a:r>
          </a:p>
          <a:p>
            <a:pPr eaLnBrk="1" hangingPunct="1">
              <a:lnSpc>
                <a:spcPct val="150000"/>
              </a:lnSpc>
              <a:spcBef>
                <a:spcPct val="0"/>
              </a:spcBef>
              <a:spcAft>
                <a:spcPts val="600"/>
              </a:spcAft>
              <a:buNone/>
            </a:pPr>
            <a:r>
              <a:rPr lang="en-US" noProof="0" dirty="0">
                <a:solidFill>
                  <a:schemeClr val="tx1"/>
                </a:solidFill>
                <a:latin typeface="+mn-lt"/>
              </a:rPr>
              <a:t>This land always was and always will be Aboriginal land.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en-AU" dirty="0">
                <a:solidFill>
                  <a:srgbClr val="1962B2"/>
                </a:solidFill>
              </a:rPr>
              <a:t>Government Services online</a:t>
            </a: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en-AU" dirty="0"/>
              <a:t>WA Digital Inclusion Project</a:t>
            </a:r>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CRC Champions Program</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en-AU" sz="5400" noProof="0" dirty="0"/>
              <a:t>Introductions</a:t>
            </a:r>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CRC Champions Program</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r>
              <a:rPr lang="en-AU" dirty="0">
                <a:solidFill>
                  <a:schemeClr val="tx1"/>
                </a:solidFill>
              </a:rPr>
              <a:t>Introduce yourself to the group.</a:t>
            </a:r>
          </a:p>
          <a:p>
            <a:r>
              <a:rPr lang="en-AU" dirty="0">
                <a:solidFill>
                  <a:schemeClr val="tx1"/>
                </a:solidFill>
              </a:rPr>
              <a:t>Share your experience with government services online.</a:t>
            </a:r>
          </a:p>
        </p:txBody>
      </p:sp>
    </p:spTree>
    <p:extLst>
      <p:ext uri="{BB962C8B-B14F-4D97-AF65-F5344CB8AC3E}">
        <p14:creationId xmlns:p14="http://schemas.microsoft.com/office/powerpoint/2010/main" val="27548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1325563"/>
          </a:xfrm>
        </p:spPr>
        <p:txBody>
          <a:bodyPr wrap="square" anchor="ctr">
            <a:normAutofit/>
          </a:bodyPr>
          <a:lstStyle/>
          <a:p>
            <a:r>
              <a:rPr lang="en-AU" dirty="0"/>
              <a:t>Session overview</a:t>
            </a:r>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sz="half" idx="1"/>
          </p:nvPr>
        </p:nvSpPr>
        <p:spPr>
          <a:xfrm>
            <a:off x="838200" y="1825625"/>
            <a:ext cx="5181600" cy="3929223"/>
          </a:xfrm>
        </p:spPr>
        <p:txBody>
          <a:bodyPr wrap="square" anchor="t">
            <a:normAutofit/>
          </a:bodyPr>
          <a:lstStyle/>
          <a:p>
            <a:pPr marL="0" indent="0">
              <a:spcBef>
                <a:spcPts val="750"/>
              </a:spcBef>
              <a:spcAft>
                <a:spcPts val="750"/>
              </a:spcAft>
              <a:buNone/>
            </a:pPr>
            <a:r>
              <a:rPr lang="en-US" b="0" i="0" dirty="0">
                <a:solidFill>
                  <a:schemeClr val="tx1"/>
                </a:solidFill>
                <a:effectLst/>
              </a:rPr>
              <a:t>This session will cover:</a:t>
            </a:r>
          </a:p>
          <a:p>
            <a:pPr>
              <a:spcBef>
                <a:spcPts val="750"/>
              </a:spcBef>
              <a:spcAft>
                <a:spcPts val="750"/>
              </a:spcAft>
            </a:pPr>
            <a:r>
              <a:rPr lang="en-US" dirty="0">
                <a:solidFill>
                  <a:schemeClr val="tx1"/>
                </a:solidFill>
              </a:rPr>
              <a:t>W</a:t>
            </a:r>
            <a:r>
              <a:rPr lang="en-US" b="0" i="0" dirty="0">
                <a:solidFill>
                  <a:schemeClr val="tx1"/>
                </a:solidFill>
                <a:effectLst/>
              </a:rPr>
              <a:t>hat online government services are, including </a:t>
            </a:r>
            <a:r>
              <a:rPr lang="en-US" b="0" i="0" dirty="0" err="1">
                <a:solidFill>
                  <a:schemeClr val="tx1"/>
                </a:solidFill>
                <a:effectLst/>
              </a:rPr>
              <a:t>myGov</a:t>
            </a:r>
            <a:r>
              <a:rPr lang="en-US" b="0" i="0" dirty="0">
                <a:solidFill>
                  <a:schemeClr val="tx1"/>
                </a:solidFill>
                <a:effectLst/>
              </a:rPr>
              <a:t>,</a:t>
            </a:r>
          </a:p>
          <a:p>
            <a:pPr>
              <a:spcBef>
                <a:spcPts val="750"/>
              </a:spcBef>
              <a:spcAft>
                <a:spcPts val="750"/>
              </a:spcAft>
            </a:pPr>
            <a:r>
              <a:rPr lang="en-US" dirty="0">
                <a:solidFill>
                  <a:schemeClr val="tx1"/>
                </a:solidFill>
              </a:rPr>
              <a:t>How to create a </a:t>
            </a:r>
            <a:r>
              <a:rPr lang="en-US" dirty="0" err="1">
                <a:solidFill>
                  <a:schemeClr val="tx1"/>
                </a:solidFill>
              </a:rPr>
              <a:t>myGov</a:t>
            </a:r>
            <a:r>
              <a:rPr lang="en-US" dirty="0">
                <a:solidFill>
                  <a:schemeClr val="tx1"/>
                </a:solidFill>
              </a:rPr>
              <a:t> account,</a:t>
            </a:r>
          </a:p>
          <a:p>
            <a:pPr>
              <a:spcBef>
                <a:spcPts val="750"/>
              </a:spcBef>
              <a:spcAft>
                <a:spcPts val="750"/>
              </a:spcAft>
            </a:pPr>
            <a:r>
              <a:rPr lang="en-US" dirty="0">
                <a:solidFill>
                  <a:schemeClr val="tx1"/>
                </a:solidFill>
              </a:rPr>
              <a:t>Linking services to </a:t>
            </a:r>
            <a:r>
              <a:rPr lang="en-US" dirty="0" err="1">
                <a:solidFill>
                  <a:schemeClr val="tx1"/>
                </a:solidFill>
              </a:rPr>
              <a:t>myGov</a:t>
            </a:r>
            <a:r>
              <a:rPr lang="en-US" dirty="0">
                <a:solidFill>
                  <a:schemeClr val="tx1"/>
                </a:solidFill>
              </a:rPr>
              <a:t>, and</a:t>
            </a:r>
          </a:p>
          <a:p>
            <a:pPr>
              <a:spcBef>
                <a:spcPts val="750"/>
              </a:spcBef>
              <a:spcAft>
                <a:spcPts val="750"/>
              </a:spcAft>
            </a:pPr>
            <a:r>
              <a:rPr lang="en-US" b="0" i="0" dirty="0">
                <a:solidFill>
                  <a:schemeClr val="tx1"/>
                </a:solidFill>
                <a:effectLst/>
              </a:rPr>
              <a:t>Where to get help if you need it.</a:t>
            </a: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a:xfrm>
            <a:off x="838200" y="6273800"/>
            <a:ext cx="7526338" cy="24447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AU" b="0" i="0" u="none" strike="noStrike" kern="1200" cap="none" spc="0" normalizeH="0" baseline="0" noProof="0" dirty="0">
                <a:ln>
                  <a:noFill/>
                </a:ln>
                <a:effectLst/>
                <a:uLnTx/>
                <a:uFillTx/>
              </a:rPr>
              <a:t>WA Digital Inclusion Project | CRC Champions Program</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6</a:t>
            </a:fld>
            <a:endParaRPr kumimoji="0" lang="en-AU" altLang="en-US" b="0" i="0" u="none" strike="noStrike" kern="1200" cap="none" spc="0" normalizeH="0" baseline="0" noProof="0">
              <a:ln>
                <a:noFill/>
              </a:ln>
              <a:effectLst/>
              <a:uLnTx/>
              <a:uFillTx/>
            </a:endParaRPr>
          </a:p>
        </p:txBody>
      </p:sp>
      <p:pic>
        <p:nvPicPr>
          <p:cNvPr id="9222" name="Picture 6" descr="myID | Australian Government Department of Health and Aged Care">
            <a:extLst>
              <a:ext uri="{FF2B5EF4-FFF2-40B4-BE49-F238E27FC236}">
                <a16:creationId xmlns:a16="http://schemas.microsoft.com/office/drawing/2014/main" id="{A6143B46-775E-0779-FDE5-553B3F23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1" y="4530601"/>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myGov, Medicare, My Health Record, ATO and Centrelink logos.">
            <a:extLst>
              <a:ext uri="{FF2B5EF4-FFF2-40B4-BE49-F238E27FC236}">
                <a16:creationId xmlns:a16="http://schemas.microsoft.com/office/drawing/2014/main" id="{FE8C0E47-E0A0-22D1-B629-3BB33EE34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55970" y="1564546"/>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Gov Home | myGov">
            <a:extLst>
              <a:ext uri="{FF2B5EF4-FFF2-40B4-BE49-F238E27FC236}">
                <a16:creationId xmlns:a16="http://schemas.microsoft.com/office/drawing/2014/main" id="{BE23917A-6E52-BE7F-A3B3-FA69DB1DB2E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07313" y="1825625"/>
            <a:ext cx="2239536" cy="7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838200" y="365125"/>
            <a:ext cx="9228138" cy="1325563"/>
          </a:xfrm>
        </p:spPr>
        <p:txBody>
          <a:bodyPr wrap="square" anchor="ctr">
            <a:normAutofit/>
          </a:bodyPr>
          <a:lstStyle/>
          <a:p>
            <a:r>
              <a:rPr lang="en-US" dirty="0"/>
              <a:t>W</a:t>
            </a:r>
            <a:r>
              <a:rPr lang="en-AU" dirty="0"/>
              <a:t>hat is </a:t>
            </a:r>
            <a:r>
              <a:rPr lang="en-AU" dirty="0" err="1"/>
              <a:t>myGov</a:t>
            </a:r>
            <a:r>
              <a:rPr lang="en-AU" dirty="0"/>
              <a:t>?</a:t>
            </a:r>
          </a:p>
        </p:txBody>
      </p:sp>
      <p:pic>
        <p:nvPicPr>
          <p:cNvPr id="20" name="Picture 2" descr="myGov Home | myGov">
            <a:extLst>
              <a:ext uri="{FF2B5EF4-FFF2-40B4-BE49-F238E27FC236}">
                <a16:creationId xmlns:a16="http://schemas.microsoft.com/office/drawing/2014/main" id="{70D62B91-3489-E48C-79DD-00F59C9BB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97914"/>
            <a:ext cx="4357914" cy="150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9570630-12BD-CE5C-DD75-09118882D218}"/>
              </a:ext>
            </a:extLst>
          </p:cNvPr>
          <p:cNvSpPr>
            <a:spLocks noGrp="1"/>
          </p:cNvSpPr>
          <p:nvPr>
            <p:ph sz="half" idx="2"/>
          </p:nvPr>
        </p:nvSpPr>
        <p:spPr>
          <a:xfrm>
            <a:off x="6172200" y="1825625"/>
            <a:ext cx="5181600" cy="3929223"/>
          </a:xfrm>
        </p:spPr>
        <p:txBody>
          <a:bodyPr wrap="square" anchor="t">
            <a:normAutofit/>
          </a:bodyPr>
          <a:lstStyle/>
          <a:p>
            <a:pPr>
              <a:spcBef>
                <a:spcPts val="750"/>
              </a:spcBef>
              <a:spcAft>
                <a:spcPts val="750"/>
              </a:spcAft>
              <a:buFont typeface="Arial" panose="020B0604020202020204" pitchFamily="34" charset="0"/>
              <a:buChar char="•"/>
            </a:pPr>
            <a:r>
              <a:rPr lang="en-US" b="0" i="0" dirty="0">
                <a:solidFill>
                  <a:schemeClr val="tx1"/>
                </a:solidFill>
                <a:effectLst/>
              </a:rPr>
              <a:t>myGov is a secure way to access government services online.</a:t>
            </a:r>
          </a:p>
          <a:p>
            <a:pPr>
              <a:spcBef>
                <a:spcPts val="750"/>
              </a:spcBef>
              <a:spcAft>
                <a:spcPts val="750"/>
              </a:spcAft>
              <a:buFont typeface="Arial" panose="020B0604020202020204" pitchFamily="34" charset="0"/>
              <a:buChar char="•"/>
            </a:pPr>
            <a:r>
              <a:rPr lang="en-US" b="0" i="0" dirty="0">
                <a:solidFill>
                  <a:schemeClr val="tx1"/>
                </a:solidFill>
                <a:effectLst/>
              </a:rPr>
              <a:t>It allows you to link services like Centrelink, Medicare, and the ATO to your </a:t>
            </a:r>
            <a:r>
              <a:rPr lang="en-US" b="0" i="0" dirty="0" err="1">
                <a:solidFill>
                  <a:schemeClr val="tx1"/>
                </a:solidFill>
                <a:effectLst/>
              </a:rPr>
              <a:t>myGov</a:t>
            </a:r>
            <a:r>
              <a:rPr lang="en-US" b="0" i="0" dirty="0">
                <a:solidFill>
                  <a:schemeClr val="tx1"/>
                </a:solidFill>
                <a:effectLst/>
              </a:rPr>
              <a:t> account.</a:t>
            </a:r>
          </a:p>
          <a:p>
            <a:pPr>
              <a:spcBef>
                <a:spcPts val="750"/>
              </a:spcBef>
              <a:spcAft>
                <a:spcPts val="750"/>
              </a:spcAft>
              <a:buFont typeface="Arial" panose="020B0604020202020204" pitchFamily="34" charset="0"/>
              <a:buChar char="•"/>
            </a:pPr>
            <a:r>
              <a:rPr lang="en-US" dirty="0">
                <a:solidFill>
                  <a:schemeClr val="tx1"/>
                </a:solidFill>
              </a:rPr>
              <a:t>You can then access these services</a:t>
            </a:r>
            <a:r>
              <a:rPr lang="en-US" b="0" i="0" dirty="0">
                <a:solidFill>
                  <a:schemeClr val="tx1"/>
                </a:solidFill>
                <a:effectLst/>
              </a:rPr>
              <a:t> in one place through your myGov login.</a:t>
            </a: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7</a:t>
            </a:fld>
            <a:endParaRPr lang="en-AU" altLang="en-US"/>
          </a:p>
        </p:txBody>
      </p:sp>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EA28-508A-935C-C5AD-2DD13DA6C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1FB90-6BE5-D3AB-9DA7-801A98B8CA0C}"/>
              </a:ext>
            </a:extLst>
          </p:cNvPr>
          <p:cNvSpPr>
            <a:spLocks noGrp="1"/>
          </p:cNvSpPr>
          <p:nvPr>
            <p:ph type="title"/>
          </p:nvPr>
        </p:nvSpPr>
        <p:spPr>
          <a:xfrm>
            <a:off x="754062" y="109764"/>
            <a:ext cx="9228138" cy="1325563"/>
          </a:xfrm>
        </p:spPr>
        <p:txBody>
          <a:bodyPr wrap="square" anchor="ctr">
            <a:normAutofit/>
          </a:bodyPr>
          <a:lstStyle/>
          <a:p>
            <a:r>
              <a:rPr lang="en-US" dirty="0"/>
              <a:t>Creating a myGov account</a:t>
            </a:r>
            <a:endParaRPr lang="en-AU" dirty="0"/>
          </a:p>
        </p:txBody>
      </p:sp>
      <p:pic>
        <p:nvPicPr>
          <p:cNvPr id="20" name="Picture 2" descr="myGov Home | myGov">
            <a:extLst>
              <a:ext uri="{FF2B5EF4-FFF2-40B4-BE49-F238E27FC236}">
                <a16:creationId xmlns:a16="http://schemas.microsoft.com/office/drawing/2014/main" id="{2914B12C-7022-C2DE-99AD-7F57C0D25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0223" y="136525"/>
            <a:ext cx="2656115" cy="915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709ADCD-DBDF-B04F-86BE-B20B7015725D}"/>
              </a:ext>
            </a:extLst>
          </p:cNvPr>
          <p:cNvSpPr>
            <a:spLocks noGrp="1"/>
          </p:cNvSpPr>
          <p:nvPr>
            <p:ph sz="half" idx="2"/>
          </p:nvPr>
        </p:nvSpPr>
        <p:spPr>
          <a:xfrm>
            <a:off x="580571" y="1221469"/>
            <a:ext cx="11059886" cy="5255532"/>
          </a:xfrm>
        </p:spPr>
        <p:txBody>
          <a:bodyPr wrap="square" anchor="t">
            <a:noAutofit/>
          </a:bodyPr>
          <a:lstStyle/>
          <a:p>
            <a:pPr marL="0" indent="0">
              <a:spcBef>
                <a:spcPts val="750"/>
              </a:spcBef>
              <a:spcAft>
                <a:spcPts val="750"/>
              </a:spcAft>
              <a:buNone/>
            </a:pPr>
            <a:r>
              <a:rPr lang="en-US" sz="2000" dirty="0">
                <a:solidFill>
                  <a:schemeClr val="tx1"/>
                </a:solidFill>
              </a:rPr>
              <a:t>You’ll need an email address and access to your mobile phone to create a </a:t>
            </a:r>
            <a:r>
              <a:rPr lang="en-US" sz="2000" dirty="0" err="1">
                <a:solidFill>
                  <a:schemeClr val="tx1"/>
                </a:solidFill>
              </a:rPr>
              <a:t>myGov</a:t>
            </a:r>
            <a:r>
              <a:rPr lang="en-US" sz="2000" dirty="0">
                <a:solidFill>
                  <a:schemeClr val="tx1"/>
                </a:solidFill>
              </a:rPr>
              <a:t> account.</a:t>
            </a:r>
          </a:p>
          <a:p>
            <a:pPr algn="l">
              <a:buNone/>
            </a:pPr>
            <a:r>
              <a:rPr lang="en-US" sz="2000" dirty="0">
                <a:solidFill>
                  <a:schemeClr val="tx1"/>
                </a:solidFill>
              </a:rPr>
              <a:t>Here are the steps to create a myGov account:</a:t>
            </a:r>
          </a:p>
          <a:p>
            <a:pPr marL="623888" indent="-361950" algn="l">
              <a:buFont typeface="+mj-lt"/>
              <a:buAutoNum type="arabicPeriod"/>
            </a:pPr>
            <a:r>
              <a:rPr lang="en-US" sz="2000" dirty="0">
                <a:solidFill>
                  <a:schemeClr val="tx1"/>
                </a:solidFill>
              </a:rPr>
              <a:t>Go to </a:t>
            </a:r>
            <a:r>
              <a:rPr lang="en-US" sz="2000" dirty="0">
                <a:solidFill>
                  <a:schemeClr val="tx1"/>
                </a:solidFill>
                <a:hlinkClick r:id="rId4">
                  <a:extLst>
                    <a:ext uri="{A12FA001-AC4F-418D-AE19-62706E023703}">
                      <ahyp:hlinkClr xmlns:ahyp="http://schemas.microsoft.com/office/drawing/2018/hyperlinkcolor" val="tx"/>
                    </a:ext>
                  </a:extLst>
                </a:hlinkClick>
              </a:rPr>
              <a:t>myGov</a:t>
            </a:r>
            <a:r>
              <a:rPr lang="en-US" sz="2000" dirty="0">
                <a:solidFill>
                  <a:schemeClr val="tx1"/>
                </a:solidFill>
              </a:rPr>
              <a:t> and select Create Account. </a:t>
            </a:r>
          </a:p>
          <a:p>
            <a:pPr marL="623888" indent="-361950" algn="l">
              <a:buFont typeface="+mj-lt"/>
              <a:buAutoNum type="arabicPeriod"/>
            </a:pPr>
            <a:r>
              <a:rPr lang="en-US" sz="2000" dirty="0">
                <a:solidFill>
                  <a:schemeClr val="tx1"/>
                </a:solidFill>
              </a:rPr>
              <a:t>Select Continue with Email.</a:t>
            </a:r>
          </a:p>
          <a:p>
            <a:pPr marL="623888" indent="-361950" algn="l">
              <a:buFont typeface="+mj-lt"/>
              <a:buAutoNum type="arabicPeriod"/>
            </a:pPr>
            <a:r>
              <a:rPr lang="en-US" sz="2000" dirty="0">
                <a:solidFill>
                  <a:schemeClr val="tx1"/>
                </a:solidFill>
              </a:rPr>
              <a:t>Read the Privacy Notice and Terms of use. If you understand and agree to the Terms of use, select Next.</a:t>
            </a:r>
          </a:p>
          <a:p>
            <a:pPr marL="623888" indent="-361950" algn="l">
              <a:buFont typeface="+mj-lt"/>
              <a:buAutoNum type="arabicPeriod"/>
            </a:pPr>
            <a:r>
              <a:rPr lang="en-US" sz="2000" dirty="0">
                <a:solidFill>
                  <a:schemeClr val="tx1"/>
                </a:solidFill>
              </a:rPr>
              <a:t>Enter an Email address and select Next. </a:t>
            </a:r>
          </a:p>
          <a:p>
            <a:pPr marL="623888" indent="-361950" algn="l">
              <a:buFont typeface="+mj-lt"/>
              <a:buAutoNum type="arabicPeriod"/>
            </a:pPr>
            <a:r>
              <a:rPr lang="en-US" sz="2000" dirty="0">
                <a:solidFill>
                  <a:schemeClr val="tx1"/>
                </a:solidFill>
              </a:rPr>
              <a:t>Enter the Code sent to your email, then select Next.</a:t>
            </a:r>
          </a:p>
          <a:p>
            <a:pPr marL="623888" indent="-361950" algn="l">
              <a:buFont typeface="+mj-lt"/>
              <a:buAutoNum type="arabicPeriod"/>
            </a:pPr>
            <a:r>
              <a:rPr lang="en-US" sz="2000" dirty="0">
                <a:solidFill>
                  <a:schemeClr val="tx1"/>
                </a:solidFill>
              </a:rPr>
              <a:t>Enter your Mobile Number (optional) and select Next. </a:t>
            </a:r>
          </a:p>
          <a:p>
            <a:pPr marL="623888" indent="-361950" algn="l">
              <a:buFont typeface="+mj-lt"/>
              <a:buAutoNum type="arabicPeriod"/>
            </a:pPr>
            <a:r>
              <a:rPr lang="en-US" sz="2000" dirty="0">
                <a:solidFill>
                  <a:schemeClr val="tx1"/>
                </a:solidFill>
              </a:rPr>
              <a:t>Enter the Code sent to your mobile phone and select Next. </a:t>
            </a:r>
          </a:p>
          <a:p>
            <a:pPr marL="623888" indent="-361950" algn="l">
              <a:buFont typeface="+mj-lt"/>
              <a:buAutoNum type="arabicPeriod"/>
            </a:pPr>
            <a:r>
              <a:rPr lang="en-US" sz="2000" dirty="0">
                <a:solidFill>
                  <a:schemeClr val="tx1"/>
                </a:solidFill>
              </a:rPr>
              <a:t>Enter a Password and then Re-enter password. </a:t>
            </a:r>
          </a:p>
          <a:p>
            <a:pPr marL="623888" indent="-361950" algn="l">
              <a:buFont typeface="+mj-lt"/>
              <a:buAutoNum type="arabicPeriod"/>
            </a:pPr>
            <a:r>
              <a:rPr lang="en-US" sz="2000" dirty="0">
                <a:solidFill>
                  <a:schemeClr val="tx1"/>
                </a:solidFill>
              </a:rPr>
              <a:t>Create your 3 Secret questions and answers. Choose from the list or create your own.</a:t>
            </a:r>
            <a:endParaRPr lang="en-US" sz="800" dirty="0">
              <a:solidFill>
                <a:schemeClr val="tx1"/>
              </a:solidFill>
            </a:endParaRPr>
          </a:p>
          <a:p>
            <a:pPr>
              <a:spcBef>
                <a:spcPts val="750"/>
              </a:spcBef>
              <a:spcAft>
                <a:spcPts val="750"/>
              </a:spcAft>
              <a:buFont typeface="Arial" panose="020B0604020202020204" pitchFamily="34" charset="0"/>
              <a:buChar char="•"/>
            </a:pPr>
            <a:r>
              <a:rPr lang="en-US" sz="2000" dirty="0">
                <a:solidFill>
                  <a:schemeClr val="tx1"/>
                </a:solidFill>
              </a:rPr>
              <a:t>More information: </a:t>
            </a:r>
            <a:r>
              <a:rPr lang="en-US" sz="2000" dirty="0">
                <a:solidFill>
                  <a:schemeClr val="tx1"/>
                </a:solidFill>
                <a:hlinkClick r:id="rId5"/>
              </a:rPr>
              <a:t>https://my.gov.au/en/about/help/mygov-website/create-mygov-account</a:t>
            </a:r>
            <a:endParaRPr lang="en-US" sz="2000" dirty="0">
              <a:solidFill>
                <a:schemeClr val="tx1"/>
              </a:solidFill>
            </a:endParaRPr>
          </a:p>
          <a:p>
            <a:pPr marL="0" indent="0">
              <a:spcBef>
                <a:spcPts val="750"/>
              </a:spcBef>
              <a:spcAft>
                <a:spcPts val="750"/>
              </a:spcAft>
              <a:buNone/>
            </a:pPr>
            <a:endParaRPr lang="en-US" sz="2000" dirty="0">
              <a:solidFill>
                <a:schemeClr val="tx1"/>
              </a:solidFill>
            </a:endParaRPr>
          </a:p>
        </p:txBody>
      </p:sp>
      <p:sp>
        <p:nvSpPr>
          <p:cNvPr id="5" name="Footer Placeholder 4">
            <a:extLst>
              <a:ext uri="{FF2B5EF4-FFF2-40B4-BE49-F238E27FC236}">
                <a16:creationId xmlns:a16="http://schemas.microsoft.com/office/drawing/2014/main" id="{773E001F-CC5D-3C43-75FB-98F06A4E966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9E7D3299-3EE7-790D-CA34-A3F2E61DED6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8</a:t>
            </a:fld>
            <a:endParaRPr lang="en-AU" altLang="en-US"/>
          </a:p>
        </p:txBody>
      </p:sp>
    </p:spTree>
    <p:extLst>
      <p:ext uri="{BB962C8B-B14F-4D97-AF65-F5344CB8AC3E}">
        <p14:creationId xmlns:p14="http://schemas.microsoft.com/office/powerpoint/2010/main" val="23674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B961-E02E-ABA4-3EDD-C2D7C9DE7475}"/>
              </a:ext>
            </a:extLst>
          </p:cNvPr>
          <p:cNvSpPr>
            <a:spLocks noGrp="1"/>
          </p:cNvSpPr>
          <p:nvPr>
            <p:ph type="title"/>
          </p:nvPr>
        </p:nvSpPr>
        <p:spPr>
          <a:xfrm>
            <a:off x="838200" y="365125"/>
            <a:ext cx="9228138" cy="1325563"/>
          </a:xfrm>
        </p:spPr>
        <p:txBody>
          <a:bodyPr wrap="square" anchor="ctr">
            <a:normAutofit/>
          </a:bodyPr>
          <a:lstStyle/>
          <a:p>
            <a:r>
              <a:rPr lang="en-US" dirty="0"/>
              <a:t>Linking Services</a:t>
            </a:r>
            <a:endParaRPr lang="en-AU" dirty="0"/>
          </a:p>
        </p:txBody>
      </p:sp>
      <p:sp>
        <p:nvSpPr>
          <p:cNvPr id="5" name="Footer Placeholder 4">
            <a:extLst>
              <a:ext uri="{FF2B5EF4-FFF2-40B4-BE49-F238E27FC236}">
                <a16:creationId xmlns:a16="http://schemas.microsoft.com/office/drawing/2014/main" id="{DF921810-5349-6E21-8A29-A9960A83EF1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CRC Champions Program</a:t>
            </a:r>
          </a:p>
        </p:txBody>
      </p:sp>
      <p:sp>
        <p:nvSpPr>
          <p:cNvPr id="6" name="Slide Number Placeholder 5">
            <a:extLst>
              <a:ext uri="{FF2B5EF4-FFF2-40B4-BE49-F238E27FC236}">
                <a16:creationId xmlns:a16="http://schemas.microsoft.com/office/drawing/2014/main" id="{76DCBDFF-BFE9-7628-D8E1-BE321682C6D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9</a:t>
            </a:fld>
            <a:endParaRPr lang="en-AU" altLang="en-US"/>
          </a:p>
        </p:txBody>
      </p:sp>
      <p:pic>
        <p:nvPicPr>
          <p:cNvPr id="8" name="Picture 8" descr="The myGov, Medicare, My Health Record, ATO and Centrelink logos.">
            <a:extLst>
              <a:ext uri="{FF2B5EF4-FFF2-40B4-BE49-F238E27FC236}">
                <a16:creationId xmlns:a16="http://schemas.microsoft.com/office/drawing/2014/main" id="{8E7A2078-9B1A-4559-9FAA-D46C7F7D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6749" y="4074978"/>
            <a:ext cx="2239536" cy="1613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B633F78B-3BE2-D709-1863-36A20A06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30" y="1960756"/>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he myGov, Medicare, My Health Record, ATO and Centrelink logos.">
            <a:extLst>
              <a:ext uri="{FF2B5EF4-FFF2-40B4-BE49-F238E27FC236}">
                <a16:creationId xmlns:a16="http://schemas.microsoft.com/office/drawing/2014/main" id="{8D00AF10-1E5E-7531-4CBB-26928F44D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54371" y="5176344"/>
            <a:ext cx="3096919" cy="9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yGov, Medicare, My Health Record, ATO and Centrelink logos.">
            <a:extLst>
              <a:ext uri="{FF2B5EF4-FFF2-40B4-BE49-F238E27FC236}">
                <a16:creationId xmlns:a16="http://schemas.microsoft.com/office/drawing/2014/main" id="{7A07293E-A037-27EC-C42A-A45DCE22E6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844907" y="3934781"/>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myGov, Medicare, My Health Record, ATO and Centrelink logos.">
            <a:extLst>
              <a:ext uri="{FF2B5EF4-FFF2-40B4-BE49-F238E27FC236}">
                <a16:creationId xmlns:a16="http://schemas.microsoft.com/office/drawing/2014/main" id="{ACF65783-53A0-4BA7-3C61-23A7F4479C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7240280" y="4696920"/>
            <a:ext cx="1376434" cy="142791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Link with solid fill">
            <a:extLst>
              <a:ext uri="{FF2B5EF4-FFF2-40B4-BE49-F238E27FC236}">
                <a16:creationId xmlns:a16="http://schemas.microsoft.com/office/drawing/2014/main" id="{F77CD7AB-BAB3-4B84-F5EA-83EFA765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854314" y="3363057"/>
            <a:ext cx="914400" cy="914400"/>
          </a:xfrm>
          <a:prstGeom prst="rect">
            <a:avLst/>
          </a:prstGeom>
        </p:spPr>
      </p:pic>
      <p:pic>
        <p:nvPicPr>
          <p:cNvPr id="16" name="Graphic 15" descr="Link with solid fill">
            <a:extLst>
              <a:ext uri="{FF2B5EF4-FFF2-40B4-BE49-F238E27FC236}">
                <a16:creationId xmlns:a16="http://schemas.microsoft.com/office/drawing/2014/main" id="{AD1548A2-26F2-EAD0-470A-0C56ABC5E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77553">
            <a:off x="4771483" y="3786694"/>
            <a:ext cx="914400" cy="914400"/>
          </a:xfrm>
          <a:prstGeom prst="rect">
            <a:avLst/>
          </a:prstGeom>
        </p:spPr>
      </p:pic>
      <p:pic>
        <p:nvPicPr>
          <p:cNvPr id="17" name="Graphic 16" descr="Link with solid fill">
            <a:extLst>
              <a:ext uri="{FF2B5EF4-FFF2-40B4-BE49-F238E27FC236}">
                <a16:creationId xmlns:a16="http://schemas.microsoft.com/office/drawing/2014/main" id="{0139A8BE-B36D-D576-E5A3-E4DD90216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3939">
            <a:off x="7062344" y="3534419"/>
            <a:ext cx="914400" cy="914400"/>
          </a:xfrm>
          <a:prstGeom prst="rect">
            <a:avLst/>
          </a:prstGeom>
        </p:spPr>
      </p:pic>
      <p:pic>
        <p:nvPicPr>
          <p:cNvPr id="18" name="Graphic 17" descr="Link with solid fill">
            <a:extLst>
              <a:ext uri="{FF2B5EF4-FFF2-40B4-BE49-F238E27FC236}">
                <a16:creationId xmlns:a16="http://schemas.microsoft.com/office/drawing/2014/main" id="{D7DA220B-6327-3E3B-CD73-24CDF913C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6" y="3255734"/>
            <a:ext cx="914400" cy="914400"/>
          </a:xfrm>
          <a:prstGeom prst="rect">
            <a:avLst/>
          </a:prstGeom>
        </p:spPr>
      </p:pic>
    </p:spTree>
    <p:extLst>
      <p:ext uri="{BB962C8B-B14F-4D97-AF65-F5344CB8AC3E}">
        <p14:creationId xmlns:p14="http://schemas.microsoft.com/office/powerpoint/2010/main" val="2655870195"/>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Props1.xml><?xml version="1.0" encoding="utf-8"?>
<ds:datastoreItem xmlns:ds="http://schemas.openxmlformats.org/officeDocument/2006/customXml" ds:itemID="{7152920A-F2FC-4812-BE43-ACB8A9B8C6A3}">
  <ds:schemaRefs>
    <ds:schemaRef ds:uri="http://schemas.microsoft.com/sharepoint/v3/contenttype/forms"/>
  </ds:schemaRefs>
</ds:datastoreItem>
</file>

<file path=customXml/itemProps2.xml><?xml version="1.0" encoding="utf-8"?>
<ds:datastoreItem xmlns:ds="http://schemas.openxmlformats.org/officeDocument/2006/customXml" ds:itemID="{32156F9F-6C9C-43B7-81EB-738DEF5A2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E0377B-B447-44BB-B649-354B2451D410}">
  <ds:schemaRefs>
    <ds:schemaRef ds:uri="http://schemas.microsoft.com/office/2006/documentManagement/types"/>
    <ds:schemaRef ds:uri="http://schemas.openxmlformats.org/package/2006/metadata/core-properties"/>
    <ds:schemaRef ds:uri="2cc45243-29f6-4a1c-995b-35ed14ae441a"/>
    <ds:schemaRef ds:uri="http://purl.org/dc/elements/1.1/"/>
    <ds:schemaRef ds:uri="http://schemas.microsoft.com/office/2006/metadata/properties"/>
    <ds:schemaRef ds:uri="5e5d6256-5200-4c34-82a9-8b0b259790ba"/>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3898</Words>
  <Application>Microsoft Office PowerPoint</Application>
  <PresentationFormat>Widescreen</PresentationFormat>
  <Paragraphs>384</Paragraphs>
  <Slides>27</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Arial</vt:lpstr>
      <vt:lpstr>Calibri</vt:lpstr>
      <vt:lpstr>Kanit</vt:lpstr>
      <vt:lpstr>Roboto</vt:lpstr>
      <vt:lpstr>DIP_white</vt:lpstr>
      <vt:lpstr>1_DIP_blue</vt:lpstr>
      <vt:lpstr>3_DIP_gradient</vt:lpstr>
      <vt:lpstr>2_DIP_blue_noacknowledgment</vt:lpstr>
      <vt:lpstr>1_DIP_white_noacknowledgement</vt:lpstr>
      <vt:lpstr>2_DIP_gradient_noacknowledgement</vt:lpstr>
      <vt:lpstr>DIP_white</vt:lpstr>
      <vt:lpstr>1_DIP_white</vt:lpstr>
      <vt:lpstr>Digital Skills Training – Government Services online CRC Champions Program </vt:lpstr>
      <vt:lpstr>Trainer Notes: Government Services</vt:lpstr>
      <vt:lpstr>Acknowledgement of Country</vt:lpstr>
      <vt:lpstr>Government Services online</vt:lpstr>
      <vt:lpstr>Introductions</vt:lpstr>
      <vt:lpstr>Session overview</vt:lpstr>
      <vt:lpstr>What is myGov?</vt:lpstr>
      <vt:lpstr>Creating a myGov account</vt:lpstr>
      <vt:lpstr>Linking Services</vt:lpstr>
      <vt:lpstr>Linking Centrelink to a myGov Account</vt:lpstr>
      <vt:lpstr>Linking Centrelink to a myGov Account</vt:lpstr>
      <vt:lpstr>Linking the ato to your myGov Account</vt:lpstr>
      <vt:lpstr>Linking the ato to your myGov Account</vt:lpstr>
      <vt:lpstr>Linking medicare to your myGov Account</vt:lpstr>
      <vt:lpstr>Linking Medicare to your myGov Account</vt:lpstr>
      <vt:lpstr>What you can do when you link medicare to myGov</vt:lpstr>
      <vt:lpstr>Linking My Health Record to your myGov Account</vt:lpstr>
      <vt:lpstr>Linking My Health Record to your myGov Account using medicare details</vt:lpstr>
      <vt:lpstr>Linking My Health Record to your myGov Account using Identity Verification Code</vt:lpstr>
      <vt:lpstr>Using My Health Record</vt:lpstr>
      <vt:lpstr>myID</vt:lpstr>
      <vt:lpstr>Setting up myID</vt:lpstr>
      <vt:lpstr>Using myID</vt:lpstr>
      <vt:lpstr>Useful resources &amp; more assistance</vt:lpstr>
      <vt:lpstr>Session reflection</vt:lpstr>
      <vt:lpstr>Thank you!</vt:lpstr>
      <vt:lpstr>Thank you CRC Champions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2025-04-28T06:41:55Z</dcterms:created>
  <dcterms:modified xsi:type="dcterms:W3CDTF">2025-05-05T07:43:31Z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