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78" r:id="rId19"/>
    <p:sldId id="582" r:id="rId20"/>
    <p:sldId id="585" r:id="rId21"/>
    <p:sldId id="579" r:id="rId22"/>
    <p:sldId id="581" r:id="rId23"/>
    <p:sldId id="580" r:id="rId24"/>
    <p:sldId id="586" r:id="rId25"/>
    <p:sldId id="573" r:id="rId26"/>
    <p:sldId id="522" r:id="rId27"/>
  </p:sldIdLst>
  <p:sldSz cx="12192000" cy="6858000"/>
  <p:notesSz cx="6858000" cy="9144000"/>
  <p:embeddedFontLst>
    <p:embeddedFont>
      <p:font typeface="Kanit" panose="020B0604020202020204" charset="-34"/>
      <p:regular r:id="rId30"/>
      <p:bold r:id="rId31"/>
      <p:italic r:id="rId32"/>
      <p:boldItalic r:id="rId33"/>
    </p:embeddedFont>
    <p:embeddedFont>
      <p:font typeface="Nyala" panose="02000504070300020003" pitchFamily="2" charset="0"/>
      <p:regular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9" autoAdjust="0"/>
    <p:restoredTop sz="63317" autoAdjust="0"/>
  </p:normalViewPr>
  <p:slideViewPr>
    <p:cSldViewPr snapToGrid="0">
      <p:cViewPr varScale="1">
        <p:scale>
          <a:sx n="52" d="100"/>
          <a:sy n="52" d="100"/>
        </p:scale>
        <p:origin x="16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6/11/relationships/changesInfo" Target="changesInfos/changesInfo1.xml"/><Relationship Id="rId21" Type="http://schemas.openxmlformats.org/officeDocument/2006/relationships/slide" Target="slides/slide10.xml"/><Relationship Id="rId34" Type="http://schemas.openxmlformats.org/officeDocument/2006/relationships/font" Target="fonts/font5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home Beyene Berhe" userId="dd3ae72415ee4bc8" providerId="LiveId" clId="{F244F490-DEDC-4C99-8794-5DB8E5D9D65F}"/>
    <pc:docChg chg="modSld">
      <pc:chgData name="Teshome Beyene Berhe" userId="dd3ae72415ee4bc8" providerId="LiveId" clId="{F244F490-DEDC-4C99-8794-5DB8E5D9D65F}" dt="2025-09-27T11:21:07.629" v="7" actId="13926"/>
      <pc:docMkLst>
        <pc:docMk/>
      </pc:docMkLst>
      <pc:sldChg chg="modSp mod">
        <pc:chgData name="Teshome Beyene Berhe" userId="dd3ae72415ee4bc8" providerId="LiveId" clId="{F244F490-DEDC-4C99-8794-5DB8E5D9D65F}" dt="2025-09-27T11:21:07.629" v="7" actId="13926"/>
        <pc:sldMkLst>
          <pc:docMk/>
          <pc:sldMk cId="725844480" sldId="522"/>
        </pc:sldMkLst>
        <pc:spChg chg="mod">
          <ac:chgData name="Teshome Beyene Berhe" userId="dd3ae72415ee4bc8" providerId="LiveId" clId="{F244F490-DEDC-4C99-8794-5DB8E5D9D65F}" dt="2025-09-27T11:21:07.629" v="7" actId="13926"/>
          <ac:spMkLst>
            <pc:docMk/>
            <pc:sldMk cId="725844480" sldId="522"/>
            <ac:spMk id="24578" creationId="{CF877B9E-0EA7-63B9-64B7-A614C53058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5921F-32AE-1A1A-C527-CE7AEE88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DF2F7-799C-15AD-406D-19846EE63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21CCC-40CC-2D6C-831B-F2942E68A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ንታሕቲ ዝምዘዝ ዝርዝር ተጠቀምቲ ካብቶም ኣ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ዲሞም ተዘርዚሮም ዝ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ቐረቡ ሕርያታት ንሓደ ሕርያ ክትጥውቕ የኽእለካ እዩ፡፡ ንቅጥዕታት እርኑባትን ዝተወደቡን ይገብርዎም፡፡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b="1" i="0" dirty="0">
                <a:solidFill>
                  <a:srgbClr val="242424"/>
                </a:solidFill>
                <a:effectLst/>
              </a:rPr>
              <a:t>ከመይ ከም እትጥቀመሎም፡ 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ኣብቲ ንታሕቲ ዝምዘዝ ሰደ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ቓ ዝርዝር ሕርያ እንታይ ከምዘሎ ንምርኣይ ነቲ ኣብ ጥቓ እቲ ሰደቓ ዘሎ ቀስቲ ጠውቕ፡፡  ንክትመርጽ ንሓደ ሕርያ ጠውቕ፡፡ ንመንበባይ መስተያት ትጥቀም እንተሊኻ፤ ንኹሎም ዝርዝራት እቲ ሰደቓ ከስምዐካ እዩ፡፡</a:t>
            </a:r>
          </a:p>
        </p:txBody>
      </p:sp>
    </p:spTree>
    <p:extLst>
      <p:ext uri="{BB962C8B-B14F-4D97-AF65-F5344CB8AC3E}">
        <p14:creationId xmlns:p14="http://schemas.microsoft.com/office/powerpoint/2010/main" val="273789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ዘለካ ምኽሪ ሃብ፤ ንኩሎም ድማ ብሕድ ሕድ ኣረድእ፡፡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242424"/>
                </a:solidFill>
                <a:effectLst/>
              </a:rPr>
              <a:t>(*)</a:t>
            </a:r>
            <a:r>
              <a:rPr lang="am-ET" sz="1400" i="0" dirty="0">
                <a:solidFill>
                  <a:srgbClr val="242424"/>
                </a:solidFill>
                <a:effectLst/>
              </a:rPr>
              <a:t> ዝዓይነቱ ምልክት እንተሪእኻ ነቲ ቅጥዒ ቅድሚ ምስዳድካ ናይ ግድን ክምላእ ወይ ክጸሓፍ ኣለዎ ማለቱ እዩ፡፡</a:t>
            </a:r>
            <a:endParaRPr lang="en-US" sz="140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i="0" dirty="0">
                <a:solidFill>
                  <a:srgbClr val="242424"/>
                </a:solidFill>
                <a:effectLst/>
              </a:rPr>
              <a:t>አብቲ ኮምፒውተርካ ወይ ከዓ ስማርት ስልክኻ ክትጽሕፍ እንከለኻ ሓሓንሳ እንታይ ክትጽሕፍ ከምዘለካ ሓሳብ ይህበካ እዩ፡፡ እዚ ዓርሰ ምምላእ ተባሂሉ ይፍለጥ፡፡ ነቲ ዝተውሃበካ ሓሳብ ቅድሚ ም</a:t>
            </a:r>
            <a:r>
              <a:rPr lang="am-ET" sz="140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ቕባልካ እቲ ሓሳብ ቅኑዕ ም</a:t>
            </a:r>
            <a:r>
              <a:rPr lang="am-ET" sz="1400" i="0" dirty="0">
                <a:solidFill>
                  <a:srgbClr val="FF0000"/>
                </a:solidFill>
                <a:effectLst/>
                <a:latin typeface="Nyala" panose="02000504070300020003" pitchFamily="2" charset="0"/>
              </a:rPr>
              <a:t>ኻ</a:t>
            </a:r>
            <a:r>
              <a:rPr lang="am-ET" sz="140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ኑ ኣጣልል፡፡ </a:t>
            </a:r>
            <a:r>
              <a:rPr lang="am-ET" sz="140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i="0" dirty="0">
                <a:solidFill>
                  <a:srgbClr val="242424"/>
                </a:solidFill>
                <a:effectLst/>
              </a:rPr>
              <a:t>ናይ ጊዜ ደረት ክህሊ ይኽእል እዩ፡፡ ቅድሚ ምጅማርካ ንኹሉ ዘድልየካ ነገራት ኣዳሉ፡፡ </a:t>
            </a:r>
            <a:endParaRPr lang="en-US" sz="140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i="0" dirty="0">
                <a:solidFill>
                  <a:srgbClr val="242424"/>
                </a:solidFill>
                <a:effectLst/>
              </a:rPr>
              <a:t>ገለ ቅጥዕታት ከም ናይ ስራሕ ታሪክኻ ዝኣምሰሉ ሰነዳት ክትሰቅል ክሓቱኻ ይኽእሉ እዮም፡፡ መብዛሕቲኡ ጊዜ ኣብቲ ቅጥዒ ነዚ ክትገብር ዝሓትት መልእኽቲ ይህሊ እዩ፤ ንዑዑ ተኸተሎ፡፡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i="0" dirty="0">
                <a:solidFill>
                  <a:srgbClr val="242424"/>
                </a:solidFill>
                <a:effectLst/>
              </a:rPr>
              <a:t>ሰባት ነናይ ርእሶም ምኽሪ ከካፍሉ ሕተቶም፡፡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ንኦንላይን ቅጥዒ ክተ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ቕርብን ክተቃንዕን ዝሓቶ ከይዲ ብዝምልከት ኣረድእ፡፡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m-ET" sz="1400" dirty="0"/>
              <a:t>ንዞም ሕቶታት መሰረት ገይርካ ኣስተንትን፤ ብኦኦም ኣቢልካ እውን ንዝኾነ ሕቶ መልሲ ሃብ፡፡</a:t>
            </a:r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m-ET" sz="1400" dirty="0"/>
              <a:t>ንኹለ ሰብ ሰላም በል፤ ንባዕልካ ኣላሊይ፡፡ ከም እውን ንምንታይ ከምዝመጻእኻ ተዛረብ፡፡</a:t>
            </a:r>
          </a:p>
          <a:p>
            <a:r>
              <a:rPr lang="am-ET" sz="1400" dirty="0"/>
              <a:t>ናይዚ ትምህርታዊ መድረኽ ኣድላይነት ኣብርሀሎም፡፡ ኣብቲ ናይ ሎሚ መደብ እንታይ እንታይ ከም እተስተምህር ሓፈሻዊ ስእሊ ሃቦም፡፡</a:t>
            </a:r>
          </a:p>
          <a:p>
            <a:r>
              <a:rPr lang="am-ET" sz="1400" dirty="0"/>
              <a:t>ቅጥዕታት ንስራሕ፤ ንትምህርቲን ንህይወትን ዘለዎም ኣገዳስነት ፈው ኣብለሎም፡፡</a:t>
            </a:r>
          </a:p>
          <a:p>
            <a:r>
              <a:rPr lang="am-ET" sz="1400" dirty="0"/>
              <a:t>ቅጥዕታት ኣብ ኩሉ ቦታ ከምዝርከቡን ንብዙሕ ዋኒናት ኣብ ጥ</a:t>
            </a:r>
            <a:r>
              <a:rPr lang="am-ET" sz="1400" dirty="0">
                <a:latin typeface="Nyala" panose="02000504070300020003" pitchFamily="2" charset="0"/>
              </a:rPr>
              <a:t>ቕሚ ከምዝውዕሉን መብርሂ ሃብ፡፡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400" b="1" i="0" dirty="0">
                <a:effectLst/>
              </a:rPr>
              <a:t>ኩሎም ተሳተፍቲ ንርእሶም ከፋልጡ ሕተቶም፡፡</a:t>
            </a:r>
            <a:endParaRPr lang="en-US" sz="14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m-ET" sz="1400" b="0" i="0" dirty="0">
                <a:effectLst/>
              </a:rPr>
              <a:t>ኣስማቶም</a:t>
            </a:r>
            <a:endParaRPr lang="en-US" sz="14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m-ET" sz="1400" b="0" i="0" dirty="0">
                <a:effectLst/>
              </a:rPr>
              <a:t>ብዛዕባ ባዕሎም ሓደ ሰሓባይ ነገር ክነግሩ ግበር፡፡</a:t>
            </a:r>
            <a:endParaRPr lang="en-US" sz="14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m-ET" sz="1400" b="1" i="0" dirty="0">
                <a:effectLst/>
              </a:rPr>
              <a:t>ነቲ ዓርስኻ ናይ ምፍላጥ መደብ ብ30 ሰከንድ ደርቶ፤ </a:t>
            </a:r>
            <a:r>
              <a:rPr lang="am-ET" sz="1400" b="0" i="0" dirty="0">
                <a:effectLst/>
              </a:rPr>
              <a:t>ምእንታን ሓጺርን ኣሳታፋይን ክኸውን፡፡</a:t>
            </a:r>
            <a:r>
              <a:rPr lang="en-US" sz="1400" b="0" i="0" dirty="0">
                <a:effectLst/>
              </a:rPr>
              <a:t>.</a:t>
            </a:r>
            <a:endParaRPr lang="en-AU" sz="1400" b="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064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16977"/>
            <a:ext cx="5486400" cy="4284023"/>
          </a:xfr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m-ET" sz="1400" b="0" i="0" dirty="0">
                <a:solidFill>
                  <a:schemeClr val="tx1"/>
                </a:solidFill>
                <a:effectLst/>
              </a:rPr>
              <a:t>ኦንላይን ቅጥዕታት ናይ ወረ</a:t>
            </a:r>
            <a:r>
              <a:rPr lang="am-ET" sz="1400" b="0" i="0" dirty="0">
                <a:solidFill>
                  <a:schemeClr val="tx1"/>
                </a:solidFill>
                <a:effectLst/>
                <a:latin typeface="+mn-lt"/>
              </a:rPr>
              <a:t>ቐት ዲጂታላዊ መልክዕ እዮም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am-ET" sz="1400" b="0" i="0" dirty="0">
                <a:solidFill>
                  <a:schemeClr val="tx1"/>
                </a:solidFill>
                <a:effectLst/>
                <a:latin typeface="+mn-lt"/>
              </a:rPr>
              <a:t>ኣገልግሎት ክትወስድ ክተመልክት እትጥቀመሎም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am-ET" sz="1400" b="0" i="0" dirty="0">
                <a:solidFill>
                  <a:schemeClr val="tx1"/>
                </a:solidFill>
                <a:effectLst/>
                <a:latin typeface="+mn-lt"/>
              </a:rPr>
              <a:t>ብኦንላይን እትተዓዳደገሎም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am-ET" sz="1400" b="0" i="0" dirty="0">
                <a:solidFill>
                  <a:schemeClr val="tx1"/>
                </a:solidFill>
                <a:effectLst/>
                <a:latin typeface="+mn-lt"/>
              </a:rPr>
              <a:t>ናይ ምርምራት መጽናዕትታት ቅጥዒታት እትመልኣሎም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am-ET" sz="1400" b="0" i="0" dirty="0">
                <a:solidFill>
                  <a:schemeClr val="tx1"/>
                </a:solidFill>
                <a:effectLst/>
                <a:latin typeface="+mn-lt"/>
              </a:rPr>
              <a:t>ንወሃብቲ ኣገልግሎት ሓበሬታ እትህበሎም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am-ET" sz="14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እዞም ቅጥዕታት ሓበሬታ ንምእካብ ይሕግዙ እዮም፤ ከም ናይ ኣድራሻ ዝርዝርን ወይ ከዓ ትእዛዛትን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m-ET" sz="1400" dirty="0">
                <a:solidFill>
                  <a:srgbClr val="242424"/>
                </a:solidFill>
              </a:rPr>
              <a:t>ተበጻሒ ክኾኑልካን ዝተሰተሩሉ</a:t>
            </a:r>
            <a:r>
              <a:rPr lang="am-ET" sz="1400" dirty="0">
                <a:solidFill>
                  <a:srgbClr val="242424"/>
                </a:solidFill>
                <a:latin typeface="Nyala" panose="02000504070300020003" pitchFamily="2" charset="0"/>
              </a:rPr>
              <a:t> ቦታ ንምርካብን ካብ ወረቐት ዝሓሹ እዮም፡፡ ኮይኑ ግና ምስ ኢንተርኔት ሌላ ንዘይብሎም ሰባት ኦንላይን ቅጥዕታት በዳህቲ ክኾኑ ይኸእሉ እዮም፡፡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ብዙሕ ኣገልግሎት ብኦንላይን እናኾነ ብዝኸደ 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ቑጽሪ፤ ንኦኦም ንምጥቃም እንታይ ክንገብር ከምዘለና ምፍላጥና ኣገዳሲ እዩ፡፡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እዚ ከዓ ብፍላይ ዝጠቅም፤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ንመንግስታዊ ግልጋሎት ንኽተመልክት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 ኦንላይን ንኽትተዓዳደግ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ኣብ መጽናዕቲ ተሳታፋይ ንክትኸውን</a:t>
            </a:r>
            <a:endParaRPr lang="en-US" sz="1400" dirty="0">
              <a:solidFill>
                <a:srgbClr val="242424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ምእንታን ኩሉ ሰብ ዝሐሸ ክመልኮ፤ በቶም ኣገደስቲ ብርክታት ከመይ ከምዝሕለፍ ሓደ ብሓደ ክንርኢ ኢና፡፡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እቶም ናይ ጽሑፍ ሳንዱ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ቓት፤ ነጻ ቃላት ክትጽሕፈሎም ዝተዳለዩ እዮም፡፡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  <a:latin typeface="+mn-lt"/>
              </a:rPr>
              <a:t>ከም ሽም ዝኣምሰሉ ሓጸርቲ ሓበሬታት ክትጽሕፈሎም ዝተዳለዉ ናይ ሓደ መስመር ሳንዱቓት ኣለዉ፡፡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m-ET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ከም ርእይቶ ዝኣምሰለ ብርክት ዝበለ ሓበሬታ ክትጽሕፈሎም ዝተዳለዉ ብዓል ብዙሕ መስመር ሳንዱ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+mn-lt"/>
              </a:rPr>
              <a:t>ቓት እውን ኣለዉ፡፡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m-ET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ከመይ ከምትጥቀመሎም፡ ኣብ እቲ ናይ ጽሑፍ ሳንዱ</a:t>
            </a:r>
            <a:r>
              <a:rPr lang="am-ET" sz="1400" b="0" i="0" kern="100" dirty="0">
                <a:solidFill>
                  <a:srgbClr val="242424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ቕ ጠዊ</a:t>
            </a:r>
            <a:r>
              <a:rPr lang="am-ET" sz="1400" b="0" i="0" kern="100" dirty="0">
                <a:solidFill>
                  <a:srgbClr val="242424"/>
                </a:solidFill>
                <a:effectLst/>
                <a:latin typeface="Nyala" panose="020005040703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ቕካ ነታ ብዓልቲ ኢድ መመልከቲት ኣብኡ ኣዕርፋ፡፡ ሽዑ ነቲ ሓበሬታ ጽሓፎ፡፡ ናይ ኮምፒውተር ናይ ስክሪን መንበባይ ትጥቀም እንተሊኻ፤ እቲ ናይ ጽሑፍ ሳንዱቕን ምስኡ ተታሓሒዙ ዘሎ ዝኾነ ምልክትን የንብበልካ እዩ፡፡</a:t>
            </a:r>
            <a:br>
              <a:rPr lang="am-ET" sz="1400" b="0" i="0" kern="100" dirty="0">
                <a:solidFill>
                  <a:srgbClr val="242424"/>
                </a:solidFill>
                <a:effectLst/>
                <a:latin typeface="Nyala" panose="020005040703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38182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3B2C-E3E7-FF08-6817-1604A777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5E480-40FF-A093-A6C4-45366F1F4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72C2A-255D-AE7E-A2DE-69DA269A2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ሬድዮኣዊ መፍትሓት ንተጠቀምቲ ኣ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ቐዲሞም 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ካብ 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ዝተቐመጥሎም 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ሕርያታት ንሓደ ንኽመርጹ ዘፍቅዱ እዮም፡፡ 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b="1" i="0" dirty="0">
                <a:solidFill>
                  <a:srgbClr val="242424"/>
                </a:solidFill>
                <a:effectLst/>
              </a:rPr>
              <a:t>ከመይ ከም እትጠቀመሎም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ካብ እቶም አብ ጥ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ቓ 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ሕርያታት ዘለዉ ክብታት ንሓደ ጠው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ቕ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፡፡ ኣብ ሓደ እዋን ንሓደ ሕርያ ጥራሕ ኢኻ ክትጥው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ቕ እትኽእል፡፡  ንኮምፒውተር መንበባይ መስተያት ትጥቀም እንተሊኻ፤ ባዕሉ ነቶም ኣብቲ ሰደቓ ንዘለዉ ኣማራጽታት ሕድ ሕዶም ከፋልጠካ እዩ፡፡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b="0" i="0" dirty="0">
                <a:solidFill>
                  <a:srgbClr val="242424"/>
                </a:solidFill>
                <a:effectLst/>
              </a:rPr>
              <a:t>ናይ ሕርያ ሳንዱ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ቓት ንተጠቀምቲ ካብ ዝርዝራት ንሓደ ወይ ከዓ ካብኡ ንላዕሊ ንዘለዉ ሕርያታት ክወስዱ ዘኽእል እዩ፡፡ መብዛሕቲኡ ጊዜ ብርክት ዝበሉ ኣማራጺ ሕቶታት ንዘለዎ ሕቶ ወይ ከዓ ንሓረግ ውዕላትን ግቡኣትን ንክትስማማዕ ዝሓትት እዩ፡፡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sz="1400" b="1" i="0" dirty="0">
                <a:solidFill>
                  <a:srgbClr val="242424"/>
                </a:solidFill>
                <a:effectLst/>
              </a:rPr>
              <a:t>ከመይ ከም እትጥቀመሎም፡ 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ክተመርጽ ምእንታን ኣብታ ንኡሽተይ ክቢ ሳንዱ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ቕ 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ጥው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ቕ ኣብል፡፡ ኣሽዑ ኣድላያይ እንተኾይኑ፤ ብርክት ንዝበሉ ናይ ሕርያ ሳንዱቓት ክትጥውቕ ትኽ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+mn-lt"/>
              </a:rPr>
              <a:t>እል ኢኻ፡፡  ንኮምፒውተር መንበባይ መስተያት ትጥቀም እንተሊኻ፤ ነቲ ሳንዱ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ቕ ሕርያን ንሽሙን ባዕሉ </a:t>
            </a:r>
            <a:r>
              <a:rPr lang="am-ET" sz="1400" b="0" i="0" dirty="0">
                <a:solidFill>
                  <a:srgbClr val="242424"/>
                </a:solidFill>
                <a:effectLst/>
                <a:latin typeface="+mn-lt"/>
              </a:rPr>
              <a:t>ከፋልጠካ እዩ፡፡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5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learn-resource/smith-family-online-form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wp-content/themes/hello-child/download.php?file_url=https://goodthingsaustralia.org/wp-content/uploads/2024/05/smithfamily_online_form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lliot@wacoss.org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eaLnBrk="1" hangingPunct="1"/>
            <a:r>
              <a:rPr lang="am-ET" sz="4400" dirty="0">
                <a:solidFill>
                  <a:schemeClr val="bg1"/>
                </a:solidFill>
                <a:cs typeface="Arial"/>
              </a:rPr>
              <a:t>ስልጠና ክእለት ዲጂታል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– </a:t>
            </a:r>
            <a:r>
              <a:rPr lang="am-ET" sz="4400" dirty="0">
                <a:solidFill>
                  <a:schemeClr val="bg1"/>
                </a:solidFill>
                <a:cs typeface="Arial"/>
              </a:rPr>
              <a:t>ኦንላይን ቅጥዕታት</a:t>
            </a:r>
            <a:br>
              <a:rPr lang="en-AU" sz="4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am-ET" sz="4400" dirty="0">
                <a:cs typeface="Arial" panose="020B0604020202020204" pitchFamily="34" charset="0"/>
              </a:rPr>
              <a:t>መደብ ተሓለ</a:t>
            </a:r>
            <a:r>
              <a:rPr lang="am-ET" sz="4400" dirty="0">
                <a:latin typeface="Nyala" panose="02000504070300020003" pitchFamily="2" charset="0"/>
                <a:cs typeface="Arial" panose="020B0604020202020204" pitchFamily="34" charset="0"/>
              </a:rPr>
              <a:t>ቐቲ </a:t>
            </a:r>
            <a:r>
              <a:rPr lang="am-ET" sz="4400" dirty="0">
                <a:cs typeface="Arial" panose="020B0604020202020204" pitchFamily="34" charset="0"/>
              </a:rPr>
              <a:t>ማሕበረሰብ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CEAB-6AF0-8926-9D4E-A88E4489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0825-B5BF-2DCC-6CFC-4DF54046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am-ET" dirty="0"/>
              <a:t>ዝርዝር ሰደ</a:t>
            </a:r>
            <a:r>
              <a:rPr lang="am-ET" dirty="0">
                <a:latin typeface="Nyala" panose="02000504070300020003" pitchFamily="2" charset="0"/>
              </a:rPr>
              <a:t>ቓ ሕርያ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EC4B1-5A08-AFDC-730F-9D3B88D27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F4D9-A2F0-2B89-1188-AF6AE267D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BFD456-7354-CBDA-DFB2-0B7E61ECDFE0}"/>
              </a:ext>
            </a:extLst>
          </p:cNvPr>
          <p:cNvSpPr txBox="1">
            <a:spLocks/>
          </p:cNvSpPr>
          <p:nvPr/>
        </p:nvSpPr>
        <p:spPr bwMode="auto">
          <a:xfrm>
            <a:off x="3295005" y="5133372"/>
            <a:ext cx="5601989" cy="3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m-ET" dirty="0">
                <a:solidFill>
                  <a:schemeClr val="tx1"/>
                </a:solidFill>
              </a:rPr>
              <a:t>ካብ ኣብ ተመዛዚ ሰደ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ቓ ሕርያ ዘለዉ ሕርያታት ንሓደ ሕርያ እትመርጸሉ ኣገባብ፡፡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D69A2-FBF7-04B5-66FB-9C80A90F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20"/>
          <a:stretch/>
        </p:blipFill>
        <p:spPr>
          <a:xfrm>
            <a:off x="2117239" y="1773435"/>
            <a:ext cx="7957522" cy="33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am-ET" dirty="0"/>
              <a:t>ውሑልላት ምኽርታት</a:t>
            </a:r>
            <a:endParaRPr lang="en-AU" dirty="0"/>
          </a:p>
        </p:txBody>
      </p:sp>
      <p:pic>
        <p:nvPicPr>
          <p:cNvPr id="13" name="Content Placeholder 12" descr="Pregnant woman at work">
            <a:extLst>
              <a:ext uri="{FF2B5EF4-FFF2-40B4-BE49-F238E27FC236}">
                <a16:creationId xmlns:a16="http://schemas.microsoft.com/office/drawing/2014/main" id="{48CCA804-B60D-5485-4148-BE246CA52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3589A-940E-9CCE-6564-FD97A2C0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2840"/>
            <a:ext cx="5181600" cy="3342008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dirty="0">
                <a:solidFill>
                  <a:schemeClr val="tx1"/>
                </a:solidFill>
              </a:rPr>
              <a:t>ኮኸብ </a:t>
            </a:r>
            <a:r>
              <a:rPr lang="en-US" dirty="0">
                <a:solidFill>
                  <a:schemeClr val="tx1"/>
                </a:solidFill>
              </a:rPr>
              <a:t>(*) </a:t>
            </a:r>
            <a:r>
              <a:rPr lang="am-ET" dirty="0">
                <a:solidFill>
                  <a:schemeClr val="tx1"/>
                </a:solidFill>
              </a:rPr>
              <a:t>ማለት ናይ ግድን ማለት እዩ፡፡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dirty="0">
                <a:solidFill>
                  <a:schemeClr val="tx1"/>
                </a:solidFill>
              </a:rPr>
              <a:t>ኣብቲ ቅጥዒ ክትጽሕፍ እንተለኻ ዝሕበረልካ ባዕሉ ዝመል አልካን ኣካይዳ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dirty="0">
                <a:solidFill>
                  <a:schemeClr val="tx1"/>
                </a:solidFill>
              </a:rPr>
              <a:t>ገሊኦም ቅጥዕታት ብጊዜ ዝተደረቱ እዮም፡፡ ኣብ ውሱን ጊዜታት ክዛዘሙ ኣለዎም፡፡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dirty="0">
                <a:solidFill>
                  <a:schemeClr val="tx1"/>
                </a:solidFill>
              </a:rPr>
              <a:t>ንሰነዳት ምስቃል ይከኣል፡፡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am-ET" dirty="0"/>
              <a:t>መሊእካ ምውዳእን ም</a:t>
            </a:r>
            <a:r>
              <a:rPr lang="am-ET" dirty="0">
                <a:latin typeface="Nyala" panose="02000504070300020003" pitchFamily="2" charset="0"/>
              </a:rPr>
              <a:t>ቕራብን</a:t>
            </a:r>
            <a:br>
              <a:rPr lang="am-ET" dirty="0">
                <a:latin typeface="Nyala" panose="02000504070300020003" pitchFamily="2" charset="0"/>
              </a:rPr>
            </a:b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D784D-AE0C-C956-A5D1-BCAD8985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9914" cy="4371975"/>
          </a:xfrm>
        </p:spPr>
        <p:txBody>
          <a:bodyPr wrap="square" anchor="t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b="1" i="0" dirty="0">
                <a:solidFill>
                  <a:schemeClr val="tx1"/>
                </a:solidFill>
                <a:effectLst/>
              </a:rPr>
              <a:t>ወዲእካ ም</a:t>
            </a:r>
            <a:r>
              <a:rPr lang="am-ET" b="1" i="0" dirty="0">
                <a:solidFill>
                  <a:schemeClr val="tx1"/>
                </a:solidFill>
                <a:effectLst/>
                <a:latin typeface="Nyala" panose="02000504070300020003" pitchFamily="2" charset="0"/>
              </a:rPr>
              <a:t>ቕራብን ምርግጋጽ፡</a:t>
            </a:r>
            <a:r>
              <a:rPr lang="en-US" b="1" i="0" dirty="0">
                <a:solidFill>
                  <a:schemeClr val="tx1"/>
                </a:solidFill>
                <a:effectLst/>
              </a:rPr>
              <a:t> </a:t>
            </a:r>
            <a:r>
              <a:rPr lang="am-ET" i="0" dirty="0">
                <a:solidFill>
                  <a:schemeClr val="tx1"/>
                </a:solidFill>
                <a:effectLst/>
              </a:rPr>
              <a:t>ሓንሳብ ነቲ ምምላእ ምስዛዘምካ፤ ነቲ ም</a:t>
            </a:r>
            <a:r>
              <a:rPr lang="am-ET" i="0" dirty="0">
                <a:solidFill>
                  <a:schemeClr val="tx1"/>
                </a:solidFill>
                <a:effectLst/>
                <a:latin typeface="Nyala" panose="02000504070300020003" pitchFamily="2" charset="0"/>
              </a:rPr>
              <a:t>ቕራብን ምርግጋጽን ንዝብል ምጥዋቕ ኣይትረስዕ፡፡</a:t>
            </a: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b="1" i="0" dirty="0">
                <a:solidFill>
                  <a:schemeClr val="tx1"/>
                </a:solidFill>
                <a:effectLst/>
              </a:rPr>
              <a:t>ንቅዳሕ ዕ</a:t>
            </a:r>
            <a:r>
              <a:rPr lang="am-ET" b="1" i="0" dirty="0">
                <a:solidFill>
                  <a:schemeClr val="tx1"/>
                </a:solidFill>
                <a:effectLst/>
                <a:latin typeface="Nyala" panose="02000504070300020003" pitchFamily="2" charset="0"/>
              </a:rPr>
              <a:t>ቖር</a:t>
            </a:r>
            <a:r>
              <a:rPr lang="en-US" b="1" i="0" dirty="0">
                <a:solidFill>
                  <a:schemeClr val="tx1"/>
                </a:solidFill>
                <a:effectLst/>
              </a:rPr>
              <a:t>: </a:t>
            </a:r>
            <a:r>
              <a:rPr lang="am-ET" i="0" dirty="0">
                <a:solidFill>
                  <a:schemeClr val="tx1"/>
                </a:solidFill>
                <a:effectLst/>
              </a:rPr>
              <a:t>ገለ ቅጥዕታት ኣብ ማህደርካ ቅዳህ ኮይኖም ክተንብሮንም ምእንታን፤ ንክትህትሞምን ወይ ከዓ ንክትዓ</a:t>
            </a:r>
            <a:r>
              <a:rPr lang="am-ET" i="0" dirty="0">
                <a:solidFill>
                  <a:schemeClr val="tx1"/>
                </a:solidFill>
                <a:effectLst/>
                <a:latin typeface="Nyala" panose="02000504070300020003" pitchFamily="2" charset="0"/>
              </a:rPr>
              <a:t>ቑሮምን የፍቅዱልካ እዮም፡፡ </a:t>
            </a: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b="1" i="0" dirty="0">
                <a:solidFill>
                  <a:schemeClr val="tx1"/>
                </a:solidFill>
                <a:effectLst/>
              </a:rPr>
              <a:t>ምቅናዕ፡ </a:t>
            </a:r>
            <a:r>
              <a:rPr lang="am-ET" i="0" dirty="0">
                <a:solidFill>
                  <a:schemeClr val="tx1"/>
                </a:solidFill>
                <a:effectLst/>
              </a:rPr>
              <a:t>ገለ ጌጋ እንተገይርካ፤ ብዙሓት ቅጥዒታት ንጌጋኻ ይሕብሩልካ እዮም፤ ቅድሚ ምስዳድካ ከዓ ነቶም ጌጋታት ክተቃንዕን ወይ ከዓ ክተዐርን ይሓቱኻ እዮም፡፡</a:t>
            </a: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b="1" dirty="0">
                <a:solidFill>
                  <a:schemeClr val="tx1"/>
                </a:solidFill>
              </a:rPr>
              <a:t>ንድሕሪት ዝመልሰካ መፍትሕ</a:t>
            </a:r>
            <a:r>
              <a:rPr lang="en-US" b="1" i="0" dirty="0">
                <a:solidFill>
                  <a:schemeClr val="tx1"/>
                </a:solidFill>
                <a:effectLst/>
              </a:rPr>
              <a:t>: </a:t>
            </a:r>
            <a:r>
              <a:rPr lang="am-ET" i="0" dirty="0">
                <a:solidFill>
                  <a:schemeClr val="tx1"/>
                </a:solidFill>
                <a:effectLst/>
              </a:rPr>
              <a:t>ንድሕሪት ተመለስ ዝብል መፍትሕ እቲ ቅጥዒ ተጠ</a:t>
            </a:r>
            <a:r>
              <a:rPr lang="am-ET" i="0" dirty="0">
                <a:solidFill>
                  <a:schemeClr val="tx1"/>
                </a:solidFill>
                <a:effectLst/>
                <a:latin typeface="Nyala" panose="02000504070300020003" pitchFamily="2" charset="0"/>
              </a:rPr>
              <a:t>ቒምካ ናብ ዝሓለፍካዮ ገጽ ኪድ፤ ንናይቲ መተኣላለሺ ንድሕሪት ተመለስ ምልክት ኣይትጠቐም፡፡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6" descr="Person holding credit card using laptop">
            <a:extLst>
              <a:ext uri="{FF2B5EF4-FFF2-40B4-BE49-F238E27FC236}">
                <a16:creationId xmlns:a16="http://schemas.microsoft.com/office/drawing/2014/main" id="{AEA9AA87-796D-B59F-F415-F779A1306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11923486" y="3280682"/>
            <a:ext cx="4215093" cy="3196318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30325"/>
          </a:xfrm>
        </p:spPr>
        <p:txBody>
          <a:bodyPr/>
          <a:lstStyle/>
          <a:p>
            <a:r>
              <a:rPr lang="am-ET" dirty="0"/>
              <a:t>ጠ</a:t>
            </a:r>
            <a:r>
              <a:rPr lang="am-ET" dirty="0">
                <a:latin typeface="Nyala" panose="02000504070300020003" pitchFamily="2" charset="0"/>
              </a:rPr>
              <a:t>ቐምቲ </a:t>
            </a:r>
            <a:r>
              <a:rPr lang="am-ET" dirty="0"/>
              <a:t>ሃፍታት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53126" cy="3811588"/>
          </a:xfrm>
        </p:spPr>
        <p:txBody>
          <a:bodyPr/>
          <a:lstStyle/>
          <a:p>
            <a:r>
              <a:rPr lang="am-ET" sz="2400" dirty="0">
                <a:solidFill>
                  <a:schemeClr val="tx1"/>
                </a:solidFill>
              </a:rPr>
              <a:t>ናብቲ ዝተራብሀ ህታም ተወከስ ወይ ከዓ ናብ ዝስዕብ ኪድ፤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AU" sz="2400" dirty="0">
                <a:hlinkClick r:id="rId3"/>
              </a:rPr>
              <a:t>https://goodthingsaustralia.org/learn-resource/smith-family-online-forms/</a:t>
            </a:r>
            <a:endParaRPr lang="en-US" sz="2400" dirty="0"/>
          </a:p>
          <a:p>
            <a:r>
              <a:rPr lang="am-ET" sz="2400" dirty="0">
                <a:solidFill>
                  <a:schemeClr val="tx1"/>
                </a:solidFill>
              </a:rPr>
              <a:t>ብዛዕባ ኦንላይን ከመይ ከምዝምላእ ንተወሳኺ ሓበሬታ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1E3F05-CEF4-4D87-B638-1AE1855C9A6B}" type="slidenum">
              <a:rPr lang="en-AU" altLang="en-US" smtClean="0"/>
              <a:pPr>
                <a:defRPr/>
              </a:pPr>
              <a:t>13</a:t>
            </a:fld>
            <a:endParaRPr lang="en-AU" altLang="en-US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57400"/>
            <a:ext cx="61722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ኣስተንትኖት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am-ET" sz="2800" dirty="0">
                <a:solidFill>
                  <a:srgbClr val="242424"/>
                </a:solidFill>
              </a:rPr>
              <a:t>ሕቶታት ዶ ይህልወካ</a:t>
            </a:r>
            <a:r>
              <a:rPr lang="en-US" sz="2800" dirty="0">
                <a:solidFill>
                  <a:srgbClr val="242424"/>
                </a:solidFill>
              </a:rPr>
              <a:t>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sz="2800" dirty="0">
                <a:solidFill>
                  <a:srgbClr val="242424"/>
                </a:solidFill>
              </a:rPr>
              <a:t>ናይ ኦንላይን ቅጥዕታት እንታይ ም</a:t>
            </a:r>
            <a:r>
              <a:rPr lang="am-E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ኻ</a:t>
            </a:r>
            <a:r>
              <a:rPr lang="am-ET" sz="2800" dirty="0">
                <a:solidFill>
                  <a:srgbClr val="242424"/>
                </a:solidFill>
              </a:rPr>
              <a:t>ኖም ርድኢት ዶ ኣሎካ?</a:t>
            </a:r>
            <a:endParaRPr lang="en-US" sz="2800" dirty="0">
              <a:solidFill>
                <a:srgbClr val="242424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sz="2800" dirty="0">
                <a:solidFill>
                  <a:srgbClr val="242424"/>
                </a:solidFill>
              </a:rPr>
              <a:t>ናይ ኦንላይን ቅጥዕታት ኣበይ ክትረኽቦም ትኽእል?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sz="2800" dirty="0">
                <a:solidFill>
                  <a:srgbClr val="242424"/>
                </a:solidFill>
              </a:rPr>
              <a:t>ንኦንላይን ቅጥዒ ከመይ ከምትመልእ ፈሊጥካ ዶ ኣሎኻ? 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sz="28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የ</a:t>
            </a:r>
            <a:r>
              <a:rPr lang="am-ET" dirty="0">
                <a:latin typeface="Nyala" panose="02000504070300020003" pitchFamily="2" charset="0"/>
              </a:rPr>
              <a:t>ቐንየለይ</a:t>
            </a:r>
            <a:r>
              <a:rPr lang="en-AU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m-ET" dirty="0">
                <a:latin typeface="Nyala" panose="02000504070300020003" pitchFamily="2" charset="0"/>
              </a:rPr>
              <a:t>እዋን ቐጻላይ መደብ </a:t>
            </a:r>
            <a:r>
              <a:rPr lang="en-AU" dirty="0"/>
              <a:t>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495" y="4309485"/>
            <a:ext cx="8389938" cy="1361354"/>
          </a:xfrm>
        </p:spPr>
        <p:txBody>
          <a:bodyPr/>
          <a:lstStyle/>
          <a:p>
            <a:pPr algn="ctr" eaLnBrk="1" hangingPunct="1"/>
            <a:r>
              <a:rPr lang="am-ET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የ</a:t>
            </a:r>
            <a:r>
              <a:rPr lang="am-ET" sz="4400" noProof="0" dirty="0">
                <a:solidFill>
                  <a:schemeClr val="bg1"/>
                </a:solidFill>
                <a:latin typeface="Nyala" panose="02000504070300020003" pitchFamily="2" charset="0"/>
                <a:cs typeface="Arial" panose="020B0604020202020204" pitchFamily="34" charset="0"/>
              </a:rPr>
              <a:t>ቐንየለይ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am-ET" sz="4400" dirty="0">
                <a:cs typeface="Arial" panose="020B0604020202020204" pitchFamily="34" charset="0"/>
              </a:rPr>
              <a:t>መደብ ተሓለ</a:t>
            </a:r>
            <a:r>
              <a:rPr lang="am-ET" sz="4400" dirty="0">
                <a:latin typeface="Nyala" panose="02000504070300020003" pitchFamily="2" charset="0"/>
                <a:cs typeface="Arial" panose="020B0604020202020204" pitchFamily="34" charset="0"/>
              </a:rPr>
              <a:t>ቕቲ</a:t>
            </a:r>
            <a:r>
              <a:rPr lang="en-US" sz="4400" dirty="0">
                <a:latin typeface="Nyala" panose="02000504070300020003" pitchFamily="2" charset="0"/>
                <a:cs typeface="Arial" panose="020B0604020202020204" pitchFamily="34" charset="0"/>
              </a:rPr>
              <a:t> </a:t>
            </a:r>
            <a:r>
              <a:rPr lang="am-ET" sz="4400" dirty="0">
                <a:cs typeface="Arial" panose="020B0604020202020204" pitchFamily="34" charset="0"/>
              </a:rPr>
              <a:t>ማሕበረሰብ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850" y="5771861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2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Trainer Notes: Completing Online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061"/>
            <a:ext cx="10515600" cy="5607655"/>
          </a:xfrm>
        </p:spPr>
        <p:txBody>
          <a:bodyPr/>
          <a:lstStyle/>
          <a:p>
            <a:r>
              <a:rPr lang="am-ET" dirty="0">
                <a:solidFill>
                  <a:schemeClr val="tx1"/>
                </a:solidFill>
              </a:rPr>
              <a:t>ነዞም ጥራዛት እዚኦም ኣራብሒካ ንተሳተፍቲ ኣዳሉ፡፡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242424"/>
                </a:solidFill>
                <a:hlinkClick r:id="rId3"/>
              </a:rPr>
              <a:t>Online Forms</a:t>
            </a:r>
            <a:endParaRPr lang="en-US" dirty="0">
              <a:solidFill>
                <a:srgbClr val="242424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dirty="0">
                <a:solidFill>
                  <a:schemeClr val="tx1"/>
                </a:solidFill>
              </a:rPr>
              <a:t>ነዞም ስላይድ እዚኦም ምስቲ ተታሓሒዙ ዘሎ ናይ መዘኻኸሪ ነጥቢ ብሓደ ቅዳሕ ኣራብሒካ ምሳኻ ኣ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ቐርቦም፤ ምእንታን ክተስትምህር እንተለኻ ክትጥቀመሎም፡፡</a:t>
            </a:r>
            <a:r>
              <a:rPr lang="am-ET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am-ET" dirty="0">
                <a:solidFill>
                  <a:schemeClr val="tx1"/>
                </a:solidFill>
              </a:rPr>
              <a:t>ንቶም ስላይዳት ንኹሎም ኣንብብ፤ ብኸምኡ እውን ምስ ትሕዝቶኦም ኣጸቢ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ቕካ ንርእስኻ ኣላሊ፡፡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ንተሳተፍቲ እውን ከምኡ ነቲ ዝተራብሐ ኣንብበሎም፡፡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dirty="0">
                <a:solidFill>
                  <a:schemeClr val="tx1"/>
                </a:solidFill>
              </a:rPr>
              <a:t>ገለ ሕቶ እንተልዩካ ንኤልዮት 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E67B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Elliot@wacoss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.org.au</a:t>
            </a:r>
            <a:r>
              <a:rPr lang="am-ET" dirty="0">
                <a:solidFill>
                  <a:srgbClr val="0070C0"/>
                </a:solidFill>
              </a:rPr>
              <a:t> </a:t>
            </a:r>
            <a:r>
              <a:rPr lang="am-ET" dirty="0">
                <a:solidFill>
                  <a:schemeClr val="tx1"/>
                </a:solidFill>
              </a:rPr>
              <a:t>ኣቢልካ ቕድሚ እቲ መደብ ምጅማሩ ርኸባ፡፡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dirty="0">
                <a:solidFill>
                  <a:schemeClr val="tx1"/>
                </a:solidFill>
              </a:rPr>
              <a:t>ቅድሚ ምስትምሃር ምጅማርካ፤ ነዞም ስላይዳት እዚኦም ኣይተግለጾም፤ ሸፍኖም፡፡ ብተወሳኺ ነቲ ኣብዚ ዘሎ ጊዜን ዕለትን ምስታ ናይ መወዳእታ መ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ቕረቢት መዓልቲ ኣመዓራርዮ፡፡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ይርአየካ ንዘሎ ስእሊ ንማሕበረሰብካ ብዝገልጽ ዝኾነ ስእሊ ካብ ኮምፒውተርካ ወይ ድማ ስልክኻ ኣውጺእኻ ተክእዮ፡፡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000" b="0" i="0" dirty="0">
              <a:solidFill>
                <a:srgbClr val="242424"/>
              </a:solidFill>
              <a:effectLst/>
            </a:endParaRP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endParaRPr lang="en-US" sz="20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am-ET" sz="4200" dirty="0">
                <a:solidFill>
                  <a:schemeClr val="tx1"/>
                </a:solidFill>
              </a:rPr>
              <a:t>ንዓዲ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am-ET" sz="4200" dirty="0">
                <a:solidFill>
                  <a:schemeClr val="tx1"/>
                </a:solidFill>
              </a:rPr>
              <a:t>ኣፍልጦ ምሃብ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438501F-22B3-3BCB-473A-7C969290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77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m-ET" sz="3200" dirty="0">
                <a:solidFill>
                  <a:schemeClr val="tx1"/>
                </a:solidFill>
              </a:rPr>
              <a:t>ኣብ መሬት እንዳ ኣባ ከምዘለና ንፈልጥ ኢና፡፡ ኣብዚ ዘለናዮ መሬት ንዝርከቡ ደቂ ኣባት ኣኽብሮት ኣለና፡፡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m-ET" sz="3200" dirty="0">
                <a:solidFill>
                  <a:schemeClr val="tx1"/>
                </a:solidFill>
              </a:rPr>
              <a:t>ደቂ ኣባት ኣብዛ መሬት እዚኣ ንሓያሎ ዓመታት ተ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ቐሚጦም እዮም፡፡</a:t>
            </a:r>
            <a:endParaRPr lang="en-US" sz="3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m-ET" sz="3200" dirty="0">
                <a:solidFill>
                  <a:schemeClr val="tx1"/>
                </a:solidFill>
              </a:rPr>
              <a:t>ንኩሎም ደቂ ኣባትን ንዓበይቶምን ኣኽብሮት ኣለና፡፡</a:t>
            </a:r>
            <a:endParaRPr lang="en-US" sz="3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m-ET" sz="3200" dirty="0">
                <a:solidFill>
                  <a:schemeClr val="tx1"/>
                </a:solidFill>
              </a:rPr>
              <a:t>ካብቲ ናቶም ዛንታታት ክንመሃር ንኽእል ኢና፡፡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m-ET" sz="3200" dirty="0">
                <a:solidFill>
                  <a:schemeClr val="tx1"/>
                </a:solidFill>
              </a:rPr>
              <a:t>እዛ መሬት እዚኣ ካብ ብኣንተውኡን ንመጻኢን ናይ ደቂ ኣባት መሬት እያ፡፡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am-ET" dirty="0">
                <a:solidFill>
                  <a:srgbClr val="1962B2"/>
                </a:solidFill>
              </a:rPr>
              <a:t>ናይ ኦንላይን ቅጥዕታት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am-ET" dirty="0"/>
              <a:t>ናይ ምዕራብ ኣውስትራሊያ ናይ ዲጂታል ሓዋሳይ ፕሮጄክት</a:t>
            </a:r>
            <a:endParaRPr lang="en-A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ናይ እዚ </a:t>
            </a:r>
            <a:r>
              <a:rPr lang="en-US" dirty="0" err="1"/>
              <a:t>ክፍለ</a:t>
            </a:r>
            <a:r>
              <a:rPr lang="en-US" dirty="0"/>
              <a:t>-</a:t>
            </a:r>
            <a:r>
              <a:rPr lang="am-ET" dirty="0"/>
              <a:t>ጊዜ ሓፈሻዊ ስእሊ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am-ET" dirty="0"/>
              <a:t>እዚ </a:t>
            </a:r>
            <a:r>
              <a:rPr lang="en-US" dirty="0" err="1"/>
              <a:t>ክፍለ</a:t>
            </a:r>
            <a:r>
              <a:rPr lang="en-US" dirty="0"/>
              <a:t>-</a:t>
            </a:r>
            <a:r>
              <a:rPr lang="am-ET" dirty="0"/>
              <a:t>ጊዜ </a:t>
            </a:r>
            <a:r>
              <a:rPr lang="am-ET" dirty="0">
                <a:solidFill>
                  <a:srgbClr val="242424"/>
                </a:solidFill>
              </a:rPr>
              <a:t>እንትንዛዝም፤ ነዞም ዝስዕቡ ክትርዳእ ኢኻ</a:t>
            </a:r>
            <a:r>
              <a:rPr lang="en-US" dirty="0">
                <a:solidFill>
                  <a:srgbClr val="242424"/>
                </a:solidFill>
              </a:rPr>
              <a:t>: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dirty="0">
                <a:solidFill>
                  <a:srgbClr val="242424"/>
                </a:solidFill>
              </a:rPr>
              <a:t>ኦንላይን ቅጥ ዕታት እንታይ ምዃኖም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dirty="0">
                <a:solidFill>
                  <a:srgbClr val="242424"/>
                </a:solidFill>
              </a:rPr>
              <a:t>ኦንላይን ቅጥዕታት ኣበይ ከም እትረኽቦም</a:t>
            </a:r>
            <a:r>
              <a:rPr lang="en-US" dirty="0">
                <a:solidFill>
                  <a:srgbClr val="242424"/>
                </a:solidFill>
              </a:rPr>
              <a:t>,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dirty="0">
                <a:solidFill>
                  <a:srgbClr val="242424"/>
                </a:solidFill>
              </a:rPr>
              <a:t>ኦንላይን ቅጥዕታት ከመይ ከም እትመልኦም</a:t>
            </a:r>
            <a:endParaRPr lang="en-US" dirty="0">
              <a:solidFill>
                <a:srgbClr val="242424"/>
              </a:solidFill>
            </a:endParaRP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endParaRPr lang="en-US" dirty="0">
              <a:solidFill>
                <a:srgbClr val="242424"/>
              </a:solidFill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67" y="1825625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am-ET" sz="5400" dirty="0"/>
              <a:t>ሌላታት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85"/>
            <a:ext cx="5120473" cy="2395137"/>
          </a:xfrm>
        </p:spPr>
        <p:txBody>
          <a:bodyPr/>
          <a:lstStyle/>
          <a:p>
            <a:r>
              <a:rPr lang="am-ET" dirty="0">
                <a:solidFill>
                  <a:schemeClr val="tx1"/>
                </a:solidFill>
              </a:rPr>
              <a:t>ነቲ ጉጅለ ንርእስኻ ኣፋልጥ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am-ET" dirty="0">
                <a:solidFill>
                  <a:schemeClr val="tx1"/>
                </a:solidFill>
              </a:rPr>
              <a:t>ምስ ናይ ኦንላይን ቅጥዕታት ተኣሳሲሩ ዘለካ ናይ ውልቂ ተሞክሮ ኣካፍሎም፤ ኣብ ሕሉፍ ኣብ ምንታይ ኩነታት ኣብ ጥ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ቕሚ ክውዕሉ ከምዝረ አኻን ንምንታይ ጥቕሚ ከም ዘውዐልካዮምን ኣረድ እ፡፡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am-ET" dirty="0"/>
              <a:t>ናይ ኦንላይ ቅጥዕታት</a:t>
            </a:r>
            <a:endParaRPr lang="en-AU" dirty="0"/>
          </a:p>
        </p:txBody>
      </p:sp>
      <p:pic>
        <p:nvPicPr>
          <p:cNvPr id="17" name="Picture 16" descr="Teenagers using laptop in library">
            <a:extLst>
              <a:ext uri="{FF2B5EF4-FFF2-40B4-BE49-F238E27FC236}">
                <a16:creationId xmlns:a16="http://schemas.microsoft.com/office/drawing/2014/main" id="{2C803D55-3218-3919-11D8-148397FE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343" y="2190069"/>
            <a:ext cx="5181600" cy="3200334"/>
          </a:xfrm>
        </p:spPr>
        <p:txBody>
          <a:bodyPr wrap="square" anchor="t">
            <a:normAutofit lnSpcReduction="1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b="0" i="0" dirty="0">
                <a:solidFill>
                  <a:schemeClr val="tx1"/>
                </a:solidFill>
                <a:effectLst/>
              </a:rPr>
              <a:t>     ናይ ወረ</a:t>
            </a:r>
            <a:r>
              <a:rPr lang="am-ET" b="0" i="0" dirty="0">
                <a:solidFill>
                  <a:schemeClr val="tx1"/>
                </a:solidFill>
                <a:effectLst/>
                <a:latin typeface="Nyala" panose="02000504070300020003" pitchFamily="2" charset="0"/>
              </a:rPr>
              <a:t>ቐት ዲጂታላዊ መልክዕ እዮም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chemeClr val="tx1"/>
                </a:solidFill>
                <a:effectLst/>
                <a:latin typeface="Nyala" panose="02000504070300020003" pitchFamily="2" charset="0"/>
              </a:rPr>
              <a:t>ኣገልግሎት ክትወስድ ክተመልክት እትጥቀመሎም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chemeClr val="tx1"/>
                </a:solidFill>
                <a:effectLst/>
                <a:latin typeface="Nyala" panose="02000504070300020003" pitchFamily="2" charset="0"/>
              </a:rPr>
              <a:t>ብኦንላይን እትተዓዳደገሎም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chemeClr val="tx1"/>
                </a:solidFill>
                <a:effectLst/>
                <a:latin typeface="Nyala" panose="02000504070300020003" pitchFamily="2" charset="0"/>
              </a:rPr>
              <a:t>ናይ ምርምራት መጽናዕትታት ቅጥ ዒታት ምምላ እ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chemeClr val="tx1"/>
                </a:solidFill>
                <a:effectLst/>
                <a:latin typeface="Nyala" panose="02000504070300020003" pitchFamily="2" charset="0"/>
              </a:rPr>
              <a:t>ንወሃብቲ ኣገልግሎት ሓበሬታ ምሃብ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F37-5E1F-F77F-9F60-0A0E9082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am-ET" dirty="0"/>
              <a:t>ኽፋላት ቅጥዕታት ኦንላይን 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D8BE9-D822-B132-A260-504D1CC96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6156" y="2359310"/>
            <a:ext cx="3932237" cy="51419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Textboxes: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75F9-6C2D-DF10-F7D6-3095D6F951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1077-91C3-9203-0D8C-86ABCD578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0FB5F-126D-8F07-5783-B053FEDC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0" y="2873507"/>
            <a:ext cx="3932237" cy="1730793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6C055D-25BD-7E04-A29B-8068E4AB0D34}"/>
              </a:ext>
            </a:extLst>
          </p:cNvPr>
          <p:cNvSpPr txBox="1">
            <a:spLocks/>
          </p:cNvSpPr>
          <p:nvPr/>
        </p:nvSpPr>
        <p:spPr bwMode="auto">
          <a:xfrm>
            <a:off x="4062979" y="4735798"/>
            <a:ext cx="4066041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information like names, addresses etc.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4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9AFA-E8FE-1146-9308-239F4148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C229-FE5F-52BA-2EBE-74D1935D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811" y="240173"/>
            <a:ext cx="7524750" cy="1086003"/>
          </a:xfrm>
        </p:spPr>
        <p:txBody>
          <a:bodyPr/>
          <a:lstStyle/>
          <a:p>
            <a:r>
              <a:rPr lang="am-ET" dirty="0"/>
              <a:t>ሬድዮኣዊ መፍትሓትን ናይ ሕርያ ሳንዱ</a:t>
            </a:r>
            <a:r>
              <a:rPr lang="am-ET" dirty="0">
                <a:latin typeface="Nyala" panose="02000504070300020003" pitchFamily="2" charset="0"/>
              </a:rPr>
              <a:t>ቓትን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43131-02B4-6501-BD8B-8C079A0FD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22313"/>
            <a:ext cx="3932237" cy="514197"/>
          </a:xfrm>
        </p:spPr>
        <p:txBody>
          <a:bodyPr/>
          <a:lstStyle/>
          <a:p>
            <a:r>
              <a:rPr lang="am-ET" sz="2800" dirty="0">
                <a:solidFill>
                  <a:schemeClr val="tx1"/>
                </a:solidFill>
              </a:rPr>
              <a:t>ሬድዮኣዊ መፍትሓት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7AA67-DE06-A9EC-91BB-AFA147C5F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3D99-36AE-09BD-4001-62EFE7C12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9932F8-3709-7A59-753A-B4BC20E52316}"/>
              </a:ext>
            </a:extLst>
          </p:cNvPr>
          <p:cNvSpPr txBox="1">
            <a:spLocks/>
          </p:cNvSpPr>
          <p:nvPr/>
        </p:nvSpPr>
        <p:spPr bwMode="auto">
          <a:xfrm>
            <a:off x="8382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When you can only select one item in a list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E9C571-FA19-E1B2-AEA6-DD578CA7120E}"/>
              </a:ext>
            </a:extLst>
          </p:cNvPr>
          <p:cNvSpPr txBox="1">
            <a:spLocks/>
          </p:cNvSpPr>
          <p:nvPr/>
        </p:nvSpPr>
        <p:spPr bwMode="auto">
          <a:xfrm>
            <a:off x="6644481" y="2019055"/>
            <a:ext cx="3932237" cy="5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m-ET" sz="2800" dirty="0">
                <a:solidFill>
                  <a:schemeClr val="tx1"/>
                </a:solidFill>
              </a:rPr>
              <a:t>ናይ ሕርያ ሳንዱ</a:t>
            </a:r>
            <a:r>
              <a:rPr lang="am-ET" sz="2800" dirty="0">
                <a:solidFill>
                  <a:schemeClr val="tx1"/>
                </a:solidFill>
                <a:latin typeface="Nyala" panose="02000504070300020003" pitchFamily="2" charset="0"/>
              </a:rPr>
              <a:t>ቓት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EA11B45-8013-0CB3-3E3A-1DB6005FCF98}"/>
              </a:ext>
            </a:extLst>
          </p:cNvPr>
          <p:cNvSpPr txBox="1">
            <a:spLocks/>
          </p:cNvSpPr>
          <p:nvPr/>
        </p:nvSpPr>
        <p:spPr bwMode="auto">
          <a:xfrm>
            <a:off x="60960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When you can select more than one option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098" name="Picture 2" descr="The history of a radio-button">
            <a:extLst>
              <a:ext uri="{FF2B5EF4-FFF2-40B4-BE49-F238E27FC236}">
                <a16:creationId xmlns:a16="http://schemas.microsoft.com/office/drawing/2014/main" id="{E629CC91-B2FC-B07B-4AFA-30457869D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15986" r="27099" b="16595"/>
          <a:stretch/>
        </p:blipFill>
        <p:spPr bwMode="auto">
          <a:xfrm>
            <a:off x="838200" y="2536509"/>
            <a:ext cx="2601686" cy="29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AE146-0B46-D3AB-9B3E-BC90902A4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9135"/>
            <a:ext cx="6042086" cy="27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9913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3FA50D-FB96-4DFA-9A90-AD90DFDDFDB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2cc45243-29f6-4a1c-995b-35ed14ae441a"/>
    <ds:schemaRef ds:uri="5e5d6256-5200-4c34-82a9-8b0b259790b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3D8112-37A6-4A0E-8613-D776122A0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2EB3C1-2897-4EFD-9226-269121A9E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1227</Words>
  <Application>Microsoft Office PowerPoint</Application>
  <PresentationFormat>Widescreen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Calibri</vt:lpstr>
      <vt:lpstr>Arial</vt:lpstr>
      <vt:lpstr>Kanit</vt:lpstr>
      <vt:lpstr>Nyala</vt:lpstr>
      <vt:lpstr>Aptos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ስልጠና ክእለት ዲጂታል – ኦንላይን ቅጥዕታት መደብ ተሓለቐቲ ማሕበረሰብ</vt:lpstr>
      <vt:lpstr>Trainer Notes: Completing Online Forms</vt:lpstr>
      <vt:lpstr>ንዓዲ ኣፍልጦ ምሃብ</vt:lpstr>
      <vt:lpstr>ናይ ኦንላይን ቅጥዕታት</vt:lpstr>
      <vt:lpstr>ናይ እዚ ክፍለ-ጊዜ ሓፈሻዊ ስእሊ</vt:lpstr>
      <vt:lpstr>ሌላታት</vt:lpstr>
      <vt:lpstr>ናይ ኦንላይ ቅጥዕታት</vt:lpstr>
      <vt:lpstr>ኽፋላት ቅጥዕታት ኦንላይን </vt:lpstr>
      <vt:lpstr>ሬድዮኣዊ መፍትሓትን ናይ ሕርያ ሳንዱቓትን</vt:lpstr>
      <vt:lpstr>ዝርዝር ሰደቓ ሕርያ</vt:lpstr>
      <vt:lpstr>ውሑልላት ምኽርታት</vt:lpstr>
      <vt:lpstr>መሊእካ ምውዳእን ምቕራብን </vt:lpstr>
      <vt:lpstr>ጠቐምቲ ሃፍታት</vt:lpstr>
      <vt:lpstr>ኣስተንትኖት</vt:lpstr>
      <vt:lpstr>የቐንየለይ!</vt:lpstr>
      <vt:lpstr>የቐንየለይ መደብ ተሓለቕቲ ማሕበረሰብ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Teshome Beyene Berhe</dc:creator>
  <cp:lastModifiedBy>Teshome Beyene Berhe</cp:lastModifiedBy>
  <cp:revision>9</cp:revision>
  <dcterms:created xsi:type="dcterms:W3CDTF">2025-04-28T05:19:33Z</dcterms:created>
  <dcterms:modified xsi:type="dcterms:W3CDTF">2025-09-27T11:21:12Z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