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78" r:id="rId19"/>
    <p:sldId id="582" r:id="rId20"/>
    <p:sldId id="585" r:id="rId21"/>
    <p:sldId id="579" r:id="rId22"/>
    <p:sldId id="581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Kanit" panose="020B060402020202020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 varScale="1">
        <p:scale>
          <a:sx n="72" d="100"/>
          <a:sy n="72" d="100"/>
        </p:scale>
        <p:origin x="1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921F-32AE-1A1A-C527-CE7AEE88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DF2F7-799C-15AD-406D-19846EE63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21CCC-40CC-2D6C-831B-F2942E68A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Drop-down lists allow users to select one option from a list of predefined choices. They help keep forms concise and </a:t>
            </a:r>
            <a:r>
              <a:rPr lang="en-US" sz="1400" b="0" i="0" dirty="0" err="1">
                <a:solidFill>
                  <a:srgbClr val="242424"/>
                </a:solidFill>
                <a:effectLst/>
              </a:rPr>
              <a:t>organised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on the arrow next to the drop-down list to see the available options. Click on an option to select it. If you're using a screen reader, it will announce the drop-down list and each option.</a:t>
            </a:r>
            <a:br>
              <a:rPr lang="en-US" sz="1400" dirty="0"/>
            </a:b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3789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Provide tips and explain each point.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Boxes marked with an asterisk (*) are compulsory. This means you have to complete that section to submit a form.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Sometimes when you are typing in a textbox your computer or smartphone may suggest what to type. This is called auto-complete. Make sure it’s correct before you accept its suggestion.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There may be a time limit. Get all items ready before you start.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i="0" dirty="0">
                <a:solidFill>
                  <a:srgbClr val="242424"/>
                </a:solidFill>
                <a:effectLst/>
              </a:rPr>
              <a:t>Some forms will ask you to upload a document, like your CV. There will often be instructions in the form you can follow to do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Ask people to share their own tips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Explain the process of submitting and correcting online forms.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Reflect using the questions and answer any questions someone might have.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/>
              <a:t>Greet everyone, introduce yourself and why you’re here.</a:t>
            </a:r>
          </a:p>
          <a:p>
            <a:r>
              <a:rPr lang="en-AU" sz="1400" dirty="0"/>
              <a:t>Explain the workshops purpose. Provide an overview of what will be covered in the session.</a:t>
            </a:r>
          </a:p>
          <a:p>
            <a:r>
              <a:rPr lang="en-AU" sz="1400" dirty="0"/>
              <a:t>Highlight the importance of forms for work, learning and life. </a:t>
            </a:r>
          </a:p>
          <a:p>
            <a:r>
              <a:rPr lang="en-AU" sz="1400" dirty="0"/>
              <a:t>Discuss how online forms are everywhere and used for many things.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Ask each participant to introduce themselves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 They should include their name and one interesting fact about themselves.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Limit each introduction to 30 seconds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to keep it brief and engaging.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064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16977"/>
            <a:ext cx="5486400" cy="428402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Online forms are digital versions of paper forms. They are used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applying for services,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online shopping,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filling in surveys, 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providing information for subscriptions.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These forms help collect information online, like contact details or orders.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They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are easier to access and track compared to paper forms. Yet, for people who are not familiar with using the internet, online forms can be challenging.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As more services go online, it's important to know how to use these forms to engage with them.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This is especially useful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applying for government services,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online shopping, 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participating in surveys. </a:t>
            </a:r>
            <a:endParaRPr lang="en-US" sz="1400" dirty="0">
              <a:solidFill>
                <a:srgbClr val="242424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We will go through the steps together to make it more manageable for everyone.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Text boxes are used for entering free-form text.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There are single-line boxes for short information like names.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There are also multi-line boxes for longer information like comments.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inside the text box to place the cursor, then type your information. If you're using a screen reader, it will announce the text box and any associated label.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38182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23B2C-E3E7-FF08-6817-1604A777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5E480-40FF-A093-A6C4-45366F1F4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72C2A-255D-AE7E-A2DE-69DA269A2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Radio buttons allow users to select one option from a list of predefined choices.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on the circle next to the option you want to select. Only one option can be selected at a time. If you're using a screen reader, it will announce the radio button group and each option.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Check boxes allow users to select one or more options from a list. They are often used for multiple-choice questions or to agree to terms and conditions.</a:t>
            </a:r>
          </a:p>
          <a:p>
            <a:pPr marL="285750" indent="-285750"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How to Use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: Click inside the small square box to select an option. You can select multiple check boxes if needed. If you're using a screen reader, it will announce the check box and its label.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7053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Community Champions Program</a:t>
            </a: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learn-resource/smith-family-online-form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themes/hello-child/download.php?file_url=https://goodthingsaustralia.org/wp-content/uploads/2024/05/smithfamily_online_form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Digital Skills Training – Online Forms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Community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535612" cy="24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7CEAB-6AF0-8926-9D4E-A88E4489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0825-B5BF-2DCC-6CFC-4DF54046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Drop-down lists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EC4B1-5A08-AFDC-730F-9D3B88D274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FF4D9-A2F0-2B89-1188-AF6AE267D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BFD456-7354-CBDA-DFB2-0B7E61ECDFE0}"/>
              </a:ext>
            </a:extLst>
          </p:cNvPr>
          <p:cNvSpPr txBox="1">
            <a:spLocks/>
          </p:cNvSpPr>
          <p:nvPr/>
        </p:nvSpPr>
        <p:spPr bwMode="auto">
          <a:xfrm>
            <a:off x="3295005" y="5133372"/>
            <a:ext cx="5601989" cy="36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When you can only select one item from a drop-down list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D69A2-FBF7-04B5-66FB-9C80A90F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20"/>
          <a:stretch/>
        </p:blipFill>
        <p:spPr>
          <a:xfrm>
            <a:off x="2117239" y="1773435"/>
            <a:ext cx="7957522" cy="331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9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Handy Hints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12840"/>
            <a:ext cx="5181600" cy="3342008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Asterisk (*) = compulsory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Suggested text and auto-complete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Some forms have a time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Uploading documents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Completing and submitting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89914" cy="4371975"/>
          </a:xfrm>
        </p:spPr>
        <p:txBody>
          <a:bodyPr wrap="square" anchor="t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Submit and Confirm: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Don’t forget to click the Submit and Confirm buttons when you’ve finished the form.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Saving a Copy: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Some forms allow you to print or save a copy for your records.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Corrections: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If you make a mistake, many forms will highlight the error and ask you to correct it before submitting again.</a:t>
            </a:r>
          </a:p>
          <a:p>
            <a:pPr>
              <a:lnSpc>
                <a:spcPct val="12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</a:rPr>
              <a:t>Back Button: </a:t>
            </a:r>
            <a:r>
              <a:rPr lang="en-US" b="0" i="0" dirty="0">
                <a:solidFill>
                  <a:schemeClr val="tx1"/>
                </a:solidFill>
                <a:effectLst/>
              </a:rPr>
              <a:t>Use the form’s Back button to return to a previous page, not your browser’s back button.</a:t>
            </a: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516078" y="2059215"/>
            <a:ext cx="4215093" cy="3196318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30325"/>
          </a:xfrm>
        </p:spPr>
        <p:txBody>
          <a:bodyPr/>
          <a:lstStyle/>
          <a:p>
            <a:r>
              <a:rPr lang="en-US" dirty="0"/>
              <a:t>Useful resources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53126" cy="381158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Refer to the handout or go to </a:t>
            </a:r>
          </a:p>
          <a:p>
            <a:r>
              <a:rPr lang="en-AU" sz="2400" dirty="0">
                <a:hlinkClick r:id="rId3"/>
              </a:rPr>
              <a:t>https://goodthingsaustralia.org/learn-resource/smith-family-online-forms/</a:t>
            </a:r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For more information about how to complete online forms</a:t>
            </a:r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Community Champions Program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E3F05-CEF4-4D87-B638-1AE1855C9A6B}" type="slidenum">
              <a:rPr lang="en-AU" altLang="en-US" smtClean="0"/>
              <a:pPr>
                <a:defRPr/>
              </a:pPr>
              <a:t>13</a:t>
            </a:fld>
            <a:endParaRPr lang="en-AU" altLang="en-US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057400"/>
            <a:ext cx="6172200" cy="3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sz="2800" dirty="0">
                <a:solidFill>
                  <a:srgbClr val="242424"/>
                </a:solidFill>
              </a:rPr>
              <a:t>Have you got any questions?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Do you have an understanding of what online forms are?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Where might you find an online form?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800" dirty="0">
                <a:solidFill>
                  <a:srgbClr val="242424"/>
                </a:solidFill>
              </a:rPr>
              <a:t>Do you know how to complete an online form?</a:t>
            </a: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US" sz="2800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 session time: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9495" y="4309485"/>
            <a:ext cx="8389938" cy="1361354"/>
          </a:xfrm>
        </p:spPr>
        <p:txBody>
          <a:bodyPr/>
          <a:lstStyle/>
          <a:p>
            <a:pPr algn="ctr"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Community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2850" y="5771861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Trainer Notes: Completing Online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r>
              <a:rPr lang="en-US" sz="2000" b="0" i="0" dirty="0">
                <a:solidFill>
                  <a:srgbClr val="242424"/>
                </a:solidFill>
                <a:effectLst/>
              </a:rPr>
              <a:t>Print this handout for participants: </a:t>
            </a:r>
          </a:p>
          <a:p>
            <a:pPr lvl="1"/>
            <a:r>
              <a:rPr lang="en-US" sz="1600" dirty="0">
                <a:solidFill>
                  <a:srgbClr val="242424"/>
                </a:solidFill>
                <a:hlinkClick r:id="rId3"/>
              </a:rPr>
              <a:t>Online Forms</a:t>
            </a:r>
            <a:endParaRPr lang="en-US" sz="1600" b="0" i="0" dirty="0">
              <a:solidFill>
                <a:srgbClr val="242424"/>
              </a:solidFill>
              <a:effectLst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</a:rPr>
              <a:t>Print a single copy of these slides with the notes section for you to use when presenting</a:t>
            </a:r>
            <a:endParaRPr lang="en-US" sz="20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Read: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b="0" i="0" dirty="0">
                <a:solidFill>
                  <a:srgbClr val="242424"/>
                </a:solidFill>
                <a:effectLst/>
              </a:rPr>
              <a:t>through the slides, and make sure you are familiar with the content.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242424"/>
                </a:solidFill>
              </a:rPr>
              <a:t>the handout for participants.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Get in touch with Elliot </a:t>
            </a:r>
            <a:r>
              <a:rPr lang="en-US" sz="2000" b="0" i="0" dirty="0">
                <a:solidFill>
                  <a:srgbClr val="242424"/>
                </a:solidFill>
                <a:effectLst/>
                <a:hlinkClick r:id="rId4"/>
              </a:rPr>
              <a:t>Elliot@wacoss.</a:t>
            </a:r>
            <a:r>
              <a:rPr lang="en-US" sz="2000" dirty="0">
                <a:solidFill>
                  <a:srgbClr val="242424"/>
                </a:solidFill>
                <a:hlinkClick r:id="rId4"/>
              </a:rPr>
              <a:t>org.au</a:t>
            </a:r>
            <a:r>
              <a:rPr lang="en-US" sz="2000" dirty="0">
                <a:solidFill>
                  <a:srgbClr val="242424"/>
                </a:solidFill>
              </a:rPr>
              <a:t> before the session if you have any questions.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</a:rPr>
              <a:t>Remove/hide this slide before presenting and update the time/date of the next session on the final slide.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</a:rPr>
              <a:t>You can replace any of the pictures with images you have of your community using computers or phones.</a:t>
            </a:r>
            <a:endParaRPr lang="en-US" sz="2000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AU" sz="4200" noProof="0" dirty="0">
                <a:solidFill>
                  <a:schemeClr val="tx1"/>
                </a:solidFill>
              </a:rPr>
              <a:t>Acknowledgement of Country</a:t>
            </a: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438501F-22B3-3BCB-473A-7C9692900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know we are on Aboriginal land. We respect Aboriginal people from this land.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Aboriginal people have lived on this land for many years.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respect all Aboriginal people and their Elders.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can learn a lot from their stories.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This land always was and always will be Aboriginal land.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en-AU" dirty="0">
                <a:solidFill>
                  <a:srgbClr val="1962B2"/>
                </a:solidFill>
              </a:rPr>
              <a:t>Online 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WA Digital Inclusion Project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dirty="0">
                <a:solidFill>
                  <a:srgbClr val="242424"/>
                </a:solidFill>
              </a:rPr>
              <a:t>By the end of this session you will be able to understand: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What online forms are,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Where you might find an online form, and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rgbClr val="242424"/>
                </a:solidFill>
              </a:rPr>
              <a:t>How to complete an online form.</a:t>
            </a:r>
          </a:p>
          <a:p>
            <a:pPr marL="0" indent="0" algn="l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rgbClr val="242424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AU" sz="5400" noProof="0" dirty="0"/>
              <a:t>Introductions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Introduce yourself to the group</a:t>
            </a:r>
          </a:p>
          <a:p>
            <a:r>
              <a:rPr lang="en-AU" dirty="0">
                <a:solidFill>
                  <a:schemeClr val="tx1"/>
                </a:solidFill>
              </a:rPr>
              <a:t>Share your experience with online forms – where have you seen them used before and what have you used them for?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/>
              <a:t>Online forms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Digital versions of paper forms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Apply for or use services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Shop online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Fill in surveys</a:t>
            </a:r>
          </a:p>
          <a:p>
            <a:pPr marL="571500" indent="-5715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Provide information for subscriptions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AF37-5E1F-F77F-9F60-0A0E9082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Parts of online forms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D8BE9-D822-B132-A260-504D1CC9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6156" y="2359310"/>
            <a:ext cx="3932237" cy="51419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Textboxes: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75F9-6C2D-DF10-F7D6-3095D6F95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31077-91C3-9203-0D8C-86ABCD578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0FB5F-126D-8F07-5783-B053FEDC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80" y="2873507"/>
            <a:ext cx="3932237" cy="173079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36C055D-25BD-7E04-A29B-8068E4AB0D34}"/>
              </a:ext>
            </a:extLst>
          </p:cNvPr>
          <p:cNvSpPr txBox="1">
            <a:spLocks/>
          </p:cNvSpPr>
          <p:nvPr/>
        </p:nvSpPr>
        <p:spPr bwMode="auto">
          <a:xfrm>
            <a:off x="4062979" y="4735798"/>
            <a:ext cx="4066041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information like names, addresses etc.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48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19AFA-E8FE-1146-9308-239F41488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C229-FE5F-52BA-2EBE-74D1935D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24750" cy="1086003"/>
          </a:xfrm>
        </p:spPr>
        <p:txBody>
          <a:bodyPr/>
          <a:lstStyle/>
          <a:p>
            <a:r>
              <a:rPr lang="en-AU" dirty="0"/>
              <a:t>Radio Buttons and Check Boxes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43131-02B4-6501-BD8B-8C079A0FD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22313"/>
            <a:ext cx="3932237" cy="514197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Radio Buttons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7AA67-DE06-A9EC-91BB-AFA147C5F5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Digital Inclusion Project | Community Champions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3D99-36AE-09BD-4001-62EFE7C1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91578-3BFA-409D-82D7-7C18F4B3E5A7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9932F8-3709-7A59-753A-B4BC20E52316}"/>
              </a:ext>
            </a:extLst>
          </p:cNvPr>
          <p:cNvSpPr txBox="1">
            <a:spLocks/>
          </p:cNvSpPr>
          <p:nvPr/>
        </p:nvSpPr>
        <p:spPr bwMode="auto">
          <a:xfrm>
            <a:off x="838200" y="5486410"/>
            <a:ext cx="4241800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When you can only select one item in a list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E9C571-FA19-E1B2-AEA6-DD578CA7120E}"/>
              </a:ext>
            </a:extLst>
          </p:cNvPr>
          <p:cNvSpPr txBox="1">
            <a:spLocks/>
          </p:cNvSpPr>
          <p:nvPr/>
        </p:nvSpPr>
        <p:spPr bwMode="auto">
          <a:xfrm>
            <a:off x="6096000" y="2027681"/>
            <a:ext cx="3932237" cy="51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Check boxes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A11B45-8013-0CB3-3E3A-1DB6005FCF98}"/>
              </a:ext>
            </a:extLst>
          </p:cNvPr>
          <p:cNvSpPr txBox="1">
            <a:spLocks/>
          </p:cNvSpPr>
          <p:nvPr/>
        </p:nvSpPr>
        <p:spPr bwMode="auto">
          <a:xfrm>
            <a:off x="6096000" y="5486410"/>
            <a:ext cx="4241800" cy="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When you can select more than one option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098" name="Picture 2" descr="The history of a radio-button">
            <a:extLst>
              <a:ext uri="{FF2B5EF4-FFF2-40B4-BE49-F238E27FC236}">
                <a16:creationId xmlns:a16="http://schemas.microsoft.com/office/drawing/2014/main" id="{E629CC91-B2FC-B07B-4AFA-30457869D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5986" r="27099" b="16595"/>
          <a:stretch/>
        </p:blipFill>
        <p:spPr bwMode="auto">
          <a:xfrm>
            <a:off x="838200" y="2536509"/>
            <a:ext cx="2601686" cy="291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AE146-0B46-D3AB-9B3E-BC90902A4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49135"/>
            <a:ext cx="6042086" cy="27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9913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EB3C1-2897-4EFD-9226-269121A9E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3FA50D-FB96-4DFA-9A90-AD90DFDDFDB1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2cc45243-29f6-4a1c-995b-35ed14ae441a"/>
    <ds:schemaRef ds:uri="5e5d6256-5200-4c34-82a9-8b0b259790b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3D8112-37A6-4A0E-8613-D776122A0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1241</Words>
  <Application>Microsoft Office PowerPoint</Application>
  <PresentationFormat>Widescreen</PresentationFormat>
  <Paragraphs>129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Kanit</vt:lpstr>
      <vt:lpstr>Times New Roman</vt:lpstr>
      <vt:lpstr>Aptos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Digital Skills Training – Online Forms Community Champions Program </vt:lpstr>
      <vt:lpstr>Trainer Notes: Completing Online Forms</vt:lpstr>
      <vt:lpstr>Acknowledgement of Country</vt:lpstr>
      <vt:lpstr>Online forms</vt:lpstr>
      <vt:lpstr>Session overview</vt:lpstr>
      <vt:lpstr>Introductions</vt:lpstr>
      <vt:lpstr>Online forms</vt:lpstr>
      <vt:lpstr>Parts of online forms</vt:lpstr>
      <vt:lpstr>Radio Buttons and Check Boxes</vt:lpstr>
      <vt:lpstr>Drop-down lists</vt:lpstr>
      <vt:lpstr>Handy Hints</vt:lpstr>
      <vt:lpstr>Completing and submitting</vt:lpstr>
      <vt:lpstr>Useful resources</vt:lpstr>
      <vt:lpstr>Session reflection</vt:lpstr>
      <vt:lpstr>Thank you!</vt:lpstr>
      <vt:lpstr>Thank you Community Champions Program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2025-04-28T05:19:33Z</dcterms:created>
  <dcterms:modified xsi:type="dcterms:W3CDTF">2025-08-13T05:59:57Z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