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76" r:id="rId4"/>
    <p:sldMasterId id="2147483732" r:id="rId5"/>
    <p:sldMasterId id="2147483771" r:id="rId6"/>
    <p:sldMasterId id="2147483745" r:id="rId7"/>
    <p:sldMasterId id="2147483693" r:id="rId8"/>
    <p:sldMasterId id="2147483758" r:id="rId9"/>
    <p:sldMasterId id="2147483784" r:id="rId10"/>
    <p:sldMasterId id="2147486483" r:id="rId11"/>
  </p:sldMasterIdLst>
  <p:notesMasterIdLst>
    <p:notesMasterId r:id="rId28"/>
  </p:notesMasterIdLst>
  <p:handoutMasterIdLst>
    <p:handoutMasterId r:id="rId29"/>
  </p:handoutMasterIdLst>
  <p:sldIdLst>
    <p:sldId id="256" r:id="rId12"/>
    <p:sldId id="570" r:id="rId13"/>
    <p:sldId id="307" r:id="rId14"/>
    <p:sldId id="569" r:id="rId15"/>
    <p:sldId id="571" r:id="rId16"/>
    <p:sldId id="572" r:id="rId17"/>
    <p:sldId id="577" r:id="rId18"/>
    <p:sldId id="578" r:id="rId19"/>
    <p:sldId id="582" r:id="rId20"/>
    <p:sldId id="585" r:id="rId21"/>
    <p:sldId id="579" r:id="rId22"/>
    <p:sldId id="581" r:id="rId23"/>
    <p:sldId id="580" r:id="rId24"/>
    <p:sldId id="586" r:id="rId25"/>
    <p:sldId id="573" r:id="rId26"/>
    <p:sldId id="522" r:id="rId27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Kanit" panose="020B0604020202020204" charset="-34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2B2"/>
    <a:srgbClr val="F2F6FC"/>
    <a:srgbClr val="F4867C"/>
    <a:srgbClr val="FFFFFF"/>
    <a:srgbClr val="FFD38F"/>
    <a:srgbClr val="E9E9EB"/>
    <a:srgbClr val="F5F5F5"/>
    <a:srgbClr val="F9CADB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9" autoAdjust="0"/>
    <p:restoredTop sz="63317" autoAdjust="0"/>
  </p:normalViewPr>
  <p:slideViewPr>
    <p:cSldViewPr snapToGrid="0">
      <p:cViewPr varScale="1">
        <p:scale>
          <a:sx n="72" d="100"/>
          <a:sy n="72" d="100"/>
        </p:scale>
        <p:origin x="180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152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21" Type="http://schemas.openxmlformats.org/officeDocument/2006/relationships/slide" Target="slides/slide10.xml"/><Relationship Id="rId34" Type="http://schemas.openxmlformats.org/officeDocument/2006/relationships/font" Target="fonts/font5.fntdata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handoutMaster" Target="handoutMasters/handoutMaster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1E23A5-C634-4226-2AA6-3645DE74EC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Youth Involvement Council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B7D73-9E99-D904-FF8B-2FC0624B94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38932-FD9D-FAD1-B493-AB638ECD53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WA Digital Inclusion Project – CRC Champion - Pilot - Training. digitalinclusion@wacoss.org.au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A1A54-4AA7-6D21-57B1-CB0B3C925C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4AB9D1-D40E-4FE1-B3C6-3943EA2B911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C45613-2B78-DE8A-7EB3-2BA5B3CB2C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Youth Involvement Council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13E168-A53B-9C2F-FA05-EBBCCB06D5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	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2282288-45D2-D2DF-0B53-AD624DAEBF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C744FBF-1B2F-A88A-D326-4FBA9E19E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242C4-0024-4AC5-A7DF-7002D5F1BA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WA Digital Inclusion Project – Project CRC Champion - Pilot - Training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C9484-8AD6-D3AA-5383-F8A388DEF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6E2039-60C8-43C7-8691-7B55BCC4159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125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5921F-32AE-1A1A-C527-CE7AEE88D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8DF2F7-799C-15AD-406D-19846EE631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E21CCC-40CC-2D6C-831B-F2942E68A0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Drop-down lists allow users to select one option from a list of predefined choices. They help keep forms concise and </a:t>
            </a:r>
            <a:r>
              <a:rPr lang="en-US" sz="1400" b="0" i="0" dirty="0" err="1">
                <a:solidFill>
                  <a:srgbClr val="242424"/>
                </a:solidFill>
                <a:effectLst/>
              </a:rPr>
              <a:t>organised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.</a:t>
            </a:r>
          </a:p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How to Use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: Click on the arrow next to the drop-down list to see the available options. Click on an option to select it. If you're using a screen reader, it will announce the drop-down list and each option.</a:t>
            </a:r>
            <a:br>
              <a:rPr lang="en-US" sz="1400" dirty="0"/>
            </a:b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737897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Provide tips and explain each point.</a:t>
            </a:r>
          </a:p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i="0" dirty="0">
                <a:solidFill>
                  <a:srgbClr val="242424"/>
                </a:solidFill>
                <a:effectLst/>
              </a:rPr>
              <a:t>Boxes marked with an asterisk (*) are compulsory. This means you have to complete that section to submit a form.</a:t>
            </a:r>
          </a:p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i="0" dirty="0">
                <a:solidFill>
                  <a:srgbClr val="242424"/>
                </a:solidFill>
                <a:effectLst/>
              </a:rPr>
              <a:t>Sometimes when you are typing in a textbox your computer or smartphone may suggest what to type. This is called auto-complete. Make sure it’s correct before you accept its suggestion.</a:t>
            </a:r>
          </a:p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i="0" dirty="0">
                <a:solidFill>
                  <a:srgbClr val="242424"/>
                </a:solidFill>
                <a:effectLst/>
              </a:rPr>
              <a:t>There may be a time limit. Get all items ready before you start.</a:t>
            </a:r>
          </a:p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i="0" dirty="0">
                <a:solidFill>
                  <a:srgbClr val="242424"/>
                </a:solidFill>
                <a:effectLst/>
              </a:rPr>
              <a:t>Some forms will ask you to upload a document, like your CV. There will often be instructions in the form you can follow to do this.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/>
              <a:t>Ask people to share their own tips</a:t>
            </a:r>
          </a:p>
        </p:txBody>
      </p:sp>
    </p:spTree>
    <p:extLst>
      <p:ext uri="{BB962C8B-B14F-4D97-AF65-F5344CB8AC3E}">
        <p14:creationId xmlns:p14="http://schemas.microsoft.com/office/powerpoint/2010/main" val="28969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Explain the process of submitting and correcting online forms.</a:t>
            </a:r>
          </a:p>
          <a:p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714413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9108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4DFBE-239E-5A10-A9DB-8FA56DE5D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7D5B3-06A7-9E61-B69A-9DE78CFB1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D86DD-372A-FCFF-FA9B-532C159EA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Reflect using the questions and answer any questions someone might have.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843194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3980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ADCC4-DC85-3E52-F92B-C48C080F6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E86B45-9CC0-9E36-4FF3-7F1A5D5362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3BF5E-50AA-9165-7315-09041A51F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322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999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4B3C5EB-2EE6-8616-6FC8-5FA33F5699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89B7C18F-FC6F-4508-B9FF-631F60AF2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7645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801E1-0526-FBFE-CCFB-796F09E00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EBBCF-28BD-00DD-D19D-37D0E8F9AB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D94B6E-35DE-17EB-0D50-3A043CC38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400" dirty="0"/>
              <a:t>Greet everyone, introduce yourself and why you’re here.</a:t>
            </a:r>
          </a:p>
          <a:p>
            <a:r>
              <a:rPr lang="en-AU" sz="1400" dirty="0"/>
              <a:t>Explain the workshops purpose. Provide an overview of what will be covered in the session.</a:t>
            </a:r>
          </a:p>
          <a:p>
            <a:r>
              <a:rPr lang="en-AU" sz="1400" dirty="0"/>
              <a:t>Highlight the importance of forms for work, learning and life. </a:t>
            </a:r>
          </a:p>
          <a:p>
            <a:r>
              <a:rPr lang="en-AU" sz="1400" dirty="0"/>
              <a:t>Discuss how online forms are everywhere and used for many things.</a:t>
            </a:r>
          </a:p>
          <a:p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530743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3CAD5-20F8-6DA6-5CA9-C4E5A1327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60AF8-B049-3863-DFB7-CC57A921C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84C6B6-927D-A61E-0AF7-1250F2EDF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Ask each participant to introduce themselves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. They should include their name and one interesting fact about themselves.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Limit each introduction to 30 seconds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 to keep it brief and engaging.</a:t>
            </a:r>
          </a:p>
          <a:p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875345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064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716977"/>
            <a:ext cx="5486400" cy="4284023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Online forms are digital versions of paper forms. They are used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applying for services,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online shopping,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filling in surveys, 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providing information for subscriptions.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These forms help collect information online, like contact details or orders.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42424"/>
                </a:solidFill>
              </a:rPr>
              <a:t>They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 are easier to access and track compared to paper forms. Yet, for people who are not familiar with using the internet, online forms can be challenging.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As more services go online, it's important to know how to use these forms to engage with them.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This is especially useful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applying for government services,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42424"/>
                </a:solidFill>
              </a:rPr>
              <a:t>online shopping, 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participating in surveys. </a:t>
            </a:r>
            <a:endParaRPr lang="en-US" sz="1400" dirty="0">
              <a:solidFill>
                <a:srgbClr val="242424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We will go through the steps together to make it more manageable for everyone.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61446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Text boxes are used for entering free-form text.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There are single-line boxes for short information like names.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There are also multi-line boxes for longer information like comments.</a:t>
            </a:r>
          </a:p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How to Use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: Click inside the text box to place the cursor, then type your information. If you're using a screen reader, it will announce the text box and any associated label.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381822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23B2C-E3E7-FF08-6817-1604A777B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E5E480-40FF-A093-A6C4-45366F1F4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572C2A-255D-AE7E-A2DE-69DA269A2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Radio buttons allow users to select one option from a list of predefined choices.</a:t>
            </a:r>
          </a:p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How to Use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: Click on the circle next to the option you want to select. Only one option can be selected at a time. If you're using a screen reader, it will announce the radio button group and each option.</a:t>
            </a:r>
          </a:p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Check boxes allow users to select one or more options from a list. They are often used for multiple-choice questions or to agree to terms and conditions.</a:t>
            </a:r>
          </a:p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How to Use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: Click inside the small square box to select an option. You can select multiple check boxes if needed. If you're using a screen reader, it will announce the check box and its label.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70532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602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69257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56545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12667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96D1FC-779E-EE88-C5A3-6B91D49023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BFBC40-8F42-4DC6-BB17-F7273E7EC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6E1D-8E7D-44ED-A4F5-C3BD169B574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22818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9AF5C3-C92C-F168-3F19-F6BA844F56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124024-1A60-1CE9-3960-C9FED641F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1E44B-B963-423F-8172-990928AF2B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5582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0A1E8B-AC3E-3291-F4EF-000ED97B5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143284-FCFD-F2D3-F165-5A5300E2A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F17D5-A82E-47BA-A9A3-36F64F7ADD9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68868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285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1E2D9-5295-4A66-6916-6B40D470A3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2EAB-9E8A-34BB-E3B1-138A75DF35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AF4E-62BB-46E2-9162-30650D4FD58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9863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5268B8-7AD0-EB0C-EC0D-05F4EEB9A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86C75F-120C-3068-75BE-B0716431F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564C0-AD6B-46FC-9DC4-29320E756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08652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90C9A8-BB7F-16DB-C3DB-37CE7136ED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196E8B-ADF1-312E-6ABD-1B6C0A973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D69A-02AB-4368-AF1C-6D7D24B735E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777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09104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C4869D-EDA1-6285-46EC-368A63A8C0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92EC90-32CA-B4FD-A402-79730F55B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DFD16-4D30-4185-AAA8-6AB9346BE2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96523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3AC8-DA30-466F-2A71-5E7099C389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E7F6-FF0A-9FE6-37D8-6BCF63ACC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87A3-4801-4EEA-A002-A83EEFC249A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73731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2539F-1016-CCDE-0707-05AF0BED2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61373-DEB0-B066-2806-D56C8A0C9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992E-7408-4498-B551-A3BF2911072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68590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BBD4D6-08B7-329A-BDCF-5A049E63B8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D6C18E-4528-CA42-9409-201B842AD9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FF75-CC46-45DF-9F63-037124CBCA8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5821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5D0499D-FBD6-517B-1B32-0007CA027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EC50E9-B89A-7491-D427-04E035F9F9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4243-E650-4559-A462-A4C9647C4B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90675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6064AC-3F7A-B5DB-CC18-8E28E0C005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BF89E4B-5A98-DFAE-DEA7-B9AD1E5FEF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EC164-9014-4366-96F3-8CDCF36BA6E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93832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873F54-0041-46FE-5E3B-074B6108E4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C01493-7E1A-7911-91FC-8782A39CE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332DC-77CE-4432-8FEF-82D531AF078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91872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FDBD71-161B-EE8E-E394-A34AE3A0B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F27AD3-4732-8A00-F9CD-A06114F43A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732CF-05B5-44F6-8B3F-52A90629527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36663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812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D7B87-2433-4A52-10B0-FCB5F7D2BB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0C09E-B24B-5A20-DE9B-ECAD4CEC5D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1AFEE-7C65-44DA-B85E-194D2AF0EB8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1020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36714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74B894-A5CF-E7E4-C4C1-8D87C5FCF7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2C0CF1F-87D1-A910-C5FA-8AAB15D525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9407-9490-413C-9DB8-4A46AC5FDD0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4748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684DE8-3A36-655E-A745-638174C8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0C3980-55B6-7B2E-89F0-190B5C67CA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FC14-46E2-4FE7-9E7A-FC5FD30A318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3940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5965C17-9037-9747-9902-B6902072DD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117D911-B5ED-1A94-E84F-B24C893303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886FD-A8B0-4419-A8DB-EAAD3F5523C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4081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2EFC1-BCBE-3C66-DE44-FFC0089932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EF1A0-86BF-040C-3242-628CA6BE72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54F63-3537-416B-93EC-7EF5006F3BB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53737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A2CC-7D25-7ECE-CC98-B38CC7CA08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001AF-C30E-E963-E098-3735CD0311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86B18-5835-4479-A9B5-6BDB8B017D2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25883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0CEC6F-5C04-F898-CA14-24C5B0112E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E8F37F-3620-C618-7AB8-F7D549E6D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8C40F-4FCC-4AFF-A86C-B96DA062AEA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6621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BEE7BE-4EDD-3B0C-A621-0D14EB100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1F4F99-84EC-F892-0BCB-6D193789F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BE679-98E8-440A-808A-49BE0FB27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89079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5F9D620-7F1E-6F0E-F31C-30ACC0919C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DEC565-0E02-000B-A6AA-D462020FD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A3FE7-1B1E-4643-93A5-4711ADB21D1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5905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40094B9-A980-0DCA-0C9D-7312569ED8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AE14FB-865B-28F0-6560-685A1D76A1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6861F-6367-46FA-8F95-443315425D1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43697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B378F5-7EE8-C7EB-4C3A-4FD9AF1190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83A677-4412-50BC-E73D-7C99C3330C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79563-BAC4-43CF-AF63-937BB8B8250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421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757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8256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931C7-42C7-BDC5-EC63-1915EC9868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1860C-2FED-8636-032D-BF325AAE46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CC99C-C983-48AF-AD54-7F0509E51DB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1134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606FAD8-D1B9-5229-DDCC-0C8E6DDAA5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DA78D5-7B59-50B3-2837-1CDEEF0D5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3DBB5-839D-48CE-9D8E-10CB3AD092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50299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4CBABF-95C0-1915-E22B-45B88D180C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750A77-D781-9F9D-9705-DC63190D8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88EA-9044-4FE8-BC6D-5D56C618B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05410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CB4F4C7-D8CE-1DC9-590E-0CBF91D7C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796840-5347-5AC6-F572-7ED586FB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13B9E-AA8D-4DF1-BF4B-4B18D887EDD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84630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E5123-AC7F-0EB3-3DD4-9F2765B2E9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439D4-B446-E115-B5EB-42E2788C0D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B87B-244B-4F91-994C-EC601E1731C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81508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023FB-C35D-4CAC-EAB5-DFE68E51F1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1AB48-65F5-84F7-FC83-74DD900D8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AE439-E5DE-426B-A786-C248ECB1293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9449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BCC49C-21A9-BC7E-76E5-627BE6C9C5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6223C9-F7C6-2CD9-9495-9299E3C85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00286-EE1F-4895-92A3-E1070E4E22D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19748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AE84D1-045D-E66A-0F34-E7D83FF0C9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61125"/>
            <a:ext cx="6854825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127E89-33A8-5EF2-3A9F-92B187F58E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61125"/>
            <a:ext cx="2406650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0F2DF-7E57-4C05-8A36-EB81073353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11030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0D49A8-311B-80B2-C060-D4E4D26D01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C18FB0-7F0D-668D-8757-4AF63DDFFA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A2199-516D-4B78-B8A7-8065D1619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5443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45956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E1B7DF-52EC-832E-2536-31E3259538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AD6636-C7AE-B525-C90C-766EE8A2BA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D3CB-A917-42DA-B109-8BB3138EC5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14716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A27FFAA-64F7-277F-7B83-5BE7090AF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02982C-095B-5BAC-E10C-673B33D5BC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FEC68-CACC-4F48-B5F5-E7FC72DA771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73373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035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A4C44-1D72-9EF0-920A-141DDAB72E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B6CA0-750C-A48C-3A32-B11A6F9C50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58D8-01DA-4081-BFE8-329E6740CCE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19986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C84F12-50A4-CC0D-CF7D-580671AD5C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830291F-7157-A766-F525-6AE68D6FE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06D8F-024E-44E9-9ACD-51965AA581F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72582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76C19D-472A-1CDE-5C48-FFEB7A5FE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7E60AD-E4E0-6FF1-DC38-2B9E318732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44CA-1C5E-4D0B-BF6D-7424DCC6471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44799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F100B4C-80BD-E6E7-336A-06E59F24C2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CE1BDFC-C723-5E39-C4DA-072C495C6E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DE8CF-B7BE-4A23-84DB-7F3C36AB460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67822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33B0E-4933-ADC6-5F32-C18BE75B2D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2456E-25C1-CE75-A2E5-3D61E028C6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016BD-11DC-40B9-AC11-BFEBA31540E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455624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6E46F-5128-9B55-FB71-4602DCFE93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7CEDE-4BFB-35C0-A98B-CF16574C4D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6B1C5-984C-4A70-9B6B-5AC5C4861D8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34801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ED59AFC-3244-38EB-0D59-FA646226B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0B5CD9-1F5E-2F69-BEB0-159C5510D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8E4F4-5672-4D18-B486-53632CE6442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656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876673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97B12AD-21BE-CB93-2DD7-625F9C5EE7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1BE689-EE3E-40A3-CA1F-93DE14EE3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F975D-1C7D-4297-B5C7-237EB8BB050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4153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80CA9E-CF1C-9879-3BEE-92529C587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0501C0-25DF-673B-C497-B3578AD41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9373-DC9E-4140-BD74-79677DCC11F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94059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3D3099-7375-52E2-0937-DC48179D15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DDCD0A-7339-3B75-43FF-79731C5371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36244-F2C7-4B34-912A-0A26187E9F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5684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C83681-44DD-7280-1397-7B4AC6879D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6F06013-064F-28EB-7596-EFE29333C8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85A96-F80E-4F0F-8C23-855F96EBF1F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95674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611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56C58-59BA-45AD-6710-CF9564430B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2D372-8764-2B01-EB7A-0AD2F88F5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942F-804F-45C7-9F63-98334BFD577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10209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8BF5A65-C9DE-5E83-1BE0-D435FCAC25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E503DB-A3E3-279E-D28A-E124142888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B0D8B-D00B-4ECC-A8D3-334E6A4365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8751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A9C128-B68F-5D39-75E2-0BDC1FAB6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308EFE-C940-2130-46FD-96D333AE5D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EB8D0-E753-4489-BFF2-9280B7A36B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616549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F3F4030-8999-1729-1E96-C8734134ED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C2A559A-860C-03EA-3E89-F3D348B5D8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1F32D-1C82-4E2B-A3DE-1A3863E373B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394135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7A95B-7A2D-697C-13D3-2616F5C7B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63840-3D94-48B2-E0A1-BF6C7AFBF2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7D395-A8C5-4715-B34B-47689CEB28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871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98300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0B38E-5170-ECD5-7131-E6D273A52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84EF6-4F5E-BC0F-C616-0E95D17570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2073-0755-4847-A1DE-BFB1F9B8402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269578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89DFB2-997E-B2BF-FA94-7E2871081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19FB3D-2BB6-F4D8-8061-058EDFB6B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F771-92C2-4B55-B826-B7EC585D2DB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98148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444453-D57F-BEC1-BC27-26AD041C77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16E318-B4C6-C62C-6069-A65C973A9C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E3B33-18CF-4495-9E17-9013209668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1865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EA3C19-8ACB-C73C-676B-FCDEACE252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2F69E7-F336-D881-1BFF-208EF66592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7C8A9-411A-4A02-8875-8A298F3C57B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913214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2521B2D-ACA5-0F74-C30A-AAC90BB592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708D68-704F-CD5F-979E-4FAF907BD1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9D2FA-2775-4BCC-B142-0D6FAE6A19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34691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377C01F-C0CF-369B-2E8E-390DC17515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5165FA-7DEF-8820-BBC1-A5E030496F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06A0C-9A81-4164-BBD9-108E0B441BD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223473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906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1F29B-921D-98F9-E12B-A6D7172C69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0FFA2-D99B-54D2-A51E-1BF378479A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4D1A7-7217-47BF-969F-900A37AB931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941940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AA0B51-06A6-EA38-EDE0-5335B0BAED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E255E6-FEB9-CCFF-4B44-BED93CF0F7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96B2F-C324-4733-AADF-589841D9629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04056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AAAAD07-19C6-59EB-5000-EE33F0B1CA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3FE920-FAAE-E769-B9FB-AC13EC9C36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2D752-311C-4718-A809-99DC7CB85D6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2332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CRC Champions Program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273425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132CC63-816B-985A-3CA7-FD748E53E1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8DE92BE-0185-C397-D4F2-81B8ECE23E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0F26-61A1-40B5-8AAE-A66DC345B3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731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177EC-627C-F808-62A7-90CA0B1335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79153-37FD-E26A-F97F-4B445265C1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91578-3BFA-409D-82D7-7C18F4B3E5A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57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02F19-11B6-1C8C-F77B-B5DDEDA5A2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6A083-1F86-9961-465C-9EAF8FE0EC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82438-C6AA-435A-A5F7-935379DA2A9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330328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4DD5D1-655B-A412-1FA4-956A4EFD9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708EDE-A39F-BFEC-ED32-60E5B0E0BA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86880-0336-4114-8A0E-822D73BEC7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35733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B3EA660-CC1C-F30A-4BFF-B9CDBC737F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306CA3-CC28-22EB-B79C-BBEFC3231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93084-53EE-4DD2-910C-A5C2B108F1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701691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604298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55039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83958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38069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4509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308460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970064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490878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CRC Champions Program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312188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CRC Champions Program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777958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CRC Champions Program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371286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CRC Champions Program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61941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CRC Champions Program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4010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9" r:id="rId1"/>
    <p:sldLayoutId id="2147486400" r:id="rId2"/>
    <p:sldLayoutId id="2147486401" r:id="rId3"/>
    <p:sldLayoutId id="2147486469" r:id="rId4"/>
    <p:sldLayoutId id="2147486402" r:id="rId5"/>
    <p:sldLayoutId id="2147486403" r:id="rId6"/>
    <p:sldLayoutId id="2147486404" r:id="rId7"/>
    <p:sldLayoutId id="2147486405" r:id="rId8"/>
    <p:sldLayoutId id="2147486406" r:id="rId9"/>
    <p:sldLayoutId id="2147486407" r:id="rId10"/>
    <p:sldLayoutId id="2147486408" r:id="rId11"/>
    <p:sldLayoutId id="214748647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F335776-66E4-E248-335D-4AAD1E17C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5806A9B-4DB1-CCDD-30A3-9F89238321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D0B10-0B0A-CC1F-B328-7159B1F00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cs typeface="Arial" panose="020B0604020202020204" pitchFamily="34" charset="0"/>
              </a:rPr>
              <a:t>WA Digital Inclusion Project | CRC Champions Program</a:t>
            </a:r>
          </a:p>
        </p:txBody>
      </p:sp>
      <p:pic>
        <p:nvPicPr>
          <p:cNvPr id="2053" name="Picture 7">
            <a:extLst>
              <a:ext uri="{FF2B5EF4-FFF2-40B4-BE49-F238E27FC236}">
                <a16:creationId xmlns:a16="http://schemas.microsoft.com/office/drawing/2014/main" id="{F151F2C9-2F2D-67E0-E89C-6A7306182C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>
            <a:extLst>
              <a:ext uri="{FF2B5EF4-FFF2-40B4-BE49-F238E27FC236}">
                <a16:creationId xmlns:a16="http://schemas.microsoft.com/office/drawing/2014/main" id="{6DAF97BC-3278-8E55-74B4-1B3DC20E39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07E9B-4C47-318E-6A76-338190D4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1B304148-1175-4D79-8512-E82E1E2935D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2057" name="Picture 10">
            <a:extLst>
              <a:ext uri="{FF2B5EF4-FFF2-40B4-BE49-F238E27FC236}">
                <a16:creationId xmlns:a16="http://schemas.microsoft.com/office/drawing/2014/main" id="{D282926F-EAA9-80BF-972C-C63411F50D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09" r:id="rId1"/>
    <p:sldLayoutId id="2147486410" r:id="rId2"/>
    <p:sldLayoutId id="2147486411" r:id="rId3"/>
    <p:sldLayoutId id="2147486471" r:id="rId4"/>
    <p:sldLayoutId id="2147486412" r:id="rId5"/>
    <p:sldLayoutId id="2147486413" r:id="rId6"/>
    <p:sldLayoutId id="2147486414" r:id="rId7"/>
    <p:sldLayoutId id="2147486415" r:id="rId8"/>
    <p:sldLayoutId id="2147486416" r:id="rId9"/>
    <p:sldLayoutId id="2147486417" r:id="rId10"/>
    <p:sldLayoutId id="2147486418" r:id="rId11"/>
    <p:sldLayoutId id="214748647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94B6FEC-3EC4-ECD2-3228-95B0A23B4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69F679E3-AE11-BFA7-062D-B6A7AA18F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76AA8-D2E0-0DC9-039B-4C0D616CF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5CB56A92-3366-7807-C76A-3E7F59C556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>
            <a:extLst>
              <a:ext uri="{FF2B5EF4-FFF2-40B4-BE49-F238E27FC236}">
                <a16:creationId xmlns:a16="http://schemas.microsoft.com/office/drawing/2014/main" id="{BC0E7DA3-B623-F86C-19CA-1BE6487828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7E034-AD45-9534-DC80-D0C5A46E3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53FA412E-38BE-4F79-B553-EDE76D44228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3081" name="Picture 11">
            <a:extLst>
              <a:ext uri="{FF2B5EF4-FFF2-40B4-BE49-F238E27FC236}">
                <a16:creationId xmlns:a16="http://schemas.microsoft.com/office/drawing/2014/main" id="{1AD27560-4A8C-0B5D-F73E-D80513178A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9" r:id="rId1"/>
    <p:sldLayoutId id="2147486420" r:id="rId2"/>
    <p:sldLayoutId id="2147486421" r:id="rId3"/>
    <p:sldLayoutId id="2147486473" r:id="rId4"/>
    <p:sldLayoutId id="2147486422" r:id="rId5"/>
    <p:sldLayoutId id="2147486423" r:id="rId6"/>
    <p:sldLayoutId id="2147486424" r:id="rId7"/>
    <p:sldLayoutId id="2147486425" r:id="rId8"/>
    <p:sldLayoutId id="2147486426" r:id="rId9"/>
    <p:sldLayoutId id="2147486427" r:id="rId10"/>
    <p:sldLayoutId id="2147486428" r:id="rId11"/>
    <p:sldLayoutId id="2147486474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19DAA380-C6C8-55EE-9CD6-4351CC370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50A75EEA-97FA-5F14-F937-1871C5ACD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83DA5-1571-96CF-09EA-0DFE625E7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59538"/>
            <a:ext cx="7526338" cy="24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pic>
        <p:nvPicPr>
          <p:cNvPr id="4101" name="Picture 7">
            <a:extLst>
              <a:ext uri="{FF2B5EF4-FFF2-40B4-BE49-F238E27FC236}">
                <a16:creationId xmlns:a16="http://schemas.microsoft.com/office/drawing/2014/main" id="{DF8A1D36-7380-639E-4F28-D3B6308A8B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>
            <a:extLst>
              <a:ext uri="{FF2B5EF4-FFF2-40B4-BE49-F238E27FC236}">
                <a16:creationId xmlns:a16="http://schemas.microsoft.com/office/drawing/2014/main" id="{FC100B84-0CE9-48E3-8D59-2E602EC429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1F970-3158-B4C8-78F7-D91EF512A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538"/>
            <a:ext cx="2743200" cy="2460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BDE20F75-37B3-4CBD-9D09-91F29247B8C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4104" name="Picture 10">
            <a:extLst>
              <a:ext uri="{FF2B5EF4-FFF2-40B4-BE49-F238E27FC236}">
                <a16:creationId xmlns:a16="http://schemas.microsoft.com/office/drawing/2014/main" id="{AFA632AB-AD60-92F9-8B93-68FB83E7F9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29" r:id="rId1"/>
    <p:sldLayoutId id="2147486430" r:id="rId2"/>
    <p:sldLayoutId id="2147486431" r:id="rId3"/>
    <p:sldLayoutId id="2147486475" r:id="rId4"/>
    <p:sldLayoutId id="2147486432" r:id="rId5"/>
    <p:sldLayoutId id="2147486433" r:id="rId6"/>
    <p:sldLayoutId id="2147486434" r:id="rId7"/>
    <p:sldLayoutId id="2147486435" r:id="rId8"/>
    <p:sldLayoutId id="2147486436" r:id="rId9"/>
    <p:sldLayoutId id="2147486437" r:id="rId10"/>
    <p:sldLayoutId id="2147486438" r:id="rId11"/>
    <p:sldLayoutId id="2147486476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F04BD1A0-F7DB-C59C-8249-0362CC85B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84D4BFB0-402B-958E-E752-9345C1E54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009F3-2631-8ACB-EC64-BC237BD7A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pic>
        <p:nvPicPr>
          <p:cNvPr id="5125" name="Picture 6">
            <a:extLst>
              <a:ext uri="{FF2B5EF4-FFF2-40B4-BE49-F238E27FC236}">
                <a16:creationId xmlns:a16="http://schemas.microsoft.com/office/drawing/2014/main" id="{6790D7D6-334D-1347-0DC1-80BD3E6D35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>
            <a:extLst>
              <a:ext uri="{FF2B5EF4-FFF2-40B4-BE49-F238E27FC236}">
                <a16:creationId xmlns:a16="http://schemas.microsoft.com/office/drawing/2014/main" id="{7E3E8C84-DF10-EC86-D561-7189E6D6D1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>
            <a:extLst>
              <a:ext uri="{FF2B5EF4-FFF2-40B4-BE49-F238E27FC236}">
                <a16:creationId xmlns:a16="http://schemas.microsoft.com/office/drawing/2014/main" id="{68F4273E-0AC8-2725-29EE-C86E25769E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AC56-2325-8F85-ADA6-9FEFD8EB5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48D004-B801-4596-96B0-B7048528551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9" r:id="rId1"/>
    <p:sldLayoutId id="2147486440" r:id="rId2"/>
    <p:sldLayoutId id="2147486441" r:id="rId3"/>
    <p:sldLayoutId id="2147486477" r:id="rId4"/>
    <p:sldLayoutId id="2147486442" r:id="rId5"/>
    <p:sldLayoutId id="2147486443" r:id="rId6"/>
    <p:sldLayoutId id="2147486444" r:id="rId7"/>
    <p:sldLayoutId id="2147486445" r:id="rId8"/>
    <p:sldLayoutId id="2147486446" r:id="rId9"/>
    <p:sldLayoutId id="2147486447" r:id="rId10"/>
    <p:sldLayoutId id="2147486448" r:id="rId11"/>
    <p:sldLayoutId id="2147486478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8CEB4F63-DFC7-B552-DC17-E14C75AE4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0584965F-CB7F-898F-1E7C-3C8E45640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A068B-8328-B7C9-5B5D-EB9CBC131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pic>
        <p:nvPicPr>
          <p:cNvPr id="6149" name="Picture 7">
            <a:extLst>
              <a:ext uri="{FF2B5EF4-FFF2-40B4-BE49-F238E27FC236}">
                <a16:creationId xmlns:a16="http://schemas.microsoft.com/office/drawing/2014/main" id="{9663D53D-F494-F4D6-A347-C26B65B96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>
            <a:extLst>
              <a:ext uri="{FF2B5EF4-FFF2-40B4-BE49-F238E27FC236}">
                <a16:creationId xmlns:a16="http://schemas.microsoft.com/office/drawing/2014/main" id="{48CC8243-24C6-607A-92B6-78D7312CC2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32C92-C400-7CFA-3B73-768DD2A4D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3B871BD0-B33A-4332-BA47-A3EE7728D32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6152" name="Picture 9">
            <a:extLst>
              <a:ext uri="{FF2B5EF4-FFF2-40B4-BE49-F238E27FC236}">
                <a16:creationId xmlns:a16="http://schemas.microsoft.com/office/drawing/2014/main" id="{76D07D94-07F3-23B2-AD5E-C95573284A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49" r:id="rId1"/>
    <p:sldLayoutId id="2147486450" r:id="rId2"/>
    <p:sldLayoutId id="2147486451" r:id="rId3"/>
    <p:sldLayoutId id="2147486479" r:id="rId4"/>
    <p:sldLayoutId id="2147486452" r:id="rId5"/>
    <p:sldLayoutId id="2147486453" r:id="rId6"/>
    <p:sldLayoutId id="2147486454" r:id="rId7"/>
    <p:sldLayoutId id="2147486455" r:id="rId8"/>
    <p:sldLayoutId id="2147486456" r:id="rId9"/>
    <p:sldLayoutId id="2147486457" r:id="rId10"/>
    <p:sldLayoutId id="2147486458" r:id="rId11"/>
    <p:sldLayoutId id="214748648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350B2DFB-F921-A3BD-4166-633D4A62D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0E04E603-3F7E-A7E5-5095-3B056965A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C2487-429A-61C6-09F5-683BA2C2D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pic>
        <p:nvPicPr>
          <p:cNvPr id="7173" name="Picture 6">
            <a:extLst>
              <a:ext uri="{FF2B5EF4-FFF2-40B4-BE49-F238E27FC236}">
                <a16:creationId xmlns:a16="http://schemas.microsoft.com/office/drawing/2014/main" id="{8E54DD4E-F98F-7A1D-EE23-84359343C3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>
            <a:extLst>
              <a:ext uri="{FF2B5EF4-FFF2-40B4-BE49-F238E27FC236}">
                <a16:creationId xmlns:a16="http://schemas.microsoft.com/office/drawing/2014/main" id="{EE1F7F68-A6CC-9E50-CD4B-58374156B8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>
            <a:extLst>
              <a:ext uri="{FF2B5EF4-FFF2-40B4-BE49-F238E27FC236}">
                <a16:creationId xmlns:a16="http://schemas.microsoft.com/office/drawing/2014/main" id="{4A102C35-1351-E297-08DD-C0D2F3808B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7665E-EB2D-1F29-27DF-22C82403D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8C01AA-87BC-4F26-A33B-759EEC5B56C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59" r:id="rId1"/>
    <p:sldLayoutId id="2147486460" r:id="rId2"/>
    <p:sldLayoutId id="2147486461" r:id="rId3"/>
    <p:sldLayoutId id="2147486481" r:id="rId4"/>
    <p:sldLayoutId id="2147486462" r:id="rId5"/>
    <p:sldLayoutId id="2147486463" r:id="rId6"/>
    <p:sldLayoutId id="2147486464" r:id="rId7"/>
    <p:sldLayoutId id="2147486465" r:id="rId8"/>
    <p:sldLayoutId id="2147486466" r:id="rId9"/>
    <p:sldLayoutId id="2147486467" r:id="rId10"/>
    <p:sldLayoutId id="2147486468" r:id="rId11"/>
    <p:sldLayoutId id="214748648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5086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84" r:id="rId1"/>
    <p:sldLayoutId id="2147486485" r:id="rId2"/>
    <p:sldLayoutId id="2147486486" r:id="rId3"/>
    <p:sldLayoutId id="2147486487" r:id="rId4"/>
    <p:sldLayoutId id="2147486488" r:id="rId5"/>
    <p:sldLayoutId id="2147486489" r:id="rId6"/>
    <p:sldLayoutId id="2147486490" r:id="rId7"/>
    <p:sldLayoutId id="2147486491" r:id="rId8"/>
    <p:sldLayoutId id="2147486492" r:id="rId9"/>
    <p:sldLayoutId id="2147486493" r:id="rId10"/>
    <p:sldLayoutId id="2147486494" r:id="rId11"/>
    <p:sldLayoutId id="2147486495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oodthingsaustralia.org/learn-resource/smith-family-online-form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oodthingsaustralia.org/wp-content/themes/hello-child/download.php?file_url=https://goodthingsaustralia.org/wp-content/uploads/2024/05/smithfamily_online_forms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lliot@wacoss.org.a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0DFEDC6A-CB56-12C1-39C2-8E6D897A2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80063" y="4161689"/>
            <a:ext cx="9204960" cy="1361354"/>
          </a:xfrm>
        </p:spPr>
        <p:txBody>
          <a:bodyPr/>
          <a:lstStyle/>
          <a:p>
            <a:pPr eaLnBrk="1" hangingPunct="1"/>
            <a: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  <a:t>Digital Skills Training – Online Forms</a:t>
            </a:r>
            <a:b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AU" sz="4400" noProof="0" dirty="0">
                <a:cs typeface="Arial" panose="020B0604020202020204" pitchFamily="34" charset="0"/>
              </a:rPr>
              <a:t>CRC Champions Program </a:t>
            </a: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C0E9410B-5ACC-66C1-6630-1BE6902C3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95303" y="5499100"/>
            <a:ext cx="4987145" cy="555625"/>
          </a:xfrm>
        </p:spPr>
        <p:txBody>
          <a:bodyPr/>
          <a:lstStyle/>
          <a:p>
            <a:pPr eaLnBrk="1" hangingPunct="1"/>
            <a:r>
              <a:rPr lang="en-AU" i="1" noProof="0" dirty="0">
                <a:latin typeface="+mj-lt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3AF11155-EE0D-59CE-D684-31243613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5535612" cy="24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0BBB8E80-B9DD-B42C-FBBE-C0ED0D60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AED33FA3-139A-890C-2B90-383038A3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02ABC4-24E1-4B0B-84BE-60FC2845BE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876" y="5769073"/>
            <a:ext cx="2729572" cy="8797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7CEAB-6AF0-8926-9D4E-A88E44893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60825-B5BF-2DCC-6CFC-4DF54046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7524750" cy="1086003"/>
          </a:xfrm>
        </p:spPr>
        <p:txBody>
          <a:bodyPr/>
          <a:lstStyle/>
          <a:p>
            <a:r>
              <a:rPr lang="en-AU" dirty="0"/>
              <a:t>Drop-down lists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EC4B1-5A08-AFDC-730F-9D3B88D274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FF4D9-A2F0-2B89-1188-AF6AE267D9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791578-3BFA-409D-82D7-7C18F4B3E5A7}" type="slidenum">
              <a:rPr lang="en-AU" altLang="en-US" smtClean="0"/>
              <a:pPr>
                <a:defRPr/>
              </a:pPr>
              <a:t>10</a:t>
            </a:fld>
            <a:endParaRPr lang="en-AU" alt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DBFD456-7354-CBDA-DFB2-0B7E61ECDFE0}"/>
              </a:ext>
            </a:extLst>
          </p:cNvPr>
          <p:cNvSpPr txBox="1">
            <a:spLocks/>
          </p:cNvSpPr>
          <p:nvPr/>
        </p:nvSpPr>
        <p:spPr bwMode="auto">
          <a:xfrm>
            <a:off x="3295005" y="5133372"/>
            <a:ext cx="5601989" cy="36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When you can only select one item from a drop-down list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6D69A2-FBF7-04B5-66FB-9C80A90F12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320"/>
          <a:stretch/>
        </p:blipFill>
        <p:spPr>
          <a:xfrm>
            <a:off x="2117239" y="1773435"/>
            <a:ext cx="7957522" cy="331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99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B961-E02E-ABA4-3EDD-C2D7C9DE7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Handy Hints</a:t>
            </a:r>
            <a:endParaRPr lang="en-AU" dirty="0"/>
          </a:p>
        </p:txBody>
      </p:sp>
      <p:pic>
        <p:nvPicPr>
          <p:cNvPr id="13" name="Content Placeholder 12" descr="Pregnant woman at work">
            <a:extLst>
              <a:ext uri="{FF2B5EF4-FFF2-40B4-BE49-F238E27FC236}">
                <a16:creationId xmlns:a16="http://schemas.microsoft.com/office/drawing/2014/main" id="{48CCA804-B60D-5485-4148-BE246CA52D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3589A-940E-9CCE-6564-FD97A2C07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12840"/>
            <a:ext cx="5181600" cy="3342008"/>
          </a:xfrm>
        </p:spPr>
        <p:txBody>
          <a:bodyPr wrap="square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Asterisk (*) = compulsory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Suggested text and auto-complete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Some forms have a time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Uploading documents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21810-5349-6E21-8A29-A9960A83EF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CBDFF-BFE9-7628-D8E1-BE321682C6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11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55870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9E50-662F-E83D-00A6-6C23AE48F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Completing and submitting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D784D-AE0C-C956-A5D1-BCAD89859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389914" cy="4371975"/>
          </a:xfrm>
        </p:spPr>
        <p:txBody>
          <a:bodyPr wrap="square" anchor="t"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tx1"/>
                </a:solidFill>
                <a:effectLst/>
              </a:rPr>
              <a:t>Submit and Confirm: </a:t>
            </a:r>
            <a:r>
              <a:rPr lang="en-US" b="0" i="0" dirty="0">
                <a:solidFill>
                  <a:schemeClr val="tx1"/>
                </a:solidFill>
                <a:effectLst/>
              </a:rPr>
              <a:t>Don’t forget to click the Submit and Confirm buttons when you’ve finished the form.</a:t>
            </a:r>
          </a:p>
          <a:p>
            <a:pPr>
              <a:lnSpc>
                <a:spcPct val="12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tx1"/>
                </a:solidFill>
                <a:effectLst/>
              </a:rPr>
              <a:t>Saving a Copy: </a:t>
            </a:r>
            <a:r>
              <a:rPr lang="en-US" b="0" i="0" dirty="0">
                <a:solidFill>
                  <a:schemeClr val="tx1"/>
                </a:solidFill>
                <a:effectLst/>
              </a:rPr>
              <a:t>Some forms allow you to print or save a copy for your records.</a:t>
            </a:r>
          </a:p>
          <a:p>
            <a:pPr>
              <a:lnSpc>
                <a:spcPct val="12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tx1"/>
                </a:solidFill>
                <a:effectLst/>
              </a:rPr>
              <a:t>Corrections: </a:t>
            </a:r>
            <a:r>
              <a:rPr lang="en-US" b="0" i="0" dirty="0">
                <a:solidFill>
                  <a:schemeClr val="tx1"/>
                </a:solidFill>
                <a:effectLst/>
              </a:rPr>
              <a:t>If you make a mistake, many forms will highlight the error and ask you to correct it before submitting again.</a:t>
            </a:r>
          </a:p>
          <a:p>
            <a:pPr>
              <a:lnSpc>
                <a:spcPct val="12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tx1"/>
                </a:solidFill>
                <a:effectLst/>
              </a:rPr>
              <a:t>Back Button: </a:t>
            </a:r>
            <a:r>
              <a:rPr lang="en-US" b="0" i="0" dirty="0">
                <a:solidFill>
                  <a:schemeClr val="tx1"/>
                </a:solidFill>
                <a:effectLst/>
              </a:rPr>
              <a:t>Use the form’s Back button to return to a previous page, not your browser’s back button.</a:t>
            </a:r>
          </a:p>
        </p:txBody>
      </p:sp>
      <p:pic>
        <p:nvPicPr>
          <p:cNvPr id="7" name="Content Placeholder 6" descr="Person holding credit card using laptop">
            <a:extLst>
              <a:ext uri="{FF2B5EF4-FFF2-40B4-BE49-F238E27FC236}">
                <a16:creationId xmlns:a16="http://schemas.microsoft.com/office/drawing/2014/main" id="{AEA9AA87-796D-B59F-F415-F779A13065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7516078" y="2059215"/>
            <a:ext cx="4215093" cy="3196318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49518-4AB0-B127-1CCF-0C743334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7664B-D2A0-3C28-3452-579A5FCE60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12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06127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6EEB-62B2-A240-072C-D07AA6F7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30325"/>
          </a:xfrm>
        </p:spPr>
        <p:txBody>
          <a:bodyPr/>
          <a:lstStyle/>
          <a:p>
            <a:r>
              <a:rPr lang="en-US" dirty="0"/>
              <a:t>Useful resources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35165-5E56-9963-C6EB-199EBBBDB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53126" cy="3811588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Refer to the handout or go to </a:t>
            </a:r>
          </a:p>
          <a:p>
            <a:r>
              <a:rPr lang="en-AU" sz="2400" dirty="0">
                <a:hlinkClick r:id="rId3"/>
              </a:rPr>
              <a:t>https://goodthingsaustralia.org/learn-resource/smith-family-online-forms/</a:t>
            </a:r>
            <a:endParaRPr lang="en-US" sz="2400" dirty="0"/>
          </a:p>
          <a:p>
            <a:r>
              <a:rPr lang="en-US" sz="2400" dirty="0">
                <a:solidFill>
                  <a:schemeClr val="tx1"/>
                </a:solidFill>
              </a:rPr>
              <a:t>For more information about how to complete online forms</a:t>
            </a:r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FD265-5065-62ED-5E9A-80852940E3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CRC Champions Program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96F41-53D2-9AFC-F655-4F9A37388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E3F05-CEF4-4D87-B638-1AE1855C9A6B}" type="slidenum">
              <a:rPr lang="en-AU" altLang="en-US" smtClean="0"/>
              <a:pPr>
                <a:defRPr/>
              </a:pPr>
              <a:t>13</a:t>
            </a:fld>
            <a:endParaRPr lang="en-AU" altLang="en-US"/>
          </a:p>
        </p:txBody>
      </p:sp>
      <p:pic>
        <p:nvPicPr>
          <p:cNvPr id="11" name="Content Placeholder 10" descr="Person typing on laptop">
            <a:extLst>
              <a:ext uri="{FF2B5EF4-FFF2-40B4-BE49-F238E27FC236}">
                <a16:creationId xmlns:a16="http://schemas.microsoft.com/office/drawing/2014/main" id="{6778103A-B53B-2E3C-B819-24BF240F2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2057400"/>
            <a:ext cx="6172200" cy="347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35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C081D-103A-F60A-3D83-8712A4CD5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8D836-2A09-2A87-252E-174AF9CDE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Session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CCAF3-980F-B532-8E97-9CDA613AD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spcBef>
                <a:spcPts val="750"/>
              </a:spcBef>
              <a:spcAft>
                <a:spcPts val="750"/>
              </a:spcAft>
              <a:buNone/>
            </a:pPr>
            <a:r>
              <a:rPr lang="en-US" sz="2800" dirty="0">
                <a:solidFill>
                  <a:srgbClr val="242424"/>
                </a:solidFill>
              </a:rPr>
              <a:t>Have you got any questions?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800" dirty="0">
                <a:solidFill>
                  <a:srgbClr val="242424"/>
                </a:solidFill>
              </a:rPr>
              <a:t>Do you have an understanding of what online forms are?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800" dirty="0">
                <a:solidFill>
                  <a:srgbClr val="242424"/>
                </a:solidFill>
              </a:rPr>
              <a:t>Where might you find an online form?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800" dirty="0">
                <a:solidFill>
                  <a:srgbClr val="242424"/>
                </a:solidFill>
              </a:rPr>
              <a:t>Do you know how to complete an online form?</a:t>
            </a:r>
          </a:p>
          <a:p>
            <a:pPr marL="0" indent="0" algn="l">
              <a:spcBef>
                <a:spcPts val="750"/>
              </a:spcBef>
              <a:spcAft>
                <a:spcPts val="750"/>
              </a:spcAft>
              <a:buNone/>
            </a:pPr>
            <a:endParaRPr lang="en-US" sz="2800" b="0" i="0" dirty="0">
              <a:solidFill>
                <a:srgbClr val="242424"/>
              </a:solidFill>
              <a:effectLst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D6F3D-5A76-3DA2-C97C-B2810426E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CRC Champions Program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27FEE-E798-48C4-4CE9-1922B35219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526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26861-403F-F9D9-D0D6-E406616DB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2682-713F-6A30-10E9-F86BC5EB8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4ECFD-EE93-F432-2D04-AA1416813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Next session time: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1C68CD-6077-DD68-EB19-B40EAD6295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CRC Champions Program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C76BD-D6FE-B800-D940-B608044FD5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979563-BAC4-43CF-AF63-937BB8B82500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050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B109C-6277-7E09-3E28-85A9D2705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CF877B9E-0EA7-63B9-64B7-A614C53058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60517" y="3758911"/>
            <a:ext cx="8389938" cy="1361354"/>
          </a:xfrm>
        </p:spPr>
        <p:txBody>
          <a:bodyPr/>
          <a:lstStyle/>
          <a:p>
            <a:pPr algn="ctr" eaLnBrk="1" hangingPunct="1"/>
            <a: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  <a:t>Thank you</a:t>
            </a:r>
            <a:b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AU" sz="4400" noProof="0" dirty="0">
                <a:cs typeface="Arial" panose="020B0604020202020204" pitchFamily="34" charset="0"/>
              </a:rPr>
              <a:t>CRC Champions Program </a:t>
            </a: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A56012CB-35F5-17BC-1EC1-46FC862749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38468" y="5393027"/>
            <a:ext cx="5634037" cy="555625"/>
          </a:xfrm>
        </p:spPr>
        <p:txBody>
          <a:bodyPr/>
          <a:lstStyle/>
          <a:p>
            <a:pPr algn="ctr" eaLnBrk="1" hangingPunct="1"/>
            <a:r>
              <a:rPr lang="en-AU" i="1" noProof="0" dirty="0">
                <a:latin typeface="+mj-lt"/>
                <a:cs typeface="Arial" panose="020B0604020202020204" pitchFamily="34" charset="0"/>
              </a:rPr>
              <a:t>February 2025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696379E2-69A0-B4D2-20DB-C89701E7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6729412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1DA40B31-722B-9851-C453-9A6D4DBAE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0CDD0F34-A38D-ADA8-7CA6-7DCABB35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84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98F98-B834-442E-3AA2-9D84E5A95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FD52-9F56-DD2A-4C50-8940DC81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Trainer Notes: Completing Online 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40F89-8E18-25F0-B06C-91DF5753F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1062"/>
            <a:ext cx="10515600" cy="4802738"/>
          </a:xfrm>
        </p:spPr>
        <p:txBody>
          <a:bodyPr/>
          <a:lstStyle/>
          <a:p>
            <a:r>
              <a:rPr lang="en-US" sz="2000" b="0" i="0" dirty="0">
                <a:solidFill>
                  <a:srgbClr val="242424"/>
                </a:solidFill>
                <a:effectLst/>
              </a:rPr>
              <a:t>Print this handout for participants: </a:t>
            </a:r>
          </a:p>
          <a:p>
            <a:pPr lvl="1"/>
            <a:r>
              <a:rPr lang="en-US" sz="1600" dirty="0">
                <a:solidFill>
                  <a:srgbClr val="242424"/>
                </a:solidFill>
                <a:hlinkClick r:id="rId3"/>
              </a:rPr>
              <a:t>Online Forms</a:t>
            </a:r>
            <a:endParaRPr lang="en-US" sz="1600" b="0" i="0" dirty="0">
              <a:solidFill>
                <a:srgbClr val="242424"/>
              </a:solidFill>
              <a:effectLst/>
            </a:endParaRP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dirty="0">
                <a:solidFill>
                  <a:srgbClr val="242424"/>
                </a:solidFill>
              </a:rPr>
              <a:t>Print a single copy of these slides with the notes section for you to use when presenting</a:t>
            </a:r>
            <a:endParaRPr lang="en-US" sz="2000" b="0" i="0" dirty="0">
              <a:solidFill>
                <a:srgbClr val="242424"/>
              </a:solidFill>
              <a:effectLst/>
            </a:endParaRP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</a:rPr>
              <a:t>Read:</a:t>
            </a:r>
          </a:p>
          <a:p>
            <a:pPr lvl="1">
              <a:spcBef>
                <a:spcPts val="750"/>
              </a:spcBef>
              <a:spcAft>
                <a:spcPts val="750"/>
              </a:spcAft>
            </a:pPr>
            <a:r>
              <a:rPr lang="en-US" sz="1800" b="0" i="0" dirty="0">
                <a:solidFill>
                  <a:srgbClr val="242424"/>
                </a:solidFill>
                <a:effectLst/>
              </a:rPr>
              <a:t>through the slides, and make sure you are familiar with the content.</a:t>
            </a:r>
          </a:p>
          <a:p>
            <a:pPr lvl="1">
              <a:spcBef>
                <a:spcPts val="750"/>
              </a:spcBef>
              <a:spcAft>
                <a:spcPts val="750"/>
              </a:spcAft>
            </a:pPr>
            <a:r>
              <a:rPr lang="en-US" sz="1800" dirty="0">
                <a:solidFill>
                  <a:srgbClr val="242424"/>
                </a:solidFill>
              </a:rPr>
              <a:t>the handout for participants.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b="0" i="0" dirty="0">
                <a:solidFill>
                  <a:srgbClr val="242424"/>
                </a:solidFill>
                <a:effectLst/>
              </a:rPr>
              <a:t>Get in touch with Elliot </a:t>
            </a:r>
            <a:r>
              <a:rPr lang="en-US" sz="2000" b="0" i="0" dirty="0">
                <a:solidFill>
                  <a:srgbClr val="242424"/>
                </a:solidFill>
                <a:effectLst/>
                <a:hlinkClick r:id="rId4"/>
              </a:rPr>
              <a:t>Elliot@wacoss.</a:t>
            </a:r>
            <a:r>
              <a:rPr lang="en-US" sz="2000" dirty="0">
                <a:solidFill>
                  <a:srgbClr val="242424"/>
                </a:solidFill>
                <a:hlinkClick r:id="rId4"/>
              </a:rPr>
              <a:t>org.au</a:t>
            </a:r>
            <a:r>
              <a:rPr lang="en-US" sz="2000" dirty="0">
                <a:solidFill>
                  <a:srgbClr val="242424"/>
                </a:solidFill>
              </a:rPr>
              <a:t> before the session if you have any questions.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b="0" i="0" dirty="0">
                <a:solidFill>
                  <a:srgbClr val="242424"/>
                </a:solidFill>
                <a:effectLst/>
              </a:rPr>
              <a:t>Remove/hide this slide before presenting and update the time/date of the next session on the final slide. 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dirty="0">
                <a:solidFill>
                  <a:srgbClr val="242424"/>
                </a:solidFill>
              </a:rPr>
              <a:t>You can replace any of the pictures with images you have of your community using computers or phones.</a:t>
            </a:r>
            <a:endParaRPr lang="en-US" sz="2000" b="0" i="0" dirty="0">
              <a:solidFill>
                <a:srgbClr val="242424"/>
              </a:solidFill>
              <a:effectLst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4087CA-FE4F-AAD4-8DDA-B843D9477A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CRC Champions Program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99F18-E1EB-FA97-3B19-CCFCFD54C1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26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41" name="Rectangle 2664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6626" name="Title 1">
            <a:extLst>
              <a:ext uri="{FF2B5EF4-FFF2-40B4-BE49-F238E27FC236}">
                <a16:creationId xmlns:a16="http://schemas.microsoft.com/office/drawing/2014/main" id="{6D4D2F7F-AD9E-BF07-977B-1D817A813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8737384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/>
            <a:r>
              <a:rPr lang="en-AU" sz="4200" noProof="0" dirty="0">
                <a:solidFill>
                  <a:schemeClr val="tx1"/>
                </a:solidFill>
              </a:rPr>
              <a:t>Acknowledgement of Country</a:t>
            </a:r>
          </a:p>
        </p:txBody>
      </p:sp>
      <p:sp>
        <p:nvSpPr>
          <p:cNvPr id="2664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F438501F-22B3-3BCB-473A-7C9692900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79" y="2910066"/>
            <a:ext cx="11406777" cy="29756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Kanit" panose="020B05020402040202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Kanit" panose="020B05020402040202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Kanit" panose="020B05020402040202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Kanit" panose="020B05020402040202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We know we are on Aboriginal land. We respect Aboriginal people from this land.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Aboriginal people have lived on this land for many years.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We respect all Aboriginal people and their Elders.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We can learn a lot from their stories.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This land always was and always will be Aboriginal land.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6FF27-C188-5A80-FFE6-57C859FE2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DEF6D-8BEE-A107-837E-D55E9A8D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wrap="square" anchor="b">
            <a:normAutofit/>
          </a:bodyPr>
          <a:lstStyle/>
          <a:p>
            <a:r>
              <a:rPr lang="en-AU" dirty="0">
                <a:solidFill>
                  <a:srgbClr val="1962B2"/>
                </a:solidFill>
              </a:rPr>
              <a:t>Online forms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45733-1DAA-1BF2-2666-4995A8858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wrap="square" anchor="t">
            <a:normAutofit/>
          </a:bodyPr>
          <a:lstStyle/>
          <a:p>
            <a:r>
              <a:rPr lang="en-AU" dirty="0"/>
              <a:t>WA Digital Inclusion Project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218E6A7-CFB5-F9D6-66D0-D370D818EA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CRC Champions Program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5C51CDC-34A8-9402-5207-112EBB3A9A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CD732CF-05B5-44F6-8B3F-52A906295270}" type="slidenum">
              <a:rPr kumimoji="0" lang="en-AU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39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3E7D5-F717-07A5-CCD9-B4DBA34AA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06043-1EED-8864-34C4-3D353D9B7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Session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D9D0B-A310-9226-706F-15F0B3B1E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spcBef>
                <a:spcPts val="750"/>
              </a:spcBef>
              <a:spcAft>
                <a:spcPts val="750"/>
              </a:spcAft>
              <a:buNone/>
            </a:pPr>
            <a:r>
              <a:rPr lang="en-US" dirty="0">
                <a:solidFill>
                  <a:srgbClr val="242424"/>
                </a:solidFill>
              </a:rPr>
              <a:t>By the end of this session you will be able to understand: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dirty="0">
                <a:solidFill>
                  <a:srgbClr val="242424"/>
                </a:solidFill>
              </a:rPr>
              <a:t>What online forms are,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dirty="0">
                <a:solidFill>
                  <a:srgbClr val="242424"/>
                </a:solidFill>
              </a:rPr>
              <a:t>Where you might find an online form, and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dirty="0">
                <a:solidFill>
                  <a:srgbClr val="242424"/>
                </a:solidFill>
              </a:rPr>
              <a:t>How to complete an online form.</a:t>
            </a:r>
          </a:p>
          <a:p>
            <a:pPr marL="0" indent="0" algn="l">
              <a:spcBef>
                <a:spcPts val="750"/>
              </a:spcBef>
              <a:spcAft>
                <a:spcPts val="750"/>
              </a:spcAft>
              <a:buNone/>
            </a:pPr>
            <a:endParaRPr lang="en-US" b="0" i="0" dirty="0">
              <a:solidFill>
                <a:srgbClr val="242424"/>
              </a:solidFill>
              <a:effectLst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BC682-3850-AD3E-8708-FB8A0ED37A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CRC Champions Program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471C1-E263-053E-882D-3905132982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496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038B9-2659-A1F6-591B-BFEF73505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8214-E6BC-CAEB-991B-C1A99D86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821" y="2766218"/>
            <a:ext cx="9228138" cy="1325563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AU" sz="5400" noProof="0" dirty="0"/>
              <a:t>Introductions</a:t>
            </a:r>
          </a:p>
        </p:txBody>
      </p:sp>
      <p:pic>
        <p:nvPicPr>
          <p:cNvPr id="8" name="Graphic 7" descr="Handshake">
            <a:extLst>
              <a:ext uri="{FF2B5EF4-FFF2-40B4-BE49-F238E27FC236}">
                <a16:creationId xmlns:a16="http://schemas.microsoft.com/office/drawing/2014/main" id="{CAC27AD1-C76D-6341-3D81-9DA8C2B56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8388" y="1825625"/>
            <a:ext cx="3929223" cy="3929223"/>
          </a:xfrm>
          <a:prstGeom prst="rect">
            <a:avLst/>
          </a:prstGeom>
        </p:spPr>
      </p:pic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DF75785C-6EDD-336B-EE12-5729891596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CRC Champions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E527F-027A-CFCC-9627-091FAE3DCB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4C527D1-A219-4ED2-A5FE-8036C7832E50}" type="slidenum">
              <a:rPr kumimoji="0" lang="en-A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CB4D7-1995-2096-1298-EBB038052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78663"/>
            <a:ext cx="5120473" cy="1778559"/>
          </a:xfrm>
        </p:spPr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Introduce yourself to the group</a:t>
            </a:r>
          </a:p>
          <a:p>
            <a:r>
              <a:rPr lang="en-AU" dirty="0">
                <a:solidFill>
                  <a:schemeClr val="tx1"/>
                </a:solidFill>
              </a:rPr>
              <a:t>Share your experience with online forms – where have you seen them used before and what have you used them for?</a:t>
            </a:r>
          </a:p>
        </p:txBody>
      </p:sp>
    </p:spTree>
    <p:extLst>
      <p:ext uri="{BB962C8B-B14F-4D97-AF65-F5344CB8AC3E}">
        <p14:creationId xmlns:p14="http://schemas.microsoft.com/office/powerpoint/2010/main" val="275484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6AA9-9285-4186-ABE0-AD01ABF83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AU"/>
              <a:t>Online forms</a:t>
            </a:r>
          </a:p>
        </p:txBody>
      </p:sp>
      <p:pic>
        <p:nvPicPr>
          <p:cNvPr id="17" name="Picture 16" descr="Teenagers using laptop in library">
            <a:extLst>
              <a:ext uri="{FF2B5EF4-FFF2-40B4-BE49-F238E27FC236}">
                <a16:creationId xmlns:a16="http://schemas.microsoft.com/office/drawing/2014/main" id="{2C803D55-3218-3919-11D8-148397FEC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70630-12BD-CE5C-DD75-09118882D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7343" y="2190069"/>
            <a:ext cx="5181600" cy="3200334"/>
          </a:xfrm>
        </p:spPr>
        <p:txBody>
          <a:bodyPr wrap="square" anchor="t">
            <a:normAutofit/>
          </a:bodyPr>
          <a:lstStyle/>
          <a:p>
            <a:pPr marL="571500" indent="-571500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</a:rPr>
              <a:t>Digital versions of paper forms</a:t>
            </a:r>
          </a:p>
          <a:p>
            <a:pPr marL="571500" indent="-571500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</a:rPr>
              <a:t>Apply for or use services</a:t>
            </a:r>
          </a:p>
          <a:p>
            <a:pPr marL="571500" indent="-571500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</a:rPr>
              <a:t>Shop online</a:t>
            </a:r>
          </a:p>
          <a:p>
            <a:pPr marL="571500" indent="-571500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</a:rPr>
              <a:t>Fill in surveys</a:t>
            </a:r>
          </a:p>
          <a:p>
            <a:pPr marL="571500" indent="-571500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</a:rPr>
              <a:t>Provide information for subscriptions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92C7A-D9AB-3571-2E12-E20D7A8C9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1A75C-0082-9633-0215-D7AB2B742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7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0516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AF37-5E1F-F77F-9F60-0A0E90828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7524750" cy="1086003"/>
          </a:xfrm>
        </p:spPr>
        <p:txBody>
          <a:bodyPr/>
          <a:lstStyle/>
          <a:p>
            <a:r>
              <a:rPr lang="en-AU" dirty="0"/>
              <a:t>Parts of online forms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9D8BE9-D822-B132-A260-504D1CC96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6156" y="2359310"/>
            <a:ext cx="3932237" cy="514197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Textboxes:</a:t>
            </a: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B75F9-6C2D-DF10-F7D6-3095D6F951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31077-91C3-9203-0D8C-86ABCD578A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791578-3BFA-409D-82D7-7C18F4B3E5A7}" type="slidenum">
              <a:rPr lang="en-AU" altLang="en-US" smtClean="0"/>
              <a:pPr>
                <a:defRPr/>
              </a:pPr>
              <a:t>8</a:t>
            </a:fld>
            <a:endParaRPr lang="en-AU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70FB5F-126D-8F07-5783-B053FEDCC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980" y="2873507"/>
            <a:ext cx="3932237" cy="1730793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36C055D-25BD-7E04-A29B-8068E4AB0D34}"/>
              </a:ext>
            </a:extLst>
          </p:cNvPr>
          <p:cNvSpPr txBox="1">
            <a:spLocks/>
          </p:cNvSpPr>
          <p:nvPr/>
        </p:nvSpPr>
        <p:spPr bwMode="auto">
          <a:xfrm>
            <a:off x="4062979" y="4735798"/>
            <a:ext cx="4066041" cy="28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information like names, addresses etc.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23482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19AFA-E8FE-1146-9308-239F41488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EC229-FE5F-52BA-2EBE-74D1935D9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7524750" cy="1086003"/>
          </a:xfrm>
        </p:spPr>
        <p:txBody>
          <a:bodyPr/>
          <a:lstStyle/>
          <a:p>
            <a:r>
              <a:rPr lang="en-AU" dirty="0"/>
              <a:t>Radio Buttons and Check Boxes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43131-02B4-6501-BD8B-8C079A0FD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022313"/>
            <a:ext cx="3932237" cy="514197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Radio Buttons</a:t>
            </a: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7AA67-DE06-A9EC-91BB-AFA147C5F5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WA Digital Inclusion Project | CRC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3D99-36AE-09BD-4001-62EFE7C12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791578-3BFA-409D-82D7-7C18F4B3E5A7}" type="slidenum">
              <a:rPr lang="en-AU" altLang="en-US" smtClean="0"/>
              <a:pPr>
                <a:defRPr/>
              </a:pPr>
              <a:t>9</a:t>
            </a:fld>
            <a:endParaRPr lang="en-AU" alt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9932F8-3709-7A59-753A-B4BC20E52316}"/>
              </a:ext>
            </a:extLst>
          </p:cNvPr>
          <p:cNvSpPr txBox="1">
            <a:spLocks/>
          </p:cNvSpPr>
          <p:nvPr/>
        </p:nvSpPr>
        <p:spPr bwMode="auto">
          <a:xfrm>
            <a:off x="838200" y="5486410"/>
            <a:ext cx="4241800" cy="28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When you can only select one item in a list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E9C571-FA19-E1B2-AEA6-DD578CA7120E}"/>
              </a:ext>
            </a:extLst>
          </p:cNvPr>
          <p:cNvSpPr txBox="1">
            <a:spLocks/>
          </p:cNvSpPr>
          <p:nvPr/>
        </p:nvSpPr>
        <p:spPr bwMode="auto">
          <a:xfrm>
            <a:off x="6096000" y="2027681"/>
            <a:ext cx="3932237" cy="51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Check boxes</a:t>
            </a: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EA11B45-8013-0CB3-3E3A-1DB6005FCF98}"/>
              </a:ext>
            </a:extLst>
          </p:cNvPr>
          <p:cNvSpPr txBox="1">
            <a:spLocks/>
          </p:cNvSpPr>
          <p:nvPr/>
        </p:nvSpPr>
        <p:spPr bwMode="auto">
          <a:xfrm>
            <a:off x="6096000" y="5486410"/>
            <a:ext cx="4241800" cy="28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When you can select more than one option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4098" name="Picture 2" descr="The history of a radio-button">
            <a:extLst>
              <a:ext uri="{FF2B5EF4-FFF2-40B4-BE49-F238E27FC236}">
                <a16:creationId xmlns:a16="http://schemas.microsoft.com/office/drawing/2014/main" id="{E629CC91-B2FC-B07B-4AFA-30457869D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5" t="15986" r="27099" b="16595"/>
          <a:stretch/>
        </p:blipFill>
        <p:spPr bwMode="auto">
          <a:xfrm>
            <a:off x="838200" y="2536509"/>
            <a:ext cx="2601686" cy="291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AAE146-0B46-D3AB-9B3E-BC90902A4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49135"/>
            <a:ext cx="6042086" cy="27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79913"/>
      </p:ext>
    </p:extLst>
  </p:cSld>
  <p:clrMapOvr>
    <a:masterClrMapping/>
  </p:clrMapOvr>
</p:sld>
</file>

<file path=ppt/theme/theme1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P_blu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IP_gradi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IP_blue_noacknowledg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IP_white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IP_gradient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F0F04F5F537047B9E859B809FC98B2" ma:contentTypeVersion="18" ma:contentTypeDescription="Create a new document." ma:contentTypeScope="" ma:versionID="02c8d07715d2272605e295f54e772d67">
  <xsd:schema xmlns:xsd="http://www.w3.org/2001/XMLSchema" xmlns:xs="http://www.w3.org/2001/XMLSchema" xmlns:p="http://schemas.microsoft.com/office/2006/metadata/properties" xmlns:ns2="5e5d6256-5200-4c34-82a9-8b0b259790ba" xmlns:ns3="2cc45243-29f6-4a1c-995b-35ed14ae441a" targetNamespace="http://schemas.microsoft.com/office/2006/metadata/properties" ma:root="true" ma:fieldsID="b51ffc1035a5bdef39916f06e29bf83c" ns2:_="" ns3:_="">
    <xsd:import namespace="5e5d6256-5200-4c34-82a9-8b0b259790ba"/>
    <xsd:import namespace="2cc45243-29f6-4a1c-995b-35ed14ae44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d6256-5200-4c34-82a9-8b0b259790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ccae8d7-56e3-403a-a6d6-462ef1278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45243-29f6-4a1c-995b-35ed14ae441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0f9f4e8-ea84-464f-93d8-2b64c6f0791b}" ma:internalName="TaxCatchAll" ma:showField="CatchAllData" ma:web="2cc45243-29f6-4a1c-995b-35ed14ae44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c45243-29f6-4a1c-995b-35ed14ae441a" xsi:nil="true"/>
    <lcf76f155ced4ddcb4097134ff3c332f xmlns="5e5d6256-5200-4c34-82a9-8b0b259790ba">
      <Terms xmlns="http://schemas.microsoft.com/office/infopath/2007/PartnerControls"/>
    </lcf76f155ced4ddcb4097134ff3c332f>
    <_Flow_SignoffStatus xmlns="5e5d6256-5200-4c34-82a9-8b0b259790ba" xsi:nil="true"/>
  </documentManagement>
</p:properties>
</file>

<file path=customXml/itemProps1.xml><?xml version="1.0" encoding="utf-8"?>
<ds:datastoreItem xmlns:ds="http://schemas.openxmlformats.org/officeDocument/2006/customXml" ds:itemID="{6F2EB3C1-2897-4EFD-9226-269121A9E2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3D8112-37A6-4A0E-8613-D776122A08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5d6256-5200-4c34-82a9-8b0b259790ba"/>
    <ds:schemaRef ds:uri="2cc45243-29f6-4a1c-995b-35ed14ae44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3FA50D-FB96-4DFA-9A90-AD90DFDDFDB1}">
  <ds:schemaRefs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5e5d6256-5200-4c34-82a9-8b0b259790ba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2cc45243-29f6-4a1c-995b-35ed14ae441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1243</Words>
  <Application>Microsoft Office PowerPoint</Application>
  <PresentationFormat>Widescreen</PresentationFormat>
  <Paragraphs>130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Kanit</vt:lpstr>
      <vt:lpstr>Calibri</vt:lpstr>
      <vt:lpstr>Arial</vt:lpstr>
      <vt:lpstr>Times New Roman</vt:lpstr>
      <vt:lpstr>Aptos</vt:lpstr>
      <vt:lpstr>DIP_white</vt:lpstr>
      <vt:lpstr>1_DIP_blue</vt:lpstr>
      <vt:lpstr>3_DIP_gradient</vt:lpstr>
      <vt:lpstr>2_DIP_blue_noacknowledgment</vt:lpstr>
      <vt:lpstr>1_DIP_white_noacknowledgement</vt:lpstr>
      <vt:lpstr>2_DIP_gradient_noacknowledgement</vt:lpstr>
      <vt:lpstr>DIP_white</vt:lpstr>
      <vt:lpstr>1_DIP_white</vt:lpstr>
      <vt:lpstr>Digital Skills Training – Online Forms CRC Champions Program </vt:lpstr>
      <vt:lpstr>Trainer Notes: Completing Online Forms</vt:lpstr>
      <vt:lpstr>Acknowledgement of Country</vt:lpstr>
      <vt:lpstr>Online forms</vt:lpstr>
      <vt:lpstr>Session overview</vt:lpstr>
      <vt:lpstr>Introductions</vt:lpstr>
      <vt:lpstr>Online forms</vt:lpstr>
      <vt:lpstr>Parts of online forms</vt:lpstr>
      <vt:lpstr>Radio Buttons and Check Boxes</vt:lpstr>
      <vt:lpstr>Drop-down lists</vt:lpstr>
      <vt:lpstr>Handy Hints</vt:lpstr>
      <vt:lpstr>Completing and submitting</vt:lpstr>
      <vt:lpstr>Useful resources</vt:lpstr>
      <vt:lpstr>Session reflection</vt:lpstr>
      <vt:lpstr>Thank you!</vt:lpstr>
      <vt:lpstr>Thank you CRC Champions Program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2025-04-28T05:19:33Z</dcterms:created>
  <dcterms:modified xsi:type="dcterms:W3CDTF">2025-05-05T07:17:05Z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0x01010071F0F04F5F537047B9E859B809FC98B2</vt:lpwstr>
  </property>
  <property fmtid="{D5CDD505-2E9C-101B-9397-08002B2CF9AE}" pid="3" name="MediaServiceImageTags">
    <vt:lpwstr/>
  </property>
</Properties>
</file>