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Abyssinica SIL" panose="020B0604020202020204" charset="0"/>
      <p:regular r:id="rId30"/>
    </p:embeddedFont>
    <p:embeddedFont>
      <p:font typeface="Kanit" panose="020B0604020202020204" charset="-34"/>
      <p:regular r:id="rId31"/>
      <p:bold r:id="rId32"/>
      <p:italic r:id="rId33"/>
      <p:boldItalic r:id="rId34"/>
    </p:embeddedFont>
    <p:embeddedFont>
      <p:font typeface="Nyala" panose="02000504070300020003" pitchFamily="2" charset="0"/>
      <p:regular r:id="rId35"/>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8777C-3B06-4C6E-AEAC-369D4E8AE58E}" v="63" dt="2025-09-27T10:59:53.44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63317" autoAdjust="0"/>
  </p:normalViewPr>
  <p:slideViewPr>
    <p:cSldViewPr snapToGrid="0">
      <p:cViewPr varScale="1">
        <p:scale>
          <a:sx n="49" d="100"/>
          <a:sy n="49" d="100"/>
        </p:scale>
        <p:origin x="1747" y="6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font" Target="fonts/font5.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am-ET" b="1" i="0" dirty="0">
                <a:effectLst/>
              </a:rPr>
              <a:t>ማይ ጎቭ (</a:t>
            </a:r>
            <a:r>
              <a:rPr lang="en-US" b="1" i="0" dirty="0" err="1">
                <a:effectLst/>
              </a:rPr>
              <a:t>myGov</a:t>
            </a:r>
            <a:r>
              <a:rPr lang="am-ET" b="1" i="0" dirty="0">
                <a:effectLst/>
              </a:rPr>
              <a:t>)</a:t>
            </a:r>
            <a:r>
              <a:rPr lang="en-US" b="1" i="0" dirty="0">
                <a:effectLst/>
              </a:rPr>
              <a:t>: </a:t>
            </a:r>
            <a:r>
              <a:rPr lang="am-ET" b="1" i="0" dirty="0">
                <a:effectLst/>
              </a:rPr>
              <a:t>ናይ ኦንላይን ኣገልግሎት ውሕስ ምግባር</a:t>
            </a:r>
            <a:endParaRPr lang="en-US" b="1" i="0" dirty="0">
              <a:effectLst/>
            </a:endParaRPr>
          </a:p>
          <a:p>
            <a:pPr marL="171450" indent="-171450" algn="l">
              <a:lnSpc>
                <a:spcPct val="114000"/>
              </a:lnSpc>
              <a:spcBef>
                <a:spcPts val="0"/>
              </a:spcBef>
              <a:spcAft>
                <a:spcPts val="0"/>
              </a:spcAft>
              <a:buFont typeface="Arial" panose="020B0604020202020204" pitchFamily="34" charset="0"/>
              <a:buChar char="•"/>
            </a:pPr>
            <a:r>
              <a:rPr lang="am-ET" b="0" i="0" dirty="0">
                <a:effectLst/>
              </a:rPr>
              <a:t>ብዙሓት ምክትታል ዘድልዮም መንግስታዊ ግልጋሎታት ኣለዉ - ጥዕና፤ ግብሪ፤ ጡረታ ካልኦት ብዙሓት</a:t>
            </a:r>
            <a:r>
              <a:rPr lang="en-US" b="0" i="0" dirty="0">
                <a:effectLst/>
              </a:rPr>
              <a:t> </a:t>
            </a:r>
          </a:p>
          <a:p>
            <a:pPr marL="171450" indent="-171450" algn="l">
              <a:lnSpc>
                <a:spcPct val="114000"/>
              </a:lnSpc>
              <a:spcBef>
                <a:spcPts val="0"/>
              </a:spcBef>
              <a:spcAft>
                <a:spcPts val="0"/>
              </a:spcAft>
              <a:buFont typeface="Arial" panose="020B0604020202020204" pitchFamily="34" charset="0"/>
              <a:buChar char="•"/>
            </a:pPr>
            <a:r>
              <a:rPr lang="am-ET" b="0" i="0" dirty="0">
                <a:effectLst/>
              </a:rPr>
              <a:t>ኣብቲ ውሽጢ ኹምሪ ወረቐት ኮይንካ፤ ምርሳዕ እቲ ዝቐለለ እዩ።</a:t>
            </a:r>
            <a:endParaRPr lang="en-US" dirty="0"/>
          </a:p>
          <a:p>
            <a:pPr marL="171450" indent="-171450" algn="l">
              <a:lnSpc>
                <a:spcPct val="114000"/>
              </a:lnSpc>
              <a:spcBef>
                <a:spcPts val="0"/>
              </a:spcBef>
              <a:spcAft>
                <a:spcPts val="0"/>
              </a:spcAft>
              <a:buFont typeface="Arial" panose="020B0604020202020204" pitchFamily="34" charset="0"/>
              <a:buChar char="•"/>
            </a:pPr>
            <a:r>
              <a:rPr lang="am-ET" b="0" i="0" dirty="0">
                <a:effectLst/>
              </a:rPr>
              <a:t>ማይ ጎቭ ነዚ ኩሉ ብኦንላይን ብውሑስ መንገዲ እትጥርንፈሉ መገዲ ይህበካ እዩ። ንሱ ድማ ብሓንቲ መእተዊ ፊርማን ብሓንቲ ምሽጢራዊ መሕለፊን እዩ።</a:t>
            </a:r>
            <a:br>
              <a:rPr lang="am-ET" b="0" i="0" dirty="0">
                <a:effectLst/>
              </a:rPr>
            </a:br>
            <a:endParaRPr lang="am-ET" b="0" i="0" dirty="0">
              <a:effectLst/>
            </a:endParaRPr>
          </a:p>
          <a:p>
            <a:pPr algn="l">
              <a:lnSpc>
                <a:spcPct val="114000"/>
              </a:lnSpc>
              <a:spcBef>
                <a:spcPts val="0"/>
              </a:spcBef>
              <a:spcAft>
                <a:spcPts val="0"/>
              </a:spcAft>
            </a:pPr>
            <a:r>
              <a:rPr lang="am-ET" b="0" i="0" dirty="0">
                <a:effectLst/>
              </a:rPr>
              <a:t>ኣብ ማይ ጎቭ ዝግበር ልውዋጥ መልእኽቲ ውሑስ እዩ።</a:t>
            </a:r>
          </a:p>
          <a:p>
            <a:pPr marL="628650" lvl="1" indent="-171450" algn="l">
              <a:lnSpc>
                <a:spcPct val="114000"/>
              </a:lnSpc>
              <a:spcBef>
                <a:spcPts val="0"/>
              </a:spcBef>
              <a:spcAft>
                <a:spcPts val="0"/>
              </a:spcAft>
              <a:buFont typeface="Arial" panose="020B0604020202020204" pitchFamily="34" charset="0"/>
              <a:buChar char="•"/>
            </a:pPr>
            <a:r>
              <a:rPr lang="am-ET" b="0" i="0" dirty="0">
                <a:effectLst/>
              </a:rPr>
              <a:t>መንግስታዊ ግልጋሎት ዝምልከት፤ ዝንበብ ሓያሎ ኣገዳሲ ሓበሬታ ክህሊ ይኽእል እዩ</a:t>
            </a:r>
          </a:p>
          <a:p>
            <a:pPr marL="628650" lvl="1" indent="-171450" algn="l">
              <a:lnSpc>
                <a:spcPct val="114000"/>
              </a:lnSpc>
              <a:spcBef>
                <a:spcPts val="0"/>
              </a:spcBef>
              <a:spcAft>
                <a:spcPts val="0"/>
              </a:spcAft>
              <a:buFont typeface="Arial" panose="020B0604020202020204" pitchFamily="34" charset="0"/>
              <a:buChar char="•"/>
            </a:pPr>
            <a:r>
              <a:rPr lang="am-ET" b="0" i="0" dirty="0">
                <a:effectLst/>
              </a:rPr>
              <a:t>እቲ ናይ ማይ ጎቭ ድረ-ገጽ ነዞም ኩሎም ሓበሬታታት ኣብ ማይ ጎቭ ሳንዱቕ ብውሑስ መልክ ዕ የቐምጥ። </a:t>
            </a:r>
          </a:p>
          <a:p>
            <a:pPr marL="628650" lvl="1" indent="-171450" algn="l">
              <a:lnSpc>
                <a:spcPct val="114000"/>
              </a:lnSpc>
              <a:spcBef>
                <a:spcPts val="0"/>
              </a:spcBef>
              <a:spcAft>
                <a:spcPts val="0"/>
              </a:spcAft>
              <a:buFont typeface="Arial" panose="020B0604020202020204" pitchFamily="34" charset="0"/>
              <a:buChar char="•"/>
            </a:pPr>
            <a:r>
              <a:rPr lang="am-ET" b="0" i="0" dirty="0">
                <a:effectLst/>
              </a:rPr>
              <a:t>ሓዱሽ ደብዳበ ይኹን መልእኽቲ ክመጸልካ እንከሎ ይንገረካ እዩ፤ ምእንታን ዝኾነ ነገር ከየምልጠካ።</a:t>
            </a:r>
            <a:endParaRPr lang="en-US" b="0" i="0" dirty="0">
              <a:effectLst/>
            </a:endParaRPr>
          </a:p>
          <a:p>
            <a:pPr algn="l">
              <a:lnSpc>
                <a:spcPct val="114000"/>
              </a:lnSpc>
              <a:spcBef>
                <a:spcPts val="0"/>
              </a:spcBef>
              <a:spcAft>
                <a:spcPts val="0"/>
              </a:spcAft>
              <a:buNone/>
            </a:pPr>
            <a:r>
              <a:rPr lang="am-ET" b="1" i="0" dirty="0">
                <a:effectLst/>
              </a:rPr>
              <a:t>ማይ ጎቭ ናጻ እዩ።</a:t>
            </a:r>
            <a:endParaRPr lang="en-US" b="1" i="0" dirty="0">
              <a:effectLst/>
            </a:endParaRPr>
          </a:p>
          <a:p>
            <a:pPr marL="171450" indent="-171450" algn="l">
              <a:lnSpc>
                <a:spcPct val="114000"/>
              </a:lnSpc>
              <a:spcBef>
                <a:spcPts val="0"/>
              </a:spcBef>
              <a:spcAft>
                <a:spcPts val="0"/>
              </a:spcAft>
              <a:buFont typeface="Arial" panose="020B0604020202020204" pitchFamily="34" charset="0"/>
              <a:buChar char="•"/>
            </a:pPr>
            <a:r>
              <a:rPr lang="am-ET" b="0" i="0" dirty="0">
                <a:effectLst/>
              </a:rPr>
              <a:t>ንማይ ጎቭ ክትጥቀም ዘድለየካ፤ ንማይ ጎቭ ብናጻ ምስራት እዩ። </a:t>
            </a:r>
            <a:r>
              <a:rPr lang="en-US" b="0" i="0" dirty="0">
                <a:effectLst/>
              </a:rPr>
              <a:t> </a:t>
            </a:r>
            <a:endParaRPr lang="en-US" dirty="0"/>
          </a:p>
          <a:p>
            <a:pPr marL="171450" indent="-171450" algn="l">
              <a:lnSpc>
                <a:spcPct val="114000"/>
              </a:lnSpc>
              <a:spcBef>
                <a:spcPts val="0"/>
              </a:spcBef>
              <a:spcAft>
                <a:spcPts val="0"/>
              </a:spcAft>
              <a:buFont typeface="Arial" panose="020B0604020202020204" pitchFamily="34" charset="0"/>
              <a:buChar char="•"/>
            </a:pPr>
            <a:r>
              <a:rPr lang="am-ET" b="0" i="0" dirty="0">
                <a:effectLst/>
              </a:rPr>
              <a:t>ንኩሎም ግልጋሎት፡ ምስቲ ሓዲሽ ዝፈጠርካዮ ናይ ጎቭ ሒሳብካ ክተተኣሳስሮም ትኽእል ኢኻ።</a:t>
            </a:r>
            <a:endParaRPr lang="en-US" b="0" i="0" dirty="0">
              <a:effectLst/>
            </a:endParaRPr>
          </a:p>
          <a:p>
            <a:pPr marL="171450" indent="-171450" algn="l">
              <a:lnSpc>
                <a:spcPct val="114000"/>
              </a:lnSpc>
              <a:spcBef>
                <a:spcPts val="0"/>
              </a:spcBef>
              <a:spcAft>
                <a:spcPts val="0"/>
              </a:spcAft>
              <a:buFont typeface="Arial" panose="020B0604020202020204" pitchFamily="34" charset="0"/>
              <a:buChar char="•"/>
            </a:pPr>
            <a:r>
              <a:rPr lang="am-ET" b="0" i="0" dirty="0">
                <a:effectLst/>
              </a:rPr>
              <a:t>ነዚ ከመይ ከምእትገብሮ ክነብርሀልካ ኢና። ብዝኾነ፤ ቐሊልን ውሑስን ድማ እዩ።</a:t>
            </a:r>
            <a:endParaRPr lang="en-US" b="0" i="0" dirty="0">
              <a:effectLst/>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am-ET" b="0" i="0" dirty="0">
                <a:solidFill>
                  <a:srgbClr val="242424"/>
                </a:solidFill>
                <a:effectLst/>
              </a:rPr>
              <a:t>ቕሸሻ ኣጋጢሙ ዝበሃል ሓደ ሰብ ናይ ሓሰት እንትሰደልካ፤ ናይዚ ዕላማ ድማ ናይ ውልቂ መረዳ እታኻ ክሰርቕ ብምሕሳብ ክኸውን እንከሎ እዩ። እዚ አኢሜይል ብ ኣብዝሓ ሓቃዊ እዩ ዝመስል፤ ካብ ባንኪ፤ ኩባንያ፤ ወይ ከዓ ካብ ዓርኪ ዝመጸ ዝመስል እዩ። ኮይኑ ግና ናይ መታለሊ መል እኽታት እዮም።</a:t>
            </a:r>
            <a:endParaRPr lang="en-US" b="0" i="0" dirty="0">
              <a:solidFill>
                <a:srgbClr val="242424"/>
              </a:solidFill>
              <a:effectLst/>
            </a:endParaRPr>
          </a:p>
          <a:p>
            <a:pPr algn="l">
              <a:lnSpc>
                <a:spcPct val="114000"/>
              </a:lnSpc>
              <a:spcBef>
                <a:spcPts val="0"/>
              </a:spcBef>
              <a:spcAft>
                <a:spcPts val="0"/>
              </a:spcAft>
              <a:buNone/>
            </a:pPr>
            <a:r>
              <a:rPr lang="am-ET" b="0" i="0" dirty="0">
                <a:solidFill>
                  <a:srgbClr val="242424"/>
                </a:solidFill>
                <a:effectLst/>
              </a:rPr>
              <a:t>እምበኣርከስ፡ ከመይ ካብ ቕሸሻ ንነብስኻ ከም እትህልይ ካብዚ ቐጺልና ገለ ሓበሬታ ፍኑው ክነብል፤</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ኣብ መጠራጠርቲ  ፈትሊ ርክብ ኣይትጠውቕ፡ </a:t>
            </a:r>
            <a:r>
              <a:rPr lang="am-ET" b="0" i="0" dirty="0">
                <a:solidFill>
                  <a:srgbClr val="242424"/>
                </a:solidFill>
                <a:effectLst/>
              </a:rPr>
              <a:t>ሓደ ናይ አኢሜይል መል እኽቲ ጋሻ እንተኾይኑካ ወይ ከዓ ትኽ አኢሉ ኣብ ፈትሊ ርክብ ጠውቕ እንተይሉ። ብ አኡ ኣቢሉ ናብ ሓቃዊ ዝመስል ድረ-ገጽ ክወስደካ ይኽ እል እዩ።</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ናይ ውልቂ ሓበሬታ ኣይተካፍል፡ </a:t>
            </a:r>
            <a:r>
              <a:rPr lang="am-ET" b="0" i="0" dirty="0">
                <a:solidFill>
                  <a:srgbClr val="242424"/>
                </a:solidFill>
                <a:effectLst/>
              </a:rPr>
              <a:t>ኢሜይል መጺኡኒ ኢልካ ፈጺምካ ንመፍትሕ በሪ፤ ቁጽርታት ባንካኻ፤ ወይ ከዓ ካልኦት ናይ ውልቂ ሓበሬታ ኣይትሃብ</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ናይ ቕሸሻ ምልክት ንዝኾኑ ኣስተባህል፡</a:t>
            </a:r>
            <a:r>
              <a:rPr lang="en-US" b="0" i="0" dirty="0">
                <a:solidFill>
                  <a:srgbClr val="242424"/>
                </a:solidFill>
                <a:effectLst/>
              </a:rPr>
              <a:t> </a:t>
            </a:r>
            <a:r>
              <a:rPr lang="am-ET" b="0" i="0" dirty="0">
                <a:solidFill>
                  <a:srgbClr val="242424"/>
                </a:solidFill>
                <a:effectLst/>
              </a:rPr>
              <a:t> ናይ ቅሸሻ አኢሜይላት መብዛሕትኡ ዝስዕብ ኣለዎም፡</a:t>
            </a:r>
            <a:endParaRPr lang="en-US"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ጉጉይ ፊደል</a:t>
            </a:r>
            <a:endParaRPr lang="en-US"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ሓፈሻዊ ሰላምታ ከም “ዝኸበርካ ዓሚል” ዝብል፤ ከምኡ እውን፤</a:t>
            </a:r>
            <a:endParaRPr lang="en-US"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ዝተሃወኸ መልእኽቲ፤ ቐልጡፍ ስጉምቲ ውሰድ ዝብል ዓይነት፤</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ናይ ቕሸሻ መልእኽቲ ሪፓርት ግበር፡</a:t>
            </a:r>
            <a:r>
              <a:rPr lang="en-US" b="0" i="0" dirty="0">
                <a:solidFill>
                  <a:srgbClr val="242424"/>
                </a:solidFill>
                <a:effectLst/>
              </a:rPr>
              <a:t> </a:t>
            </a:r>
            <a:r>
              <a:rPr lang="am-ET" b="0" i="0" dirty="0">
                <a:solidFill>
                  <a:srgbClr val="242424"/>
                </a:solidFill>
                <a:effectLst/>
              </a:rPr>
              <a:t>ናይ ቕሸሻ መልእኽቲ እንተረኺብካ፤ ናብቲ ኢሜይል ዘቕርበልካ ወገን ኣፍልጥ ወይ ከዓ ንዝምልከቶ በዓል መዚ ንገር።</a:t>
            </a:r>
            <a:endParaRPr lang="en-US" b="0" i="0" dirty="0">
              <a:solidFill>
                <a:srgbClr val="242424"/>
              </a:solidFill>
              <a:effectLst/>
            </a:endParaRPr>
          </a:p>
          <a:p>
            <a:pPr algn="l">
              <a:lnSpc>
                <a:spcPct val="114000"/>
              </a:lnSpc>
              <a:spcBef>
                <a:spcPts val="0"/>
              </a:spcBef>
              <a:spcAft>
                <a:spcPts val="0"/>
              </a:spcAft>
            </a:pPr>
            <a:endParaRPr lang="en-US" b="0" i="0" dirty="0">
              <a:solidFill>
                <a:srgbClr val="242424"/>
              </a:solidFill>
              <a:effectLst/>
            </a:endParaRPr>
          </a:p>
          <a:p>
            <a:pPr algn="l">
              <a:lnSpc>
                <a:spcPct val="114000"/>
              </a:lnSpc>
              <a:spcBef>
                <a:spcPts val="0"/>
              </a:spcBef>
              <a:spcAft>
                <a:spcPts val="0"/>
              </a:spcAft>
            </a:pPr>
            <a:r>
              <a:rPr lang="am-ET" b="0" i="0" dirty="0">
                <a:solidFill>
                  <a:srgbClr val="242424"/>
                </a:solidFill>
                <a:effectLst/>
              </a:rPr>
              <a:t>ብዛዕባ ቕሸሻ ኣፍልጦ ክህልወካ ብምግባር፤ ግዳይ ምትላል ከይትኸውን ንርእስኻ ክትከላኸል ትኽእል አኢኻ።</a:t>
            </a:r>
            <a:endParaRPr lang="en-US" b="0" i="0" dirty="0">
              <a:solidFill>
                <a:srgbClr val="242424"/>
              </a:solidFill>
              <a:effectLst/>
            </a:endParaRP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r>
              <a:rPr lang="am-ET" sz="1400" dirty="0"/>
              <a:t>ኣብቲ ኣብ መስትያት ኮምፒውተር ዘሎ መልእኽቲ ሪኢኻ፤ መጠንቀቕታ ዝኾኑ</a:t>
            </a:r>
            <a:r>
              <a:rPr lang="am-ET" sz="1400" dirty="0">
                <a:latin typeface="Abyssinica SIL" panose="02000000000000000000" pitchFamily="2" charset="0"/>
                <a:ea typeface="Abyssinica SIL" panose="02000000000000000000" pitchFamily="2" charset="0"/>
                <a:cs typeface="Abyssinica SIL" panose="02000000000000000000" pitchFamily="2" charset="0"/>
              </a:rPr>
              <a:t>ዃ ቀያሕቲ ባንዴራታት ዶ ክተለሊ ትኽእል?  </a:t>
            </a:r>
            <a:endParaRPr lang="en-AU" sz="1400" dirty="0"/>
          </a:p>
          <a:p>
            <a:br>
              <a:rPr lang="en-AU" sz="1400" dirty="0"/>
            </a:br>
            <a:r>
              <a:rPr lang="am-ET" sz="1400" dirty="0"/>
              <a:t>እቲ ዝቕጽል ሰደቓ ነቶም መልስታት ሒዙ ኣሎ። ኮይኑ ግና ቕድሚ ምንጋርና ሰባት ንምልክታት ከለልዩ ይኽ እሉ እንተኾይኖም ንምርዳእ አኢና ደሊና።</a:t>
            </a:r>
          </a:p>
          <a:p>
            <a:endParaRPr lang="am-ET" sz="1400"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228600" indent="-228600">
              <a:buAutoNum type="arabicPeriod"/>
            </a:pPr>
            <a:r>
              <a:rPr lang="am-ET" sz="1400" dirty="0">
                <a:cs typeface="Arial" panose="020B0604020202020204" pitchFamily="34" charset="0"/>
              </a:rPr>
              <a:t>እቲ ኢሜይል ናይ መንግስቲ ሓቀኛ ናይ ኢሜይል ሒሳብ ኣይኮነን።</a:t>
            </a:r>
            <a:endParaRPr lang="en-AU" sz="1400" dirty="0">
              <a:cs typeface="Arial" panose="020B0604020202020204" pitchFamily="34" charset="0"/>
            </a:endParaRPr>
          </a:p>
          <a:p>
            <a:pPr marL="228600" indent="-228600">
              <a:buAutoNum type="arabicPeriod"/>
            </a:pPr>
            <a:r>
              <a:rPr lang="am-ET" sz="1400" dirty="0">
                <a:cs typeface="Arial" panose="020B0604020202020204" pitchFamily="34" charset="0"/>
              </a:rPr>
              <a:t>መደናገሪ </a:t>
            </a:r>
            <a:r>
              <a:rPr lang="am-ET" sz="1400" dirty="0">
                <a:latin typeface="Abyssinica SIL" panose="02000000000000000000" pitchFamily="2" charset="0"/>
                <a:ea typeface="Abyssinica SIL" panose="02000000000000000000" pitchFamily="2" charset="0"/>
                <a:cs typeface="Abyssinica SIL" panose="02000000000000000000" pitchFamily="2" charset="0"/>
              </a:rPr>
              <a:t>ቋንቋ ይጥቀም፤ ምስ ከበድቲ ቃላት።</a:t>
            </a:r>
            <a:endParaRPr lang="en-AU" sz="1400" dirty="0">
              <a:cs typeface="Arial" panose="020B0604020202020204" pitchFamily="34" charset="0"/>
            </a:endParaRPr>
          </a:p>
          <a:p>
            <a:pPr marL="228600" indent="-228600">
              <a:buAutoNum type="arabicPeriod"/>
            </a:pPr>
            <a:r>
              <a:rPr lang="am-ET" sz="1400" dirty="0">
                <a:cs typeface="Arial" panose="020B0604020202020204" pitchFamily="34" charset="0"/>
              </a:rPr>
              <a:t>ንምእማኑ ዘጸገም ኣዝዩ ጥዑም ዜና፤ </a:t>
            </a:r>
            <a:r>
              <a:rPr lang="en-AU" sz="1400" dirty="0">
                <a:cs typeface="Arial" panose="020B0604020202020204" pitchFamily="34" charset="0"/>
              </a:rPr>
              <a:t>$520.64 </a:t>
            </a:r>
            <a:r>
              <a:rPr lang="am-ET" sz="1400" dirty="0">
                <a:cs typeface="Arial" panose="020B0604020202020204" pitchFamily="34" charset="0"/>
              </a:rPr>
              <a:t>ትእወድ ም</a:t>
            </a:r>
            <a:r>
              <a:rPr lang="am-ET" sz="1400" dirty="0">
                <a:latin typeface="Abyssinica SIL" panose="02000000000000000000" pitchFamily="2" charset="0"/>
                <a:ea typeface="Abyssinica SIL" panose="02000000000000000000" pitchFamily="2" charset="0"/>
                <a:cs typeface="Abyssinica SIL" panose="02000000000000000000" pitchFamily="2" charset="0"/>
              </a:rPr>
              <a:t>ዃንካ የበስር።</a:t>
            </a:r>
          </a:p>
          <a:p>
            <a:pPr marL="228600" indent="-228600">
              <a:buAutoNum type="arabicPeriod"/>
            </a:pPr>
            <a:r>
              <a:rPr lang="am-ET" sz="1400" dirty="0">
                <a:cs typeface="Arial" panose="020B0604020202020204" pitchFamily="34" charset="0"/>
              </a:rPr>
              <a:t>ኣብ ውሽጢ ዓሰርተ መዓልቲ ስጉምቲ ክትወስድ ይደፋፍአካ። መንግስቲ ዘእውደካ እንተኾይኑ፤ ገንዘብ ኣብ ውሽጢ ገለ መዓልቲ ክትወስድ ኣለካ ኢሉ ደረት ጌዜ ዘንብረሉ ምኽንያት የብሉን።</a:t>
            </a:r>
            <a:endParaRPr lang="en-AU" sz="1400" dirty="0">
              <a:cs typeface="Arial" panose="020B0604020202020204" pitchFamily="34" charset="0"/>
            </a:endParaRPr>
          </a:p>
          <a:p>
            <a:pPr marL="228600" indent="-228600">
              <a:buAutoNum type="arabicPeriod"/>
            </a:pPr>
            <a:r>
              <a:rPr lang="am-ET" sz="1400" dirty="0">
                <a:cs typeface="Arial" panose="020B0604020202020204" pitchFamily="34" charset="0"/>
              </a:rPr>
              <a:t>ኣይ ቢ ኤ ኤን  (</a:t>
            </a:r>
            <a:r>
              <a:rPr lang="en-AU" sz="1400" dirty="0">
                <a:cs typeface="Arial" panose="020B0604020202020204" pitchFamily="34" charset="0"/>
              </a:rPr>
              <a:t>IBAN</a:t>
            </a:r>
            <a:r>
              <a:rPr lang="am-ET" sz="1400" dirty="0">
                <a:cs typeface="Arial" panose="020B0604020202020204" pitchFamily="34" charset="0"/>
              </a:rPr>
              <a:t>) (ዓለም ለኸ ሒሳብ ቑጽሪ ባንኪ) ይሓቱኻ ኣለዉ። ምስኡ ዘሎ  እውን ከምኡ ሓቀኛ ኣድራሻ ኢሜይል ኣይመስልን። </a:t>
            </a:r>
            <a:endParaRPr lang="en-AU" sz="1400" dirty="0">
              <a:cs typeface="Arial" panose="020B0604020202020204" pitchFamily="34" charset="0"/>
            </a:endParaRPr>
          </a:p>
          <a:p>
            <a:pPr marL="228600" indent="-228600">
              <a:buAutoNum type="arabicPeriod"/>
            </a:pPr>
            <a:r>
              <a:rPr lang="am-ET" sz="1400" dirty="0">
                <a:cs typeface="Arial" panose="020B0604020202020204" pitchFamily="34" charset="0"/>
              </a:rPr>
              <a:t>ሚኢታዊ ወረቐት መንነት ክትሰድድ ይጠልቡ ኣለዉ። ብኸምዚ መንገዲ ናትካ መንነት ክሰርቁ ይኽእሉ እዮም።</a:t>
            </a:r>
            <a:endParaRPr lang="en-AU" sz="1400" dirty="0">
              <a:cs typeface="Arial" panose="020B0604020202020204" pitchFamily="34" charset="0"/>
            </a:endParaRP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m-ET" sz="1400" dirty="0"/>
              <a:t>ካብቲ ናይ ሎሚ ትምህርቲ እቶም ቐንዲ ነጥብታት አደግሶም፤ ሕቶ እንተልይዎ ንኹሉ ሰብ ኣታኣናግድ።</a:t>
            </a:r>
          </a:p>
          <a:p>
            <a:endParaRPr lang="en-AU" sz="1400" dirty="0"/>
          </a:p>
          <a:p>
            <a:r>
              <a:rPr lang="am-ET" sz="1400" dirty="0"/>
              <a:t>ናይ ተሳተፍቲ ናይ ኢሚይል ሕሉፍ ልምዲ ነንሳቶም የዕልሉ።</a:t>
            </a:r>
            <a:r>
              <a:rPr lang="en-AU" sz="1400" dirty="0"/>
              <a:t>.</a:t>
            </a: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am-ET" sz="1400" dirty="0"/>
              <a:t>ንኩሉ ሰብ ሰላም በል፤ ንርእስኻ ኣላልይ፤ ንምንታይ ከም ዝመጻእካ እውን ተዛረብ፡፡</a:t>
            </a:r>
            <a:endParaRPr lang="en-AU" sz="1400" dirty="0"/>
          </a:p>
          <a:p>
            <a:r>
              <a:rPr lang="am-ET" sz="1400" dirty="0"/>
              <a:t>ኢሚይል ከም ካብ ብፓስታ ምስዳድን ምቕባልን ንላዕሊ ከም ዝኾነ ኣረድአዮም። ንኣብነት ኢሜይልካ ንርእሱ መለለዪኻ ክኸውን ይኽእል እዩ።</a:t>
            </a:r>
          </a:p>
          <a:p>
            <a:r>
              <a:rPr lang="am-ET" sz="1400" dirty="0"/>
              <a:t>ናይ ኢሜይል ሒሳብ እንትትኸፍት፤  ኣገደሽቲ ዝኾነ ነገራት ኣለዉ፤</a:t>
            </a:r>
          </a:p>
          <a:p>
            <a:pPr marL="742950" lvl="1" indent="-285750">
              <a:buFont typeface="Arial" panose="020B0604020202020204" pitchFamily="34" charset="0"/>
              <a:buChar char="•"/>
            </a:pPr>
            <a:r>
              <a:rPr lang="am-ET" sz="1400" dirty="0"/>
              <a:t>ክትጥቀመሉ ክትደሊ እንከለኻ ብቐሊሉ ክትዝክሮ ትኽእል ም</a:t>
            </a:r>
            <a:r>
              <a:rPr lang="am-ET" sz="1400" dirty="0">
                <a:latin typeface="Abyssinica SIL" panose="02000000000000000000" pitchFamily="2" charset="0"/>
                <a:ea typeface="Abyssinica SIL" panose="02000000000000000000" pitchFamily="2" charset="0"/>
                <a:cs typeface="Abyssinica SIL" panose="02000000000000000000" pitchFamily="2" charset="0"/>
              </a:rPr>
              <a:t>ዃ</a:t>
            </a:r>
            <a:r>
              <a:rPr lang="am-ET" sz="1400" dirty="0"/>
              <a:t>ንካ ከምኡ እውን</a:t>
            </a:r>
          </a:p>
          <a:p>
            <a:pPr marL="742950" lvl="1" indent="-285750">
              <a:buFont typeface="Arial" panose="020B0604020202020204" pitchFamily="34" charset="0"/>
              <a:buChar char="•"/>
            </a:pPr>
            <a:r>
              <a:rPr lang="am-ET" sz="1400" dirty="0"/>
              <a:t>ናይ ውልቂ ሓበሬታታት ስለዝሕዝ ውሑስ ም</a:t>
            </a:r>
            <a:r>
              <a:rPr lang="am-ET" sz="1400" dirty="0">
                <a:latin typeface="Abyssinica SIL" panose="02000000000000000000" pitchFamily="2" charset="0"/>
                <a:ea typeface="Abyssinica SIL" panose="02000000000000000000" pitchFamily="2" charset="0"/>
                <a:cs typeface="Abyssinica SIL" panose="02000000000000000000" pitchFamily="2" charset="0"/>
              </a:rPr>
              <a:t>ዃኑን ምስ ካልኦት ሒሳባት ክዛመድ ምኽኣሉን                                                                                                                                                               </a:t>
            </a:r>
            <a:endParaRPr lang="am-ET" sz="1400" dirty="0"/>
          </a:p>
          <a:p>
            <a:r>
              <a:rPr lang="am-ET" sz="1400" dirty="0"/>
              <a:t>ንኢሚይል ከመይ ገይርካ ንርእስ</a:t>
            </a:r>
            <a:r>
              <a:rPr lang="am-ET" sz="1400" dirty="0">
                <a:latin typeface="Abyssinica SIL" panose="02000000000000000000" pitchFamily="2" charset="0"/>
                <a:ea typeface="Abyssinica SIL" panose="02000000000000000000" pitchFamily="2" charset="0"/>
                <a:cs typeface="Abyssinica SIL" panose="02000000000000000000" pitchFamily="2" charset="0"/>
              </a:rPr>
              <a:t>ዃ ተበጻሓይ ከም እትገብርን ንኢሚይል ብድሕነት ከም እትጥቀምን ከም እተረድእ ኣዛኽኽር። </a:t>
            </a:r>
          </a:p>
          <a:p>
            <a:r>
              <a:rPr lang="am-ET" sz="1400" dirty="0">
                <a:latin typeface="Abyssinica SIL" panose="02000000000000000000" pitchFamily="2" charset="0"/>
                <a:ea typeface="Abyssinica SIL" panose="02000000000000000000" pitchFamily="2" charset="0"/>
                <a:cs typeface="Abyssinica SIL" panose="02000000000000000000" pitchFamily="2" charset="0"/>
              </a:rPr>
              <a:t>ኣብ መጻኢ ብዛዕባ ናይ ኦንላይን ድሕነት ኣብ ዝህሊ ስልጠና ከይተርፉ ከዓ ኣዘኻኽሮም።</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am-ET" sz="1400" b="1" dirty="0"/>
              <a:t>እቶም ኣባላት ንርእሶም ከካልዩ ሕተቶም። </a:t>
            </a:r>
            <a:r>
              <a:rPr lang="am-ET" sz="1400" b="0" i="0" dirty="0">
                <a:effectLst/>
              </a:rPr>
              <a:t>ኩሎም ተሳተፍቲ ንኣስማቶምን ብዛዕባ ባዕሎም ሓደ ሰሓባይ ነገር ክዛረቡ ይግባእ። </a:t>
            </a:r>
            <a:endParaRPr lang="en-US" sz="1400" b="0" i="0" dirty="0">
              <a:effectLst/>
            </a:endParaRPr>
          </a:p>
          <a:p>
            <a:pPr marL="285750" indent="-285750" algn="l">
              <a:buFont typeface="Arial" panose="020B0604020202020204" pitchFamily="34" charset="0"/>
              <a:buChar char="•"/>
            </a:pPr>
            <a:r>
              <a:rPr lang="am-ET" sz="1400" b="1" i="0" dirty="0">
                <a:effectLst/>
              </a:rPr>
              <a:t>ነቲ ዓርስኻ ናይ ምፍላጥ መደብ ብ30 ሰከንድ ደርቶ፤ </a:t>
            </a:r>
            <a:r>
              <a:rPr lang="am-ET" sz="1400" b="0" i="0" dirty="0">
                <a:effectLst/>
              </a:rPr>
              <a:t>ምእንታን ሓጺርን ኣሳታፋይን ክኸውን፡፡</a:t>
            </a:r>
            <a:r>
              <a:rPr lang="en-US" sz="1400" b="0" i="0" dirty="0">
                <a:effectLst/>
              </a:rPr>
              <a:t>.</a:t>
            </a:r>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marL="285750" indent="-285750" algn="l">
              <a:lnSpc>
                <a:spcPct val="114000"/>
              </a:lnSpc>
              <a:spcBef>
                <a:spcPts val="0"/>
              </a:spcBef>
              <a:spcAft>
                <a:spcPts val="0"/>
              </a:spcAft>
              <a:buFont typeface="Arial" panose="020B0604020202020204" pitchFamily="34" charset="0"/>
              <a:buChar char="•"/>
            </a:pPr>
            <a:r>
              <a:rPr lang="am-ET" sz="1400" b="0" i="0" dirty="0">
                <a:effectLst/>
              </a:rPr>
              <a:t>ንተሳተፍቲ ሕተቶም፡ “በዛዕባ ኢሜይል እንታይ ትፈልጡ ኢልካ? ካባኹም ንኢሜይል ቅዽሚ ሕዚ ተጠቒሙ ዝፈልጥ ዶ ኣሎ? ተሳተፍቲ ልምዶም ከካፍሉ ግበሮም።</a:t>
            </a:r>
          </a:p>
          <a:p>
            <a:pPr marL="285750" indent="-285750" algn="l">
              <a:lnSpc>
                <a:spcPct val="114000"/>
              </a:lnSpc>
              <a:spcBef>
                <a:spcPts val="0"/>
              </a:spcBef>
              <a:spcAft>
                <a:spcPts val="0"/>
              </a:spcAft>
              <a:buFont typeface="Arial" panose="020B0604020202020204" pitchFamily="34" charset="0"/>
              <a:buChar char="•"/>
            </a:pPr>
            <a:r>
              <a:rPr lang="am-ET" sz="1400" b="0" i="0" dirty="0">
                <a:effectLst/>
              </a:rPr>
              <a:t>ኢሜይል ንመልእኽትታት ብኢንተርኔት ንውዝዐሉ መሳለጥያ እዩ። ልክዕ ከም ሰታሪት ምስዳድ፣ ኮይኑ ግና ኣዝዩ ብዝቐልጠፈ።</a:t>
            </a:r>
            <a:endParaRPr lang="en-US" sz="1400" b="0" i="0" dirty="0">
              <a:effectLst/>
            </a:endParaRPr>
          </a:p>
          <a:p>
            <a:pPr marL="285750" indent="-285750" algn="l">
              <a:lnSpc>
                <a:spcPct val="114000"/>
              </a:lnSpc>
              <a:spcBef>
                <a:spcPts val="0"/>
              </a:spcBef>
              <a:spcAft>
                <a:spcPts val="0"/>
              </a:spcAft>
              <a:buFont typeface="Arial" panose="020B0604020202020204" pitchFamily="34" charset="0"/>
              <a:buChar char="•"/>
            </a:pPr>
            <a:r>
              <a:rPr lang="am-ET" sz="1400" b="0" i="0" dirty="0">
                <a:effectLst/>
              </a:rPr>
              <a:t>ብኢሜይል ዝስዕብ ክትገብር ትኽእል ኢኻ፤</a:t>
            </a:r>
            <a:endParaRPr lang="en-US" sz="1400" b="0" i="0" dirty="0">
              <a:effectLst/>
            </a:endParaRPr>
          </a:p>
          <a:p>
            <a:pPr marL="742950" lvl="1" indent="-285750">
              <a:lnSpc>
                <a:spcPct val="114000"/>
              </a:lnSpc>
              <a:spcBef>
                <a:spcPts val="0"/>
              </a:spcBef>
              <a:spcAft>
                <a:spcPts val="0"/>
              </a:spcAft>
              <a:buFont typeface="Arial" panose="020B0604020202020204" pitchFamily="34" charset="0"/>
              <a:buChar char="•"/>
            </a:pPr>
            <a:r>
              <a:rPr lang="am-ET" sz="1400" b="0" i="0" dirty="0">
                <a:effectLst/>
              </a:rPr>
              <a:t>መልእኽታት ብዝቐልጠፈ ክትሰድድን ክትቕበልን</a:t>
            </a:r>
            <a:endParaRPr lang="en-US" sz="1400" b="0" i="0" dirty="0">
              <a:effectLst/>
            </a:endParaRPr>
          </a:p>
          <a:p>
            <a:pPr marL="742950" lvl="1" indent="-285750">
              <a:lnSpc>
                <a:spcPct val="114000"/>
              </a:lnSpc>
              <a:spcBef>
                <a:spcPts val="0"/>
              </a:spcBef>
              <a:spcAft>
                <a:spcPts val="0"/>
              </a:spcAft>
              <a:buFont typeface="Arial" panose="020B0604020202020204" pitchFamily="34" charset="0"/>
              <a:buChar char="•"/>
            </a:pPr>
            <a:r>
              <a:rPr lang="am-ET" sz="1400" b="0" i="0" dirty="0">
                <a:effectLst/>
              </a:rPr>
              <a:t>ከም ስእሊን ሰነድን ዝኣምሰሉ ማህደራት ኣታሓሒዝካ ምስዳድ</a:t>
            </a:r>
          </a:p>
          <a:p>
            <a:pPr marL="742950" lvl="1" indent="-285750">
              <a:lnSpc>
                <a:spcPct val="114000"/>
              </a:lnSpc>
              <a:spcBef>
                <a:spcPts val="0"/>
              </a:spcBef>
              <a:spcAft>
                <a:spcPts val="0"/>
              </a:spcAft>
              <a:buFont typeface="Arial" panose="020B0604020202020204" pitchFamily="34" charset="0"/>
              <a:buChar char="•"/>
            </a:pPr>
            <a:r>
              <a:rPr lang="am-ET" sz="1400" b="0" i="0" dirty="0">
                <a:effectLst/>
              </a:rPr>
              <a:t>ንመልእኽትኻ ብስርዓት ንምውዳብን ንምጽፋፍን</a:t>
            </a:r>
          </a:p>
          <a:p>
            <a:pPr marL="742950" lvl="1" indent="-285750">
              <a:lnSpc>
                <a:spcPct val="114000"/>
              </a:lnSpc>
              <a:spcBef>
                <a:spcPts val="0"/>
              </a:spcBef>
              <a:spcAft>
                <a:spcPts val="0"/>
              </a:spcAft>
              <a:buFont typeface="Arial" panose="020B0604020202020204" pitchFamily="34" charset="0"/>
              <a:buChar char="•"/>
            </a:pPr>
            <a:r>
              <a:rPr lang="am-ET" sz="1400" b="0" i="0" dirty="0">
                <a:effectLst/>
              </a:rPr>
              <a:t>ንውልቅን ንስራሕን እትደልዮ መስተጋብራት ንምስላጥ</a:t>
            </a:r>
          </a:p>
          <a:p>
            <a:pPr marL="457200" lvl="1" indent="0">
              <a:lnSpc>
                <a:spcPct val="114000"/>
              </a:lnSpc>
              <a:spcBef>
                <a:spcPts val="0"/>
              </a:spcBef>
              <a:spcAft>
                <a:spcPts val="0"/>
              </a:spcAft>
              <a:buFont typeface="Arial" panose="020B0604020202020204" pitchFamily="34" charset="0"/>
              <a:buNone/>
            </a:pPr>
            <a:endParaRPr lang="am-ET" sz="1400" b="0" i="0" dirty="0">
              <a:effectLst/>
            </a:endParaRPr>
          </a:p>
          <a:p>
            <a:pPr marL="742950" lvl="1" indent="-285750">
              <a:lnSpc>
                <a:spcPct val="114000"/>
              </a:lnSpc>
              <a:spcBef>
                <a:spcPts val="0"/>
              </a:spcBef>
              <a:spcAft>
                <a:spcPts val="0"/>
              </a:spcAft>
              <a:buFont typeface="Arial" panose="020B0604020202020204" pitchFamily="34" charset="0"/>
              <a:buChar char="•"/>
            </a:pPr>
            <a:r>
              <a:rPr lang="am-ET" sz="1400" b="0" i="0" dirty="0">
                <a:effectLst/>
              </a:rPr>
              <a:t>ብተውሳኺ፡ ኢሜይላት ዝተፈላለዩ ግልጋሎት በሮም ክርውሁልካ የኽእለካ እዩ። ብዙሓት ድረ-ገጻትን መተግበርያታትን ናይ ኢሜይል ሒሳብ ይድልዩም፤ ንኣብነት፡</a:t>
            </a:r>
          </a:p>
          <a:p>
            <a:pPr marL="1200150" lvl="2" indent="-285750">
              <a:lnSpc>
                <a:spcPct val="114000"/>
              </a:lnSpc>
              <a:spcBef>
                <a:spcPts val="0"/>
              </a:spcBef>
              <a:spcAft>
                <a:spcPts val="0"/>
              </a:spcAft>
              <a:buFont typeface="Arial" panose="020B0604020202020204" pitchFamily="34" charset="0"/>
              <a:buChar char="•"/>
            </a:pPr>
            <a:r>
              <a:rPr lang="am-ET" sz="1400" b="0" i="0" dirty="0">
                <a:effectLst/>
              </a:rPr>
              <a:t>ናይ መንግስቲ ግልጋሎታት ኣብ ትሕቲ ማይ ጎቭ ዝጥርነፉ ሜዲ ኬርን ሴንተርሊንክን</a:t>
            </a:r>
          </a:p>
          <a:p>
            <a:pPr marL="1200150" lvl="2" indent="-285750" algn="l">
              <a:lnSpc>
                <a:spcPct val="114000"/>
              </a:lnSpc>
              <a:spcBef>
                <a:spcPts val="0"/>
              </a:spcBef>
              <a:spcAft>
                <a:spcPts val="0"/>
              </a:spcAft>
              <a:buFont typeface="Arial" panose="020B0604020202020204" pitchFamily="34" charset="0"/>
              <a:buChar char="•"/>
            </a:pPr>
            <a:r>
              <a:rPr lang="am-ET" sz="1400" b="0" i="0" dirty="0">
                <a:effectLst/>
              </a:rPr>
              <a:t>ንገንዘብካ ክተመሓድር ማለት ከዓ ናይ ኦንላይን ግልጋሎት ባንኪ</a:t>
            </a:r>
          </a:p>
          <a:p>
            <a:pPr marL="1200150" lvl="2" indent="-285750" algn="l">
              <a:lnSpc>
                <a:spcPct val="114000"/>
              </a:lnSpc>
              <a:spcBef>
                <a:spcPts val="0"/>
              </a:spcBef>
              <a:spcAft>
                <a:spcPts val="0"/>
              </a:spcAft>
              <a:buFont typeface="Arial" panose="020B0604020202020204" pitchFamily="34" charset="0"/>
              <a:buChar char="•"/>
            </a:pPr>
            <a:r>
              <a:rPr lang="am-ET" sz="1400" b="0" i="0" dirty="0">
                <a:effectLst/>
              </a:rPr>
              <a:t>ዝኣዘዝካዮ ዕድጊት ብድረ-ገጽ ኣቢልካ ክትከታትል</a:t>
            </a:r>
          </a:p>
          <a:p>
            <a:pPr marL="1200150" lvl="2" indent="-285750" algn="l">
              <a:lnSpc>
                <a:spcPct val="114000"/>
              </a:lnSpc>
              <a:spcBef>
                <a:spcPts val="0"/>
              </a:spcBef>
              <a:spcAft>
                <a:spcPts val="0"/>
              </a:spcAft>
              <a:buFont typeface="Arial" panose="020B0604020202020204" pitchFamily="34" charset="0"/>
              <a:buChar char="•"/>
            </a:pPr>
            <a:r>
              <a:rPr lang="am-ET" sz="1400" b="0" i="0" dirty="0">
                <a:effectLst/>
              </a:rPr>
              <a:t>ከም ፌስ ቡክን ኢንስታግራምን ዝኣምሰሉ ማሕበራዊ ሚድያታት</a:t>
            </a:r>
          </a:p>
          <a:p>
            <a:pPr marL="742950" lvl="1" indent="-285750" algn="l">
              <a:lnSpc>
                <a:spcPct val="114000"/>
              </a:lnSpc>
              <a:spcBef>
                <a:spcPts val="0"/>
              </a:spcBef>
              <a:spcAft>
                <a:spcPts val="0"/>
              </a:spcAft>
              <a:buFont typeface="Arial" panose="020B0604020202020204" pitchFamily="34" charset="0"/>
              <a:buChar char="•"/>
            </a:pPr>
            <a:r>
              <a:rPr lang="am-ET" sz="1400" b="0" i="0" dirty="0">
                <a:effectLst/>
              </a:rPr>
              <a:t>ናይ ኢሜይል ኣድራሻ ምህላዉ ንከም እዚኦም ዝኣምሰሉ ግልጋሎታት ተበጻሓይ ክትኸውን ይገብረካ።</a:t>
            </a:r>
          </a:p>
          <a:p>
            <a:pPr marL="285750" indent="-285750">
              <a:lnSpc>
                <a:spcPct val="114000"/>
              </a:lnSpc>
              <a:spcBef>
                <a:spcPts val="0"/>
              </a:spcBef>
              <a:spcAft>
                <a:spcPts val="0"/>
              </a:spcAft>
              <a:buFont typeface="Arial" panose="020B0604020202020204" pitchFamily="34" charset="0"/>
              <a:buChar char="•"/>
            </a:pP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marL="171450"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ዝተፈላለዩ ናይ ኢሜይል መቕረብቲ ኣለዉ። ንሳቶም እውን ጂሜይል፤ ኣውትሉክ ከምኡ እውን ያሁ እዮም። ኩሎም እዚኦም ናይኒ ባዕሎም ባህርያትን ረብሓታትን ኣለዎም።</a:t>
            </a:r>
          </a:p>
          <a:p>
            <a:pPr marL="171450"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ጂሜይል ብጉግል ዝቐርብ እዩ።</a:t>
            </a:r>
          </a:p>
          <a:p>
            <a:pPr marL="171450" indent="-171450" algn="l">
              <a:lnSpc>
                <a:spcPct val="114000"/>
              </a:lnSpc>
              <a:spcBef>
                <a:spcPts val="0"/>
              </a:spcBef>
              <a:spcAft>
                <a:spcPts val="0"/>
              </a:spcAft>
              <a:buFont typeface="Arial" panose="020B0604020202020204" pitchFamily="34" charset="0"/>
              <a:buChar char="•"/>
            </a:pPr>
            <a:endParaRPr lang="am-ET"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ብጣዕሚ ግኑን ሽም ኣለዎ።</a:t>
            </a: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ብዙሕ መረዳእታ ናይ ምትሓዝ ዓቕሚ ይህበካ፡፡</a:t>
            </a: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ምስ ካልኦት ከምኒ ጉግል ድራይቭን ጉግል ካሌንደርን ዝኣምሰሉ ጽቡቕ ምውዳድ ኣለዎ</a:t>
            </a: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ንመረዳእታን ሓበሬታን ዝኸውን ዓቢይ መተኣላለሺ ዓቕምን ዝሕቱል መረዳእታ ዘጻርን ዘትርፍን ዓቕምታት ኣለዎ። </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ኣውትሉክ ብማይክሮሶፍት ዝቐርብ እዩ።</a:t>
            </a:r>
          </a:p>
          <a:p>
            <a:pPr marL="628650" lvl="1"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 ምቹውነት ኣለዎ</a:t>
            </a:r>
          </a:p>
          <a:p>
            <a:pPr marL="628650" lvl="1"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ምስ ኦፊስ 365ን ዋን ድራይቭን ተዋዲዱ ይሰርሕ</a:t>
            </a:r>
          </a:p>
          <a:p>
            <a:pPr marL="628650" lvl="1"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ጽቡቕ መከታተሊ መዓልትን ስራሕትን ኣለዎ፤ ከም እውን ድልዱል ውሕስነት ኣለዎ</a:t>
            </a:r>
          </a:p>
          <a:p>
            <a:pPr marL="171450"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ያሁ ንነዊሕ ጊዜ ምሳና ዝጸንሐ እዩ። ቐሊል ከም ዝኾነ ተገይሩ ድማ ይፍለጥ። ንሱ ዝህበካ፡</a:t>
            </a:r>
            <a:endParaRPr lang="en-US"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chemeClr val="accent1"/>
                </a:solidFill>
                <a:effectLst/>
                <a:highlight>
                  <a:srgbClr val="FFFF00"/>
                </a:highlight>
              </a:rPr>
              <a:t>ብቐሊሉ ዝመዓራረዩ ርእስታት ክትፈጥር ትኽእል።</a:t>
            </a:r>
            <a:endParaRPr lang="en-US"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ብዙሕ መርዳእታ ናይ ምዕ</a:t>
            </a:r>
            <a:r>
              <a:rPr lang="am-ET" b="0" i="0" dirty="0">
                <a:solidFill>
                  <a:srgbClr val="242424"/>
                </a:solidFill>
                <a:effectLst/>
                <a:latin typeface="Abyssinica SIL" panose="02000000000000000000" pitchFamily="2" charset="0"/>
                <a:ea typeface="Abyssinica SIL" panose="02000000000000000000" pitchFamily="2" charset="0"/>
                <a:cs typeface="Abyssinica SIL" panose="02000000000000000000" pitchFamily="2" charset="0"/>
              </a:rPr>
              <a:t>ቛር ዕድል ይህብ፤ ከምኡ እውን</a:t>
            </a: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ኣብ ውሽጡ ናይ ዜናን ጸባይ ኣየርን እዋናዊ ጸብጻብ የቕርብ።</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ሓዱሽ ናይ ኢሜይል ሒሳብ ክትኸፍት እንከለኻ፤ ንሒሳብካ ውሕስ ክትገብር ነዞም ዝስዕቡ ክትገብር ይግባእ።</a:t>
            </a:r>
            <a:endParaRPr lang="en-US" b="0" i="0" dirty="0">
              <a:solidFill>
                <a:srgbClr val="242424"/>
              </a:solidFill>
              <a:effectLst/>
            </a:endParaRP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ፍልይ ዝበል ናይ መጥቐሚ ሽም፤ ከምኡ እውን፤</a:t>
            </a:r>
          </a:p>
          <a:p>
            <a:pPr marL="628650" lvl="1" indent="-171450">
              <a:lnSpc>
                <a:spcPct val="114000"/>
              </a:lnSpc>
              <a:spcBef>
                <a:spcPts val="0"/>
              </a:spcBef>
              <a:spcAft>
                <a:spcPts val="0"/>
              </a:spcAft>
              <a:buFont typeface="Arial" panose="020B0604020202020204" pitchFamily="34" charset="0"/>
              <a:buChar char="•"/>
            </a:pPr>
            <a:r>
              <a:rPr lang="am-ET" b="0" i="0" dirty="0">
                <a:solidFill>
                  <a:srgbClr val="242424"/>
                </a:solidFill>
                <a:effectLst/>
              </a:rPr>
              <a:t>ድንፉዕ ምሽጢራዊ መሕለፊ ትስርት</a:t>
            </a:r>
            <a:endParaRPr lang="en-US" b="0" i="0" dirty="0">
              <a:solidFill>
                <a:srgbClr val="242424"/>
              </a:solidFill>
              <a:effectLst/>
            </a:endParaRPr>
          </a:p>
          <a:p>
            <a:pPr algn="l">
              <a:lnSpc>
                <a:spcPct val="114000"/>
              </a:lnSpc>
              <a:spcBef>
                <a:spcPts val="0"/>
              </a:spcBef>
              <a:spcAft>
                <a:spcPts val="0"/>
              </a:spcAft>
            </a:pPr>
            <a:r>
              <a:rPr lang="am-ET" b="0" i="0" dirty="0">
                <a:solidFill>
                  <a:srgbClr val="242424"/>
                </a:solidFill>
                <a:effectLst/>
              </a:rPr>
              <a:t>ምሽጢራዊ መሕለፊ ክህልወካ ክኽእል ምእንታን ፈው እነብሎ ሓበሬታ ኣሎ።</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ኣንውሐዮ፤ </a:t>
            </a:r>
            <a:r>
              <a:rPr lang="am-ET" sz="1200" b="0" i="0" kern="1200" dirty="0">
                <a:solidFill>
                  <a:srgbClr val="242424"/>
                </a:solidFill>
                <a:effectLst/>
                <a:latin typeface="+mn-lt"/>
                <a:ea typeface="+mn-ea"/>
                <a:cs typeface="+mn-cs"/>
              </a:rPr>
              <a:t>12</a:t>
            </a:r>
            <a:r>
              <a:rPr lang="en-US" sz="1200" b="0" i="0" kern="1200" dirty="0">
                <a:solidFill>
                  <a:srgbClr val="242424"/>
                </a:solidFill>
                <a:effectLst/>
                <a:latin typeface="+mn-lt"/>
                <a:ea typeface="+mn-ea"/>
                <a:cs typeface="+mn-cs"/>
              </a:rPr>
              <a:t> </a:t>
            </a:r>
            <a:r>
              <a:rPr lang="am-ET" sz="1200" b="0" i="0" kern="1200" dirty="0">
                <a:solidFill>
                  <a:srgbClr val="242424"/>
                </a:solidFill>
                <a:effectLst/>
                <a:latin typeface="+mn-lt"/>
                <a:ea typeface="+mn-ea"/>
                <a:cs typeface="+mn-cs"/>
              </a:rPr>
              <a:t>ዝኸውን መለለዩ ባእታ ግበር። ነዋሕቲ </a:t>
            </a:r>
            <a:r>
              <a:rPr lang="am-ET" b="0" i="0" dirty="0">
                <a:solidFill>
                  <a:srgbClr val="242424"/>
                </a:solidFill>
                <a:effectLst/>
              </a:rPr>
              <a:t>ምሽጢራዊ መሕለፊታት </a:t>
            </a:r>
            <a:r>
              <a:rPr lang="am-ET" sz="1200" b="0" i="0" kern="1200" dirty="0">
                <a:solidFill>
                  <a:srgbClr val="242424"/>
                </a:solidFill>
                <a:effectLst/>
                <a:latin typeface="+mn-lt"/>
                <a:ea typeface="+mn-ea"/>
                <a:cs typeface="+mn-cs"/>
              </a:rPr>
              <a:t>ክግጠሙን ክፍንጸሑን ይኸብዱ እዮም። </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ዝተዛነቑ ባእታታት ግበር፡</a:t>
            </a:r>
            <a:r>
              <a:rPr lang="en-US" b="0" i="0" dirty="0">
                <a:solidFill>
                  <a:srgbClr val="242424"/>
                </a:solidFill>
                <a:effectLst/>
              </a:rPr>
              <a:t> </a:t>
            </a:r>
            <a:r>
              <a:rPr lang="am-ET" b="0" i="0" dirty="0">
                <a:solidFill>
                  <a:srgbClr val="242424"/>
                </a:solidFill>
                <a:effectLst/>
              </a:rPr>
              <a:t>ፊደላት ግበረሉ</a:t>
            </a:r>
            <a:r>
              <a:rPr lang="en-US" b="0" i="0" dirty="0">
                <a:solidFill>
                  <a:srgbClr val="242424"/>
                </a:solidFill>
                <a:effectLst/>
              </a:rPr>
              <a:t> (</a:t>
            </a:r>
            <a:r>
              <a:rPr lang="am-ET" b="0" i="0" dirty="0">
                <a:solidFill>
                  <a:srgbClr val="242424"/>
                </a:solidFill>
                <a:effectLst/>
              </a:rPr>
              <a:t>ላዕለዋይን ታሕተዋይን ፊደል) ቑጽርታት ከም እውን ፍሉያት ባእታታት</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ልሙዳት ቃላታትን ሓረጋትን ኣወግድ፡ </a:t>
            </a:r>
            <a:r>
              <a:rPr lang="am-ET" b="0" i="0" dirty="0">
                <a:solidFill>
                  <a:srgbClr val="242424"/>
                </a:solidFill>
                <a:effectLst/>
              </a:rPr>
              <a:t>ብቐሊሉ ክግመቱ ዝኽእሉ ከም “ፓስዎርድ” ወይ ከዓ “123456” ኣይትጠቐም።</a:t>
            </a: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ነቲ ዝመረጽካዮም ቃላታት ኣተኣሳሲርካ ሓደ ግበሮም፡</a:t>
            </a:r>
            <a:r>
              <a:rPr lang="en-US" b="0" i="0" dirty="0">
                <a:solidFill>
                  <a:srgbClr val="242424"/>
                </a:solidFill>
                <a:effectLst/>
              </a:rPr>
              <a:t> </a:t>
            </a:r>
            <a:r>
              <a:rPr lang="am-ET" b="0" i="0" dirty="0">
                <a:solidFill>
                  <a:srgbClr val="242424"/>
                </a:solidFill>
                <a:effectLst/>
              </a:rPr>
              <a:t>ብወዝቢ ዝተኣከቡ ተኸታተልቲ ቃላት ክትጠምር ትኽእል ኢኻ፤ ከም</a:t>
            </a:r>
            <a:r>
              <a:rPr lang="en-US" b="0" i="0" dirty="0">
                <a:solidFill>
                  <a:srgbClr val="242424"/>
                </a:solidFill>
                <a:effectLst/>
              </a:rPr>
              <a:t> "</a:t>
            </a:r>
            <a:r>
              <a:rPr lang="en-US" b="0" i="0" dirty="0" err="1">
                <a:solidFill>
                  <a:srgbClr val="242424"/>
                </a:solidFill>
                <a:effectLst/>
              </a:rPr>
              <a:t>BlueSkyElephantTree</a:t>
            </a:r>
            <a:r>
              <a:rPr lang="en-US" b="0" i="0" dirty="0">
                <a:solidFill>
                  <a:srgbClr val="242424"/>
                </a:solidFill>
                <a:effectLst/>
              </a:rPr>
              <a:t>"</a:t>
            </a:r>
            <a:r>
              <a:rPr lang="am-ET" b="0" i="0" dirty="0">
                <a:solidFill>
                  <a:srgbClr val="242424"/>
                </a:solidFill>
                <a:effectLst/>
              </a:rPr>
              <a:t> ዝበለ።</a:t>
            </a:r>
          </a:p>
          <a:p>
            <a:pPr marL="171450" indent="-171450" algn="l">
              <a:lnSpc>
                <a:spcPct val="114000"/>
              </a:lnSpc>
              <a:spcBef>
                <a:spcPts val="0"/>
              </a:spcBef>
              <a:spcAft>
                <a:spcPts val="0"/>
              </a:spcAft>
              <a:buFont typeface="Arial" panose="020B0604020202020204" pitchFamily="34" charset="0"/>
              <a:buChar char="•"/>
            </a:pPr>
            <a:endParaRPr lang="en-US" dirty="0">
              <a:solidFill>
                <a:srgbClr val="242424"/>
              </a:solidFill>
            </a:endParaRPr>
          </a:p>
          <a:p>
            <a:pPr algn="l">
              <a:lnSpc>
                <a:spcPct val="114000"/>
              </a:lnSpc>
              <a:spcBef>
                <a:spcPts val="0"/>
              </a:spcBef>
              <a:spcAft>
                <a:spcPts val="0"/>
              </a:spcAft>
            </a:pPr>
            <a:r>
              <a:rPr lang="am-ET" b="0" i="0" dirty="0">
                <a:solidFill>
                  <a:srgbClr val="242424"/>
                </a:solidFill>
                <a:effectLst/>
              </a:rPr>
              <a:t>ምስ እዞም ኣቕረብቲ ክትጅምር፤ ነዞም ዝስዕቡ ተጠቐመሎም፤</a:t>
            </a:r>
          </a:p>
          <a:p>
            <a:pPr algn="l">
              <a:lnSpc>
                <a:spcPct val="114000"/>
              </a:lnSpc>
              <a:spcBef>
                <a:spcPts val="0"/>
              </a:spcBef>
              <a:spcAft>
                <a:spcPts val="0"/>
              </a:spcAft>
            </a:pPr>
            <a:r>
              <a:rPr lang="am-ET" b="0" i="0" dirty="0">
                <a:solidFill>
                  <a:srgbClr val="242424"/>
                </a:solidFill>
                <a:effectLst/>
              </a:rPr>
              <a:t>       ጂሜይል፡</a:t>
            </a:r>
            <a:r>
              <a:rPr lang="en-US" b="0" i="0" dirty="0">
                <a:solidFill>
                  <a:srgbClr val="242424"/>
                </a:solidFill>
                <a:effectLst/>
              </a:rPr>
              <a:t> mail.google.com</a:t>
            </a:r>
            <a:endParaRPr lang="am-ET" b="0" i="0" dirty="0">
              <a:solidFill>
                <a:srgbClr val="242424"/>
              </a:solidFill>
              <a:effectLst/>
            </a:endParaRPr>
          </a:p>
          <a:p>
            <a:pPr algn="l">
              <a:lnSpc>
                <a:spcPct val="114000"/>
              </a:lnSpc>
              <a:spcBef>
                <a:spcPts val="0"/>
              </a:spcBef>
              <a:spcAft>
                <a:spcPts val="0"/>
              </a:spcAft>
            </a:pPr>
            <a:r>
              <a:rPr lang="am-ET" b="0" i="0" dirty="0">
                <a:solidFill>
                  <a:srgbClr val="242424"/>
                </a:solidFill>
                <a:effectLst/>
              </a:rPr>
              <a:t>       ኣውትሉክ፡ </a:t>
            </a:r>
            <a:r>
              <a:rPr lang="en-US" b="0" i="0" dirty="0">
                <a:solidFill>
                  <a:srgbClr val="242424"/>
                </a:solidFill>
                <a:effectLst/>
              </a:rPr>
              <a:t>Outlook: outlook.com</a:t>
            </a:r>
            <a:endParaRPr lang="am-ET" b="0" i="0" dirty="0">
              <a:solidFill>
                <a:srgbClr val="242424"/>
              </a:solidFill>
              <a:effectLst/>
            </a:endParaRPr>
          </a:p>
          <a:p>
            <a:pPr algn="l">
              <a:lnSpc>
                <a:spcPct val="114000"/>
              </a:lnSpc>
              <a:spcBef>
                <a:spcPts val="0"/>
              </a:spcBef>
              <a:spcAft>
                <a:spcPts val="0"/>
              </a:spcAft>
            </a:pPr>
            <a:r>
              <a:rPr lang="am-ET" b="0" i="0" dirty="0">
                <a:solidFill>
                  <a:srgbClr val="242424"/>
                </a:solidFill>
                <a:effectLst/>
              </a:rPr>
              <a:t>       ያሁ፡ </a:t>
            </a:r>
            <a:r>
              <a:rPr lang="en-US" b="0" i="0" dirty="0">
                <a:solidFill>
                  <a:srgbClr val="242424"/>
                </a:solidFill>
                <a:effectLst/>
              </a:rPr>
              <a:t>mail.yahoo.com</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ነቲ ኣገልግሎት ክትጅምር፡ ሽምካ ክትጽሕፍ ኣሎካ፤ ናይ ኢሜይል ኣድራሻ እውን ክትስርት ኣለካ። ኢሜይል ምስ ሰደድካ፤ ኩሉ ዝበጽሖ ሰብ ነቲ ሽምካ ክረኣዮ እዩ።</a:t>
            </a: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l">
              <a:lnSpc>
                <a:spcPct val="114000"/>
              </a:lnSpc>
              <a:spcBef>
                <a:spcPts val="0"/>
              </a:spcBef>
              <a:spcAft>
                <a:spcPts val="0"/>
              </a:spcAft>
              <a:buFont typeface="+mj-lt"/>
              <a:buNone/>
            </a:pPr>
            <a:r>
              <a:rPr lang="am-ET" b="1" i="0" dirty="0">
                <a:solidFill>
                  <a:srgbClr val="242424"/>
                </a:solidFill>
                <a:effectLst/>
              </a:rPr>
              <a:t>ነዞም ዝስዕቡ ክፋላት ኢሜይል ሓደ ብሓድ ኽደሎም።</a:t>
            </a:r>
            <a:endParaRPr lang="en-US" b="1" i="0" dirty="0">
              <a:solidFill>
                <a:srgbClr val="242424"/>
              </a:solidFill>
              <a:effectLst/>
            </a:endParaRPr>
          </a:p>
          <a:p>
            <a:pPr marL="228600" indent="-228600" algn="l">
              <a:lnSpc>
                <a:spcPct val="114000"/>
              </a:lnSpc>
              <a:spcBef>
                <a:spcPts val="0"/>
              </a:spcBef>
              <a:spcAft>
                <a:spcPts val="0"/>
              </a:spcAft>
              <a:buFont typeface="+mj-lt"/>
              <a:buAutoNum type="arabicPeriod"/>
            </a:pPr>
            <a:r>
              <a:rPr lang="am-ET" b="1" i="0" dirty="0">
                <a:solidFill>
                  <a:srgbClr val="242424"/>
                </a:solidFill>
                <a:effectLst/>
              </a:rPr>
              <a:t>መጽሓፋይ ቦታ፡</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am-ET" b="0" i="0" dirty="0">
                <a:solidFill>
                  <a:srgbClr val="242424"/>
                </a:solidFill>
                <a:effectLst/>
              </a:rPr>
              <a:t>እዚ ቑልፊ ሓዲሽ ጽሑፍ ንምጽሓፍ ኣብ ጥቕሚ ይውዕል። ኣብ ርእሲ እቲ ቑልፊ ጠውቕ፤  ምእንታን ሓዱሽ መሽኮት እሜይል ክኽፈተልካ።</a:t>
            </a:r>
            <a:endParaRPr lang="en-US" b="0" i="0" dirty="0">
              <a:solidFill>
                <a:srgbClr val="242424"/>
              </a:solidFill>
              <a:effectLst/>
            </a:endParaRPr>
          </a:p>
          <a:p>
            <a:pPr marL="228600" indent="-228600" algn="l">
              <a:lnSpc>
                <a:spcPct val="114000"/>
              </a:lnSpc>
              <a:spcBef>
                <a:spcPts val="0"/>
              </a:spcBef>
              <a:spcAft>
                <a:spcPts val="0"/>
              </a:spcAft>
              <a:buFont typeface="+mj-lt"/>
              <a:buAutoNum type="arabicPeriod"/>
            </a:pPr>
            <a:r>
              <a:rPr lang="am-ET" b="1" dirty="0">
                <a:solidFill>
                  <a:srgbClr val="242424"/>
                </a:solidFill>
              </a:rPr>
              <a:t>ካብ፡</a:t>
            </a:r>
            <a:endParaRPr lang="en-US" b="1" dirty="0">
              <a:solidFill>
                <a:srgbClr val="242424"/>
              </a:solidFill>
            </a:endParaRPr>
          </a:p>
          <a:p>
            <a:pPr marL="685800" lvl="1" indent="-228600">
              <a:lnSpc>
                <a:spcPct val="114000"/>
              </a:lnSpc>
              <a:spcBef>
                <a:spcPts val="0"/>
              </a:spcBef>
              <a:spcAft>
                <a:spcPts val="0"/>
              </a:spcAft>
              <a:buFont typeface="Arial" panose="020B0604020202020204" pitchFamily="34" charset="0"/>
              <a:buChar char="•"/>
            </a:pPr>
            <a:r>
              <a:rPr lang="am-ET" b="0" i="0" dirty="0">
                <a:solidFill>
                  <a:srgbClr val="242424"/>
                </a:solidFill>
                <a:effectLst/>
              </a:rPr>
              <a:t>እዚ ኢሚይል እዚ ካብ መን ይስደድ ከም ዘሎ ዘርኢ እዩ። እቲ ናትካ ናይ ኢሜይል ሒሳብካ እዩ ክኸውን።</a:t>
            </a:r>
            <a:endParaRPr lang="en-US" b="0" i="0" dirty="0">
              <a:solidFill>
                <a:srgbClr val="242424"/>
              </a:solidFill>
              <a:effectLst/>
            </a:endParaRPr>
          </a:p>
          <a:p>
            <a:pPr marL="228600" indent="-228600" algn="l">
              <a:lnSpc>
                <a:spcPct val="114000"/>
              </a:lnSpc>
              <a:spcBef>
                <a:spcPts val="0"/>
              </a:spcBef>
              <a:spcAft>
                <a:spcPts val="0"/>
              </a:spcAft>
              <a:buFont typeface="+mj-lt"/>
              <a:buAutoNum type="arabicPeriod"/>
            </a:pPr>
            <a:r>
              <a:rPr lang="am-ET" b="1" i="0" dirty="0">
                <a:solidFill>
                  <a:srgbClr val="242424"/>
                </a:solidFill>
                <a:effectLst/>
              </a:rPr>
              <a:t>ናብ</a:t>
            </a:r>
            <a:r>
              <a:rPr lang="en-US" b="1" i="0" dirty="0">
                <a:solidFill>
                  <a:srgbClr val="242424"/>
                </a:solidFill>
                <a:effectLst/>
              </a:rPr>
              <a:t>:</a:t>
            </a:r>
            <a:r>
              <a:rPr lang="en-US" b="1"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am-ET" b="0" i="0" dirty="0">
                <a:solidFill>
                  <a:srgbClr val="242424"/>
                </a:solidFill>
                <a:effectLst/>
              </a:rPr>
              <a:t>ናይቲ መልእኽቲ ዝስደደሉ ሰብ ሒሳብ ኢሜይል ዝጸሓፈሉ እዩ።</a:t>
            </a:r>
            <a:endParaRPr lang="en-US" b="0" i="0" dirty="0">
              <a:solidFill>
                <a:srgbClr val="242424"/>
              </a:solidFill>
              <a:effectLst/>
            </a:endParaRPr>
          </a:p>
          <a:p>
            <a:pPr marL="228600" indent="-228600" algn="l">
              <a:lnSpc>
                <a:spcPct val="114000"/>
              </a:lnSpc>
              <a:spcBef>
                <a:spcPts val="0"/>
              </a:spcBef>
              <a:spcAft>
                <a:spcPts val="0"/>
              </a:spcAft>
              <a:buFont typeface="+mj-lt"/>
              <a:buAutoNum type="arabicPeriod"/>
            </a:pPr>
            <a:r>
              <a:rPr lang="am-ET" b="1" i="0" dirty="0">
                <a:solidFill>
                  <a:srgbClr val="242424"/>
                </a:solidFill>
                <a:effectLst/>
              </a:rPr>
              <a:t>ሲሲ/ቢሲ</a:t>
            </a:r>
            <a:r>
              <a:rPr lang="en-US" b="0" i="0" dirty="0">
                <a:solidFill>
                  <a:srgbClr val="242424"/>
                </a:solidFill>
                <a:effectLst/>
              </a:rPr>
              <a:t>:</a:t>
            </a:r>
          </a:p>
          <a:p>
            <a:pPr marL="628650" lvl="1" indent="-171450" algn="l">
              <a:lnSpc>
                <a:spcPct val="114000"/>
              </a:lnSpc>
              <a:spcBef>
                <a:spcPts val="0"/>
              </a:spcBef>
              <a:spcAft>
                <a:spcPts val="0"/>
              </a:spcAft>
              <a:buFont typeface="Arial" panose="020B0604020202020204" pitchFamily="34" charset="0"/>
              <a:buChar char="•"/>
            </a:pPr>
            <a:r>
              <a:rPr lang="am-ET" b="0" i="0" dirty="0">
                <a:solidFill>
                  <a:srgbClr val="242424"/>
                </a:solidFill>
                <a:effectLst/>
              </a:rPr>
              <a:t>ሲሲ ዝውክል “ቅዳሕ ካርቦን”</a:t>
            </a:r>
            <a:r>
              <a:rPr lang="en-US" b="0" i="0" dirty="0">
                <a:solidFill>
                  <a:srgbClr val="242424"/>
                </a:solidFill>
                <a:effectLst/>
              </a:rPr>
              <a:t> </a:t>
            </a:r>
            <a:r>
              <a:rPr lang="am-ET" b="0" i="0" dirty="0">
                <a:solidFill>
                  <a:srgbClr val="242424"/>
                </a:solidFill>
                <a:effectLst/>
              </a:rPr>
              <a:t>ንዝብል እዩ። ነቲ መልእኽቲ ክርእይዎ ናብ ዝግብኦም ሰባት ኮይኑ ግና ቐንዲ ናይቲ መል እኽቲ ተበጻሕቲ ናብ ዘይኮኑ ሰባት ዝግበር ቅዳሕ እዩ።</a:t>
            </a:r>
            <a:endParaRPr lang="en-US" b="0" i="0" dirty="0">
              <a:solidFill>
                <a:srgbClr val="242424"/>
              </a:solidFill>
              <a:effectLst/>
            </a:endParaRPr>
          </a:p>
          <a:p>
            <a:pPr marL="628650" lvl="1" indent="-171450" algn="l">
              <a:lnSpc>
                <a:spcPct val="114000"/>
              </a:lnSpc>
              <a:spcBef>
                <a:spcPts val="0"/>
              </a:spcBef>
              <a:spcAft>
                <a:spcPts val="0"/>
              </a:spcAft>
              <a:buFont typeface="Arial" panose="020B0604020202020204" pitchFamily="34" charset="0"/>
              <a:buChar char="•"/>
            </a:pPr>
            <a:r>
              <a:rPr lang="am-ET" b="1" i="0" dirty="0">
                <a:solidFill>
                  <a:srgbClr val="242424"/>
                </a:solidFill>
                <a:effectLst/>
              </a:rPr>
              <a:t>ቢሲሲ ዝውክል </a:t>
            </a:r>
            <a:r>
              <a:rPr lang="en-US" b="0" i="0" dirty="0">
                <a:solidFill>
                  <a:srgbClr val="242424"/>
                </a:solidFill>
                <a:effectLst/>
              </a:rPr>
              <a:t>“</a:t>
            </a:r>
            <a:r>
              <a:rPr lang="am-ET" b="0" i="0" dirty="0">
                <a:solidFill>
                  <a:srgbClr val="242424"/>
                </a:solidFill>
                <a:effectLst/>
              </a:rPr>
              <a:t>ዘይርአ ቅዳሕ“ ንዝብል እዩ። ብ</a:t>
            </a:r>
            <a:r>
              <a:rPr lang="en-US" b="0" i="0" dirty="0">
                <a:solidFill>
                  <a:srgbClr val="242424"/>
                </a:solidFill>
                <a:effectLst/>
              </a:rPr>
              <a:t>Blind Carbon Copy". </a:t>
            </a:r>
            <a:r>
              <a:rPr lang="am-ET" b="0" i="0" dirty="0">
                <a:solidFill>
                  <a:srgbClr val="242424"/>
                </a:solidFill>
                <a:effectLst/>
              </a:rPr>
              <a:t> ቢሲሲ</a:t>
            </a:r>
            <a:r>
              <a:rPr lang="en-US" b="0" i="0" dirty="0">
                <a:solidFill>
                  <a:srgbClr val="242424"/>
                </a:solidFill>
                <a:effectLst/>
              </a:rPr>
              <a:t> </a:t>
            </a:r>
            <a:r>
              <a:rPr lang="am-ET" b="0" i="0" dirty="0">
                <a:solidFill>
                  <a:srgbClr val="242424"/>
                </a:solidFill>
                <a:effectLst/>
              </a:rPr>
              <a:t> ንካልኦት ሰባት ዝስደድ ኮይኑ እቲ ናይቲ መልእኽቲ ቐንዲ ተበጻሓይ እንከይፈለጠ ዝስደድ ቅዳሕ እዩ።</a:t>
            </a:r>
            <a:endParaRPr lang="en-US" b="0" i="0" dirty="0">
              <a:solidFill>
                <a:srgbClr val="242424"/>
              </a:solidFill>
              <a:effectLst/>
            </a:endParaRPr>
          </a:p>
          <a:p>
            <a:pPr marL="228600" indent="-228600" algn="l">
              <a:lnSpc>
                <a:spcPct val="114000"/>
              </a:lnSpc>
              <a:spcBef>
                <a:spcPts val="0"/>
              </a:spcBef>
              <a:spcAft>
                <a:spcPts val="0"/>
              </a:spcAft>
              <a:buFont typeface="+mj-lt"/>
              <a:buAutoNum type="arabicPeriod"/>
            </a:pPr>
            <a:r>
              <a:rPr lang="am-ET" b="1" i="0" dirty="0">
                <a:solidFill>
                  <a:srgbClr val="242424"/>
                </a:solidFill>
                <a:effectLst/>
              </a:rPr>
              <a:t>ዋኒን</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am-ET" b="0" i="0" dirty="0">
                <a:solidFill>
                  <a:srgbClr val="242424"/>
                </a:solidFill>
                <a:effectLst/>
              </a:rPr>
              <a:t>እዚኣ ሓጻር መስመር ኣርእስቲ እያ። ንሳ ድማ ነቲ ተቐባላይ እቲ ኢሜይል ብዛዕባ እንታይ ም</a:t>
            </a:r>
            <a:r>
              <a:rPr lang="am-ET" b="0" i="0" dirty="0">
                <a:solidFill>
                  <a:srgbClr val="242424"/>
                </a:solidFill>
                <a:effectLst/>
                <a:latin typeface="Abyssinica SIL" panose="02000000000000000000" pitchFamily="2" charset="0"/>
                <a:ea typeface="Abyssinica SIL" panose="02000000000000000000" pitchFamily="2" charset="0"/>
                <a:cs typeface="Abyssinica SIL" panose="02000000000000000000" pitchFamily="2" charset="0"/>
              </a:rPr>
              <a:t>ዃኑ እትገልጸሉ እያ። ሓጻርን ዘይትህውትትን ትኹን።</a:t>
            </a:r>
            <a:endParaRPr lang="en-US" b="0" i="0" dirty="0">
              <a:solidFill>
                <a:srgbClr val="242424"/>
              </a:solidFill>
              <a:effectLst/>
            </a:endParaRPr>
          </a:p>
          <a:p>
            <a:pPr marL="228600" indent="-228600" algn="l" rtl="0" eaLnBrk="0" fontAlgn="base" hangingPunct="0">
              <a:lnSpc>
                <a:spcPct val="114000"/>
              </a:lnSpc>
              <a:spcBef>
                <a:spcPts val="0"/>
              </a:spcBef>
              <a:spcAft>
                <a:spcPts val="0"/>
              </a:spcAft>
              <a:buFont typeface="+mj-lt"/>
              <a:buAutoNum type="arabicPeriod"/>
            </a:pPr>
            <a:r>
              <a:rPr lang="am-ET" sz="1200" b="1" i="0" kern="1200" dirty="0">
                <a:solidFill>
                  <a:srgbClr val="242424"/>
                </a:solidFill>
                <a:effectLst/>
                <a:latin typeface="+mn-lt"/>
                <a:ea typeface="+mn-ea"/>
                <a:cs typeface="+mn-cs"/>
              </a:rPr>
              <a:t>ቐንዲ ኣካል</a:t>
            </a:r>
            <a:r>
              <a:rPr lang="en-US" sz="1200" b="1" i="0" kern="1200" dirty="0">
                <a:solidFill>
                  <a:srgbClr val="242424"/>
                </a:solidFill>
                <a:effectLst/>
                <a:latin typeface="+mn-lt"/>
                <a:ea typeface="+mn-ea"/>
                <a:cs typeface="+mn-cs"/>
              </a:rPr>
              <a:t>:</a:t>
            </a:r>
          </a:p>
          <a:p>
            <a:pPr marL="685800" lvl="1" indent="-228600" algn="l">
              <a:lnSpc>
                <a:spcPct val="114000"/>
              </a:lnSpc>
              <a:spcBef>
                <a:spcPts val="0"/>
              </a:spcBef>
              <a:spcAft>
                <a:spcPts val="0"/>
              </a:spcAft>
              <a:buFont typeface="Arial" panose="020B0604020202020204" pitchFamily="34" charset="0"/>
              <a:buChar char="•"/>
            </a:pPr>
            <a:r>
              <a:rPr lang="am-ET" b="0" i="0" dirty="0">
                <a:solidFill>
                  <a:srgbClr val="242424"/>
                </a:solidFill>
                <a:effectLst/>
              </a:rPr>
              <a:t>እዚ እቲ መልእኽቲ ዝሰፍረሉ ቦታ እዩ። ብሰላምታ ጀምር፤ ቐንዲ መልእኽትኻ ኣንብር፤ መዛዘሚ መልእኽቲ ከዓ ግበረሉ።</a:t>
            </a:r>
          </a:p>
          <a:p>
            <a:pPr marL="228600" indent="-228600" algn="l">
              <a:lnSpc>
                <a:spcPct val="114000"/>
              </a:lnSpc>
              <a:spcBef>
                <a:spcPts val="0"/>
              </a:spcBef>
              <a:spcAft>
                <a:spcPts val="0"/>
              </a:spcAft>
              <a:buFont typeface="+mj-lt"/>
              <a:buAutoNum type="arabicPeriod"/>
            </a:pPr>
            <a:r>
              <a:rPr lang="am-ET" b="1" i="0" dirty="0">
                <a:solidFill>
                  <a:srgbClr val="242424"/>
                </a:solidFill>
                <a:effectLst/>
              </a:rPr>
              <a:t>መስደዲ ቑልፊ ጠውቕ</a:t>
            </a:r>
            <a:endParaRPr lang="en-US" b="1" i="0" dirty="0">
              <a:solidFill>
                <a:srgbClr val="242424"/>
              </a:solidFill>
              <a:effectLst/>
            </a:endParaRPr>
          </a:p>
          <a:p>
            <a:pPr marL="685800" lvl="1" indent="-228600" algn="l">
              <a:lnSpc>
                <a:spcPct val="114000"/>
              </a:lnSpc>
              <a:spcBef>
                <a:spcPts val="0"/>
              </a:spcBef>
              <a:spcAft>
                <a:spcPts val="0"/>
              </a:spcAft>
              <a:buFont typeface="Arial" panose="020B0604020202020204" pitchFamily="34" charset="0"/>
              <a:buChar char="•"/>
            </a:pPr>
            <a:r>
              <a:rPr lang="am-ET" b="0" i="0" dirty="0">
                <a:solidFill>
                  <a:srgbClr val="242424"/>
                </a:solidFill>
                <a:effectLst/>
              </a:rPr>
              <a:t>ነቲ መልእኽቲ ንምፍናው፤ ነዚ ቑልፊ ጠውቆ።</a:t>
            </a:r>
            <a:endParaRPr lang="en-US" b="0" i="0" dirty="0">
              <a:solidFill>
                <a:srgbClr val="242424"/>
              </a:solidFill>
              <a:effectLst/>
            </a:endParaRPr>
          </a:p>
          <a:p>
            <a:pPr marL="228600" indent="-228600" algn="l">
              <a:lnSpc>
                <a:spcPct val="114000"/>
              </a:lnSpc>
              <a:spcBef>
                <a:spcPts val="0"/>
              </a:spcBef>
              <a:spcAft>
                <a:spcPts val="0"/>
              </a:spcAft>
              <a:buFont typeface="+mj-lt"/>
              <a:buAutoNum type="arabicPeriod"/>
            </a:pPr>
            <a:r>
              <a:rPr lang="am-ET" b="1" i="0" dirty="0">
                <a:solidFill>
                  <a:srgbClr val="242424"/>
                </a:solidFill>
                <a:effectLst/>
              </a:rPr>
              <a:t>መደምሰሲ ቑልፊ፤</a:t>
            </a:r>
            <a:endParaRPr lang="en-US" b="0" i="0" dirty="0">
              <a:solidFill>
                <a:srgbClr val="242424"/>
              </a:solidFill>
              <a:effectLst/>
            </a:endParaRPr>
          </a:p>
          <a:p>
            <a:pPr marL="685800" lvl="1" indent="-228600" algn="l">
              <a:lnSpc>
                <a:spcPct val="114000"/>
              </a:lnSpc>
              <a:spcBef>
                <a:spcPts val="0"/>
              </a:spcBef>
              <a:spcAft>
                <a:spcPts val="0"/>
              </a:spcAft>
              <a:buFont typeface="+mj-lt"/>
              <a:buAutoNum type="arabicPeriod"/>
            </a:pPr>
            <a:r>
              <a:rPr lang="am-ET" b="0" i="0" dirty="0">
                <a:solidFill>
                  <a:srgbClr val="242424"/>
                </a:solidFill>
                <a:effectLst/>
              </a:rPr>
              <a:t>ነዚ ዝተጽሓፈ መልእኽቲ ክትጸርጎ እሞ ከም ብሓዲሽ ክትጅምር እንተድኣ ደሊኻ፤ ነዚ ቑልፊ ጠውቆ።</a:t>
            </a:r>
            <a:endParaRPr lang="en-US" b="0" i="0" dirty="0">
              <a:solidFill>
                <a:srgbClr val="242424"/>
              </a:solidFill>
              <a:effectLst/>
            </a:endParaRP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Community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1.jpe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Elliot@wacoss.org.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eaLnBrk="1" hangingPunct="1"/>
            <a:r>
              <a:rPr lang="am-ET" sz="4400" dirty="0">
                <a:solidFill>
                  <a:schemeClr val="bg1"/>
                </a:solidFill>
                <a:cs typeface="Arial"/>
              </a:rPr>
              <a:t>ስልጠና ክእለት ዲጂታል</a:t>
            </a:r>
            <a:r>
              <a:rPr lang="en-AU" sz="4400" dirty="0">
                <a:solidFill>
                  <a:schemeClr val="bg1"/>
                </a:solidFill>
                <a:cs typeface="Arial"/>
              </a:rPr>
              <a:t> – </a:t>
            </a:r>
            <a:r>
              <a:rPr lang="am-ET" sz="4400" dirty="0">
                <a:solidFill>
                  <a:schemeClr val="bg1"/>
                </a:solidFill>
                <a:cs typeface="Arial"/>
              </a:rPr>
              <a:t>ኢሜይል</a:t>
            </a:r>
            <a:br>
              <a:rPr lang="en-AU" sz="4400" noProof="0" dirty="0">
                <a:solidFill>
                  <a:schemeClr val="bg1"/>
                </a:solidFill>
                <a:cs typeface="Arial" panose="020B0604020202020204" pitchFamily="34" charset="0"/>
              </a:rPr>
            </a:br>
            <a:r>
              <a:rPr lang="am-ET" sz="4400" dirty="0">
                <a:cs typeface="Arial" panose="020B0604020202020204" pitchFamily="34" charset="0"/>
              </a:rPr>
              <a:t>መደብ ተጣበ</a:t>
            </a:r>
            <a:r>
              <a:rPr lang="am-ET" sz="4400" dirty="0">
                <a:latin typeface="Nyala" panose="02000504070300020003" pitchFamily="2" charset="0"/>
                <a:cs typeface="Arial" panose="020B0604020202020204" pitchFamily="34" charset="0"/>
              </a:rPr>
              <a:t>ቕቲ </a:t>
            </a:r>
            <a:r>
              <a:rPr lang="am-ET" sz="4400" dirty="0">
                <a:cs typeface="Arial" panose="020B0604020202020204" pitchFamily="34" charset="0"/>
              </a:rPr>
              <a:t>ማሕበረሰብ</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am-ET" dirty="0"/>
              <a:t>ኣጠቓቕማ ኢሜይል ሒሳብ</a:t>
            </a:r>
            <a:endParaRPr lang="en-AU" dirty="0"/>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algn="l">
              <a:spcBef>
                <a:spcPts val="750"/>
              </a:spcBef>
              <a:spcAft>
                <a:spcPts val="750"/>
              </a:spcAft>
              <a:buFont typeface="Arial" panose="020B0604020202020204" pitchFamily="34" charset="0"/>
              <a:buChar char="•"/>
            </a:pPr>
            <a:r>
              <a:rPr lang="am-ET" b="0" i="0" dirty="0">
                <a:solidFill>
                  <a:schemeClr val="tx1"/>
                </a:solidFill>
                <a:effectLst/>
              </a:rPr>
              <a:t>ናብ ዝተፈላለዩ ግልጋሎታት ፈሪምካ እቶ።</a:t>
            </a:r>
            <a:endParaRPr lang="en-US" b="0" i="0" dirty="0">
              <a:solidFill>
                <a:schemeClr val="tx1"/>
              </a:solidFill>
              <a:effectLst/>
            </a:endParaRPr>
          </a:p>
          <a:p>
            <a:pPr lvl="1">
              <a:spcBef>
                <a:spcPts val="750"/>
              </a:spcBef>
              <a:spcAft>
                <a:spcPts val="750"/>
              </a:spcAft>
            </a:pPr>
            <a:r>
              <a:rPr lang="am-ET" b="0" i="0" dirty="0">
                <a:solidFill>
                  <a:schemeClr val="tx1"/>
                </a:solidFill>
                <a:effectLst/>
              </a:rPr>
              <a:t>መንግስታዊ ግልጋሎታት (ማይ ጎቭ)</a:t>
            </a:r>
            <a:endParaRPr lang="en-US" b="0" i="0" dirty="0">
              <a:solidFill>
                <a:schemeClr val="tx1"/>
              </a:solidFill>
              <a:effectLst/>
            </a:endParaRPr>
          </a:p>
          <a:p>
            <a:pPr lvl="1">
              <a:spcBef>
                <a:spcPts val="750"/>
              </a:spcBef>
              <a:spcAft>
                <a:spcPts val="750"/>
              </a:spcAft>
            </a:pPr>
            <a:r>
              <a:rPr lang="am-ET" b="0" i="0" dirty="0">
                <a:solidFill>
                  <a:schemeClr val="tx1"/>
                </a:solidFill>
                <a:effectLst/>
              </a:rPr>
              <a:t>ኦን ላይን ኣገልግሎት ባንኪ</a:t>
            </a:r>
            <a:endParaRPr lang="en-US" b="0" i="0" dirty="0">
              <a:solidFill>
                <a:schemeClr val="tx1"/>
              </a:solidFill>
              <a:effectLst/>
            </a:endParaRPr>
          </a:p>
          <a:p>
            <a:pPr lvl="1">
              <a:spcBef>
                <a:spcPts val="750"/>
              </a:spcBef>
              <a:spcAft>
                <a:spcPts val="750"/>
              </a:spcAft>
            </a:pPr>
            <a:r>
              <a:rPr lang="am-ET" b="0" i="0" dirty="0">
                <a:solidFill>
                  <a:schemeClr val="tx1"/>
                </a:solidFill>
                <a:effectLst/>
              </a:rPr>
              <a:t>ናይ ዕድጊት ድረ-ገጻት</a:t>
            </a:r>
            <a:endParaRPr lang="en-US" b="0" i="0" dirty="0">
              <a:solidFill>
                <a:schemeClr val="tx1"/>
              </a:solidFill>
              <a:effectLst/>
            </a:endParaRPr>
          </a:p>
          <a:p>
            <a:pPr lvl="1">
              <a:spcBef>
                <a:spcPts val="750"/>
              </a:spcBef>
              <a:spcAft>
                <a:spcPts val="750"/>
              </a:spcAft>
            </a:pPr>
            <a:r>
              <a:rPr lang="am-ET" b="0" i="0" dirty="0">
                <a:solidFill>
                  <a:schemeClr val="tx1"/>
                </a:solidFill>
                <a:effectLst/>
              </a:rPr>
              <a:t>ማሕበራዊ ሚድያ</a:t>
            </a:r>
            <a:endParaRPr lang="en-US" b="0" i="0" dirty="0">
              <a:solidFill>
                <a:schemeClr val="tx1"/>
              </a:solidFill>
              <a:effectLst/>
            </a:endParaRPr>
          </a:p>
          <a:p>
            <a:pPr algn="l">
              <a:spcBef>
                <a:spcPts val="750"/>
              </a:spcBef>
              <a:spcAft>
                <a:spcPts val="750"/>
              </a:spcAft>
              <a:buFont typeface="Arial" panose="020B0604020202020204" pitchFamily="34" charset="0"/>
              <a:buChar char="•"/>
            </a:pPr>
            <a:r>
              <a:rPr lang="am-ET" b="0" i="0" dirty="0">
                <a:solidFill>
                  <a:schemeClr val="tx1"/>
                </a:solidFill>
                <a:effectLst/>
              </a:rPr>
              <a:t>ንኩሎም ኣገልግሎታት ዝተፈላለዩ </a:t>
            </a:r>
            <a:r>
              <a:rPr lang="am-ET" dirty="0">
                <a:solidFill>
                  <a:schemeClr val="tx1"/>
                </a:solidFill>
              </a:rPr>
              <a:t>ምሽጢራዊ መሕለፊታት</a:t>
            </a:r>
            <a:r>
              <a:rPr lang="am-ET" b="0" i="0" dirty="0">
                <a:solidFill>
                  <a:schemeClr val="tx1"/>
                </a:solidFill>
                <a:effectLst/>
              </a:rPr>
              <a:t> ተጠቐም።</a:t>
            </a:r>
            <a:endParaRPr lang="en-US" b="0" i="0" dirty="0">
              <a:solidFill>
                <a:schemeClr val="tx1"/>
              </a:solidFill>
              <a:effectLst/>
            </a:endParaRPr>
          </a:p>
          <a:p>
            <a:pPr>
              <a:spcBef>
                <a:spcPts val="750"/>
              </a:spcBef>
              <a:spcAft>
                <a:spcPts val="750"/>
              </a:spcAft>
            </a:pPr>
            <a:r>
              <a:rPr lang="am-ET" b="0" i="0" dirty="0">
                <a:solidFill>
                  <a:schemeClr val="tx1"/>
                </a:solidFill>
                <a:effectLst/>
              </a:rPr>
              <a:t>ነቶም </a:t>
            </a:r>
            <a:r>
              <a:rPr lang="am-ET" dirty="0">
                <a:solidFill>
                  <a:schemeClr val="tx1"/>
                </a:solidFill>
              </a:rPr>
              <a:t>ምሽጢራዊ መሕለፊታት </a:t>
            </a:r>
            <a:r>
              <a:rPr lang="am-ET" b="0" i="0" dirty="0">
                <a:solidFill>
                  <a:schemeClr val="tx1"/>
                </a:solidFill>
                <a:effectLst/>
              </a:rPr>
              <a:t>ነዋሕትን ዘይግጠሙን ምግባርካ ቐጽል።</a:t>
            </a:r>
            <a:endParaRPr lang="en-AU" dirty="0">
              <a:solidFill>
                <a:schemeClr val="tx1"/>
              </a:solidFill>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am-ET" dirty="0"/>
              <a:t>ኢሜይል እንትጥቀም ጥንቓቐ ግበር።</a:t>
            </a:r>
            <a:endParaRPr lang="en-AU" dirty="0"/>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am-ET" dirty="0">
                <a:solidFill>
                  <a:schemeClr val="tx1"/>
                </a:solidFill>
                <a:latin typeface="+mj-lt"/>
              </a:rPr>
              <a:t>ናይ ቕሸሻ (ፊሺንግ) ኢሜይል</a:t>
            </a:r>
            <a:endParaRPr lang="en-US" b="0" i="0" dirty="0">
              <a:solidFill>
                <a:schemeClr val="tx1"/>
              </a:solidFill>
              <a:effectLst/>
              <a:latin typeface="+mj-lt"/>
            </a:endParaRPr>
          </a:p>
          <a:p>
            <a:pPr marL="342900" indent="-342900">
              <a:spcBef>
                <a:spcPts val="750"/>
              </a:spcBef>
              <a:spcAft>
                <a:spcPts val="750"/>
              </a:spcAft>
              <a:buFont typeface="Arial" panose="020B0604020202020204" pitchFamily="34" charset="0"/>
              <a:buChar char="•"/>
            </a:pPr>
            <a:r>
              <a:rPr lang="am-ET" b="0" i="0" dirty="0">
                <a:solidFill>
                  <a:schemeClr val="tx1"/>
                </a:solidFill>
                <a:effectLst/>
                <a:latin typeface="+mj-lt"/>
              </a:rPr>
              <a:t>መረዳእታ ንምስራቕ ዝስደድ ናይ ሓሶት መልእኽቲ ኢሜይል።</a:t>
            </a:r>
            <a:endParaRPr lang="en-US" b="0" i="0" dirty="0">
              <a:solidFill>
                <a:schemeClr val="tx1"/>
              </a:solidFill>
              <a:effectLst/>
              <a:latin typeface="+mj-lt"/>
            </a:endParaRPr>
          </a:p>
          <a:p>
            <a:pPr marL="342900" indent="-342900">
              <a:spcBef>
                <a:spcPts val="750"/>
              </a:spcBef>
              <a:spcAft>
                <a:spcPts val="750"/>
              </a:spcAft>
              <a:buFont typeface="Arial" panose="020B0604020202020204" pitchFamily="34" charset="0"/>
              <a:buChar char="•"/>
            </a:pPr>
            <a:r>
              <a:rPr lang="am-ET" b="0" i="0" dirty="0">
                <a:solidFill>
                  <a:schemeClr val="tx1"/>
                </a:solidFill>
                <a:effectLst/>
                <a:latin typeface="+mj-lt"/>
              </a:rPr>
              <a:t>ሓቃዊ ይመስል፤ ኮይኑ ግና ሓሰት እዩ።</a:t>
            </a:r>
            <a:endParaRPr lang="en-US" b="0" i="0" dirty="0">
              <a:solidFill>
                <a:schemeClr val="tx1"/>
              </a:solidFill>
              <a:effectLst/>
              <a:latin typeface="+mj-lt"/>
            </a:endParaRPr>
          </a:p>
          <a:p>
            <a:pPr marL="342900" indent="-342900">
              <a:spcBef>
                <a:spcPts val="750"/>
              </a:spcBef>
              <a:spcAft>
                <a:spcPts val="750"/>
              </a:spcAft>
              <a:buFont typeface="Arial" panose="020B0604020202020204" pitchFamily="34" charset="0"/>
              <a:buChar char="•"/>
            </a:pPr>
            <a:r>
              <a:rPr lang="am-ET" b="0" i="0" dirty="0">
                <a:solidFill>
                  <a:schemeClr val="tx1"/>
                </a:solidFill>
                <a:effectLst/>
                <a:latin typeface="+mj-lt"/>
              </a:rPr>
              <a:t>ኣብ መጠራጠርቲ ፈትሊ ርክብ (ሊንክስ) ኣይትጠውቕ።</a:t>
            </a:r>
            <a:endParaRPr lang="en-US" b="0" i="0" dirty="0">
              <a:solidFill>
                <a:schemeClr val="tx1"/>
              </a:solidFill>
              <a:effectLst/>
              <a:latin typeface="+mj-lt"/>
            </a:endParaRPr>
          </a:p>
          <a:p>
            <a:pPr marL="342900" indent="-342900">
              <a:spcBef>
                <a:spcPts val="750"/>
              </a:spcBef>
              <a:spcAft>
                <a:spcPts val="750"/>
              </a:spcAft>
              <a:buFont typeface="Arial" panose="020B0604020202020204" pitchFamily="34" charset="0"/>
              <a:buChar char="•"/>
            </a:pPr>
            <a:r>
              <a:rPr lang="am-ET" b="0" i="0" dirty="0">
                <a:solidFill>
                  <a:schemeClr val="tx1"/>
                </a:solidFill>
                <a:effectLst/>
                <a:latin typeface="+mj-lt"/>
              </a:rPr>
              <a:t>ውልቃዊ መረዳእታ ኣይተካፍል።</a:t>
            </a:r>
            <a:endParaRPr lang="en-US" b="0" i="0" dirty="0">
              <a:solidFill>
                <a:schemeClr val="tx1"/>
              </a:solidFill>
              <a:effectLst/>
              <a:latin typeface="+mj-lt"/>
            </a:endParaRPr>
          </a:p>
          <a:p>
            <a:pPr marL="342900" indent="-342900">
              <a:spcBef>
                <a:spcPts val="750"/>
              </a:spcBef>
              <a:spcAft>
                <a:spcPts val="750"/>
              </a:spcAft>
              <a:buFont typeface="Arial" panose="020B0604020202020204" pitchFamily="34" charset="0"/>
              <a:buChar char="•"/>
            </a:pPr>
            <a:r>
              <a:rPr lang="am-ET" b="0" i="0" dirty="0">
                <a:solidFill>
                  <a:schemeClr val="tx1"/>
                </a:solidFill>
                <a:effectLst/>
                <a:latin typeface="+mj-lt"/>
              </a:rPr>
              <a:t>ቐሸሽቲ አሜይላት እንተጋጥም ሪፓርት  ስደድ።</a:t>
            </a:r>
            <a:endParaRPr lang="en-US" b="0" i="0" dirty="0">
              <a:solidFill>
                <a:schemeClr val="tx1"/>
              </a:solidFill>
              <a:effectLst/>
              <a:latin typeface="+mj-lt"/>
            </a:endParaRPr>
          </a:p>
          <a:p>
            <a:endParaRPr lang="en-AU" dirty="0">
              <a:solidFill>
                <a:schemeClr val="tx1"/>
              </a:solidFill>
              <a:latin typeface="+mj-lt"/>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97689" y="167407"/>
            <a:ext cx="9228138" cy="1325563"/>
          </a:xfrm>
        </p:spPr>
        <p:txBody>
          <a:bodyPr/>
          <a:lstStyle/>
          <a:p>
            <a:r>
              <a:rPr lang="am-ET" dirty="0">
                <a:latin typeface="+mn-lt"/>
                <a:cs typeface="Arial" panose="020B0604020202020204" pitchFamily="34" charset="0"/>
              </a:rPr>
              <a:t>ቕሸሻዊ ምትላል</a:t>
            </a:r>
            <a:endParaRPr lang="en-AU" dirty="0">
              <a:latin typeface="+mn-lt"/>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1325563"/>
          </a:xfrm>
        </p:spPr>
        <p:txBody>
          <a:bodyPr/>
          <a:lstStyle/>
          <a:p>
            <a:pPr marL="0" lvl="0" indent="0">
              <a:lnSpc>
                <a:spcPct val="107000"/>
              </a:lnSpc>
              <a:spcAft>
                <a:spcPts val="800"/>
              </a:spcAft>
              <a:buNone/>
              <a:tabLst>
                <a:tab pos="457200" algn="l"/>
              </a:tabLst>
            </a:pPr>
            <a:r>
              <a:rPr lang="am-ET" kern="100" dirty="0">
                <a:solidFill>
                  <a:schemeClr val="tx1"/>
                </a:solidFill>
                <a:latin typeface="+mj-lt"/>
                <a:cs typeface="Arial" panose="020B0604020202020204" pitchFamily="34" charset="0"/>
              </a:rPr>
              <a:t>እዚ ኢሜይል እዚ ናይ ሓሰት ምዃኑ ዘርእዩ እንታይ ምልክታት ኣለዉ?</a:t>
            </a:r>
            <a:endParaRPr lang="en-US" kern="100" dirty="0">
              <a:solidFill>
                <a:schemeClr val="tx1"/>
              </a:solidFill>
              <a:latin typeface="+mj-lt"/>
              <a:cs typeface="Arial" panose="020B0604020202020204" pitchFamily="34" charset="0"/>
            </a:endParaRP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095453"/>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6751507" cy="461665"/>
          </a:xfrm>
          <a:prstGeom prst="rect">
            <a:avLst/>
          </a:prstGeom>
          <a:noFill/>
        </p:spPr>
        <p:txBody>
          <a:bodyPr wrap="square" rtlCol="0">
            <a:spAutoFit/>
          </a:bodyPr>
          <a:lstStyle/>
          <a:p>
            <a:r>
              <a:rPr lang="am-ET" sz="2400" dirty="0">
                <a:solidFill>
                  <a:srgbClr val="FF0000"/>
                </a:solidFill>
                <a:latin typeface="+mj-lt"/>
                <a:cs typeface="Arial" panose="020B0604020202020204" pitchFamily="34" charset="0"/>
              </a:rPr>
              <a:t>ናይ መንግስቲ ኢሜይል ኣይኮነን</a:t>
            </a:r>
            <a:endParaRPr lang="en-AU" sz="2400" dirty="0">
              <a:solidFill>
                <a:srgbClr val="FF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774261" y="1118538"/>
            <a:ext cx="2635823" cy="3046988"/>
          </a:xfrm>
          <a:prstGeom prst="rect">
            <a:avLst/>
          </a:prstGeom>
          <a:noFill/>
        </p:spPr>
        <p:txBody>
          <a:bodyPr wrap="square" rtlCol="0">
            <a:spAutoFit/>
          </a:bodyPr>
          <a:lstStyle/>
          <a:p>
            <a:r>
              <a:rPr lang="am-ET" sz="2400" dirty="0">
                <a:solidFill>
                  <a:srgbClr val="FF0000"/>
                </a:solidFill>
                <a:latin typeface="+mj-lt"/>
                <a:cs typeface="Arial" panose="020B0604020202020204" pitchFamily="34" charset="0"/>
              </a:rPr>
              <a:t>እዚንም እማኑ ዘጸግም ኣዝዩ ጽቡቕ ዜና እዩ። ንትካል ግብሪ ኣውስትራሊያ ርኸቦም፤ ወይ ከዓ ናብ ማይ ጎቭ ኣቲኻ እዚ መንግስቲ ናይ ብሓቂ ዘእውደካ ምዃኑ ኣረጋግጽ።</a:t>
            </a:r>
            <a:endParaRPr lang="en-AU" sz="2400" dirty="0">
              <a:solidFill>
                <a:srgbClr val="FF0000"/>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0606F271-127A-26D5-BB6E-FA1BB6F850AB}"/>
              </a:ext>
            </a:extLst>
          </p:cNvPr>
          <p:cNvSpPr txBox="1"/>
          <p:nvPr/>
        </p:nvSpPr>
        <p:spPr>
          <a:xfrm>
            <a:off x="9573889" y="4539822"/>
            <a:ext cx="2566447" cy="830997"/>
          </a:xfrm>
          <a:prstGeom prst="rect">
            <a:avLst/>
          </a:prstGeom>
          <a:noFill/>
        </p:spPr>
        <p:txBody>
          <a:bodyPr wrap="square" rtlCol="0">
            <a:spAutoFit/>
          </a:bodyPr>
          <a:lstStyle/>
          <a:p>
            <a:r>
              <a:rPr lang="am-ET" sz="2400" dirty="0">
                <a:solidFill>
                  <a:srgbClr val="FF0000"/>
                </a:solidFill>
                <a:latin typeface="+mn-lt"/>
                <a:cs typeface="Arial" panose="020B0604020202020204" pitchFamily="34" charset="0"/>
              </a:rPr>
              <a:t>መንፈስ ታህዋኽ ይፈጥር ኣሎ።</a:t>
            </a:r>
            <a:endParaRPr lang="en-AU" sz="2400" dirty="0">
              <a:solidFill>
                <a:srgbClr val="FF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200329"/>
          </a:xfrm>
          <a:prstGeom prst="rect">
            <a:avLst/>
          </a:prstGeom>
          <a:noFill/>
        </p:spPr>
        <p:txBody>
          <a:bodyPr wrap="square" rtlCol="0">
            <a:spAutoFit/>
          </a:bodyPr>
          <a:lstStyle/>
          <a:p>
            <a:r>
              <a:rPr lang="am-ET" sz="2400" dirty="0">
                <a:solidFill>
                  <a:srgbClr val="FF0000"/>
                </a:solidFill>
                <a:latin typeface="+mj-lt"/>
                <a:cs typeface="Arial" panose="020B0604020202020204" pitchFamily="34" charset="0"/>
              </a:rPr>
              <a:t>ሚኢታዊ ናይ መንነት ወረቐት ይሓተካ ኣሎ። መንግስቲ ንኸምዚ ዝበለ ሕቶ ብ አኢሜይል ኣይሓትትን።</a:t>
            </a:r>
            <a:endParaRPr lang="en-AU" sz="2400" dirty="0">
              <a:solidFill>
                <a:srgbClr val="FF0000"/>
              </a:solidFill>
              <a:latin typeface="+mj-lt"/>
              <a:cs typeface="Arial" panose="020B0604020202020204" pitchFamily="34" charset="0"/>
            </a:endParaRP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506564" y="3246247"/>
            <a:ext cx="3296179" cy="1200329"/>
          </a:xfrm>
          <a:prstGeom prst="rect">
            <a:avLst/>
          </a:prstGeom>
          <a:noFill/>
        </p:spPr>
        <p:txBody>
          <a:bodyPr wrap="square" rtlCol="0">
            <a:spAutoFit/>
          </a:bodyPr>
          <a:lstStyle/>
          <a:p>
            <a:r>
              <a:rPr lang="am-ET" sz="2400" dirty="0">
                <a:solidFill>
                  <a:srgbClr val="FF0000"/>
                </a:solidFill>
                <a:latin typeface="+mj-lt"/>
                <a:cs typeface="Arial" panose="020B0604020202020204" pitchFamily="34" charset="0"/>
              </a:rPr>
              <a:t>እዚ ምስሊ ትካል ግብሪ ኣውስትራሊያ እንካብ ድረ-ገጽ ዝተቐድሐ እዩ።</a:t>
            </a:r>
            <a:endParaRPr lang="en-AU" sz="2400" dirty="0">
              <a:solidFill>
                <a:srgbClr val="FF0000"/>
              </a:solidFill>
              <a:latin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am-ET" dirty="0"/>
              <a:t>ኣስተብህሎት</a:t>
            </a:r>
            <a:endParaRPr lang="en-AU" dirty="0"/>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algn="l">
              <a:spcBef>
                <a:spcPts val="750"/>
              </a:spcBef>
              <a:spcAft>
                <a:spcPts val="750"/>
              </a:spcAft>
              <a:buFont typeface="Arial" panose="020B0604020202020204" pitchFamily="34" charset="0"/>
              <a:buChar char="•"/>
            </a:pPr>
            <a:r>
              <a:rPr lang="am-ET" b="0" i="0" dirty="0">
                <a:solidFill>
                  <a:srgbClr val="242424"/>
                </a:solidFill>
                <a:effectLst/>
              </a:rPr>
              <a:t>ኢሚይል እንታይ እዩ፤ ንምንታይ ጥቕሚ ኸ ይውዕል</a:t>
            </a:r>
            <a:endParaRPr lang="en-US" b="0" i="0" dirty="0">
              <a:solidFill>
                <a:srgbClr val="242424"/>
              </a:solidFill>
              <a:effectLst/>
            </a:endParaRPr>
          </a:p>
          <a:p>
            <a:pPr algn="l">
              <a:spcBef>
                <a:spcPts val="750"/>
              </a:spcBef>
              <a:spcAft>
                <a:spcPts val="750"/>
              </a:spcAft>
              <a:buFont typeface="Arial" panose="020B0604020202020204" pitchFamily="34" charset="0"/>
              <a:buChar char="•"/>
            </a:pPr>
            <a:r>
              <a:rPr lang="am-ET" b="0" i="0" dirty="0">
                <a:solidFill>
                  <a:srgbClr val="242424"/>
                </a:solidFill>
                <a:effectLst/>
              </a:rPr>
              <a:t>ናይ ኢሜይል ሒሳብ ምስራት</a:t>
            </a:r>
            <a:endParaRPr lang="en-US" b="0" i="0" dirty="0">
              <a:solidFill>
                <a:srgbClr val="242424"/>
              </a:solidFill>
              <a:effectLst/>
            </a:endParaRPr>
          </a:p>
          <a:p>
            <a:pPr algn="l">
              <a:spcBef>
                <a:spcPts val="750"/>
              </a:spcBef>
              <a:spcAft>
                <a:spcPts val="750"/>
              </a:spcAft>
              <a:buFont typeface="Arial" panose="020B0604020202020204" pitchFamily="34" charset="0"/>
              <a:buChar char="•"/>
            </a:pPr>
            <a:r>
              <a:rPr lang="am-ET" dirty="0">
                <a:solidFill>
                  <a:srgbClr val="242424"/>
                </a:solidFill>
              </a:rPr>
              <a:t>ኢሜይል ምጥቃም</a:t>
            </a:r>
            <a:endParaRPr lang="en-US" dirty="0">
              <a:solidFill>
                <a:srgbClr val="242424"/>
              </a:solidFill>
            </a:endParaRPr>
          </a:p>
          <a:p>
            <a:pPr>
              <a:spcBef>
                <a:spcPts val="750"/>
              </a:spcBef>
              <a:spcAft>
                <a:spcPts val="750"/>
              </a:spcAft>
            </a:pPr>
            <a:r>
              <a:rPr lang="am-ET" dirty="0">
                <a:solidFill>
                  <a:srgbClr val="242424"/>
                </a:solidFill>
              </a:rPr>
              <a:t>ድሕነቱ ዝተሓለወ </a:t>
            </a:r>
            <a:r>
              <a:rPr lang="am-ET" b="0" i="0" dirty="0">
                <a:solidFill>
                  <a:srgbClr val="242424"/>
                </a:solidFill>
                <a:effectLst/>
              </a:rPr>
              <a:t>ኢሜይል ክህሊ ምግባር (ቕሸሻ)  </a:t>
            </a:r>
            <a:r>
              <a:rPr lang="en-US" b="0" i="0" dirty="0">
                <a:solidFill>
                  <a:srgbClr val="242424"/>
                </a:solidFill>
                <a:effectLst/>
              </a:rPr>
              <a:t> </a:t>
            </a: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a:p>
            <a:endParaRPr lang="en-AU" dirty="0"/>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am-ET" dirty="0"/>
              <a:t>የቐንየለይ</a:t>
            </a:r>
            <a:r>
              <a:rPr lang="en-AU" dirty="0"/>
              <a:t>!</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am-ET" dirty="0">
                <a:latin typeface="Nyala" panose="02000504070300020003" pitchFamily="2" charset="0"/>
              </a:rPr>
              <a:t>ናይ ቐጻላይ መደብ ሰደቓ ጊዜ</a:t>
            </a:r>
            <a:endParaRPr lang="en-AU" dirty="0"/>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151689"/>
            <a:ext cx="8389938" cy="1361354"/>
          </a:xfrm>
        </p:spPr>
        <p:txBody>
          <a:bodyPr/>
          <a:lstStyle/>
          <a:p>
            <a:pPr algn="ctr" eaLnBrk="1" hangingPunct="1"/>
            <a:r>
              <a:rPr lang="am-ET" sz="4400" noProof="0" dirty="0">
                <a:solidFill>
                  <a:schemeClr val="bg1"/>
                </a:solidFill>
                <a:cs typeface="Arial" panose="020B0604020202020204" pitchFamily="34" charset="0"/>
              </a:rPr>
              <a:t>የ</a:t>
            </a:r>
            <a:r>
              <a:rPr lang="am-ET" sz="4400" noProof="0" dirty="0">
                <a:solidFill>
                  <a:schemeClr val="bg1"/>
                </a:solidFill>
                <a:latin typeface="Nyala" panose="02000504070300020003" pitchFamily="2" charset="0"/>
                <a:cs typeface="Arial" panose="020B0604020202020204" pitchFamily="34" charset="0"/>
              </a:rPr>
              <a:t>ቐንየለይ</a:t>
            </a:r>
            <a:br>
              <a:rPr lang="en-AU" sz="4400" noProof="0" dirty="0">
                <a:solidFill>
                  <a:schemeClr val="bg1"/>
                </a:solidFill>
                <a:cs typeface="Arial" panose="020B0604020202020204" pitchFamily="34" charset="0"/>
              </a:rPr>
            </a:br>
            <a:r>
              <a:rPr lang="am-ET" sz="4400" dirty="0">
                <a:cs typeface="Arial" panose="020B0604020202020204" pitchFamily="34" charset="0"/>
              </a:rPr>
              <a:t>መደብ ተሓለ</a:t>
            </a:r>
            <a:r>
              <a:rPr lang="am-ET" sz="4400" dirty="0">
                <a:latin typeface="Nyala" panose="02000504070300020003" pitchFamily="2" charset="0"/>
                <a:cs typeface="Arial" panose="020B0604020202020204" pitchFamily="34" charset="0"/>
              </a:rPr>
              <a:t>ቐቲ </a:t>
            </a:r>
            <a:r>
              <a:rPr lang="am-ET" sz="4400" dirty="0">
                <a:cs typeface="Arial" panose="020B0604020202020204" pitchFamily="34" charset="0"/>
              </a:rPr>
              <a:t>ማሕበረሰብ</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3278981" y="5657850"/>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543854"/>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a:xfrm>
            <a:off x="300039" y="365125"/>
            <a:ext cx="10315574" cy="1325563"/>
          </a:xfrm>
        </p:spPr>
        <p:txBody>
          <a:bodyPr/>
          <a:lstStyle/>
          <a:p>
            <a:r>
              <a:rPr lang="am-ET" dirty="0"/>
              <a:t>ናይ ኣሰልጣናይ መዘኻኸሪ ነጥብታት፤ ከመይ ኢሜይል  ከም እትገብር</a:t>
            </a:r>
            <a:r>
              <a:rPr lang="en-AU" dirty="0"/>
              <a:t> </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am-ET" dirty="0">
                <a:solidFill>
                  <a:schemeClr val="tx1"/>
                </a:solidFill>
              </a:rPr>
              <a:t>ነዞም ጥራዛት እዚኦም ኣራብሒካ ንተሳተፍቲ ኣዳሉ፡፡</a:t>
            </a:r>
            <a:endParaRPr lang="en-US" dirty="0">
              <a:solidFill>
                <a:schemeClr val="tx1"/>
              </a:solidFill>
            </a:endParaRPr>
          </a:p>
          <a:p>
            <a:pPr>
              <a:spcBef>
                <a:spcPts val="750"/>
              </a:spcBef>
              <a:spcAft>
                <a:spcPts val="750"/>
              </a:spcAft>
            </a:pPr>
            <a:r>
              <a:rPr lang="am-ET" dirty="0">
                <a:solidFill>
                  <a:schemeClr val="tx1"/>
                </a:solidFill>
              </a:rPr>
              <a:t>ነዞም ስላይድ እዚኦም ምስቲ ተታሓሒዙ ዘሎ ናይ መዘኻኸሪ ነጥቢ ብሓደ ቅዳሕ ኣራብሒካ ምሳኻ ኣ</a:t>
            </a:r>
            <a:r>
              <a:rPr lang="am-ET" dirty="0">
                <a:solidFill>
                  <a:schemeClr val="tx1"/>
                </a:solidFill>
                <a:latin typeface="Nyala" panose="02000504070300020003" pitchFamily="2" charset="0"/>
              </a:rPr>
              <a:t>ቐርቦም፤ ምእንታን ክተስትምህር እንተለኻ ክትጥቀመሎም፡፡</a:t>
            </a:r>
            <a:r>
              <a:rPr lang="am-ET" dirty="0">
                <a:solidFill>
                  <a:schemeClr val="tx1"/>
                </a:solidFill>
              </a:rPr>
              <a:t> </a:t>
            </a:r>
            <a:endParaRPr lang="en-US" dirty="0">
              <a:solidFill>
                <a:schemeClr val="tx1"/>
              </a:solidFill>
            </a:endParaRPr>
          </a:p>
          <a:p>
            <a:pPr lvl="1">
              <a:spcBef>
                <a:spcPts val="750"/>
              </a:spcBef>
              <a:spcAft>
                <a:spcPts val="750"/>
              </a:spcAft>
            </a:pPr>
            <a:r>
              <a:rPr lang="am-ET" dirty="0">
                <a:solidFill>
                  <a:schemeClr val="tx1"/>
                </a:solidFill>
              </a:rPr>
              <a:t>ንቶም ስላይዳት ንኹሎም ኣንብብ፤ ብኸምኡ እውን ምስ ትሕዝቶኦም ኣጸቢ</a:t>
            </a:r>
            <a:r>
              <a:rPr lang="am-ET" dirty="0">
                <a:solidFill>
                  <a:schemeClr val="tx1"/>
                </a:solidFill>
                <a:latin typeface="Nyala" panose="02000504070300020003" pitchFamily="2" charset="0"/>
              </a:rPr>
              <a:t>ቕካ ንርእስኻ ኣላሊ፡፡</a:t>
            </a:r>
          </a:p>
          <a:p>
            <a:pPr lvl="1">
              <a:spcBef>
                <a:spcPts val="750"/>
              </a:spcBef>
              <a:spcAft>
                <a:spcPts val="750"/>
              </a:spcAft>
            </a:pPr>
            <a:r>
              <a:rPr lang="am-ET" dirty="0">
                <a:solidFill>
                  <a:schemeClr val="tx1"/>
                </a:solidFill>
                <a:latin typeface="Nyala" panose="02000504070300020003" pitchFamily="2" charset="0"/>
              </a:rPr>
              <a:t>ንተሳተፍቲ እውን ከምኡ ኣንብበሎም፡፡</a:t>
            </a:r>
          </a:p>
          <a:p>
            <a:pPr>
              <a:spcBef>
                <a:spcPts val="750"/>
              </a:spcBef>
              <a:spcAft>
                <a:spcPts val="750"/>
              </a:spcAft>
            </a:pPr>
            <a:r>
              <a:rPr lang="am-ET" dirty="0">
                <a:solidFill>
                  <a:schemeClr val="tx1"/>
                </a:solidFill>
              </a:rPr>
              <a:t>ገለ ሕቶ እንተልዩካ ንኤልዮት ብ</a:t>
            </a:r>
            <a:r>
              <a:rPr lang="en-US" dirty="0">
                <a:solidFill>
                  <a:schemeClr val="tx1"/>
                </a:solidFill>
              </a:rPr>
              <a:t> </a:t>
            </a:r>
            <a:r>
              <a:rPr lang="en-US" dirty="0">
                <a:solidFill>
                  <a:srgbClr val="0E67B2"/>
                </a:solidFill>
                <a:hlinkClick r:id="rId3">
                  <a:extLst>
                    <a:ext uri="{A12FA001-AC4F-418D-AE19-62706E023703}">
                      <ahyp:hlinkClr xmlns:ahyp="http://schemas.microsoft.com/office/drawing/2018/hyperlinkcolor" val="tx"/>
                    </a:ext>
                  </a:extLst>
                </a:hlinkClick>
              </a:rPr>
              <a:t>Elliot@wacoss</a:t>
            </a:r>
            <a:r>
              <a:rPr lang="en-US" dirty="0">
                <a:solidFill>
                  <a:srgbClr val="0070C0"/>
                </a:solidFill>
                <a:hlinkClick r:id="rId3">
                  <a:extLst>
                    <a:ext uri="{A12FA001-AC4F-418D-AE19-62706E023703}">
                      <ahyp:hlinkClr xmlns:ahyp="http://schemas.microsoft.com/office/drawing/2018/hyperlinkcolor" val="tx"/>
                    </a:ext>
                  </a:extLst>
                </a:hlinkClick>
              </a:rPr>
              <a:t>.org.au</a:t>
            </a:r>
            <a:r>
              <a:rPr lang="am-ET" dirty="0">
                <a:solidFill>
                  <a:srgbClr val="0070C0"/>
                </a:solidFill>
              </a:rPr>
              <a:t> </a:t>
            </a:r>
            <a:r>
              <a:rPr lang="am-ET" dirty="0">
                <a:solidFill>
                  <a:schemeClr val="tx1"/>
                </a:solidFill>
              </a:rPr>
              <a:t>ኣቢልካ ቕድሚ እቲ መደብ ምጅማሩ ርኸባ፡፡</a:t>
            </a:r>
            <a:endParaRPr lang="en-US" dirty="0">
              <a:solidFill>
                <a:schemeClr val="tx1"/>
              </a:solidFill>
            </a:endParaRPr>
          </a:p>
          <a:p>
            <a:pPr>
              <a:spcBef>
                <a:spcPts val="750"/>
              </a:spcBef>
              <a:spcAft>
                <a:spcPts val="750"/>
              </a:spcAft>
            </a:pPr>
            <a:r>
              <a:rPr lang="am-ET" dirty="0">
                <a:solidFill>
                  <a:schemeClr val="tx1"/>
                </a:solidFill>
              </a:rPr>
              <a:t>ቅድሚ ምስትምሃር ምጅማርካ፤ ነዞም ስላይዳት እዚኦም ኣይተግለጾም፤ ሸፍኖም፡፡ ብተወሳኺ ነቲ ኣብዚ ዘሎ ጊዜን ዕለትን ምስታ ናይ መወዳእታ መ</a:t>
            </a:r>
            <a:r>
              <a:rPr lang="am-ET" dirty="0">
                <a:solidFill>
                  <a:schemeClr val="tx1"/>
                </a:solidFill>
                <a:latin typeface="Nyala" panose="02000504070300020003" pitchFamily="2" charset="0"/>
              </a:rPr>
              <a:t>ቕረቢት መዓልቲ ኣመዓራርዮ፡፡</a:t>
            </a:r>
            <a:endParaRPr lang="en-US" dirty="0">
              <a:solidFill>
                <a:schemeClr val="tx1"/>
              </a:solidFill>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am-ET" sz="4200" dirty="0">
                <a:solidFill>
                  <a:schemeClr val="tx1"/>
                </a:solidFill>
              </a:rPr>
              <a:t>ኣፍልጦ ንዓዲ ምሃብ</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77500" lnSpcReduction="2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am-ET" sz="3200" dirty="0">
                <a:solidFill>
                  <a:schemeClr val="tx1"/>
                </a:solidFill>
              </a:rPr>
              <a:t>ኣብ መሬት እንዳ ኣባ ከምዘለና ንፈልጥ ኢና፡፡ ኣብዚ ዘለናዮ መሬት ንዝርከቡ ደቂ ኣባት ኣኽብሮት ኣለና፡፡</a:t>
            </a:r>
          </a:p>
          <a:p>
            <a:pPr eaLnBrk="1" hangingPunct="1">
              <a:lnSpc>
                <a:spcPct val="150000"/>
              </a:lnSpc>
              <a:spcBef>
                <a:spcPct val="0"/>
              </a:spcBef>
              <a:spcAft>
                <a:spcPts val="600"/>
              </a:spcAft>
              <a:buNone/>
            </a:pPr>
            <a:r>
              <a:rPr lang="am-ET" sz="3200" dirty="0">
                <a:solidFill>
                  <a:schemeClr val="tx1"/>
                </a:solidFill>
              </a:rPr>
              <a:t>ደቂ ኣባት ኣብዛ መሬት እዚኣ ንሓያሎ ዓመታት ተ</a:t>
            </a:r>
            <a:r>
              <a:rPr lang="am-ET" dirty="0">
                <a:solidFill>
                  <a:schemeClr val="tx1"/>
                </a:solidFill>
                <a:latin typeface="Nyala" panose="02000504070300020003" pitchFamily="2" charset="0"/>
              </a:rPr>
              <a:t>ቐሚጦም እዮም፡፡</a:t>
            </a:r>
            <a:endParaRPr lang="en-US" sz="3200" dirty="0">
              <a:solidFill>
                <a:schemeClr val="tx1"/>
              </a:solidFill>
            </a:endParaRPr>
          </a:p>
          <a:p>
            <a:pPr eaLnBrk="1" hangingPunct="1">
              <a:lnSpc>
                <a:spcPct val="150000"/>
              </a:lnSpc>
              <a:spcBef>
                <a:spcPct val="0"/>
              </a:spcBef>
              <a:spcAft>
                <a:spcPts val="600"/>
              </a:spcAft>
              <a:buNone/>
            </a:pPr>
            <a:r>
              <a:rPr lang="am-ET" sz="3200" dirty="0">
                <a:solidFill>
                  <a:schemeClr val="tx1"/>
                </a:solidFill>
              </a:rPr>
              <a:t>ንኩሎም ደቂ ኣባትን ንዓበይቶምን ኣኽብሮት ኣለና፡፡</a:t>
            </a:r>
            <a:endParaRPr lang="en-US" sz="3200" dirty="0">
              <a:solidFill>
                <a:schemeClr val="tx1"/>
              </a:solidFill>
            </a:endParaRPr>
          </a:p>
          <a:p>
            <a:pPr eaLnBrk="1" hangingPunct="1">
              <a:lnSpc>
                <a:spcPct val="150000"/>
              </a:lnSpc>
              <a:spcBef>
                <a:spcPct val="0"/>
              </a:spcBef>
              <a:spcAft>
                <a:spcPts val="600"/>
              </a:spcAft>
              <a:buNone/>
            </a:pPr>
            <a:r>
              <a:rPr lang="am-ET" sz="3200" dirty="0">
                <a:solidFill>
                  <a:schemeClr val="tx1"/>
                </a:solidFill>
              </a:rPr>
              <a:t>ካብቲ ናቶም ዛንታታት ክንመሃር ንኽእል ኢና፡፡</a:t>
            </a:r>
            <a:r>
              <a:rPr lang="en-US" sz="3200" dirty="0">
                <a:solidFill>
                  <a:schemeClr val="tx1"/>
                </a:solidFill>
              </a:rPr>
              <a:t>.</a:t>
            </a:r>
          </a:p>
          <a:p>
            <a:pPr eaLnBrk="1" hangingPunct="1">
              <a:lnSpc>
                <a:spcPct val="150000"/>
              </a:lnSpc>
              <a:spcBef>
                <a:spcPct val="0"/>
              </a:spcBef>
              <a:spcAft>
                <a:spcPts val="600"/>
              </a:spcAft>
              <a:buNone/>
            </a:pPr>
            <a:r>
              <a:rPr lang="am-ET" sz="3200" dirty="0">
                <a:solidFill>
                  <a:schemeClr val="tx1"/>
                </a:solidFill>
              </a:rPr>
              <a:t>እዛ መሬት እዚኣ ካብ ብኣንተውኡን ንመጻኢን ናይ ደቂ ኣባት መሬት እያ፡፡</a:t>
            </a:r>
            <a:endParaRPr lang="en-US" noProof="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am-ET" dirty="0">
                <a:solidFill>
                  <a:srgbClr val="1962B2"/>
                </a:solidFill>
              </a:rPr>
              <a:t>ኤሜይል</a:t>
            </a:r>
            <a:endParaRPr lang="en-AU" dirty="0">
              <a:solidFill>
                <a:srgbClr val="1962B2"/>
              </a:solidFill>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am-ET" dirty="0"/>
              <a:t>ናይ ምዕራብ ኣውስትራሊያ ናይ ዲጂታል ሓዋሳይ ፕሮጄክት</a:t>
            </a:r>
            <a:endParaRPr lang="en-AU" dirty="0"/>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Community Champions Program </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a:xfrm>
            <a:off x="838200" y="365125"/>
            <a:ext cx="9228138" cy="735013"/>
          </a:xfrm>
        </p:spPr>
        <p:txBody>
          <a:bodyPr/>
          <a:lstStyle/>
          <a:p>
            <a:r>
              <a:rPr lang="am-ET" dirty="0"/>
              <a:t>ናይ እዚ </a:t>
            </a:r>
            <a:r>
              <a:rPr lang="en-US" dirty="0" err="1"/>
              <a:t>ክፍለ</a:t>
            </a:r>
            <a:r>
              <a:rPr lang="en-US" dirty="0"/>
              <a:t>-</a:t>
            </a:r>
            <a:r>
              <a:rPr lang="am-ET" dirty="0"/>
              <a:t>ጊዜ ሓፈሻዊ ስእሊ</a:t>
            </a:r>
            <a:endParaRPr lang="en-AU" dirty="0"/>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a:xfrm>
            <a:off x="838200" y="1100138"/>
            <a:ext cx="10515600" cy="4043362"/>
          </a:xfrm>
        </p:spPr>
        <p:txBody>
          <a:bodyPr/>
          <a:lstStyle/>
          <a:p>
            <a:pPr marL="0" indent="0">
              <a:spcBef>
                <a:spcPts val="750"/>
              </a:spcBef>
              <a:spcAft>
                <a:spcPts val="750"/>
              </a:spcAft>
              <a:buNone/>
            </a:pPr>
            <a:r>
              <a:rPr lang="am-ET" dirty="0">
                <a:solidFill>
                  <a:schemeClr val="tx1"/>
                </a:solidFill>
              </a:rPr>
              <a:t>እዚ </a:t>
            </a:r>
            <a:r>
              <a:rPr lang="en-US" dirty="0" err="1"/>
              <a:t>ክፍለ</a:t>
            </a:r>
            <a:r>
              <a:rPr lang="en-US" dirty="0"/>
              <a:t>-</a:t>
            </a:r>
            <a:r>
              <a:rPr lang="am-ET" dirty="0"/>
              <a:t>ጊዜ </a:t>
            </a:r>
            <a:r>
              <a:rPr lang="am-ET" dirty="0">
                <a:solidFill>
                  <a:schemeClr val="tx1"/>
                </a:solidFill>
              </a:rPr>
              <a:t>እዞም ዝሰዕቡ ክሽፍን እዩ።</a:t>
            </a:r>
            <a:endParaRPr lang="en-US" dirty="0">
              <a:solidFill>
                <a:schemeClr val="tx1"/>
              </a:solidFill>
            </a:endParaRPr>
          </a:p>
          <a:p>
            <a:pPr marL="108000">
              <a:spcBef>
                <a:spcPts val="600"/>
              </a:spcBef>
              <a:spcAft>
                <a:spcPts val="600"/>
              </a:spcAft>
            </a:pPr>
            <a:r>
              <a:rPr lang="am-ET" dirty="0">
                <a:solidFill>
                  <a:schemeClr val="tx1"/>
                </a:solidFill>
              </a:rPr>
              <a:t>ኢሜይል እንታይ እዩ ንምንታይ ዕላማ ኸ ትጥቀመሉ?</a:t>
            </a:r>
          </a:p>
          <a:p>
            <a:pPr marL="108000">
              <a:spcBef>
                <a:spcPts val="600"/>
              </a:spcBef>
              <a:spcAft>
                <a:spcPts val="600"/>
              </a:spcAft>
            </a:pPr>
            <a:r>
              <a:rPr lang="am-ET" dirty="0">
                <a:solidFill>
                  <a:schemeClr val="tx1"/>
                </a:solidFill>
              </a:rPr>
              <a:t>ናይ ኢሜይል ሒሳብ ኣከፋፍታ</a:t>
            </a:r>
          </a:p>
          <a:p>
            <a:pPr marL="108000">
              <a:spcBef>
                <a:spcPts val="600"/>
              </a:spcBef>
              <a:spcAft>
                <a:spcPts val="600"/>
              </a:spcAft>
            </a:pPr>
            <a:r>
              <a:rPr lang="am-ET" dirty="0">
                <a:solidFill>
                  <a:schemeClr val="tx1"/>
                </a:solidFill>
              </a:rPr>
              <a:t>ኢሜይል ምጥቃም</a:t>
            </a:r>
          </a:p>
          <a:p>
            <a:pPr marL="108000">
              <a:spcBef>
                <a:spcPts val="600"/>
              </a:spcBef>
              <a:spcAft>
                <a:spcPts val="600"/>
              </a:spcAft>
            </a:pPr>
            <a:r>
              <a:rPr lang="am-ET" dirty="0">
                <a:solidFill>
                  <a:schemeClr val="tx1"/>
                </a:solidFill>
              </a:rPr>
              <a:t>ኣብ እዋን ምጥቃም ኢሜይል ድሕነት ምሕላው።</a:t>
            </a:r>
            <a:endParaRPr lang="en-US" dirty="0">
              <a:solidFill>
                <a:schemeClr val="tx1"/>
              </a:solidFill>
            </a:endParaRPr>
          </a:p>
          <a:p>
            <a:pPr marL="108000">
              <a:spcBef>
                <a:spcPts val="600"/>
              </a:spcBef>
              <a:spcAft>
                <a:spcPts val="600"/>
              </a:spcAft>
            </a:pPr>
            <a:r>
              <a:rPr lang="am-ET" dirty="0">
                <a:solidFill>
                  <a:schemeClr val="tx1"/>
                </a:solidFill>
              </a:rPr>
              <a:t>ውልቀ ገበናን ድሕነትን</a:t>
            </a:r>
            <a:endParaRPr lang="en-US" dirty="0">
              <a:solidFill>
                <a:schemeClr val="tx1"/>
              </a:solidFill>
            </a:endParaRP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975527" y="1774763"/>
            <a:ext cx="9228138" cy="1325563"/>
          </a:xfrm>
        </p:spPr>
        <p:txBody>
          <a:bodyPr vert="horz" wrap="square" lIns="91440" tIns="45720" rIns="91440" bIns="45720" numCol="1" rtlCol="0" anchor="ctr" anchorCtr="0" compatLnSpc="1">
            <a:prstTxWarp prst="textNoShape">
              <a:avLst/>
            </a:prstTxWarp>
            <a:normAutofit fontScale="90000"/>
          </a:bodyPr>
          <a:lstStyle/>
          <a:p>
            <a:br>
              <a:rPr lang="am-ET" sz="5400" dirty="0"/>
            </a:br>
            <a:r>
              <a:rPr lang="am-ET" sz="5400" dirty="0"/>
              <a:t>ሌላታት</a:t>
            </a:r>
            <a:br>
              <a:rPr lang="am-ET" sz="5400" dirty="0"/>
            </a:br>
            <a:endParaRPr lang="en-AU" sz="5400" noProof="0" dirty="0"/>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975527" y="2984953"/>
            <a:ext cx="5120473" cy="2019581"/>
          </a:xfrm>
        </p:spPr>
        <p:txBody>
          <a:bodyPr/>
          <a:lstStyle/>
          <a:p>
            <a:r>
              <a:rPr lang="am-ET" dirty="0">
                <a:solidFill>
                  <a:schemeClr val="tx1"/>
                </a:solidFill>
              </a:rPr>
              <a:t>ነቲ ጉጅለ ንርእስኻ ኣላሊይ፡፡</a:t>
            </a:r>
            <a:endParaRPr lang="en-AU" dirty="0">
              <a:solidFill>
                <a:schemeClr val="tx1"/>
              </a:solidFill>
            </a:endParaRPr>
          </a:p>
          <a:p>
            <a:r>
              <a:rPr lang="am-ET" dirty="0">
                <a:solidFill>
                  <a:schemeClr val="tx1"/>
                </a:solidFill>
              </a:rPr>
              <a:t>ብዛዕባ ኣጠቓቕማ ኢሜይል ዘለካ ተሞክሮ አካፍል።</a:t>
            </a:r>
          </a:p>
          <a:p>
            <a:r>
              <a:rPr lang="am-ET" dirty="0">
                <a:solidFill>
                  <a:schemeClr val="tx1"/>
                </a:solidFill>
              </a:rPr>
              <a:t>ኢሜይል ሒሳብ አለካ ዶ? ንምንታይ ዋኒናት ኢኻ ተጠቒምካሉ?</a:t>
            </a:r>
            <a:endParaRPr lang="en-AU" dirty="0">
              <a:solidFill>
                <a:schemeClr val="tx1"/>
              </a:solidFill>
            </a:endParaRP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57200"/>
            <a:ext cx="4847771" cy="1600200"/>
          </a:xfrm>
        </p:spPr>
        <p:txBody>
          <a:bodyPr/>
          <a:lstStyle/>
          <a:p>
            <a:r>
              <a:rPr lang="am-ET" sz="4400" dirty="0"/>
              <a:t>ኢሜይል እንታይ እዩ</a:t>
            </a:r>
            <a:r>
              <a:rPr lang="en-AU" sz="4400" dirty="0"/>
              <a:t>?</a:t>
            </a:r>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3811588"/>
          </a:xfrm>
        </p:spPr>
        <p:txBody>
          <a:bodyPr/>
          <a:lstStyle/>
          <a:p>
            <a:pPr algn="l">
              <a:spcBef>
                <a:spcPts val="750"/>
              </a:spcBef>
              <a:spcAft>
                <a:spcPts val="750"/>
              </a:spcAft>
              <a:buFont typeface="Arial" panose="020B0604020202020204" pitchFamily="34" charset="0"/>
              <a:buChar char="•"/>
            </a:pPr>
            <a:r>
              <a:rPr lang="am-ET" sz="3200" b="0" i="0" dirty="0">
                <a:solidFill>
                  <a:srgbClr val="242424"/>
                </a:solidFill>
                <a:effectLst/>
                <a:latin typeface="+mj-lt"/>
              </a:rPr>
              <a:t>ምስዳድን ምቕባልን መልእኽቲ</a:t>
            </a:r>
          </a:p>
          <a:p>
            <a:pPr>
              <a:spcBef>
                <a:spcPts val="750"/>
              </a:spcBef>
              <a:spcAft>
                <a:spcPts val="750"/>
              </a:spcAft>
              <a:buFont typeface="Arial" panose="020B0604020202020204" pitchFamily="34" charset="0"/>
              <a:buChar char="•"/>
            </a:pPr>
            <a:r>
              <a:rPr lang="am-ET" sz="3200" dirty="0">
                <a:solidFill>
                  <a:srgbClr val="242424"/>
                </a:solidFill>
                <a:latin typeface="+mj-lt"/>
              </a:rPr>
              <a:t>ዶሴታት/ሰነዳት ተታሕዘሉ</a:t>
            </a:r>
          </a:p>
          <a:p>
            <a:pPr>
              <a:spcBef>
                <a:spcPts val="750"/>
              </a:spcBef>
              <a:spcAft>
                <a:spcPts val="750"/>
              </a:spcAft>
              <a:buFont typeface="Arial" panose="020B0604020202020204" pitchFamily="34" charset="0"/>
              <a:buChar char="•"/>
            </a:pPr>
            <a:r>
              <a:rPr lang="am-ET" sz="3200" dirty="0">
                <a:solidFill>
                  <a:srgbClr val="242424"/>
                </a:solidFill>
                <a:latin typeface="+mj-lt"/>
              </a:rPr>
              <a:t>ንውልቂን ንትካልን ጥቕሚ ይውዕል</a:t>
            </a:r>
          </a:p>
          <a:p>
            <a:pPr>
              <a:spcBef>
                <a:spcPts val="750"/>
              </a:spcBef>
              <a:spcAft>
                <a:spcPts val="750"/>
              </a:spcAft>
              <a:buFont typeface="Arial" panose="020B0604020202020204" pitchFamily="34" charset="0"/>
              <a:buChar char="•"/>
            </a:pPr>
            <a:r>
              <a:rPr lang="am-ET" sz="3200" dirty="0">
                <a:solidFill>
                  <a:srgbClr val="242424"/>
                </a:solidFill>
                <a:latin typeface="+mj-lt"/>
              </a:rPr>
              <a:t>ኣገልግሎቱ ፈሪምካ እዩ ዝኸፈተልካ። </a:t>
            </a:r>
          </a:p>
          <a:p>
            <a:endParaRPr lang="en-AU" sz="2400" dirty="0"/>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pPr>
                <a:defRPr/>
              </a:pPr>
              <a:t>7</a:t>
            </a:fld>
            <a:endParaRPr lang="en-AU" altLang="en-US"/>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am-ET" dirty="0"/>
              <a:t>መቕረብቲ ግልጋሎት ኢሜይል</a:t>
            </a:r>
            <a:endParaRPr lang="en-AU" dirty="0"/>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algn="l">
              <a:spcBef>
                <a:spcPts val="750"/>
              </a:spcBef>
              <a:spcAft>
                <a:spcPts val="750"/>
              </a:spcAft>
              <a:buFont typeface="Arial" panose="020B0604020202020204" pitchFamily="34" charset="0"/>
              <a:buChar char="•"/>
            </a:pPr>
            <a:r>
              <a:rPr lang="am-ET" sz="2800" i="0" dirty="0">
                <a:solidFill>
                  <a:srgbClr val="242424"/>
                </a:solidFill>
                <a:effectLst/>
                <a:latin typeface="+mj-lt"/>
              </a:rPr>
              <a:t>ምሕራይ</a:t>
            </a:r>
            <a:r>
              <a:rPr lang="am-ET" sz="2800" b="1" i="0" dirty="0">
                <a:solidFill>
                  <a:srgbClr val="242424"/>
                </a:solidFill>
                <a:effectLst/>
                <a:latin typeface="+mj-lt"/>
              </a:rPr>
              <a:t> መቕረባይ ግልጋሎት </a:t>
            </a:r>
            <a:r>
              <a:rPr lang="am-ET" sz="2800" i="0" dirty="0">
                <a:solidFill>
                  <a:srgbClr val="242424"/>
                </a:solidFill>
                <a:effectLst/>
                <a:latin typeface="+mj-lt"/>
              </a:rPr>
              <a:t>ኢንተርኔት</a:t>
            </a:r>
            <a:r>
              <a:rPr lang="en-US" sz="2800" i="0" dirty="0">
                <a:solidFill>
                  <a:srgbClr val="242424"/>
                </a:solidFill>
                <a:effectLst/>
                <a:latin typeface="+mj-lt"/>
              </a:rPr>
              <a:t>: </a:t>
            </a:r>
            <a:r>
              <a:rPr lang="am-ET" sz="2800" i="0" dirty="0">
                <a:solidFill>
                  <a:srgbClr val="242424"/>
                </a:solidFill>
                <a:effectLst/>
                <a:latin typeface="+mj-lt"/>
              </a:rPr>
              <a:t>ኣማራጽታት ነዞም ዝስዕቡ ይሓውስ፡ ጂሜይል፤ ኣውትሉክ፤ ከምኡ እውን ያሁ፡፡</a:t>
            </a:r>
            <a:endParaRPr lang="en-US" sz="2800" b="0" i="0" dirty="0">
              <a:solidFill>
                <a:srgbClr val="242424"/>
              </a:solidFill>
              <a:effectLst/>
              <a:latin typeface="+mj-lt"/>
            </a:endParaRPr>
          </a:p>
          <a:p>
            <a:pPr algn="l">
              <a:spcBef>
                <a:spcPts val="750"/>
              </a:spcBef>
              <a:spcAft>
                <a:spcPts val="750"/>
              </a:spcAft>
              <a:buFont typeface="Arial" panose="020B0604020202020204" pitchFamily="34" charset="0"/>
              <a:buChar char="•"/>
            </a:pPr>
            <a:r>
              <a:rPr lang="am-ET" sz="2800" b="1" i="0" dirty="0">
                <a:solidFill>
                  <a:srgbClr val="242424"/>
                </a:solidFill>
                <a:effectLst/>
                <a:latin typeface="+mj-lt"/>
              </a:rPr>
              <a:t>ሓዱሽ ናይ ኢሜይል ሒሳብ ምኽፋት</a:t>
            </a:r>
            <a:r>
              <a:rPr lang="en-US" sz="2800" b="0" i="0" dirty="0">
                <a:solidFill>
                  <a:srgbClr val="242424"/>
                </a:solidFill>
                <a:effectLst/>
                <a:latin typeface="+mj-lt"/>
              </a:rPr>
              <a:t>: </a:t>
            </a:r>
            <a:r>
              <a:rPr lang="am-ET" sz="2800" b="0" i="0" dirty="0">
                <a:solidFill>
                  <a:srgbClr val="242424"/>
                </a:solidFill>
                <a:effectLst/>
                <a:latin typeface="+mj-lt"/>
              </a:rPr>
              <a:t>ሓደ መጸውዒ ሽም ከምኡ እውን ምሽጢራዊ መሕለፊ ምረጽ፡፡</a:t>
            </a:r>
            <a:endParaRPr lang="en-AU" sz="280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pPr>
                <a:defRPr/>
              </a:pPr>
              <a:t>8</a:t>
            </a:fld>
            <a:endParaRPr lang="en-AU" altLang="en-US"/>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6" y="16302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en-AU" dirty="0"/>
              <a:t>Writing emails </a:t>
            </a:r>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68076"/>
          </a:xfrm>
          <a:prstGeom prst="rect">
            <a:avLst/>
          </a:prstGeom>
          <a:solidFill>
            <a:srgbClr val="F2F6FC"/>
          </a:solidFill>
        </p:spPr>
        <p:txBody>
          <a:bodyPr wrap="square" rtlCol="0">
            <a:spAutoFit/>
          </a:bodyPr>
          <a:lstStyle/>
          <a:p>
            <a:r>
              <a:rPr lang="en-AU" sz="1600" dirty="0"/>
              <a:t>New Message</a:t>
            </a:r>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34615"/>
          </a:xfrm>
          <a:prstGeom prst="rect">
            <a:avLst/>
          </a:prstGeom>
          <a:noFill/>
        </p:spPr>
        <p:txBody>
          <a:bodyPr wrap="square" rtlCol="0">
            <a:spAutoFit/>
          </a:bodyPr>
          <a:lstStyle/>
          <a:p>
            <a:r>
              <a:rPr lang="en-AU" sz="1400" dirty="0"/>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34615"/>
          </a:xfrm>
          <a:prstGeom prst="rect">
            <a:avLst/>
          </a:prstGeom>
          <a:noFill/>
        </p:spPr>
        <p:txBody>
          <a:bodyPr wrap="square" rtlCol="0">
            <a:spAutoFit/>
          </a:bodyPr>
          <a:lstStyle/>
          <a:p>
            <a:r>
              <a:rPr lang="en-AU" sz="1400" dirty="0"/>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34615"/>
          </a:xfrm>
          <a:prstGeom prst="rect">
            <a:avLst/>
          </a:prstGeom>
          <a:noFill/>
        </p:spPr>
        <p:txBody>
          <a:bodyPr wrap="square" rtlCol="0">
            <a:spAutoFit/>
          </a:bodyPr>
          <a:lstStyle/>
          <a:p>
            <a:r>
              <a:rPr lang="en-AU" sz="1400" dirty="0"/>
              <a:t>Reminder: digital skills workshop - email</a:t>
            </a:r>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848067"/>
          </a:xfrm>
          <a:prstGeom prst="rect">
            <a:avLst/>
          </a:prstGeom>
          <a:noFill/>
        </p:spPr>
        <p:txBody>
          <a:bodyPr wrap="square" rtlCol="0">
            <a:spAutoFit/>
          </a:bodyPr>
          <a:lstStyle/>
          <a:p>
            <a:r>
              <a:rPr lang="en-AU" sz="1400" dirty="0"/>
              <a:t>Dear [friend]</a:t>
            </a:r>
          </a:p>
          <a:p>
            <a:endParaRPr lang="en-AU" sz="1400" dirty="0"/>
          </a:p>
          <a:p>
            <a:r>
              <a:rPr lang="en-AU" sz="1400" dirty="0"/>
              <a:t>I hope this email finds you well.</a:t>
            </a:r>
          </a:p>
          <a:p>
            <a:endParaRPr lang="en-AU" sz="1400" dirty="0"/>
          </a:p>
          <a:p>
            <a:r>
              <a:rPr lang="en-AU" sz="1400" dirty="0"/>
              <a:t>This is a friendly reminder that we have a Digital Skills workshop coming up about email. In this workshop, we will cover how to set up an email account, how to write and reply to emails, and how to stay safe online with emails.</a:t>
            </a:r>
          </a:p>
          <a:p>
            <a:endParaRPr lang="en-AU" sz="1400" dirty="0"/>
          </a:p>
          <a:p>
            <a:r>
              <a:rPr lang="en-AU" sz="1400" dirty="0"/>
              <a:t>If you have any questions, please contact me at </a:t>
            </a:r>
            <a:r>
              <a:rPr lang="en-AU" sz="1400" dirty="0">
                <a:hlinkClick r:id="rId5"/>
              </a:rPr>
              <a:t>digitalinclusion@wacoss.org.au</a:t>
            </a:r>
            <a:r>
              <a:rPr lang="en-AU" sz="1400" dirty="0"/>
              <a:t> </a:t>
            </a:r>
          </a:p>
          <a:p>
            <a:endParaRPr lang="en-AU" sz="1400" dirty="0"/>
          </a:p>
          <a:p>
            <a:r>
              <a:rPr lang="en-AU" sz="1400" dirty="0"/>
              <a:t>I hope to see you there</a:t>
            </a:r>
          </a:p>
          <a:p>
            <a:r>
              <a:rPr lang="en-AU" sz="1400" dirty="0"/>
              <a:t>Elliot</a:t>
            </a:r>
          </a:p>
          <a:p>
            <a:r>
              <a:rPr lang="en-AU" sz="1400" dirty="0"/>
              <a:t>Senior Training and Project Officer</a:t>
            </a:r>
          </a:p>
          <a:p>
            <a:r>
              <a:rPr lang="en-AU" sz="1400" dirty="0"/>
              <a:t>WA Digital Inclusion Project</a:t>
            </a: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F9473078-E123-4D74-8E23-0CE337DB38C0}">
  <ds:schemaRefs>
    <ds:schemaRef ds:uri="http://schemas.microsoft.com/sharepoint/v3/contenttype/forms"/>
  </ds:schemaRefs>
</ds:datastoreItem>
</file>

<file path=customXml/itemProps2.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15B5E0-0E72-4946-AB1B-DA6EAFD6F5C6}">
  <ds:schemaRefs>
    <ds:schemaRef ds:uri="5e5d6256-5200-4c34-82a9-8b0b259790ba"/>
    <ds:schemaRef ds:uri="http://purl.org/dc/elements/1.1/"/>
    <ds:schemaRef ds:uri="http://purl.org/dc/terms/"/>
    <ds:schemaRef ds:uri="http://schemas.microsoft.com/office/infopath/2007/PartnerControls"/>
    <ds:schemaRef ds:uri="2cc45243-29f6-4a1c-995b-35ed14ae441a"/>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Widescreen</PresentationFormat>
  <Paragraphs>212</Paragraphs>
  <Slides>16</Slides>
  <Notes>16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16</vt:i4>
      </vt:variant>
    </vt:vector>
  </HeadingPairs>
  <TitlesOfParts>
    <vt:vector size="29" baseType="lpstr">
      <vt:lpstr>Abyssinica SIL</vt:lpstr>
      <vt:lpstr>Calibri</vt:lpstr>
      <vt:lpstr>Arial</vt:lpstr>
      <vt:lpstr>Kanit</vt:lpstr>
      <vt:lpstr>Nyala</vt:lpstr>
      <vt:lpstr>DIP_white</vt:lpstr>
      <vt:lpstr>1_DIP_blue</vt:lpstr>
      <vt:lpstr>3_DIP_gradient</vt:lpstr>
      <vt:lpstr>2_DIP_blue_noacknowledgment</vt:lpstr>
      <vt:lpstr>1_DIP_white_noacknowledgement</vt:lpstr>
      <vt:lpstr>2_DIP_gradient_noacknowledgement</vt:lpstr>
      <vt:lpstr>DIP_white</vt:lpstr>
      <vt:lpstr>1_DIP_white</vt:lpstr>
      <vt:lpstr>ስልጠና ክእለት ዲጂታል – ኢሜይል መደብ ተጣበቕቲ ማሕበረሰብ</vt:lpstr>
      <vt:lpstr>ናይ ኣሰልጣናይ መዘኻኸሪ ነጥብታት፤ ከመይ ኢሜይል  ከም እትገብር </vt:lpstr>
      <vt:lpstr>ኣፍልጦ ንዓዲ ምሃብ</vt:lpstr>
      <vt:lpstr>ኤሜይል</vt:lpstr>
      <vt:lpstr>ናይ እዚ ክፍለ-ጊዜ ሓፈሻዊ ስእሊ</vt:lpstr>
      <vt:lpstr> ሌላታት </vt:lpstr>
      <vt:lpstr>ኢሜይል እንታይ እዩ?</vt:lpstr>
      <vt:lpstr>መቕረብቲ ግልጋሎት ኢሜይል</vt:lpstr>
      <vt:lpstr>Writing emails </vt:lpstr>
      <vt:lpstr>ኣጠቓቕማ ኢሜይል ሒሳብ</vt:lpstr>
      <vt:lpstr>ኢሜይል እንትጥቀም ጥንቓቐ ግበር።</vt:lpstr>
      <vt:lpstr>ቕሸሻዊ ምትላል</vt:lpstr>
      <vt:lpstr>PowerPoint Presentation</vt:lpstr>
      <vt:lpstr>ኣስተብህሎት</vt:lpstr>
      <vt:lpstr>የቐንየለይ!</vt:lpstr>
      <vt:lpstr>የቐንየለይ መደብ ተሓለቐቲ ማሕበረሰብ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2025-04-28T04:52:20Z</dcterms:created>
  <dcterms:modified xsi:type="dcterms:W3CDTF">2025-09-27T11:01:02Z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