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Kanit" panose="020B0604020202020204" charset="-34"/>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28061" autoAdjust="0"/>
  </p:normalViewPr>
  <p:slideViewPr>
    <p:cSldViewPr snapToGrid="0">
      <p:cViewPr varScale="1">
        <p:scale>
          <a:sx n="22" d="100"/>
          <a:sy n="22" d="100"/>
        </p:scale>
        <p:origin x="2986" y="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14000"/>
              </a:lnSpc>
              <a:spcBef>
                <a:spcPts val="0"/>
              </a:spcBef>
              <a:spcAft>
                <a:spcPts val="0"/>
              </a:spcAft>
              <a:buClrTx/>
              <a:buSzTx/>
              <a:buFontTx/>
              <a:buNone/>
              <a:tabLst/>
              <a:defRPr/>
            </a:pPr>
            <a:r>
              <a:rPr lang="en-US" b="1" i="0" dirty="0" err="1">
                <a:effectLst/>
              </a:rPr>
              <a:t>myGov</a:t>
            </a:r>
            <a:r>
              <a:rPr lang="en-US" b="1" i="0" dirty="0">
                <a:effectLst/>
              </a:rPr>
              <a:t> </a:t>
            </a:r>
            <a:r>
              <a:rPr lang="prs-AF" b="1" i="0" dirty="0">
                <a:effectLst/>
              </a:rPr>
              <a:t>: </a:t>
            </a:r>
            <a:r>
              <a:rPr lang="prs-AF" b="1" dirty="0"/>
              <a:t>یک راه امن برای دسترسی به خدمات آنلاین</a:t>
            </a:r>
            <a:r>
              <a:rPr lang="en-US" b="1" i="0" dirty="0">
                <a:effectLst/>
              </a:rPr>
              <a:t>.</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خدمات دولتی زیادی برای پیگیری وجود دارد – صحت، مالیات، تقاعدی و غیره.</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در میان این همه کاغذ، آسان است که چیزی را فراموش کنید.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en-US" dirty="0"/>
              <a:t>MyGov</a:t>
            </a:r>
            <a:r>
              <a:rPr lang="prs-AF" dirty="0"/>
              <a:t> </a:t>
            </a:r>
            <a:r>
              <a:rPr lang="en-US" dirty="0"/>
              <a:t> </a:t>
            </a:r>
            <a:r>
              <a:rPr lang="prs-AF" dirty="0"/>
              <a:t>به شما راهی می‌دهد تا همه این‌ها را به‌صورت امن و آنلاین برنامه ریزی کنید، با یک ورود و یک رمز عبور.</a:t>
            </a:r>
          </a:p>
          <a:p>
            <a:pPr algn="l">
              <a:lnSpc>
                <a:spcPct val="114000"/>
              </a:lnSpc>
              <a:spcBef>
                <a:spcPts val="0"/>
              </a:spcBef>
              <a:spcAft>
                <a:spcPts val="0"/>
              </a:spcAft>
            </a:pPr>
            <a:endParaRPr lang="en-US" b="0" i="0" dirty="0">
              <a:effectLst/>
            </a:endParaRPr>
          </a:p>
          <a:p>
            <a:pPr marL="0" marR="0" lvl="0" indent="0" algn="r" defTabSz="914400" rtl="1" eaLnBrk="0" fontAlgn="base" latinLnBrk="0" hangingPunct="0">
              <a:lnSpc>
                <a:spcPct val="114000"/>
              </a:lnSpc>
              <a:spcBef>
                <a:spcPts val="0"/>
              </a:spcBef>
              <a:spcAft>
                <a:spcPts val="0"/>
              </a:spcAft>
              <a:buClrTx/>
              <a:buSzTx/>
              <a:buFontTx/>
              <a:buNone/>
              <a:tabLst/>
              <a:defRPr/>
            </a:pPr>
            <a:r>
              <a:rPr lang="en-US" b="1" dirty="0" err="1"/>
              <a:t>myGov</a:t>
            </a:r>
            <a:r>
              <a:rPr lang="prs-AF" b="1" dirty="0"/>
              <a:t> </a:t>
            </a:r>
            <a:r>
              <a:rPr lang="en-US" b="1" dirty="0"/>
              <a:t> </a:t>
            </a:r>
            <a:r>
              <a:rPr lang="prs-AF" b="1" dirty="0"/>
              <a:t>مکاتبات را به‌صورت امن نگهداری میکند.</a:t>
            </a:r>
            <a:endParaRPr lang="prs-AF" b="1" i="0" dirty="0">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ممکن است معلومات مهم زیادی برای خواندن دربارهٔ خدمات دولتی وجود داشته باشد.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وبسایت </a:t>
            </a:r>
            <a:r>
              <a:rPr lang="en-US" dirty="0" err="1"/>
              <a:t>myGov</a:t>
            </a:r>
            <a:r>
              <a:rPr lang="prs-AF" dirty="0"/>
              <a:t> </a:t>
            </a:r>
            <a:r>
              <a:rPr lang="en-US" dirty="0"/>
              <a:t> </a:t>
            </a:r>
            <a:r>
              <a:rPr lang="prs-AF" dirty="0"/>
              <a:t>همه این سوابق را در </a:t>
            </a:r>
            <a:r>
              <a:rPr lang="prs-AF" b="1" dirty="0"/>
              <a:t>صندوق دریافتی </a:t>
            </a:r>
            <a:r>
              <a:rPr lang="en-US" b="1" dirty="0" err="1"/>
              <a:t>myGov</a:t>
            </a:r>
            <a:r>
              <a:rPr lang="prs-AF" b="1" dirty="0"/>
              <a:t> </a:t>
            </a:r>
            <a:r>
              <a:rPr lang="en-US" b="1" dirty="0"/>
              <a:t> </a:t>
            </a:r>
            <a:r>
              <a:rPr lang="prs-AF" dirty="0"/>
              <a:t>شما امن نگه می‌دارد.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آن‌ها به شما اطلاع می‌دهند وقتی نامه یا پیام جدیدی دریافت شده است، تا هیچ چیزی را از دست ندهید.</a:t>
            </a:r>
          </a:p>
          <a:p>
            <a:pPr marL="0" indent="0" algn="l">
              <a:lnSpc>
                <a:spcPct val="114000"/>
              </a:lnSpc>
              <a:spcBef>
                <a:spcPts val="0"/>
              </a:spcBef>
              <a:spcAft>
                <a:spcPts val="0"/>
              </a:spcAft>
              <a:buFont typeface="Arial" panose="020B0604020202020204" pitchFamily="34" charset="0"/>
              <a:buNone/>
            </a:pPr>
            <a:endParaRPr lang="en-US" b="0" i="0" dirty="0">
              <a:effectLst/>
            </a:endParaRPr>
          </a:p>
          <a:p>
            <a:pPr algn="r" rtl="1">
              <a:lnSpc>
                <a:spcPct val="114000"/>
              </a:lnSpc>
              <a:spcBef>
                <a:spcPts val="0"/>
              </a:spcBef>
              <a:spcAft>
                <a:spcPts val="0"/>
              </a:spcAft>
              <a:buNone/>
            </a:pPr>
            <a:r>
              <a:rPr lang="en-US" b="1" i="0" dirty="0" err="1">
                <a:effectLst/>
              </a:rPr>
              <a:t>myGov</a:t>
            </a:r>
            <a:r>
              <a:rPr lang="prs-AF" b="1" i="0" dirty="0">
                <a:effectLst/>
              </a:rPr>
              <a:t> رایگان است.</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برای استفاده از </a:t>
            </a:r>
            <a:r>
              <a:rPr lang="en-US" dirty="0" err="1"/>
              <a:t>myGov</a:t>
            </a:r>
            <a:r>
              <a:rPr lang="en-US" dirty="0"/>
              <a:t>، </a:t>
            </a:r>
            <a:r>
              <a:rPr lang="prs-AF" dirty="0"/>
              <a:t>تنها کاری که باید انجام دهید ایجاد یک </a:t>
            </a:r>
            <a:r>
              <a:rPr lang="prs-AF" b="1" dirty="0"/>
              <a:t>حساب کاربری </a:t>
            </a:r>
            <a:r>
              <a:rPr lang="prs-AF" dirty="0"/>
              <a:t>رایگان </a:t>
            </a:r>
            <a:r>
              <a:rPr lang="en-US" b="1" dirty="0" err="1"/>
              <a:t>myGov</a:t>
            </a:r>
            <a:r>
              <a:rPr lang="prs-AF" dirty="0"/>
              <a:t> </a:t>
            </a:r>
            <a:r>
              <a:rPr lang="en-US" dirty="0"/>
              <a:t> </a:t>
            </a:r>
            <a:r>
              <a:rPr lang="prs-AF" dirty="0"/>
              <a:t>است.</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سپس می‌توانید خدمات مختلف خود را به حساب </a:t>
            </a:r>
            <a:r>
              <a:rPr lang="en-US" dirty="0" err="1"/>
              <a:t>myGov</a:t>
            </a:r>
            <a:r>
              <a:rPr lang="prs-AF" dirty="0"/>
              <a:t> </a:t>
            </a:r>
            <a:r>
              <a:rPr lang="en-US" dirty="0"/>
              <a:t> </a:t>
            </a:r>
            <a:r>
              <a:rPr lang="prs-AF" dirty="0"/>
              <a:t>تازه ایجاد شده </a:t>
            </a:r>
            <a:r>
              <a:rPr lang="prs-AF" b="1" dirty="0"/>
              <a:t>وصل</a:t>
            </a:r>
            <a:r>
              <a:rPr lang="prs-AF" dirty="0"/>
              <a:t> کنید.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ما نحوه انجام این کار را توضیح خواهیم داد، اما این کار بسیار ساده و امن است.</a:t>
            </a: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14000"/>
              </a:lnSpc>
              <a:spcBef>
                <a:spcPts val="0"/>
              </a:spcBef>
              <a:spcAft>
                <a:spcPts val="0"/>
              </a:spcAft>
              <a:buClrTx/>
              <a:buSzTx/>
              <a:buFontTx/>
              <a:buNone/>
              <a:tabLst/>
              <a:defRPr/>
            </a:pPr>
            <a:r>
              <a:rPr lang="prs-AF" dirty="0"/>
              <a:t>فیشینگ زمانی است که کسی برای سرقت معلومات شخصی شما یک ایمیل جعلی برای تان روان میکند. این ایمیل‌ها اکثراً واقعی به نظر می‌رسند و ممکن است به نظر برسد که از یک بانک، شرکت یا حتی یک دوست آمده‌اند، اما در واقع فریبکاری هستند.</a:t>
            </a:r>
            <a:endParaRPr lang="prs-AF" b="0" i="0" dirty="0">
              <a:solidFill>
                <a:srgbClr val="242424"/>
              </a:solidFill>
              <a:effectLst/>
            </a:endParaRPr>
          </a:p>
          <a:p>
            <a:pPr algn="l">
              <a:lnSpc>
                <a:spcPct val="114000"/>
              </a:lnSpc>
              <a:spcBef>
                <a:spcPts val="0"/>
              </a:spcBef>
              <a:spcAft>
                <a:spcPts val="0"/>
              </a:spcAft>
              <a:buNone/>
            </a:pPr>
            <a:endParaRPr lang="en-US" b="0" i="0" dirty="0">
              <a:solidFill>
                <a:srgbClr val="242424"/>
              </a:solidFill>
              <a:effectLst/>
            </a:endParaRPr>
          </a:p>
          <a:p>
            <a:pPr marL="0" marR="0" lvl="0" indent="0" algn="r" defTabSz="914400" rtl="1" eaLnBrk="0" fontAlgn="base" latinLnBrk="0" hangingPunct="0">
              <a:lnSpc>
                <a:spcPct val="114000"/>
              </a:lnSpc>
              <a:spcBef>
                <a:spcPts val="0"/>
              </a:spcBef>
              <a:spcAft>
                <a:spcPts val="0"/>
              </a:spcAft>
              <a:buClrTx/>
              <a:buSzTx/>
              <a:buFontTx/>
              <a:buNone/>
              <a:tabLst/>
              <a:defRPr/>
            </a:pPr>
            <a:r>
              <a:rPr lang="prs-AF" dirty="0"/>
              <a:t>در اینجا چند نکته برای محافظت از خود تان در برابر فیشینگ آمده است:</a:t>
            </a:r>
            <a:endParaRPr lang="prs-AF"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روی لینک‌های مشکوک کلیک نکنید. </a:t>
            </a:r>
            <a:r>
              <a:rPr lang="prs-AF" dirty="0"/>
              <a:t>اگر ایمیلی عجیب به نظر می‌رسد یا از شما می‌خواهد روی لینکی کلیک کنید، مراقب باشید. ممکن است شما را به یک وبسایت جعلی که واقعی به نظر می‌رسد هدایت کند.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معلومات شخصی خود را به اشتراک نگذارید. </a:t>
            </a:r>
            <a:r>
              <a:rPr lang="prs-AF" dirty="0"/>
              <a:t>هرگز رمز عبور، جزئیات بانکی یا سایر معلومات شخصی خود را در جواب به یک ایمیل ارائه ندهید.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به دنبال علائم فیشینگ باشید. </a:t>
            </a:r>
            <a:r>
              <a:rPr lang="prs-AF" dirty="0"/>
              <a:t>ایمیل‌های فیشینگ اکثراً دارای موارد زیر هستند:</a:t>
            </a:r>
          </a:p>
          <a:p>
            <a:pPr marL="171450" indent="-171450" algn="r" rtl="1">
              <a:lnSpc>
                <a:spcPct val="114000"/>
              </a:lnSpc>
              <a:spcBef>
                <a:spcPts val="0"/>
              </a:spcBef>
              <a:spcAft>
                <a:spcPts val="0"/>
              </a:spcAft>
              <a:buFont typeface="Arial" panose="020B0604020202020204" pitchFamily="34" charset="0"/>
              <a:buChar char="•"/>
            </a:pPr>
            <a:endParaRPr lang="prs-AF" b="1" i="0" dirty="0">
              <a:solidFill>
                <a:srgbClr val="242424"/>
              </a:solidFill>
              <a:effectLst/>
            </a:endParaRP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اشتباهات املایی،</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سلام‌های عمومی مانند «مشتری عزیز»، و</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پیام‌های فوری که تلاش دارند شما را وادار به اقدام سریع کنند.</a:t>
            </a:r>
          </a:p>
          <a:p>
            <a:pPr marL="628650" lvl="1" indent="-171450" algn="r" rtl="1">
              <a:lnSpc>
                <a:spcPct val="114000"/>
              </a:lnSpc>
              <a:spcBef>
                <a:spcPts val="0"/>
              </a:spcBef>
              <a:spcAft>
                <a:spcPts val="0"/>
              </a:spcAft>
              <a:buFont typeface="Arial" panose="020B0604020202020204" pitchFamily="34" charset="0"/>
              <a:buChar char="•"/>
            </a:pPr>
            <a:endParaRPr lang="prs-AF"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ایمیل‌های فیشینگ را راپور دهید:</a:t>
            </a:r>
            <a:r>
              <a:rPr lang="prs-AF" dirty="0"/>
              <a:t> اگر یک ایمیل فیشینگ دریافت کردید، آن را به ارائه‌دهنده ایمیل خود یا مرجع مربوطه راپور دهید.</a:t>
            </a:r>
            <a:endParaRPr lang="prs-AF" b="1" i="0" dirty="0">
              <a:solidFill>
                <a:srgbClr val="242424"/>
              </a:solidFill>
              <a:effectLst/>
            </a:endParaRPr>
          </a:p>
          <a:p>
            <a:pPr algn="l">
              <a:lnSpc>
                <a:spcPct val="114000"/>
              </a:lnSpc>
              <a:spcBef>
                <a:spcPts val="0"/>
              </a:spcBef>
              <a:spcAft>
                <a:spcPts val="0"/>
              </a:spcAft>
            </a:pPr>
            <a:endParaRPr lang="en-US" b="0" i="0" dirty="0">
              <a:solidFill>
                <a:srgbClr val="242424"/>
              </a:solidFill>
              <a:effectLst/>
            </a:endParaRPr>
          </a:p>
          <a:p>
            <a:pPr marL="0" marR="0" lvl="0" indent="0" algn="r" defTabSz="914400" rtl="1" eaLnBrk="0" fontAlgn="base" latinLnBrk="0" hangingPunct="0">
              <a:lnSpc>
                <a:spcPct val="114000"/>
              </a:lnSpc>
              <a:spcBef>
                <a:spcPts val="0"/>
              </a:spcBef>
              <a:spcAft>
                <a:spcPts val="0"/>
              </a:spcAft>
              <a:buClrTx/>
              <a:buSzTx/>
              <a:buFontTx/>
              <a:buNone/>
              <a:tabLst/>
              <a:defRPr/>
            </a:pPr>
            <a:r>
              <a:rPr lang="prs-AF" dirty="0"/>
              <a:t>با آگاه بودن از فیشینگ، می‌توانید از گرفتار شدن خود در فریبکاری‌ها جلوگیری کنید.</a:t>
            </a:r>
            <a:endParaRPr lang="prs-AF" b="0" i="0" dirty="0">
              <a:solidFill>
                <a:srgbClr val="242424"/>
              </a:solidFill>
              <a:effectLst/>
            </a:endParaRP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prs-AF" sz="1400" dirty="0"/>
              <a:t>به ایمیل روی صفحه نگاه کنید و ببینید آیا می‌توانید نشانه‌های هشداردهنده این ایمیل را پیدا کنید؟</a:t>
            </a:r>
          </a:p>
          <a:p>
            <a:pPr marL="0" marR="0" lvl="0" indent="0" algn="r" defTabSz="914400" rtl="1" eaLnBrk="0" fontAlgn="base" latinLnBrk="0" hangingPunct="0">
              <a:lnSpc>
                <a:spcPct val="100000"/>
              </a:lnSpc>
              <a:spcBef>
                <a:spcPct val="30000"/>
              </a:spcBef>
              <a:spcAft>
                <a:spcPct val="0"/>
              </a:spcAft>
              <a:buClrTx/>
              <a:buSzTx/>
              <a:buFontTx/>
              <a:buNone/>
              <a:tabLst/>
              <a:defRPr/>
            </a:pPr>
            <a:br>
              <a:rPr lang="prs-AF" sz="1400" dirty="0"/>
            </a:br>
            <a:r>
              <a:rPr lang="prs-AF" sz="1400" dirty="0"/>
              <a:t>اسلاید بعدی جواب‌ها را دارد، اما ابتدا ببینید آیا شرکت‌کنندگان می‌توانند بعضی از علائم را قبل از نشان دادن آن پیدا کنند.</a:t>
            </a:r>
          </a:p>
          <a:p>
            <a:pPr algn="r" rtl="1"/>
            <a:endParaRPr lang="prs-AF" sz="1400"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228600" marR="0" lvl="0" indent="-228600" algn="r" defTabSz="914400" rtl="1" eaLnBrk="0" fontAlgn="base" latinLnBrk="0" hangingPunct="0">
              <a:lnSpc>
                <a:spcPct val="100000"/>
              </a:lnSpc>
              <a:spcBef>
                <a:spcPct val="30000"/>
              </a:spcBef>
              <a:spcAft>
                <a:spcPct val="0"/>
              </a:spcAft>
              <a:buClrTx/>
              <a:buSzTx/>
              <a:buFontTx/>
              <a:buAutoNum type="arabicPeriod"/>
              <a:tabLst/>
              <a:defRPr/>
            </a:pPr>
            <a:r>
              <a:rPr lang="prs-AF" sz="1400" dirty="0"/>
              <a:t>آدرس ایمیل، یک آدرس واقعی دولتی نیست.</a:t>
            </a:r>
          </a:p>
          <a:p>
            <a:pPr marL="228600" marR="0" lvl="0" indent="-228600" algn="r" defTabSz="914400" rtl="1" eaLnBrk="0" fontAlgn="base" latinLnBrk="0" hangingPunct="0">
              <a:lnSpc>
                <a:spcPct val="100000"/>
              </a:lnSpc>
              <a:spcBef>
                <a:spcPct val="30000"/>
              </a:spcBef>
              <a:spcAft>
                <a:spcPct val="0"/>
              </a:spcAft>
              <a:buClrTx/>
              <a:buSzTx/>
              <a:buFontTx/>
              <a:buAutoNum type="arabicPeriod"/>
              <a:tabLst/>
              <a:defRPr/>
            </a:pPr>
            <a:r>
              <a:rPr lang="prs-AF" sz="1400" dirty="0"/>
              <a:t>از الفاظ گیج‌کننده و کلمات پیچیده استفاده می‌کنند.</a:t>
            </a:r>
          </a:p>
          <a:p>
            <a:pPr marL="228600" marR="0" lvl="0" indent="-228600" algn="r" defTabSz="914400" rtl="1" eaLnBrk="0" fontAlgn="base" latinLnBrk="0" hangingPunct="0">
              <a:lnSpc>
                <a:spcPct val="100000"/>
              </a:lnSpc>
              <a:spcBef>
                <a:spcPct val="30000"/>
              </a:spcBef>
              <a:spcAft>
                <a:spcPct val="0"/>
              </a:spcAft>
              <a:buClrTx/>
              <a:buSzTx/>
              <a:buFontTx/>
              <a:buAutoNum type="arabicPeriod"/>
              <a:tabLst/>
              <a:defRPr/>
            </a:pPr>
            <a:r>
              <a:rPr lang="prs-AF" sz="1400" dirty="0"/>
              <a:t>خیلی خوبتر از آنچه به نظر می‌رسد که واقعی نباشد – آن‌ها می‌گویند که به شما 520.64 دالر بدهکار هستند.</a:t>
            </a:r>
          </a:p>
          <a:p>
            <a:pPr marL="228600" marR="0" lvl="0" indent="-228600" algn="r" defTabSz="914400" rtl="1" eaLnBrk="0" fontAlgn="base" latinLnBrk="0" hangingPunct="0">
              <a:lnSpc>
                <a:spcPct val="100000"/>
              </a:lnSpc>
              <a:spcBef>
                <a:spcPct val="30000"/>
              </a:spcBef>
              <a:spcAft>
                <a:spcPct val="0"/>
              </a:spcAft>
              <a:buClrTx/>
              <a:buSzTx/>
              <a:buFontTx/>
              <a:buAutoNum type="arabicPeriod"/>
              <a:tabLst/>
              <a:defRPr/>
            </a:pPr>
            <a:r>
              <a:rPr lang="prs-AF" sz="1400" dirty="0"/>
              <a:t>تلاش دارند شما را مجبور کنند ظرف 10 روز کاری اقدام کنید. اگر دولت به شما پول بدهکار باشد، چنین محدودیت زمانی وجود ندارد.</a:t>
            </a:r>
          </a:p>
          <a:p>
            <a:pPr marL="228600" marR="0" lvl="0" indent="-228600" algn="r" defTabSz="914400" rtl="1" eaLnBrk="0" fontAlgn="base" latinLnBrk="0" hangingPunct="0">
              <a:lnSpc>
                <a:spcPct val="100000"/>
              </a:lnSpc>
              <a:spcBef>
                <a:spcPct val="30000"/>
              </a:spcBef>
              <a:spcAft>
                <a:spcPct val="0"/>
              </a:spcAft>
              <a:buClrTx/>
              <a:buSzTx/>
              <a:buFontTx/>
              <a:buAutoNum type="arabicPeriod"/>
              <a:tabLst/>
              <a:defRPr/>
            </a:pPr>
            <a:r>
              <a:rPr lang="prs-AF" sz="1400" dirty="0"/>
              <a:t>از شما می‌خواهند یک شماره حساب بانکی بین‌المللی</a:t>
            </a:r>
            <a:r>
              <a:rPr lang="en-US" sz="1400" dirty="0"/>
              <a:t>IBAN)</a:t>
            </a:r>
            <a:r>
              <a:rPr lang="prs-AF" sz="1400" dirty="0"/>
              <a:t>)</a:t>
            </a:r>
            <a:r>
              <a:rPr lang="en-US" sz="1400" dirty="0"/>
              <a:t> </a:t>
            </a:r>
            <a:r>
              <a:rPr lang="prs-AF" sz="1400" dirty="0"/>
              <a:t>روان کنید. این هم یک آدرس ایمیل دیگر است که قانونی به نظر نمی‌رسد.</a:t>
            </a:r>
          </a:p>
          <a:p>
            <a:pPr marL="228600" marR="0" lvl="0" indent="-228600" algn="r" defTabSz="914400" rtl="1" eaLnBrk="0" fontAlgn="base" latinLnBrk="0" hangingPunct="0">
              <a:lnSpc>
                <a:spcPct val="100000"/>
              </a:lnSpc>
              <a:spcBef>
                <a:spcPct val="30000"/>
              </a:spcBef>
              <a:spcAft>
                <a:spcPct val="0"/>
              </a:spcAft>
              <a:buClrTx/>
              <a:buSzTx/>
              <a:buFontTx/>
              <a:buAutoNum type="arabicPeriod"/>
              <a:tabLst/>
              <a:defRPr/>
            </a:pPr>
            <a:r>
              <a:rPr lang="prs-AF" sz="1400" dirty="0"/>
              <a:t>از شما می‌خواهند 100 امتیاز هویت ارسال کنید (کارت </a:t>
            </a:r>
            <a:r>
              <a:rPr lang="en-US" sz="1400" dirty="0"/>
              <a:t>Medicare</a:t>
            </a:r>
            <a:r>
              <a:rPr lang="prs-AF" sz="1400" dirty="0"/>
              <a:t> </a:t>
            </a:r>
            <a:r>
              <a:rPr lang="en-US" sz="1400" dirty="0"/>
              <a:t> </a:t>
            </a:r>
            <a:r>
              <a:rPr lang="prs-AF" sz="1400" dirty="0"/>
              <a:t>و لیسانس رانندگی). با این معلومات، آن‌ها می‌توانند هویت شما را به سرقت ببرند.</a:t>
            </a:r>
          </a:p>
          <a:p>
            <a:pPr marL="228600" indent="-228600" algn="r" rtl="1">
              <a:buAutoNum type="arabicPeriod"/>
            </a:pPr>
            <a:endParaRPr lang="prs-AF" sz="1400" dirty="0">
              <a:cs typeface="Arial" panose="020B0604020202020204" pitchFamily="34" charset="0"/>
            </a:endParaRPr>
          </a:p>
          <a:p>
            <a:pPr marL="0" indent="0">
              <a:buNone/>
            </a:pPr>
            <a:endParaRPr lang="en-AU" sz="1400" dirty="0">
              <a:cs typeface="Arial" panose="020B0604020202020204" pitchFamily="34" charset="0"/>
            </a:endParaRP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prs-AF" sz="1400" dirty="0"/>
              <a:t>نکات اصلی جلسه امروز را مرور کنید و پرسان کنید اگر کسی کدام سوال داشته باشد. </a:t>
            </a:r>
          </a:p>
          <a:p>
            <a:pPr algn="r" rtl="1"/>
            <a:endParaRPr lang="prs-AF" sz="1400" dirty="0"/>
          </a:p>
          <a:p>
            <a:pPr algn="r" rtl="1"/>
            <a:r>
              <a:rPr lang="prs-AF" sz="1400" dirty="0"/>
              <a:t>تجربیات بعضی از افراد را در مورد استفاده از ایمیل به اشتراک بگذارید.</a:t>
            </a:r>
          </a:p>
          <a:p>
            <a:pPr algn="r" rtl="1"/>
            <a:endParaRPr lang="prs-AF" sz="1400" dirty="0"/>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pPr algn="r" rtl="1">
              <a:buNone/>
            </a:pPr>
            <a:r>
              <a:rPr lang="prs-AF" sz="2000" dirty="0"/>
              <a:t>به همگی سلام کنید، خود را معرفی کنید و دلیل بودن امروز تان را بگویید.</a:t>
            </a:r>
            <a:br>
              <a:rPr lang="prs-AF" sz="2000" dirty="0"/>
            </a:br>
            <a:r>
              <a:rPr lang="prs-AF" sz="2000" dirty="0"/>
              <a:t>استفاده آن را فراتر از فرستادن و دریافت کردن ایمیل مانند نامه از طریق پست مورد بحث قرار دهید. برای مثال، ایمیل تان می تواند نام کاربری تان برای خدمات باشد.</a:t>
            </a:r>
            <a:br>
              <a:rPr lang="prs-AF" sz="2000" dirty="0"/>
            </a:br>
            <a:r>
              <a:rPr lang="prs-AF" sz="2000" dirty="0"/>
              <a:t>مهم است که هنگام ایجاد نمودن یک حساب کاربری ایمیل طوری باشد که:</a:t>
            </a:r>
            <a:endParaRPr lang="prs-AF" sz="1400" dirty="0"/>
          </a:p>
          <a:p>
            <a:pPr marL="285750" marR="0" lvl="0" indent="-2857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prs-AF" sz="1400" dirty="0"/>
              <a:t>برای تان به قابل حفظ باشد تا بتوانید به آسانی ایمیل آدرس خود را استفاده و به آن دسترسی داشته باشید، و</a:t>
            </a:r>
          </a:p>
          <a:p>
            <a:pPr marL="285750" marR="0" lvl="0" indent="-2857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prs-AF" sz="1400" dirty="0"/>
              <a:t>ایمن باشد زیرا شامل معلومات شخصی است و دسترسی به حساب‌های دیگر را نیز فراهم می‌سازد.</a:t>
            </a:r>
          </a:p>
          <a:p>
            <a:pPr marL="285750" indent="-285750" algn="r" rtl="1">
              <a:buFont typeface="Arial" panose="020B0604020202020204" pitchFamily="34" charset="0"/>
              <a:buChar char="•"/>
            </a:pPr>
            <a:endParaRPr lang="prs-AF" sz="1400" dirty="0"/>
          </a:p>
          <a:p>
            <a:pPr marL="0" marR="0" lvl="0" indent="0" algn="r" defTabSz="914400" rtl="1" eaLnBrk="0" fontAlgn="base" latinLnBrk="0" hangingPunct="0">
              <a:lnSpc>
                <a:spcPct val="100000"/>
              </a:lnSpc>
              <a:spcBef>
                <a:spcPct val="30000"/>
              </a:spcBef>
              <a:spcAft>
                <a:spcPct val="0"/>
              </a:spcAft>
              <a:buClrTx/>
              <a:buSzTx/>
              <a:buFontTx/>
              <a:buNone/>
              <a:tabLst/>
              <a:defRPr/>
            </a:pPr>
            <a:r>
              <a:rPr lang="prs-AF" sz="1400" dirty="0"/>
              <a:t>همچنین امروز در مورد این صحبت می‌کنیم که چگونه به ایمیل دسترسی پیدا کنید و آن را به‌صورت امن استفاده نمایید.</a:t>
            </a:r>
            <a:br>
              <a:rPr lang="prs-AF" sz="1400" dirty="0"/>
            </a:br>
            <a:r>
              <a:rPr lang="prs-AF" sz="1400" dirty="0"/>
              <a:t>به آنها یادآوری کنید که در جلسات آموزش آینده راجع به ایمنی آنلاین شرکت کنند.</a:t>
            </a:r>
          </a:p>
          <a:p>
            <a:pPr algn="r" rtl="1"/>
            <a:endParaRPr lang="prs-AF" sz="1400" dirty="0"/>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marR="0" lvl="0" indent="-2857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prs-AF" sz="1400" b="1" dirty="0"/>
              <a:t>از هر اشتراک‌کننده بخواهید که خود را معرفی کند. </a:t>
            </a:r>
            <a:r>
              <a:rPr lang="prs-AF" sz="1400" dirty="0"/>
              <a:t>آنها باید نام‌شان و یک نکته جالب در مورد خودشان را بگویند.</a:t>
            </a:r>
          </a:p>
          <a:p>
            <a:pPr marL="285750" marR="0" lvl="0" indent="-2857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prs-AF" sz="1400" dirty="0"/>
          </a:p>
          <a:p>
            <a:pPr marL="285750" marR="0" lvl="0" indent="-2857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prs-AF" sz="1400" b="1" dirty="0"/>
              <a:t>هر معرفی را تا حداکثر 30 ثانیه محدود کنید </a:t>
            </a:r>
            <a:r>
              <a:rPr lang="prs-AF" sz="1400" dirty="0"/>
              <a:t>تا کوتاه و جالب باقی بماند.</a:t>
            </a:r>
          </a:p>
          <a:p>
            <a:pPr marL="285750" indent="-285750" algn="r" rtl="1">
              <a:buFont typeface="Arial" panose="020B0604020202020204" pitchFamily="34" charset="0"/>
              <a:buChar char="•"/>
            </a:pPr>
            <a:endParaRPr lang="prs-AF" sz="1400" b="1" i="0" dirty="0">
              <a:solidFill>
                <a:srgbClr val="242424"/>
              </a:solidFill>
              <a:effectLst/>
            </a:endParaRP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marL="285750" marR="0" lvl="0"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از شرکت‌کنندگان پرسان کنید: «شما دربارهٔ ایمیل چه می‌دانید؟ آیا کسی قبلاً از ایمیل استفاده کرده است؟» – شرکت‌کنندگان را تشویق کنید تجربیات خود را به اشتراک بگذارند.</a:t>
            </a:r>
            <a:br>
              <a:rPr lang="prs-AF" sz="1400" dirty="0"/>
            </a:br>
            <a:r>
              <a:rPr lang="prs-AF" sz="1400" dirty="0"/>
              <a:t>ایمیل ابزاری است که به شما اجازه می‌دهد پیام‌ها را از طریق اینترنت روان نموده و دریافت کنید. این شبیه فرستادن یک نامه است، اما بسیار سریع‌تر.</a:t>
            </a:r>
            <a:br>
              <a:rPr lang="prs-AF" sz="1400" dirty="0"/>
            </a:br>
            <a:r>
              <a:rPr lang="prs-AF" sz="1400" dirty="0"/>
              <a:t>با ایمیل، شما می‌توانید:</a:t>
            </a:r>
            <a:endParaRPr lang="prs-AF" sz="1400" b="0" i="0" dirty="0">
              <a:effectLst/>
            </a:endParaRP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پیام‌ها را به‌سرعت ارسال و دریافت کنید.</a:t>
            </a: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فایل‌هایی مانند عکس یا مدارک را ضمیمه کنید.</a:t>
            </a: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پیام‌های خود را منظم کنید تا همه‌چیز مرتب بماند.</a:t>
            </a: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از آن برای ارتباطات شخصی و کاری استفاده کنید.</a:t>
            </a:r>
          </a:p>
          <a:p>
            <a:pPr marL="742950" lvl="1" indent="-285750" algn="r" rtl="1">
              <a:lnSpc>
                <a:spcPct val="114000"/>
              </a:lnSpc>
              <a:spcBef>
                <a:spcPts val="0"/>
              </a:spcBef>
              <a:spcAft>
                <a:spcPts val="0"/>
              </a:spcAft>
              <a:buFont typeface="Arial" panose="020B0604020202020204" pitchFamily="34" charset="0"/>
              <a:buChar char="•"/>
            </a:pPr>
            <a:endParaRPr lang="prs-AF" sz="1400" b="0" i="0" dirty="0">
              <a:effectLst/>
            </a:endParaRPr>
          </a:p>
          <a:p>
            <a:pPr marL="285750" marR="0" lvl="0"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ایمیل‌ها همچنین برای ورود به خدمات مختلف مفید هستند. بسیاری از وبسایت‌ها و برنامه‌های کاربری برای ایجاد حساب کاربری نیاز به یک آدرس ایمیل دارند. این شامل موارد زیر است:</a:t>
            </a:r>
            <a:endParaRPr lang="prs-AF" sz="1400" b="0" i="0" dirty="0">
              <a:effectLst/>
            </a:endParaRP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خدمات دولتی مانند </a:t>
            </a:r>
            <a:r>
              <a:rPr lang="en-US" sz="1400" dirty="0"/>
              <a:t>MyGov</a:t>
            </a:r>
            <a:r>
              <a:rPr lang="prs-AF" sz="1400" dirty="0"/>
              <a:t> </a:t>
            </a:r>
            <a:r>
              <a:rPr lang="en-US" sz="1400" dirty="0"/>
              <a:t> </a:t>
            </a:r>
            <a:r>
              <a:rPr lang="prs-AF" sz="1400" dirty="0"/>
              <a:t>برای </a:t>
            </a:r>
            <a:r>
              <a:rPr lang="en-US" sz="1400" dirty="0"/>
              <a:t>Medicare</a:t>
            </a:r>
            <a:r>
              <a:rPr lang="prs-AF" sz="1400" dirty="0"/>
              <a:t> </a:t>
            </a:r>
            <a:r>
              <a:rPr lang="en-US" sz="1400" dirty="0"/>
              <a:t> </a:t>
            </a:r>
            <a:r>
              <a:rPr lang="prs-AF" sz="1400" dirty="0"/>
              <a:t>و </a:t>
            </a:r>
            <a:r>
              <a:rPr lang="en-US" sz="1400" dirty="0"/>
              <a:t>Centrelink</a:t>
            </a:r>
            <a:r>
              <a:rPr lang="prs-AF" sz="1400" dirty="0"/>
              <a:t>.</a:t>
            </a: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بانکداری آنلاین برای مدیریت پول شما.</a:t>
            </a: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وبسایت‌های خرید برای پیگیری سفارش‌ها.</a:t>
            </a:r>
          </a:p>
          <a:p>
            <a:pPr marL="742950" marR="0" lvl="1"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شبکه‌های اجتماعی مانند </a:t>
            </a:r>
            <a:r>
              <a:rPr lang="en-US" sz="1400" dirty="0"/>
              <a:t>Facebook</a:t>
            </a:r>
            <a:r>
              <a:rPr lang="prs-AF" sz="1400" dirty="0"/>
              <a:t> </a:t>
            </a:r>
            <a:r>
              <a:rPr lang="en-US" sz="1400" dirty="0"/>
              <a:t> </a:t>
            </a:r>
            <a:r>
              <a:rPr lang="prs-AF" sz="1400" dirty="0"/>
              <a:t>و </a:t>
            </a:r>
            <a:r>
              <a:rPr lang="en-US" sz="1400" dirty="0"/>
              <a:t>Instagram</a:t>
            </a:r>
            <a:r>
              <a:rPr lang="prs-AF" sz="1400" dirty="0"/>
              <a:t>.</a:t>
            </a:r>
            <a:endParaRPr lang="en-US" sz="1400" dirty="0"/>
          </a:p>
          <a:p>
            <a:pPr marL="742950" lvl="1" indent="-285750" algn="r" rtl="1">
              <a:lnSpc>
                <a:spcPct val="114000"/>
              </a:lnSpc>
              <a:spcBef>
                <a:spcPts val="0"/>
              </a:spcBef>
              <a:spcAft>
                <a:spcPts val="0"/>
              </a:spcAft>
              <a:buFont typeface="Arial" panose="020B0604020202020204" pitchFamily="34" charset="0"/>
              <a:buChar char="•"/>
            </a:pPr>
            <a:endParaRPr lang="prs-AF" sz="1400" b="0" i="0" dirty="0">
              <a:effectLst/>
            </a:endParaRPr>
          </a:p>
          <a:p>
            <a:pPr marL="285750" marR="0" lvl="0" indent="-2857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sz="1400" dirty="0"/>
              <a:t>داشتن یک آدرس ایمیل به شما کمک می‌کند تا به این خدمات دسترسی پیدا کنید و در ارتباط باقی بمانید.</a:t>
            </a:r>
            <a:endParaRPr lang="prs-AF" sz="1400" b="0" i="0" dirty="0">
              <a:effectLst/>
            </a:endParaRPr>
          </a:p>
          <a:p>
            <a:pPr marL="285750" indent="-285750">
              <a:lnSpc>
                <a:spcPct val="114000"/>
              </a:lnSpc>
              <a:spcBef>
                <a:spcPts val="0"/>
              </a:spcBef>
              <a:spcAft>
                <a:spcPts val="0"/>
              </a:spcAft>
              <a:buFont typeface="Arial" panose="020B0604020202020204" pitchFamily="34" charset="0"/>
              <a:buChar char="•"/>
            </a:pP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ارائه‌دهندگان مختلف ایمیل شامل </a:t>
            </a:r>
            <a:r>
              <a:rPr lang="en-US" dirty="0"/>
              <a:t>Gmail، Outlook</a:t>
            </a:r>
            <a:r>
              <a:rPr lang="prs-AF" dirty="0"/>
              <a:t> </a:t>
            </a:r>
            <a:r>
              <a:rPr lang="en-US" dirty="0"/>
              <a:t> </a:t>
            </a:r>
            <a:r>
              <a:rPr lang="prs-AF" dirty="0"/>
              <a:t>و </a:t>
            </a:r>
            <a:r>
              <a:rPr lang="en-US" dirty="0"/>
              <a:t>Yahoo </a:t>
            </a:r>
            <a:r>
              <a:rPr lang="prs-AF" dirty="0"/>
              <a:t>هستند. هر یک از این ارائه‌دهندگان ویژگی‌ها و مزایای خاص خود را دارند.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en-US" dirty="0"/>
              <a:t>Gmail</a:t>
            </a:r>
            <a:r>
              <a:rPr lang="prs-AF" dirty="0"/>
              <a:t> </a:t>
            </a:r>
            <a:r>
              <a:rPr lang="en-US" dirty="0"/>
              <a:t> </a:t>
            </a:r>
            <a:r>
              <a:rPr lang="prs-AF" dirty="0"/>
              <a:t>توسط </a:t>
            </a:r>
            <a:r>
              <a:rPr lang="en-US" dirty="0"/>
              <a:t>Google</a:t>
            </a:r>
            <a:r>
              <a:rPr lang="prs-AF" dirty="0"/>
              <a:t> </a:t>
            </a:r>
            <a:r>
              <a:rPr lang="en-US" dirty="0"/>
              <a:t> </a:t>
            </a:r>
            <a:r>
              <a:rPr lang="prs-AF" dirty="0"/>
              <a:t>ارائه می‌شود.</a:t>
            </a:r>
            <a:endParaRPr lang="prs-AF" b="0" i="0" dirty="0">
              <a:solidFill>
                <a:srgbClr val="242424"/>
              </a:solidFill>
              <a:effectLst/>
            </a:endParaRPr>
          </a:p>
          <a:p>
            <a:pPr marL="457200" marR="0" lvl="1" indent="0" algn="r" defTabSz="914400" rtl="1" eaLnBrk="0" fontAlgn="base" latinLnBrk="0" hangingPunct="0">
              <a:lnSpc>
                <a:spcPct val="114000"/>
              </a:lnSpc>
              <a:spcBef>
                <a:spcPts val="0"/>
              </a:spcBef>
              <a:spcAft>
                <a:spcPts val="0"/>
              </a:spcAft>
              <a:buClrTx/>
              <a:buSzTx/>
              <a:buFont typeface="Arial" panose="020B0604020202020204" pitchFamily="34" charset="0"/>
              <a:buNone/>
              <a:tabLst/>
              <a:defRPr/>
            </a:pPr>
            <a:br>
              <a:rPr lang="prs-AF" dirty="0"/>
            </a:br>
            <a:endParaRPr lang="prs-AF" dirty="0"/>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این بسیار محبوب است.</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فضای ذخیره‌سازی زیادی ارائه می‌دهد.</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با سایر خدمات گوگل به‌خوبی کار می‌کند، برای مثال </a:t>
            </a:r>
            <a:r>
              <a:rPr lang="en-US" dirty="0"/>
              <a:t>Google Drive</a:t>
            </a:r>
            <a:r>
              <a:rPr lang="prs-AF" dirty="0"/>
              <a:t> </a:t>
            </a:r>
            <a:r>
              <a:rPr lang="en-US" dirty="0"/>
              <a:t> </a:t>
            </a:r>
            <a:r>
              <a:rPr lang="prs-AF" dirty="0"/>
              <a:t>و </a:t>
            </a:r>
            <a:r>
              <a:rPr lang="en-US" dirty="0"/>
              <a:t>Google Calendar</a:t>
            </a:r>
            <a:r>
              <a:rPr lang="prs-AF" dirty="0"/>
              <a:t>.</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همچنین دارای قابلیت‌های جستجوی قوی و فیلتر اسپم عالی است.</a:t>
            </a:r>
          </a:p>
          <a:p>
            <a:pPr marL="628650" lvl="1" indent="-171450" algn="r" rtl="1">
              <a:lnSpc>
                <a:spcPct val="114000"/>
              </a:lnSpc>
              <a:spcBef>
                <a:spcPts val="0"/>
              </a:spcBef>
              <a:spcAft>
                <a:spcPts val="0"/>
              </a:spcAft>
              <a:buFont typeface="Arial" panose="020B0604020202020204" pitchFamily="34" charset="0"/>
              <a:buChar char="•"/>
            </a:pPr>
            <a:endParaRPr lang="prs-AF"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en-US" dirty="0"/>
              <a:t>Outlook</a:t>
            </a:r>
            <a:r>
              <a:rPr lang="prs-AF" dirty="0"/>
              <a:t> </a:t>
            </a:r>
            <a:r>
              <a:rPr lang="en-US" dirty="0"/>
              <a:t> </a:t>
            </a:r>
            <a:r>
              <a:rPr lang="prs-AF" dirty="0"/>
              <a:t>توسط </a:t>
            </a:r>
            <a:r>
              <a:rPr lang="en-US" dirty="0"/>
              <a:t>Microsoft</a:t>
            </a:r>
            <a:r>
              <a:rPr lang="prs-AF" dirty="0"/>
              <a:t> </a:t>
            </a:r>
            <a:r>
              <a:rPr lang="en-US" dirty="0"/>
              <a:t> </a:t>
            </a:r>
            <a:r>
              <a:rPr lang="prs-AF" dirty="0"/>
              <a:t>ارائه می‌شود.</a:t>
            </a:r>
            <a:endParaRPr lang="prs-AF" b="0" i="0" dirty="0">
              <a:solidFill>
                <a:srgbClr val="242424"/>
              </a:solidFill>
              <a:effectLst/>
            </a:endParaRP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این به‌خاطر کاربر-پسند بودنش شناخته شده است.</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با </a:t>
            </a:r>
            <a:r>
              <a:rPr lang="en-US" dirty="0"/>
              <a:t>Office 365</a:t>
            </a:r>
            <a:r>
              <a:rPr lang="prs-AF" dirty="0"/>
              <a:t> </a:t>
            </a:r>
            <a:r>
              <a:rPr lang="en-US" dirty="0"/>
              <a:t> </a:t>
            </a:r>
            <a:r>
              <a:rPr lang="prs-AF" dirty="0"/>
              <a:t>و </a:t>
            </a:r>
            <a:r>
              <a:rPr lang="en-US" dirty="0"/>
              <a:t>OneDrive</a:t>
            </a:r>
            <a:r>
              <a:rPr lang="prs-AF" dirty="0"/>
              <a:t> </a:t>
            </a:r>
            <a:r>
              <a:rPr lang="en-US" dirty="0"/>
              <a:t> </a:t>
            </a:r>
            <a:r>
              <a:rPr lang="prs-AF" dirty="0"/>
              <a:t>به‌خوبی کار می‌کند.</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همچنین دارای ویژگی‌های جنتری عالی و امنیت قوی است.</a:t>
            </a:r>
          </a:p>
          <a:p>
            <a:pPr marL="628650" lvl="1" indent="-171450" algn="r" rtl="1">
              <a:lnSpc>
                <a:spcPct val="114000"/>
              </a:lnSpc>
              <a:spcBef>
                <a:spcPts val="0"/>
              </a:spcBef>
              <a:spcAft>
                <a:spcPts val="0"/>
              </a:spcAft>
              <a:buFont typeface="Arial" panose="020B0604020202020204" pitchFamily="34" charset="0"/>
              <a:buChar char="•"/>
            </a:pPr>
            <a:endParaRPr lang="prs-AF"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en-US" dirty="0"/>
              <a:t>Yahoo Mail</a:t>
            </a:r>
            <a:r>
              <a:rPr lang="prs-AF" dirty="0"/>
              <a:t> </a:t>
            </a:r>
            <a:r>
              <a:rPr lang="en-US" dirty="0"/>
              <a:t> </a:t>
            </a:r>
            <a:r>
              <a:rPr lang="prs-AF" dirty="0"/>
              <a:t>مدت طولانی است که وجود دارد و به‌خاطر سادگی‌اش شناخته شده است. این برنامه موارد زیر را ارائه می‌دهد:</a:t>
            </a:r>
            <a:endParaRPr lang="prs-AF" b="0" i="0" dirty="0">
              <a:solidFill>
                <a:srgbClr val="242424"/>
              </a:solidFill>
              <a:effectLst/>
            </a:endParaRP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تیم‌های قابل شخصی‌سازی،</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فضای ذخیره‌سازی بزرگ، و</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به‌روزرسانی‌های خبری و آب‌وهوا به‌صورت داخلی.</a:t>
            </a:r>
          </a:p>
          <a:p>
            <a:pPr marL="457200" lvl="1" indent="0">
              <a:lnSpc>
                <a:spcPct val="114000"/>
              </a:lnSpc>
              <a:spcBef>
                <a:spcPts val="0"/>
              </a:spcBef>
              <a:spcAft>
                <a:spcPts val="0"/>
              </a:spcAft>
              <a:buFont typeface="Arial" panose="020B0604020202020204" pitchFamily="34" charset="0"/>
              <a:buNone/>
            </a:pPr>
            <a:endParaRPr lang="en-US"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هنگام ایجاد یک حساب ایمیل جدید، مهم است که حساب خود را با روش‌های زیر ایمن نگه دارید:</a:t>
            </a:r>
            <a:endParaRPr lang="prs-AF" b="0" i="0" dirty="0">
              <a:solidFill>
                <a:srgbClr val="242424"/>
              </a:solidFill>
              <a:effectLst/>
            </a:endParaRP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انتخاب یک نام کاربری منحصر به‌فرد، و</a:t>
            </a:r>
          </a:p>
          <a:p>
            <a:pPr marL="628650" marR="0" lvl="1"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یک رمز عبور قوی.</a:t>
            </a:r>
          </a:p>
          <a:p>
            <a:pPr algn="l">
              <a:lnSpc>
                <a:spcPct val="114000"/>
              </a:lnSpc>
              <a:spcBef>
                <a:spcPts val="0"/>
              </a:spcBef>
              <a:spcAft>
                <a:spcPts val="0"/>
              </a:spcAft>
            </a:pPr>
            <a:endParaRPr lang="en-US" dirty="0">
              <a:solidFill>
                <a:srgbClr val="242424"/>
              </a:solidFill>
            </a:endParaRPr>
          </a:p>
          <a:p>
            <a:pPr marL="0" marR="0" lvl="0" indent="0" algn="r" defTabSz="914400" rtl="1" eaLnBrk="0" fontAlgn="base" latinLnBrk="0" hangingPunct="0">
              <a:lnSpc>
                <a:spcPct val="114000"/>
              </a:lnSpc>
              <a:spcBef>
                <a:spcPts val="0"/>
              </a:spcBef>
              <a:spcAft>
                <a:spcPts val="0"/>
              </a:spcAft>
              <a:buClrTx/>
              <a:buSzTx/>
              <a:buFontTx/>
              <a:buNone/>
              <a:tabLst/>
              <a:defRPr/>
            </a:pPr>
            <a:r>
              <a:rPr lang="prs-AF" dirty="0"/>
              <a:t>در اینجا چند نکته برای ایجاد یک رمز عبور قوی آمده است:</a:t>
            </a:r>
            <a:endParaRPr lang="prs-AF"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طولانی باشد. </a:t>
            </a:r>
            <a:r>
              <a:rPr lang="prs-AF" dirty="0"/>
              <a:t>حداقل 12 کاراکتر را هدف قرار دهید. رمزهای عبور طولانی‌تر سخت‌تر شکسته می‌شوند.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از ترکیبی از کاراکترها استفاده کنید. </a:t>
            </a:r>
            <a:r>
              <a:rPr lang="prs-AF" dirty="0"/>
              <a:t>شامل حروف (بزرگ و کوچک)، اعداد و کاراکترهای خاص باشد.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از کلمات و عبارات رایج خودداری کنید. </a:t>
            </a:r>
            <a:r>
              <a:rPr lang="prs-AF" dirty="0"/>
              <a:t>از معلوماتی که به‌راحتی حدس زده می‌شوند مانند «</a:t>
            </a:r>
            <a:r>
              <a:rPr lang="en-US" dirty="0"/>
              <a:t>password</a:t>
            </a:r>
            <a:r>
              <a:rPr lang="prs-AF" dirty="0"/>
              <a:t>» یا «123456» استفاده نکنید.</a:t>
            </a: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b="1" dirty="0"/>
              <a:t>استفاده از یک عبارت عبور را در نظر بگیرید. </a:t>
            </a:r>
            <a:r>
              <a:rPr lang="prs-AF" dirty="0"/>
              <a:t>از مجموعه‌ای از کلمات تصادفی که به هم متصل شده‌اند، مانند «</a:t>
            </a:r>
            <a:r>
              <a:rPr lang="en-US" dirty="0" err="1"/>
              <a:t>BlueSkyElephantTree</a:t>
            </a:r>
            <a:r>
              <a:rPr lang="prs-AF" dirty="0"/>
              <a:t>»</a:t>
            </a:r>
            <a:r>
              <a:rPr lang="en-US" dirty="0"/>
              <a:t> </a:t>
            </a:r>
            <a:r>
              <a:rPr lang="prs-AF" dirty="0"/>
              <a:t>استفاده کنید.</a:t>
            </a:r>
          </a:p>
          <a:p>
            <a:pPr marL="0" indent="0" algn="l">
              <a:lnSpc>
                <a:spcPct val="114000"/>
              </a:lnSpc>
              <a:spcBef>
                <a:spcPts val="0"/>
              </a:spcBef>
              <a:spcAft>
                <a:spcPts val="0"/>
              </a:spcAft>
              <a:buFont typeface="Arial" panose="020B0604020202020204" pitchFamily="34" charset="0"/>
              <a:buNone/>
            </a:pPr>
            <a:endParaRPr lang="en-US" dirty="0">
              <a:solidFill>
                <a:srgbClr val="242424"/>
              </a:solidFill>
            </a:endParaRPr>
          </a:p>
          <a:p>
            <a:pPr marL="0" marR="0" lvl="0" indent="0" algn="r" defTabSz="914400" rtl="1" eaLnBrk="0" fontAlgn="base" latinLnBrk="0" hangingPunct="0">
              <a:lnSpc>
                <a:spcPct val="114000"/>
              </a:lnSpc>
              <a:spcBef>
                <a:spcPts val="0"/>
              </a:spcBef>
              <a:spcAft>
                <a:spcPts val="0"/>
              </a:spcAft>
              <a:buClrTx/>
              <a:buSzTx/>
              <a:buFontTx/>
              <a:buNone/>
              <a:tabLst/>
              <a:defRPr/>
            </a:pPr>
            <a:r>
              <a:rPr lang="prs-AF" dirty="0"/>
              <a:t>برای ثبت‌نام در این خدمات ایمیل، می‌توانید به آدرس‌های زیر مراجعه کنید:</a:t>
            </a:r>
            <a:endParaRPr lang="prs-AF"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Gmail: mail.google.com</a:t>
            </a:r>
          </a:p>
          <a:p>
            <a:pPr marL="628650" lvl="1"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Outlook: outlook.com</a:t>
            </a:r>
          </a:p>
          <a:p>
            <a:pPr marL="628650" lvl="1"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Yahoo: mail.yahoo.com</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marR="0" lvl="0" indent="-171450" algn="r" defTabSz="914400" rtl="1" eaLnBrk="0" fontAlgn="base" latinLnBrk="0" hangingPunct="0">
              <a:lnSpc>
                <a:spcPct val="114000"/>
              </a:lnSpc>
              <a:spcBef>
                <a:spcPts val="0"/>
              </a:spcBef>
              <a:spcAft>
                <a:spcPts val="0"/>
              </a:spcAft>
              <a:buClrTx/>
              <a:buSzTx/>
              <a:buFont typeface="Arial" panose="020B0604020202020204" pitchFamily="34" charset="0"/>
              <a:buChar char="•"/>
              <a:tabLst/>
              <a:defRPr/>
            </a:pPr>
            <a:r>
              <a:rPr lang="prs-AF" dirty="0"/>
              <a:t>برای ثبت‌نام، باید نام خود را وارد کرده و یک آدرس ایمیل ایجاد کنید. هر کسی که به او ایمیل می‌فرستید، نامی را که وارد کرده‌اید خواهد دید!</a:t>
            </a:r>
            <a:endParaRPr lang="prs-AF" b="0" i="0" dirty="0">
              <a:solidFill>
                <a:srgbClr val="242424"/>
              </a:solidFill>
              <a:effectLst/>
            </a:endParaRP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r" rtl="1">
              <a:lnSpc>
                <a:spcPct val="114000"/>
              </a:lnSpc>
              <a:spcBef>
                <a:spcPts val="0"/>
              </a:spcBef>
              <a:spcAft>
                <a:spcPts val="0"/>
              </a:spcAft>
              <a:buFont typeface="+mj-lt"/>
              <a:buNone/>
            </a:pPr>
            <a:r>
              <a:rPr lang="prs-AF" b="1" i="0" dirty="0">
                <a:solidFill>
                  <a:srgbClr val="242424"/>
                </a:solidFill>
                <a:effectLst/>
              </a:rPr>
              <a:t>بخش های زیر یک ایمیل را مرور کنید.</a:t>
            </a: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دکمه شروع ایمیل جدید:</a:t>
            </a:r>
          </a:p>
          <a:p>
            <a:pPr marL="685800" lvl="1" indent="-22860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از این دکمه برا نوشتن یک ایمیل جدید استفاده میشود. برای باز کردن یک ایمیل جدید روی آن ضربه بزنید.</a:t>
            </a: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از (</a:t>
            </a:r>
            <a:r>
              <a:rPr lang="en-US" b="1" i="0" dirty="0">
                <a:solidFill>
                  <a:srgbClr val="242424"/>
                </a:solidFill>
                <a:effectLst/>
              </a:rPr>
              <a:t>From</a:t>
            </a:r>
            <a:r>
              <a:rPr lang="prs-AF" b="1" i="0" dirty="0">
                <a:solidFill>
                  <a:srgbClr val="242424"/>
                </a:solidFill>
                <a:effectLst/>
              </a:rPr>
              <a:t>):</a:t>
            </a:r>
          </a:p>
          <a:p>
            <a:pPr marL="685800" lvl="1" indent="-22860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این نشان میدهد که ایمیل از طرف چه کسی روان میشود. این ایمیل آدرس تان خواهد بود.</a:t>
            </a: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به (</a:t>
            </a:r>
            <a:r>
              <a:rPr lang="en-US" b="1" i="0" dirty="0">
                <a:solidFill>
                  <a:srgbClr val="242424"/>
                </a:solidFill>
                <a:effectLst/>
              </a:rPr>
              <a:t>To</a:t>
            </a:r>
            <a:r>
              <a:rPr lang="prs-AF" b="1" i="0" dirty="0">
                <a:solidFill>
                  <a:srgbClr val="242424"/>
                </a:solidFill>
                <a:effectLst/>
              </a:rPr>
              <a:t>):</a:t>
            </a:r>
          </a:p>
          <a:p>
            <a:pPr marL="685800" lvl="1" indent="-22860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این جایی استه که ایمیل آدرس کسی را که برایش ایمیل روان میکنید می نویسید.</a:t>
            </a:r>
            <a:endParaRPr lang="prs-AF" b="1" i="0" dirty="0">
              <a:solidFill>
                <a:srgbClr val="242424"/>
              </a:solidFill>
              <a:effectLst/>
            </a:endParaRPr>
          </a:p>
          <a:p>
            <a:pPr marL="228600" indent="-228600" algn="r" rtl="1">
              <a:lnSpc>
                <a:spcPct val="114000"/>
              </a:lnSpc>
              <a:spcBef>
                <a:spcPts val="0"/>
              </a:spcBef>
              <a:spcAft>
                <a:spcPts val="0"/>
              </a:spcAft>
              <a:buFont typeface="+mj-lt"/>
              <a:buAutoNum type="arabicPeriod"/>
            </a:pPr>
            <a:r>
              <a:rPr lang="en-US" b="1" i="0" dirty="0">
                <a:solidFill>
                  <a:srgbClr val="242424"/>
                </a:solidFill>
                <a:effectLst/>
              </a:rPr>
              <a:t>CC/BCC</a:t>
            </a:r>
            <a:r>
              <a:rPr lang="prs-AF" b="0" i="0" dirty="0">
                <a:solidFill>
                  <a:srgbClr val="242424"/>
                </a:solidFill>
                <a:effectLst/>
              </a:rPr>
              <a:t>: </a:t>
            </a:r>
          </a:p>
          <a:p>
            <a:pPr marL="628650" lvl="1" indent="-17145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گزینه</a:t>
            </a:r>
            <a:r>
              <a:rPr lang="prs-AF" b="1" i="0" dirty="0">
                <a:solidFill>
                  <a:srgbClr val="242424"/>
                </a:solidFill>
                <a:effectLst/>
              </a:rPr>
              <a:t> </a:t>
            </a:r>
            <a:r>
              <a:rPr lang="en-US" b="1" i="0" dirty="0">
                <a:solidFill>
                  <a:srgbClr val="242424"/>
                </a:solidFill>
                <a:effectLst/>
              </a:rPr>
              <a:t>CC</a:t>
            </a:r>
            <a:r>
              <a:rPr lang="prs-AF" b="1" i="0" dirty="0">
                <a:solidFill>
                  <a:srgbClr val="242424"/>
                </a:solidFill>
                <a:effectLst/>
              </a:rPr>
              <a:t> </a:t>
            </a:r>
            <a:r>
              <a:rPr lang="prs-AF" b="0" i="0" dirty="0">
                <a:solidFill>
                  <a:srgbClr val="242424"/>
                </a:solidFill>
                <a:effectLst/>
              </a:rPr>
              <a:t>مخفف «</a:t>
            </a:r>
            <a:r>
              <a:rPr lang="en-US" b="0" i="0" dirty="0">
                <a:solidFill>
                  <a:srgbClr val="242424"/>
                </a:solidFill>
                <a:effectLst/>
              </a:rPr>
              <a:t>Carbon Copy</a:t>
            </a:r>
            <a:r>
              <a:rPr lang="prs-AF" b="0" i="0" dirty="0">
                <a:solidFill>
                  <a:srgbClr val="242424"/>
                </a:solidFill>
                <a:effectLst/>
              </a:rPr>
              <a:t>» است. از این برای روان کردن ایمیل به یک کسی استفاده کنید که بتواند ببیند ولی دریافت کننده اصلی نیست.</a:t>
            </a:r>
          </a:p>
          <a:p>
            <a:pPr marL="628650" lvl="1" indent="-17145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گزینه </a:t>
            </a:r>
            <a:r>
              <a:rPr lang="en-US" b="1" i="0" dirty="0">
                <a:solidFill>
                  <a:srgbClr val="242424"/>
                </a:solidFill>
                <a:effectLst/>
              </a:rPr>
              <a:t>BCC</a:t>
            </a:r>
            <a:r>
              <a:rPr lang="prs-AF" b="1" i="0" dirty="0">
                <a:solidFill>
                  <a:srgbClr val="242424"/>
                </a:solidFill>
                <a:effectLst/>
              </a:rPr>
              <a:t> </a:t>
            </a:r>
            <a:r>
              <a:rPr lang="prs-AF" b="0" i="0" dirty="0">
                <a:solidFill>
                  <a:srgbClr val="242424"/>
                </a:solidFill>
                <a:effectLst/>
              </a:rPr>
              <a:t>مخفف «</a:t>
            </a:r>
            <a:r>
              <a:rPr lang="en-US" b="0" i="0" dirty="0">
                <a:solidFill>
                  <a:srgbClr val="242424"/>
                </a:solidFill>
                <a:effectLst/>
              </a:rPr>
              <a:t>Blind Carbon Copy</a:t>
            </a:r>
            <a:r>
              <a:rPr lang="prs-AF" b="0" i="0" dirty="0">
                <a:solidFill>
                  <a:srgbClr val="242424"/>
                </a:solidFill>
                <a:effectLst/>
              </a:rPr>
              <a:t>» است. از این گزینه برای روان کردن ایمیل به کدام کسی استفاده کنید بدون اینکه دریافت کننده اصلی بداند.</a:t>
            </a:r>
            <a:endParaRPr lang="prs-AF" b="1" i="0" dirty="0">
              <a:solidFill>
                <a:srgbClr val="242424"/>
              </a:solidFill>
              <a:effectLst/>
            </a:endParaRP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موضوع:</a:t>
            </a:r>
          </a:p>
          <a:p>
            <a:pPr marL="685800" lvl="1" indent="-22860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این عبارت از یک خط کوتاه است که به دریافت کننده می گوید ایمیل در باره چیست. این را کوتاه و مربوط به موضوع در نظر بگیرید.</a:t>
            </a: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بدنه ایمیل: </a:t>
            </a:r>
          </a:p>
          <a:p>
            <a:pPr marL="685800" lvl="1" indent="-22860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این جایی استه که پیام تان را می نویسید. با سلام شروع کنید، پیام اصلی تان را بنویسد، و با یک اختتامیه تمام کنید</a:t>
            </a:r>
            <a:r>
              <a:rPr lang="en-US" b="0" i="0" dirty="0">
                <a:solidFill>
                  <a:srgbClr val="242424"/>
                </a:solidFill>
                <a:effectLst/>
              </a:rPr>
              <a:t>.</a:t>
            </a: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دکمه ارسال:</a:t>
            </a:r>
          </a:p>
          <a:p>
            <a:pPr marL="685800" lvl="1" indent="-228600" algn="r" rtl="1">
              <a:lnSpc>
                <a:spcPct val="114000"/>
              </a:lnSpc>
              <a:spcBef>
                <a:spcPts val="0"/>
              </a:spcBef>
              <a:spcAft>
                <a:spcPts val="0"/>
              </a:spcAft>
              <a:buFont typeface="Arial" panose="020B0604020202020204" pitchFamily="34" charset="0"/>
              <a:buChar char="•"/>
            </a:pPr>
            <a:r>
              <a:rPr lang="prs-AF" b="0" i="0" dirty="0">
                <a:solidFill>
                  <a:srgbClr val="242424"/>
                </a:solidFill>
                <a:effectLst/>
              </a:rPr>
              <a:t>برای ارسال کردن ایمیل خود به دریافت کننده روی این دکمه ضربه بزنید.</a:t>
            </a:r>
          </a:p>
          <a:p>
            <a:pPr marL="228600" indent="-228600" algn="r" rtl="1">
              <a:lnSpc>
                <a:spcPct val="114000"/>
              </a:lnSpc>
              <a:spcBef>
                <a:spcPts val="0"/>
              </a:spcBef>
              <a:spcAft>
                <a:spcPts val="0"/>
              </a:spcAft>
              <a:buFont typeface="+mj-lt"/>
              <a:buAutoNum type="arabicPeriod"/>
            </a:pPr>
            <a:r>
              <a:rPr lang="prs-AF" b="1" i="0" dirty="0">
                <a:solidFill>
                  <a:srgbClr val="242424"/>
                </a:solidFill>
                <a:effectLst/>
              </a:rPr>
              <a:t>دکمه دور انداختن:</a:t>
            </a:r>
          </a:p>
          <a:p>
            <a:pPr marL="685800" lvl="1" indent="-228600" algn="r" rtl="1">
              <a:lnSpc>
                <a:spcPct val="114000"/>
              </a:lnSpc>
              <a:spcBef>
                <a:spcPts val="0"/>
              </a:spcBef>
              <a:spcAft>
                <a:spcPts val="0"/>
              </a:spcAft>
              <a:buFont typeface="+mj-lt"/>
              <a:buAutoNum type="arabicPeriod"/>
            </a:pPr>
            <a:r>
              <a:rPr lang="prs-AF" b="0" i="0" dirty="0">
                <a:solidFill>
                  <a:srgbClr val="242424"/>
                </a:solidFill>
                <a:effectLst/>
              </a:rPr>
              <a:t>اگر می خواهید پیش نویس ایمیل را حذف نموده و از نو شروع کنید روی این دکمه ضربه بزنید.</a:t>
            </a: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Community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1.jpe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Elliot@wacoss.org.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algn="r" rtl="1" eaLnBrk="1" hangingPunct="1"/>
            <a:r>
              <a:rPr lang="prs-AF" sz="4400" noProof="0" dirty="0">
                <a:solidFill>
                  <a:schemeClr val="bg1"/>
                </a:solidFill>
                <a:cs typeface="Arial" panose="020B0604020202020204" pitchFamily="34" charset="0"/>
              </a:rPr>
              <a:t>آموزش مهارت های دیجیتال</a:t>
            </a:r>
            <a:r>
              <a:rPr lang="en-AU" sz="4400" noProof="0" dirty="0">
                <a:solidFill>
                  <a:schemeClr val="bg1"/>
                </a:solidFill>
                <a:cs typeface="Arial" panose="020B0604020202020204" pitchFamily="34" charset="0"/>
              </a:rPr>
              <a:t>- </a:t>
            </a:r>
            <a:r>
              <a:rPr lang="prs-AF" sz="4400" noProof="0" dirty="0">
                <a:solidFill>
                  <a:schemeClr val="bg1"/>
                </a:solidFill>
                <a:cs typeface="Arial" panose="020B0604020202020204" pitchFamily="34" charset="0"/>
              </a:rPr>
              <a:t> ایمیل</a:t>
            </a:r>
            <a:br>
              <a:rPr lang="en-AU" sz="4400" noProof="0" dirty="0">
                <a:solidFill>
                  <a:schemeClr val="bg1"/>
                </a:solidFill>
                <a:cs typeface="Arial" panose="020B0604020202020204" pitchFamily="34" charset="0"/>
              </a:rPr>
            </a:br>
            <a:r>
              <a:rPr lang="prs-AF" sz="4400" noProof="0" dirty="0">
                <a:cs typeface="Arial" panose="020B0604020202020204" pitchFamily="34" charset="0"/>
              </a:rPr>
              <a:t>پروگرام قهرمانان جامعه</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algn="r" rtl="1"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prs-AF" dirty="0"/>
              <a:t>استفاده نمودن از آدرس ایمیل تان</a:t>
            </a:r>
            <a:endParaRPr lang="en-AU" dirty="0"/>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algn="r" rtl="1">
              <a:spcBef>
                <a:spcPts val="750"/>
              </a:spcBef>
              <a:spcAft>
                <a:spcPts val="750"/>
              </a:spcAft>
              <a:buFont typeface="Arial" panose="020B0604020202020204" pitchFamily="34" charset="0"/>
              <a:buChar char="•"/>
            </a:pPr>
            <a:r>
              <a:rPr lang="prs-AF" b="0" i="0" dirty="0">
                <a:solidFill>
                  <a:schemeClr val="tx1"/>
                </a:solidFill>
                <a:effectLst/>
              </a:rPr>
              <a:t>وارد شدن به خدمات متعدد</a:t>
            </a:r>
          </a:p>
          <a:p>
            <a:pPr lvl="1" algn="r" rtl="1">
              <a:spcBef>
                <a:spcPts val="750"/>
              </a:spcBef>
              <a:spcAft>
                <a:spcPts val="750"/>
              </a:spcAft>
            </a:pPr>
            <a:r>
              <a:rPr lang="prs-AF" b="0" i="0" dirty="0">
                <a:solidFill>
                  <a:schemeClr val="tx1"/>
                </a:solidFill>
                <a:effectLst/>
              </a:rPr>
              <a:t>خدمات حکومتی (</a:t>
            </a:r>
            <a:r>
              <a:rPr lang="en-US" dirty="0">
                <a:solidFill>
                  <a:schemeClr val="tx1"/>
                </a:solidFill>
              </a:rPr>
              <a:t>MyGov</a:t>
            </a:r>
            <a:r>
              <a:rPr lang="prs-AF" dirty="0">
                <a:solidFill>
                  <a:schemeClr val="tx1"/>
                </a:solidFill>
              </a:rPr>
              <a:t>)</a:t>
            </a:r>
          </a:p>
          <a:p>
            <a:pPr lvl="1" algn="r" rtl="1">
              <a:spcBef>
                <a:spcPts val="750"/>
              </a:spcBef>
              <a:spcAft>
                <a:spcPts val="750"/>
              </a:spcAft>
            </a:pPr>
            <a:r>
              <a:rPr lang="prs-AF" b="0" i="0" dirty="0">
                <a:solidFill>
                  <a:schemeClr val="tx1"/>
                </a:solidFill>
                <a:effectLst/>
              </a:rPr>
              <a:t>با</a:t>
            </a:r>
            <a:r>
              <a:rPr lang="prs-AF" dirty="0">
                <a:solidFill>
                  <a:schemeClr val="tx1"/>
                </a:solidFill>
              </a:rPr>
              <a:t>نکداری آنلاین</a:t>
            </a:r>
          </a:p>
          <a:p>
            <a:pPr lvl="1" algn="r" rtl="1">
              <a:spcBef>
                <a:spcPts val="750"/>
              </a:spcBef>
              <a:spcAft>
                <a:spcPts val="750"/>
              </a:spcAft>
            </a:pPr>
            <a:r>
              <a:rPr lang="prs-AF" b="0" i="0" dirty="0">
                <a:solidFill>
                  <a:schemeClr val="tx1"/>
                </a:solidFill>
                <a:effectLst/>
              </a:rPr>
              <a:t>وبسایت های خرید</a:t>
            </a:r>
          </a:p>
          <a:p>
            <a:pPr lvl="1" algn="r" rtl="1">
              <a:spcBef>
                <a:spcPts val="750"/>
              </a:spcBef>
              <a:spcAft>
                <a:spcPts val="750"/>
              </a:spcAft>
            </a:pPr>
            <a:r>
              <a:rPr lang="prs-AF" dirty="0">
                <a:solidFill>
                  <a:schemeClr val="tx1"/>
                </a:solidFill>
              </a:rPr>
              <a:t>رسانه های اجتماعی</a:t>
            </a:r>
            <a:endParaRPr lang="prs-AF" b="0" i="0" dirty="0">
              <a:solidFill>
                <a:schemeClr val="tx1"/>
              </a:solidFill>
              <a:effectLst/>
            </a:endParaRPr>
          </a:p>
          <a:p>
            <a:pPr algn="r" rtl="1">
              <a:spcBef>
                <a:spcPts val="750"/>
              </a:spcBef>
              <a:spcAft>
                <a:spcPts val="750"/>
              </a:spcAft>
              <a:buFont typeface="Arial" panose="020B0604020202020204" pitchFamily="34" charset="0"/>
              <a:buChar char="•"/>
            </a:pPr>
            <a:r>
              <a:rPr lang="prs-AF" b="0" i="0" dirty="0">
                <a:solidFill>
                  <a:schemeClr val="tx1"/>
                </a:solidFill>
                <a:effectLst/>
              </a:rPr>
              <a:t>برای هر خدمت از رمزعبور متفاوت استفاده کنید</a:t>
            </a:r>
          </a:p>
          <a:p>
            <a:pPr algn="r" rtl="1">
              <a:spcBef>
                <a:spcPts val="750"/>
              </a:spcBef>
              <a:spcAft>
                <a:spcPts val="750"/>
              </a:spcAft>
              <a:buFont typeface="Arial" panose="020B0604020202020204" pitchFamily="34" charset="0"/>
              <a:buChar char="•"/>
            </a:pPr>
            <a:r>
              <a:rPr lang="prs-AF" dirty="0">
                <a:solidFill>
                  <a:schemeClr val="tx1"/>
                </a:solidFill>
              </a:rPr>
              <a:t>رمزهای عبور را طولانی و قوی انتخاب کنید</a:t>
            </a:r>
            <a:endParaRPr lang="prs-AF" b="0" i="0" dirty="0">
              <a:solidFill>
                <a:schemeClr val="tx1"/>
              </a:solidFill>
              <a:effectLst/>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pPr algn="ctr"/>
            <a:r>
              <a:rPr lang="prs-AF" dirty="0"/>
              <a:t>با ایمیل احتیاط کنید</a:t>
            </a:r>
            <a:endParaRPr lang="en-AU" dirty="0"/>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indent="0" algn="r" rtl="1">
              <a:spcBef>
                <a:spcPts val="750"/>
              </a:spcBef>
              <a:spcAft>
                <a:spcPts val="750"/>
              </a:spcAft>
              <a:buNone/>
            </a:pPr>
            <a:r>
              <a:rPr lang="prs-AF" b="0" i="0" dirty="0">
                <a:solidFill>
                  <a:schemeClr val="tx1"/>
                </a:solidFill>
                <a:effectLst/>
                <a:latin typeface="+mj-lt"/>
              </a:rPr>
              <a:t>ایمیل های فریبنده (</a:t>
            </a:r>
            <a:r>
              <a:rPr lang="en-US" dirty="0">
                <a:solidFill>
                  <a:schemeClr val="tx1"/>
                </a:solidFill>
              </a:rPr>
              <a:t>phishing</a:t>
            </a:r>
            <a:r>
              <a:rPr lang="prs-AF" dirty="0">
                <a:solidFill>
                  <a:schemeClr val="tx1"/>
                </a:solidFill>
              </a:rPr>
              <a:t>)</a:t>
            </a:r>
            <a:r>
              <a:rPr lang="prs-AF" b="0" i="0" dirty="0">
                <a:solidFill>
                  <a:schemeClr val="tx1"/>
                </a:solidFill>
                <a:effectLst/>
                <a:latin typeface="+mj-lt"/>
              </a:rPr>
              <a:t>:</a:t>
            </a:r>
            <a:endParaRPr lang="en-US" b="0" i="0" dirty="0">
              <a:solidFill>
                <a:schemeClr val="tx1"/>
              </a:solidFill>
              <a:effectLst/>
              <a:latin typeface="+mj-lt"/>
            </a:endParaRPr>
          </a:p>
          <a:p>
            <a:pPr marL="342900" indent="-342900" algn="r" rtl="1">
              <a:spcBef>
                <a:spcPts val="750"/>
              </a:spcBef>
              <a:spcAft>
                <a:spcPts val="750"/>
              </a:spcAft>
              <a:buFont typeface="Arial" panose="020B0604020202020204" pitchFamily="34" charset="0"/>
              <a:buChar char="•"/>
            </a:pPr>
            <a:r>
              <a:rPr lang="prs-AF" b="0" i="0" dirty="0">
                <a:solidFill>
                  <a:schemeClr val="tx1"/>
                </a:solidFill>
                <a:effectLst/>
                <a:latin typeface="+mj-lt"/>
              </a:rPr>
              <a:t>ایمیل های جعلی برای سرقت معلومات</a:t>
            </a:r>
          </a:p>
          <a:p>
            <a:pPr marL="342900" indent="-342900" algn="r" rtl="1">
              <a:spcBef>
                <a:spcPts val="750"/>
              </a:spcBef>
              <a:spcAft>
                <a:spcPts val="750"/>
              </a:spcAft>
              <a:buFont typeface="Arial" panose="020B0604020202020204" pitchFamily="34" charset="0"/>
              <a:buChar char="•"/>
            </a:pPr>
            <a:r>
              <a:rPr lang="prs-AF" b="0" i="0" dirty="0">
                <a:solidFill>
                  <a:schemeClr val="tx1"/>
                </a:solidFill>
                <a:effectLst/>
                <a:latin typeface="+mj-lt"/>
              </a:rPr>
              <a:t>واقعی به نظر می رسند مگر فریبکاری هستند</a:t>
            </a:r>
          </a:p>
          <a:p>
            <a:pPr marL="342900" indent="-342900" algn="r" rtl="1">
              <a:spcBef>
                <a:spcPts val="750"/>
              </a:spcBef>
              <a:spcAft>
                <a:spcPts val="750"/>
              </a:spcAft>
              <a:buFont typeface="Arial" panose="020B0604020202020204" pitchFamily="34" charset="0"/>
              <a:buChar char="•"/>
            </a:pPr>
            <a:r>
              <a:rPr lang="prs-AF" b="0" i="0" dirty="0">
                <a:solidFill>
                  <a:schemeClr val="tx1"/>
                </a:solidFill>
                <a:effectLst/>
                <a:latin typeface="+mj-lt"/>
              </a:rPr>
              <a:t>به روی پیوندهای مشکوک کلیک نکنید</a:t>
            </a:r>
          </a:p>
          <a:p>
            <a:pPr marL="342900" indent="-342900" algn="r" rtl="1">
              <a:spcBef>
                <a:spcPts val="750"/>
              </a:spcBef>
              <a:spcAft>
                <a:spcPts val="750"/>
              </a:spcAft>
              <a:buFont typeface="Arial" panose="020B0604020202020204" pitchFamily="34" charset="0"/>
              <a:buChar char="•"/>
            </a:pPr>
            <a:r>
              <a:rPr lang="prs-AF" b="0" i="0" dirty="0">
                <a:solidFill>
                  <a:schemeClr val="tx1"/>
                </a:solidFill>
                <a:effectLst/>
                <a:latin typeface="+mj-lt"/>
              </a:rPr>
              <a:t>معلومات شخصی را شریک نکنید</a:t>
            </a:r>
          </a:p>
          <a:p>
            <a:pPr marL="342900" indent="-342900" algn="r" rtl="1">
              <a:spcBef>
                <a:spcPts val="750"/>
              </a:spcBef>
              <a:spcAft>
                <a:spcPts val="750"/>
              </a:spcAft>
              <a:buFont typeface="Arial" panose="020B0604020202020204" pitchFamily="34" charset="0"/>
              <a:buChar char="•"/>
            </a:pPr>
            <a:r>
              <a:rPr lang="prs-AF" dirty="0">
                <a:solidFill>
                  <a:schemeClr val="tx1"/>
                </a:solidFill>
                <a:latin typeface="+mj-lt"/>
              </a:rPr>
              <a:t>ایمیل های فریبنده را راپور بدهید</a:t>
            </a:r>
            <a:endParaRPr lang="prs-AF" b="0" i="0" dirty="0">
              <a:solidFill>
                <a:schemeClr val="tx1"/>
              </a:solidFill>
              <a:effectLst/>
              <a:latin typeface="+mj-lt"/>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pPr algn="ctr" rtl="1"/>
            <a:r>
              <a:rPr lang="prs-AF" dirty="0">
                <a:latin typeface="+mn-lt"/>
                <a:cs typeface="Arial" panose="020B0604020202020204" pitchFamily="34" charset="0"/>
              </a:rPr>
              <a:t>فریبکاری های فیشنگ</a:t>
            </a:r>
            <a:endParaRPr lang="en-AU" dirty="0">
              <a:latin typeface="+mn-lt"/>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943429"/>
          </a:xfrm>
        </p:spPr>
        <p:txBody>
          <a:bodyPr/>
          <a:lstStyle/>
          <a:p>
            <a:pPr marL="0" lvl="0" indent="0" algn="r" rtl="1">
              <a:lnSpc>
                <a:spcPct val="107000"/>
              </a:lnSpc>
              <a:spcAft>
                <a:spcPts val="800"/>
              </a:spcAft>
              <a:buNone/>
              <a:tabLst>
                <a:tab pos="457200" algn="l"/>
              </a:tabLst>
            </a:pPr>
            <a:r>
              <a:rPr lang="prs-AF" kern="100" dirty="0">
                <a:solidFill>
                  <a:schemeClr val="tx1"/>
                </a:solidFill>
                <a:effectLst/>
                <a:latin typeface="+mj-lt"/>
                <a:ea typeface="Aptos" panose="020B0004020202020204" pitchFamily="34" charset="0"/>
                <a:cs typeface="Arial" panose="020B0604020202020204" pitchFamily="34" charset="0"/>
              </a:rPr>
              <a:t>چه علامت های نشان میدهند که این یک ایمیل جعلی است؟</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24028"/>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6751507" cy="461665"/>
          </a:xfrm>
          <a:prstGeom prst="rect">
            <a:avLst/>
          </a:prstGeom>
          <a:noFill/>
        </p:spPr>
        <p:txBody>
          <a:bodyPr wrap="square" rtlCol="0">
            <a:spAutoFit/>
          </a:bodyPr>
          <a:lstStyle/>
          <a:p>
            <a:r>
              <a:rPr lang="prs-AF" sz="2400" dirty="0">
                <a:solidFill>
                  <a:srgbClr val="FF0000"/>
                </a:solidFill>
                <a:latin typeface="+mj-lt"/>
                <a:cs typeface="Arial" panose="020B0604020202020204" pitchFamily="34" charset="0"/>
              </a:rPr>
              <a:t>یک ایمیل آدرس حکومتی نیست</a:t>
            </a:r>
            <a:endParaRPr lang="en-AU" sz="2400" dirty="0">
              <a:solidFill>
                <a:srgbClr val="FF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539202" y="1538867"/>
            <a:ext cx="2635823" cy="2677656"/>
          </a:xfrm>
          <a:prstGeom prst="rect">
            <a:avLst/>
          </a:prstGeom>
          <a:noFill/>
        </p:spPr>
        <p:txBody>
          <a:bodyPr wrap="square" rtlCol="0">
            <a:spAutoFit/>
          </a:bodyPr>
          <a:lstStyle/>
          <a:p>
            <a:pPr algn="r" rtl="1"/>
            <a:r>
              <a:rPr lang="prs-AF" sz="2400" dirty="0">
                <a:solidFill>
                  <a:srgbClr val="FF0000"/>
                </a:solidFill>
                <a:latin typeface="+mj-lt"/>
                <a:cs typeface="Arial" panose="020B0604020202020204" pitchFamily="34" charset="0"/>
              </a:rPr>
              <a:t>این کار دور از حقیقت به نظر می رسد. با اداره مالیه به تماس شوید یا</a:t>
            </a:r>
            <a:r>
              <a:rPr lang="en-US" sz="2400" dirty="0">
                <a:solidFill>
                  <a:srgbClr val="FF0000"/>
                </a:solidFill>
                <a:cs typeface="Arial" panose="020B0604020202020204" pitchFamily="34" charset="0"/>
              </a:rPr>
              <a:t> MyGov</a:t>
            </a:r>
            <a:r>
              <a:rPr lang="prs-AF" sz="2400" dirty="0">
                <a:solidFill>
                  <a:srgbClr val="FF0000"/>
                </a:solidFill>
                <a:latin typeface="+mj-lt"/>
                <a:cs typeface="Arial" panose="020B0604020202020204" pitchFamily="34" charset="0"/>
              </a:rPr>
              <a:t> خود را چیک کنید تا بدانید که اگر آنها از شما پولی بدهکار باشد.</a:t>
            </a:r>
          </a:p>
        </p:txBody>
      </p:sp>
      <p:sp>
        <p:nvSpPr>
          <p:cNvPr id="6" name="TextBox 5">
            <a:extLst>
              <a:ext uri="{FF2B5EF4-FFF2-40B4-BE49-F238E27FC236}">
                <a16:creationId xmlns:a16="http://schemas.microsoft.com/office/drawing/2014/main" id="{0606F271-127A-26D5-BB6E-FA1BB6F850AB}"/>
              </a:ext>
            </a:extLst>
          </p:cNvPr>
          <p:cNvSpPr txBox="1"/>
          <p:nvPr/>
        </p:nvSpPr>
        <p:spPr>
          <a:xfrm>
            <a:off x="9608578" y="4020728"/>
            <a:ext cx="2566447" cy="830997"/>
          </a:xfrm>
          <a:prstGeom prst="rect">
            <a:avLst/>
          </a:prstGeom>
          <a:noFill/>
        </p:spPr>
        <p:txBody>
          <a:bodyPr wrap="square" rtlCol="0">
            <a:spAutoFit/>
          </a:bodyPr>
          <a:lstStyle/>
          <a:p>
            <a:pPr algn="r" rtl="1"/>
            <a:r>
              <a:rPr lang="prs-AF" sz="2400" dirty="0">
                <a:solidFill>
                  <a:srgbClr val="FF0000"/>
                </a:solidFill>
                <a:latin typeface="+mn-lt"/>
                <a:cs typeface="Arial" panose="020B0604020202020204" pitchFamily="34" charset="0"/>
              </a:rPr>
              <a:t>یک حس عاجل بودن را ایجاد میکنند.</a:t>
            </a:r>
            <a:endParaRPr lang="en-AU" sz="2400" dirty="0">
              <a:solidFill>
                <a:srgbClr val="FF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569660"/>
          </a:xfrm>
          <a:prstGeom prst="rect">
            <a:avLst/>
          </a:prstGeom>
          <a:noFill/>
        </p:spPr>
        <p:txBody>
          <a:bodyPr wrap="square" rtlCol="0">
            <a:spAutoFit/>
          </a:bodyPr>
          <a:lstStyle/>
          <a:p>
            <a:pPr algn="r" rtl="1"/>
            <a:r>
              <a:rPr lang="prs-AF" sz="2400" dirty="0">
                <a:solidFill>
                  <a:srgbClr val="FF0000"/>
                </a:solidFill>
                <a:latin typeface="+mj-lt"/>
                <a:cs typeface="Arial" panose="020B0604020202020204" pitchFamily="34" charset="0"/>
              </a:rPr>
              <a:t>از شما می خواهد که 100 نمره هویتی روان کنید. دولت هیچ وقت اینگونه معلومات را از طریق ایمیل درخواست نمیکند!</a:t>
            </a: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1027830" y="3276348"/>
            <a:ext cx="3296179" cy="830997"/>
          </a:xfrm>
          <a:prstGeom prst="rect">
            <a:avLst/>
          </a:prstGeom>
          <a:noFill/>
        </p:spPr>
        <p:txBody>
          <a:bodyPr wrap="square" rtlCol="0">
            <a:spAutoFit/>
          </a:bodyPr>
          <a:lstStyle/>
          <a:p>
            <a:pPr algn="r" rtl="1"/>
            <a:r>
              <a:rPr lang="prs-AF" sz="2400" dirty="0">
                <a:solidFill>
                  <a:srgbClr val="FF0000"/>
                </a:solidFill>
                <a:latin typeface="+mj-lt"/>
                <a:cs typeface="Arial" panose="020B0604020202020204" pitchFamily="34" charset="0"/>
              </a:rPr>
              <a:t>لوگو را از وبسایت </a:t>
            </a:r>
            <a:r>
              <a:rPr lang="en-US" sz="2400" dirty="0">
                <a:solidFill>
                  <a:srgbClr val="FF0000"/>
                </a:solidFill>
                <a:latin typeface="+mj-lt"/>
                <a:cs typeface="Arial" panose="020B0604020202020204" pitchFamily="34" charset="0"/>
              </a:rPr>
              <a:t>ATO</a:t>
            </a:r>
            <a:r>
              <a:rPr lang="prs-AF" sz="2400" dirty="0">
                <a:solidFill>
                  <a:srgbClr val="FF0000"/>
                </a:solidFill>
                <a:latin typeface="+mj-lt"/>
                <a:cs typeface="Arial" panose="020B0604020202020204" pitchFamily="34" charset="0"/>
              </a:rPr>
              <a:t> کاپی کرده است</a:t>
            </a:r>
            <a:endParaRPr lang="en-AU" sz="2400" dirty="0">
              <a:solidFill>
                <a:srgbClr val="FF0000"/>
              </a:solidFill>
              <a:latin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pPr algn="ctr"/>
            <a:r>
              <a:rPr lang="prs-AF" dirty="0"/>
              <a:t>بازتاب</a:t>
            </a:r>
            <a:endParaRPr lang="en-AU" dirty="0"/>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algn="r" rtl="1">
              <a:spcBef>
                <a:spcPts val="750"/>
              </a:spcBef>
              <a:spcAft>
                <a:spcPts val="750"/>
              </a:spcAft>
              <a:buFont typeface="Arial" panose="020B0604020202020204" pitchFamily="34" charset="0"/>
              <a:buChar char="•"/>
            </a:pPr>
            <a:r>
              <a:rPr lang="prs-AF" b="0" i="0" dirty="0">
                <a:solidFill>
                  <a:srgbClr val="242424"/>
                </a:solidFill>
                <a:effectLst/>
              </a:rPr>
              <a:t>ایمیل چیست و برای چه چیزی استفاده میشود</a:t>
            </a:r>
          </a:p>
          <a:p>
            <a:pPr algn="r" rtl="1">
              <a:spcBef>
                <a:spcPts val="750"/>
              </a:spcBef>
              <a:spcAft>
                <a:spcPts val="750"/>
              </a:spcAft>
              <a:buFont typeface="Arial" panose="020B0604020202020204" pitchFamily="34" charset="0"/>
              <a:buChar char="•"/>
            </a:pPr>
            <a:r>
              <a:rPr lang="prs-AF" dirty="0">
                <a:solidFill>
                  <a:srgbClr val="242424"/>
                </a:solidFill>
              </a:rPr>
              <a:t>ایجاد کردن یک حساب ایمیل</a:t>
            </a:r>
          </a:p>
          <a:p>
            <a:pPr algn="r" rtl="1">
              <a:spcBef>
                <a:spcPts val="750"/>
              </a:spcBef>
              <a:spcAft>
                <a:spcPts val="750"/>
              </a:spcAft>
              <a:buFont typeface="Arial" panose="020B0604020202020204" pitchFamily="34" charset="0"/>
              <a:buChar char="•"/>
            </a:pPr>
            <a:r>
              <a:rPr lang="prs-AF" b="0" i="0" dirty="0">
                <a:solidFill>
                  <a:srgbClr val="242424"/>
                </a:solidFill>
                <a:effectLst/>
              </a:rPr>
              <a:t>استفاده از ایمیل</a:t>
            </a:r>
          </a:p>
          <a:p>
            <a:pPr algn="r" rtl="1">
              <a:spcBef>
                <a:spcPts val="750"/>
              </a:spcBef>
              <a:spcAft>
                <a:spcPts val="750"/>
              </a:spcAft>
            </a:pPr>
            <a:r>
              <a:rPr lang="prs-AF" dirty="0">
                <a:solidFill>
                  <a:srgbClr val="242424"/>
                </a:solidFill>
              </a:rPr>
              <a:t>ایمن بودن با ایمیل (</a:t>
            </a:r>
            <a:r>
              <a:rPr lang="en-US" dirty="0">
                <a:solidFill>
                  <a:srgbClr val="242424"/>
                </a:solidFill>
              </a:rPr>
              <a:t>phishing</a:t>
            </a:r>
            <a:r>
              <a:rPr lang="prs-AF" dirty="0">
                <a:solidFill>
                  <a:srgbClr val="242424"/>
                </a:solidFill>
              </a:rPr>
              <a:t>!)</a:t>
            </a: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a:p>
            <a:endParaRPr lang="en-AU" dirty="0"/>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pPr algn="r" rtl="1"/>
            <a:r>
              <a:rPr lang="prs-AF" dirty="0"/>
              <a:t>با سپاس!</a:t>
            </a:r>
            <a:endParaRPr lang="en-AU" dirty="0"/>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pPr algn="r" rtl="1"/>
            <a:r>
              <a:rPr lang="prs-AF" dirty="0"/>
              <a:t>وقت جلسه بعدی:</a:t>
            </a:r>
            <a:endParaRPr lang="en-AU" dirty="0"/>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prs-AF" sz="1000" b="0" i="0" u="none" strike="noStrike" kern="1200" cap="none" spc="0" normalizeH="0" baseline="0" noProof="0" dirty="0">
                <a:ln>
                  <a:noFill/>
                </a:ln>
                <a:solidFill>
                  <a:prstClr val="white">
                    <a:lumMod val="85000"/>
                  </a:prstClr>
                </a:solidFill>
                <a:effectLst/>
                <a:uLnTx/>
                <a:uFillTx/>
                <a:latin typeface="Kanit"/>
                <a:ea typeface="+mn-ea"/>
                <a:cs typeface="+mn-cs"/>
              </a:rPr>
              <a:t>پروژه فراگیری دیجیتال استرالیای غربی |  پروگرام قهرمانان جامعه</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151689"/>
            <a:ext cx="8389938" cy="1361354"/>
          </a:xfrm>
        </p:spPr>
        <p:txBody>
          <a:bodyPr/>
          <a:lstStyle/>
          <a:p>
            <a:pPr algn="ctr" eaLnBrk="1" hangingPunct="1"/>
            <a:r>
              <a:rPr lang="prs-AF" sz="4400" noProof="0" dirty="0">
                <a:solidFill>
                  <a:schemeClr val="bg1"/>
                </a:solidFill>
                <a:cs typeface="Arial" panose="020B0604020202020204" pitchFamily="34" charset="0"/>
              </a:rPr>
              <a:t>با سپاس</a:t>
            </a:r>
            <a:br>
              <a:rPr lang="en-AU" sz="4400" noProof="0" dirty="0">
                <a:solidFill>
                  <a:schemeClr val="bg1"/>
                </a:solidFill>
                <a:cs typeface="Arial" panose="020B0604020202020204" pitchFamily="34" charset="0"/>
              </a:rPr>
            </a:br>
            <a:r>
              <a:rPr lang="prs-AF" sz="4400" noProof="0" dirty="0">
                <a:cs typeface="Arial" panose="020B0604020202020204" pitchFamily="34" charset="0"/>
              </a:rPr>
              <a:t>پروگرام قهرمانان جامعه</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3278981" y="5657850"/>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543854"/>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pPr algn="r" rtl="1"/>
            <a:r>
              <a:rPr lang="prs-AF" dirty="0"/>
              <a:t>یادداشت های مربی: نحوه ایمیل کردن</a:t>
            </a:r>
            <a:endParaRPr lang="en-AU" dirty="0"/>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pPr algn="r" rtl="1"/>
            <a:r>
              <a:rPr lang="prs-AF" dirty="0">
                <a:solidFill>
                  <a:schemeClr val="tx1"/>
                </a:solidFill>
              </a:rPr>
              <a:t>این جزوه ها را برای شرکت کنندگان چاپ کنید</a:t>
            </a:r>
            <a:r>
              <a:rPr lang="prs-AF" dirty="0">
                <a:solidFill>
                  <a:srgbClr val="242424"/>
                </a:solidFill>
              </a:rPr>
              <a:t>:</a:t>
            </a:r>
            <a:r>
              <a:rPr lang="en-US" b="0" i="0" dirty="0">
                <a:solidFill>
                  <a:srgbClr val="242424"/>
                </a:solidFill>
                <a:effectLst/>
              </a:rPr>
              <a:t> </a:t>
            </a:r>
          </a:p>
          <a:p>
            <a:pPr lvl="1" algn="r" rtl="1"/>
            <a:r>
              <a:rPr lang="prs-AF" b="0" i="0" dirty="0">
                <a:solidFill>
                  <a:srgbClr val="1962B2"/>
                </a:solidFill>
                <a:effectLst/>
              </a:rPr>
              <a:t>ایمیل روان کردن</a:t>
            </a:r>
            <a:endParaRPr lang="en-US" b="0" i="0" dirty="0">
              <a:solidFill>
                <a:srgbClr val="1962B2"/>
              </a:solidFill>
              <a:effectLst/>
            </a:endParaRPr>
          </a:p>
          <a:p>
            <a:pPr algn="r" rtl="1">
              <a:spcBef>
                <a:spcPts val="750"/>
              </a:spcBef>
              <a:spcAft>
                <a:spcPts val="750"/>
              </a:spcAft>
            </a:pPr>
            <a:r>
              <a:rPr lang="prs-AF" dirty="0">
                <a:solidFill>
                  <a:schemeClr val="tx1"/>
                </a:solidFill>
              </a:rPr>
              <a:t>یک کپی از این سلاید ها را همراه با بخش نوت اش برای استفاده خود تان هنگام ارائه نمودن چاپ کنید</a:t>
            </a:r>
          </a:p>
          <a:p>
            <a:pPr algn="r" rtl="1">
              <a:spcBef>
                <a:spcPts val="750"/>
              </a:spcBef>
              <a:spcAft>
                <a:spcPts val="750"/>
              </a:spcAft>
            </a:pPr>
            <a:r>
              <a:rPr lang="prs-AF" b="1" dirty="0">
                <a:solidFill>
                  <a:schemeClr val="tx1"/>
                </a:solidFill>
              </a:rPr>
              <a:t>بخوانید</a:t>
            </a:r>
            <a:r>
              <a:rPr lang="en-US" b="1" dirty="0">
                <a:solidFill>
                  <a:schemeClr val="tx1"/>
                </a:solidFill>
              </a:rPr>
              <a:t>:</a:t>
            </a:r>
          </a:p>
          <a:p>
            <a:pPr lvl="1" algn="r" rtl="1">
              <a:spcBef>
                <a:spcPts val="750"/>
              </a:spcBef>
              <a:spcAft>
                <a:spcPts val="750"/>
              </a:spcAft>
            </a:pPr>
            <a:r>
              <a:rPr lang="prs-AF" dirty="0">
                <a:solidFill>
                  <a:schemeClr val="tx1"/>
                </a:solidFill>
              </a:rPr>
              <a:t>تمام سلاید ها را، و از آشنا نمودن خود تان با محتوای آن مطمئن شوید،</a:t>
            </a:r>
          </a:p>
          <a:p>
            <a:pPr lvl="1" algn="r" rtl="1">
              <a:spcBef>
                <a:spcPts val="750"/>
              </a:spcBef>
              <a:spcAft>
                <a:spcPts val="750"/>
              </a:spcAft>
            </a:pPr>
            <a:r>
              <a:rPr lang="prs-AF" dirty="0">
                <a:solidFill>
                  <a:schemeClr val="tx1"/>
                </a:solidFill>
              </a:rPr>
              <a:t>جزوه شرکت کنندگان را.</a:t>
            </a:r>
          </a:p>
          <a:p>
            <a:pPr algn="r" rtl="1">
              <a:spcBef>
                <a:spcPts val="750"/>
              </a:spcBef>
              <a:spcAft>
                <a:spcPts val="750"/>
              </a:spcAft>
            </a:pPr>
            <a:r>
              <a:rPr lang="prs-AF" dirty="0">
                <a:solidFill>
                  <a:schemeClr val="tx1"/>
                </a:solidFill>
              </a:rPr>
              <a:t>اگر کدام سوال داشتید قبل از جلسه با </a:t>
            </a:r>
            <a:r>
              <a:rPr lang="en-US" dirty="0">
                <a:solidFill>
                  <a:schemeClr val="tx1"/>
                </a:solidFill>
              </a:rPr>
              <a:t>Elliot</a:t>
            </a:r>
            <a:r>
              <a:rPr lang="prs-AF" dirty="0">
                <a:solidFill>
                  <a:schemeClr val="tx1"/>
                </a:solidFill>
              </a:rPr>
              <a:t> به نشانی </a:t>
            </a:r>
            <a:r>
              <a:rPr lang="en-US" dirty="0">
                <a:solidFill>
                  <a:srgbClr val="0E67B2"/>
                </a:solidFill>
                <a:hlinkClick r:id="rId3">
                  <a:extLst>
                    <a:ext uri="{A12FA001-AC4F-418D-AE19-62706E023703}">
                      <ahyp:hlinkClr xmlns:ahyp="http://schemas.microsoft.com/office/drawing/2018/hyperlinkcolor" val="tx"/>
                    </a:ext>
                  </a:extLst>
                </a:hlinkClick>
              </a:rPr>
              <a:t>Elliot@wacoss</a:t>
            </a:r>
            <a:r>
              <a:rPr lang="en-US" dirty="0">
                <a:solidFill>
                  <a:srgbClr val="0070C0"/>
                </a:solidFill>
                <a:hlinkClick r:id="rId3">
                  <a:extLst>
                    <a:ext uri="{A12FA001-AC4F-418D-AE19-62706E023703}">
                      <ahyp:hlinkClr xmlns:ahyp="http://schemas.microsoft.com/office/drawing/2018/hyperlinkcolor" val="tx"/>
                    </a:ext>
                  </a:extLst>
                </a:hlinkClick>
              </a:rPr>
              <a:t>.org.au</a:t>
            </a:r>
            <a:r>
              <a:rPr lang="prs-AF" dirty="0">
                <a:solidFill>
                  <a:schemeClr val="tx1"/>
                </a:solidFill>
              </a:rPr>
              <a:t> به تماس شوید</a:t>
            </a:r>
          </a:p>
          <a:p>
            <a:pPr algn="r" rtl="1">
              <a:spcBef>
                <a:spcPts val="750"/>
              </a:spcBef>
              <a:spcAft>
                <a:spcPts val="750"/>
              </a:spcAft>
            </a:pPr>
            <a:r>
              <a:rPr lang="prs-AF" dirty="0">
                <a:solidFill>
                  <a:schemeClr val="tx1"/>
                </a:solidFill>
              </a:rPr>
              <a:t>قبل از ارائه نمودن این سلاید را حذف/پنهان کنید و در سلاید آخری زمان/تاریخ جلسه بعدی را به روزرسانی کنید.</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algn="r" eaLnBrk="1" hangingPunct="1"/>
            <a:r>
              <a:rPr lang="prs-AF" sz="4200" dirty="0">
                <a:solidFill>
                  <a:schemeClr val="tx1"/>
                </a:solidFill>
              </a:rPr>
              <a:t>قدردانی از کشور</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gn="r" rtl="1" eaLnBrk="1" hangingPunct="1">
              <a:lnSpc>
                <a:spcPct val="150000"/>
              </a:lnSpc>
              <a:spcBef>
                <a:spcPct val="0"/>
              </a:spcBef>
              <a:spcAft>
                <a:spcPts val="600"/>
              </a:spcAft>
              <a:buNone/>
            </a:pPr>
            <a:r>
              <a:rPr lang="prs-AF" dirty="0">
                <a:solidFill>
                  <a:schemeClr val="tx1"/>
                </a:solidFill>
              </a:rPr>
              <a:t>ما میدانیم که بر سرزمین بومیان هستیم. ما به مردمان بومی این سرزمین احترام داریم. </a:t>
            </a:r>
          </a:p>
          <a:p>
            <a:pPr algn="r" rtl="1" eaLnBrk="1" hangingPunct="1">
              <a:lnSpc>
                <a:spcPct val="150000"/>
              </a:lnSpc>
              <a:spcBef>
                <a:spcPct val="0"/>
              </a:spcBef>
              <a:spcAft>
                <a:spcPts val="600"/>
              </a:spcAft>
              <a:buNone/>
            </a:pPr>
            <a:r>
              <a:rPr lang="prs-AF" dirty="0">
                <a:solidFill>
                  <a:schemeClr val="tx1"/>
                </a:solidFill>
              </a:rPr>
              <a:t>مردمان بومی سالهای زیادی در این سرزمین زندگی کرده اند.</a:t>
            </a:r>
          </a:p>
          <a:p>
            <a:pPr algn="r" rtl="1" eaLnBrk="1" hangingPunct="1">
              <a:lnSpc>
                <a:spcPct val="150000"/>
              </a:lnSpc>
              <a:spcBef>
                <a:spcPct val="0"/>
              </a:spcBef>
              <a:spcAft>
                <a:spcPts val="600"/>
              </a:spcAft>
              <a:buNone/>
            </a:pPr>
            <a:r>
              <a:rPr lang="prs-AF" dirty="0">
                <a:solidFill>
                  <a:schemeClr val="tx1"/>
                </a:solidFill>
              </a:rPr>
              <a:t>ما به تمام مردمان بومی و بزرگان آنها احترام  داریم.</a:t>
            </a:r>
          </a:p>
          <a:p>
            <a:pPr algn="r" rtl="1" eaLnBrk="1" hangingPunct="1">
              <a:lnSpc>
                <a:spcPct val="150000"/>
              </a:lnSpc>
              <a:spcBef>
                <a:spcPct val="0"/>
              </a:spcBef>
              <a:spcAft>
                <a:spcPts val="600"/>
              </a:spcAft>
              <a:buNone/>
            </a:pPr>
            <a:r>
              <a:rPr lang="prs-AF" dirty="0">
                <a:solidFill>
                  <a:schemeClr val="tx1"/>
                </a:solidFill>
              </a:rPr>
              <a:t>ما چیزهای زیادی را از تجارب آنها می آموزیم.</a:t>
            </a:r>
          </a:p>
          <a:p>
            <a:pPr algn="r" rtl="1" eaLnBrk="1" hangingPunct="1">
              <a:lnSpc>
                <a:spcPct val="150000"/>
              </a:lnSpc>
              <a:spcBef>
                <a:spcPct val="0"/>
              </a:spcBef>
              <a:spcAft>
                <a:spcPts val="600"/>
              </a:spcAft>
              <a:buNone/>
            </a:pPr>
            <a:r>
              <a:rPr lang="prs-AF" dirty="0">
                <a:solidFill>
                  <a:schemeClr val="tx1"/>
                </a:solidFill>
              </a:rPr>
              <a:t>این سرزمین همیشه سرزمین بومی بوده است و خواهد ماند.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pPr algn="r" rtl="1"/>
            <a:r>
              <a:rPr lang="prs-AF" dirty="0">
                <a:solidFill>
                  <a:srgbClr val="1962B2"/>
                </a:solidFill>
              </a:rPr>
              <a:t>ایمیل</a:t>
            </a:r>
            <a:endParaRPr lang="en-AU" dirty="0">
              <a:solidFill>
                <a:srgbClr val="1962B2"/>
              </a:solidFill>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pPr algn="r" rtl="1"/>
            <a:r>
              <a:rPr lang="prs-AF" dirty="0"/>
              <a:t>پروژه فراگیری دیجیتال استرالیای غربی</a:t>
            </a:r>
            <a:endParaRPr lang="en-AU" dirty="0"/>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r" defTabSz="914400" rtl="1" eaLnBrk="1" fontAlgn="auto" latinLnBrk="0" hangingPunct="1">
              <a:lnSpc>
                <a:spcPct val="100000"/>
              </a:lnSpc>
              <a:spcBef>
                <a:spcPts val="0"/>
              </a:spcBef>
              <a:spcAft>
                <a:spcPts val="600"/>
              </a:spcAft>
              <a:buClrTx/>
              <a:buSzTx/>
              <a:buFontTx/>
              <a:buNone/>
              <a:tabLst/>
              <a:defRPr/>
            </a:pPr>
            <a:r>
              <a:rPr kumimoji="0" lang="prs-AF" sz="1000" b="0" i="0" u="none" strike="noStrike" kern="1200" cap="none" spc="0" normalizeH="0" baseline="0" noProof="0" dirty="0">
                <a:ln>
                  <a:noFill/>
                </a:ln>
                <a:solidFill>
                  <a:prstClr val="white"/>
                </a:solidFill>
                <a:effectLst/>
                <a:uLnTx/>
                <a:uFillTx/>
                <a:latin typeface="Kanit"/>
                <a:ea typeface="+mn-ea"/>
                <a:cs typeface="+mn-cs"/>
              </a:rPr>
              <a:t>پروژه فراگیری دیجیتال استرالیای غربی |  پروگرام قهرمانان جامعه</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pPr algn="r"/>
            <a:r>
              <a:rPr lang="prs-AF" dirty="0"/>
              <a:t>خلاصه جلسه</a:t>
            </a:r>
            <a:endParaRPr lang="en-AU" dirty="0"/>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r" rtl="1">
              <a:spcBef>
                <a:spcPts val="750"/>
              </a:spcBef>
              <a:spcAft>
                <a:spcPts val="750"/>
              </a:spcAft>
              <a:buNone/>
            </a:pPr>
            <a:r>
              <a:rPr lang="prs-AF" dirty="0">
                <a:solidFill>
                  <a:srgbClr val="242424"/>
                </a:solidFill>
              </a:rPr>
              <a:t>این جلسه موارد ذیل را تحت پوشش قرار خواهد داد</a:t>
            </a:r>
            <a:r>
              <a:rPr lang="en-US" dirty="0">
                <a:solidFill>
                  <a:srgbClr val="242424"/>
                </a:solidFill>
              </a:rPr>
              <a:t>:</a:t>
            </a:r>
          </a:p>
          <a:p>
            <a:pPr algn="r" rtl="1">
              <a:spcBef>
                <a:spcPts val="750"/>
              </a:spcBef>
              <a:spcAft>
                <a:spcPts val="750"/>
              </a:spcAft>
              <a:buFont typeface="Arial" panose="020B0604020202020204" pitchFamily="34" charset="0"/>
              <a:buChar char="•"/>
            </a:pPr>
            <a:r>
              <a:rPr lang="prs-AF" dirty="0">
                <a:solidFill>
                  <a:schemeClr val="tx1"/>
                </a:solidFill>
              </a:rPr>
              <a:t>ایمیل چیست و برای چه میتوانید استفاده کنید</a:t>
            </a:r>
          </a:p>
          <a:p>
            <a:pPr algn="r" rtl="1">
              <a:spcBef>
                <a:spcPts val="750"/>
              </a:spcBef>
              <a:spcAft>
                <a:spcPts val="750"/>
              </a:spcAft>
              <a:buFont typeface="Arial" panose="020B0604020202020204" pitchFamily="34" charset="0"/>
              <a:buChar char="•"/>
            </a:pPr>
            <a:r>
              <a:rPr lang="prs-AF" b="0" i="0" dirty="0">
                <a:solidFill>
                  <a:schemeClr val="tx1"/>
                </a:solidFill>
                <a:effectLst/>
              </a:rPr>
              <a:t>ایجاد یک حساب ایمیل</a:t>
            </a:r>
          </a:p>
          <a:p>
            <a:pPr algn="r" rtl="1">
              <a:spcBef>
                <a:spcPts val="750"/>
              </a:spcBef>
              <a:spcAft>
                <a:spcPts val="750"/>
              </a:spcAft>
              <a:buFont typeface="Arial" panose="020B0604020202020204" pitchFamily="34" charset="0"/>
              <a:buChar char="•"/>
            </a:pPr>
            <a:r>
              <a:rPr lang="prs-AF" dirty="0">
                <a:solidFill>
                  <a:schemeClr val="tx1"/>
                </a:solidFill>
              </a:rPr>
              <a:t>استفاده از ایمیل</a:t>
            </a:r>
          </a:p>
          <a:p>
            <a:pPr algn="r" rtl="1">
              <a:spcBef>
                <a:spcPts val="750"/>
              </a:spcBef>
              <a:spcAft>
                <a:spcPts val="750"/>
              </a:spcAft>
              <a:buFont typeface="Arial" panose="020B0604020202020204" pitchFamily="34" charset="0"/>
              <a:buChar char="•"/>
            </a:pPr>
            <a:r>
              <a:rPr lang="prs-AF" b="0" i="0" dirty="0">
                <a:solidFill>
                  <a:schemeClr val="tx1"/>
                </a:solidFill>
                <a:effectLst/>
              </a:rPr>
              <a:t>ایمن بودن</a:t>
            </a:r>
            <a:r>
              <a:rPr lang="prs-AF" dirty="0">
                <a:solidFill>
                  <a:schemeClr val="tx1"/>
                </a:solidFill>
              </a:rPr>
              <a:t> با ایمیل</a:t>
            </a: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pPr algn="ctr" rtl="1"/>
            <a:r>
              <a:rPr lang="prs-AF" sz="5400" noProof="0" dirty="0"/>
              <a:t>معرفی </a:t>
            </a:r>
            <a:endParaRPr lang="en-AU" sz="5400" noProof="0" dirty="0"/>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pPr algn="r" rtl="1"/>
            <a:r>
              <a:rPr lang="prs-AF" dirty="0">
                <a:solidFill>
                  <a:schemeClr val="tx1"/>
                </a:solidFill>
              </a:rPr>
              <a:t>خود تان را به گروپ معرفی کنید</a:t>
            </a:r>
          </a:p>
          <a:p>
            <a:pPr algn="r" rtl="1"/>
            <a:r>
              <a:rPr lang="prs-AF" dirty="0">
                <a:solidFill>
                  <a:schemeClr val="tx1"/>
                </a:solidFill>
              </a:rPr>
              <a:t>تجربه خود را از ایمیل شریک کنید</a:t>
            </a:r>
          </a:p>
          <a:p>
            <a:pPr marL="0" indent="0" algn="r" rtl="1">
              <a:buNone/>
            </a:pPr>
            <a:r>
              <a:rPr lang="prs-AF" dirty="0">
                <a:solidFill>
                  <a:schemeClr val="tx1"/>
                </a:solidFill>
              </a:rPr>
              <a:t>- آیا یک آدرس ایمیل دارید و از آن برای چه چیزی استفاده کرده اید؟</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45770"/>
            <a:ext cx="4847771" cy="1600200"/>
          </a:xfrm>
        </p:spPr>
        <p:txBody>
          <a:bodyPr/>
          <a:lstStyle/>
          <a:p>
            <a:pPr algn="r" rtl="1"/>
            <a:r>
              <a:rPr lang="prs-AF" sz="4400" dirty="0"/>
              <a:t>ایمیل چیست؟</a:t>
            </a:r>
            <a:endParaRPr lang="en-AU" sz="4400" dirty="0"/>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2791507"/>
          </a:xfrm>
        </p:spPr>
        <p:txBody>
          <a:bodyPr/>
          <a:lstStyle/>
          <a:p>
            <a:pPr algn="r" rtl="1">
              <a:spcBef>
                <a:spcPts val="750"/>
              </a:spcBef>
              <a:spcAft>
                <a:spcPts val="750"/>
              </a:spcAft>
              <a:buFont typeface="Arial" panose="020B0604020202020204" pitchFamily="34" charset="0"/>
              <a:buChar char="•"/>
            </a:pPr>
            <a:r>
              <a:rPr lang="prs-AF" sz="3200" b="0" i="0" dirty="0">
                <a:solidFill>
                  <a:srgbClr val="242424"/>
                </a:solidFill>
                <a:effectLst/>
                <a:latin typeface="+mj-lt"/>
              </a:rPr>
              <a:t>فرستادن و دریافت کردن پیام ها</a:t>
            </a:r>
          </a:p>
          <a:p>
            <a:pPr algn="r" rtl="1">
              <a:spcBef>
                <a:spcPts val="750"/>
              </a:spcBef>
              <a:spcAft>
                <a:spcPts val="750"/>
              </a:spcAft>
              <a:buFont typeface="Arial" panose="020B0604020202020204" pitchFamily="34" charset="0"/>
              <a:buChar char="•"/>
            </a:pPr>
            <a:r>
              <a:rPr lang="prs-AF" sz="3200" dirty="0">
                <a:solidFill>
                  <a:srgbClr val="242424"/>
                </a:solidFill>
                <a:latin typeface="+mj-lt"/>
              </a:rPr>
              <a:t>ضمیمه کردن فایل ها</a:t>
            </a:r>
          </a:p>
          <a:p>
            <a:pPr algn="r" rtl="1">
              <a:spcBef>
                <a:spcPts val="750"/>
              </a:spcBef>
              <a:spcAft>
                <a:spcPts val="750"/>
              </a:spcAft>
              <a:buFont typeface="Arial" panose="020B0604020202020204" pitchFamily="34" charset="0"/>
              <a:buChar char="•"/>
            </a:pPr>
            <a:r>
              <a:rPr lang="prs-AF" sz="3200" b="0" i="0" dirty="0">
                <a:solidFill>
                  <a:srgbClr val="242424"/>
                </a:solidFill>
                <a:effectLst/>
                <a:latin typeface="+mj-lt"/>
              </a:rPr>
              <a:t>استفاده </a:t>
            </a:r>
            <a:r>
              <a:rPr lang="prs-AF" sz="3200" dirty="0">
                <a:solidFill>
                  <a:srgbClr val="242424"/>
                </a:solidFill>
                <a:latin typeface="+mj-lt"/>
              </a:rPr>
              <a:t>شخصی و کاری </a:t>
            </a:r>
          </a:p>
          <a:p>
            <a:pPr algn="r" rtl="1">
              <a:spcBef>
                <a:spcPts val="750"/>
              </a:spcBef>
              <a:spcAft>
                <a:spcPts val="750"/>
              </a:spcAft>
              <a:buFont typeface="Arial" panose="020B0604020202020204" pitchFamily="34" charset="0"/>
              <a:buChar char="•"/>
            </a:pPr>
            <a:r>
              <a:rPr lang="prs-AF" sz="3200" dirty="0">
                <a:solidFill>
                  <a:srgbClr val="242424"/>
                </a:solidFill>
                <a:latin typeface="+mj-lt"/>
              </a:rPr>
              <a:t>ورود به خدمات</a:t>
            </a:r>
            <a:endParaRPr lang="prs-AF" sz="3200" b="0" i="0" dirty="0">
              <a:solidFill>
                <a:srgbClr val="242424"/>
              </a:solidFill>
              <a:effectLst/>
              <a:latin typeface="+mj-lt"/>
            </a:endParaRP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pPr>
                <a:defRPr/>
              </a:pPr>
              <a:t>7</a:t>
            </a:fld>
            <a:endParaRPr lang="en-AU" altLang="en-US"/>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pPr algn="ctr"/>
            <a:r>
              <a:rPr lang="prs-AF" dirty="0"/>
              <a:t>ارائه کنندگان خدمات ایمیل</a:t>
            </a:r>
            <a:endParaRPr lang="en-AU" dirty="0"/>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algn="r" rtl="1">
              <a:spcBef>
                <a:spcPts val="750"/>
              </a:spcBef>
              <a:spcAft>
                <a:spcPts val="750"/>
              </a:spcAft>
              <a:buFont typeface="Arial" panose="020B0604020202020204" pitchFamily="34" charset="0"/>
              <a:buChar char="•"/>
            </a:pPr>
            <a:r>
              <a:rPr lang="prs-AF" sz="2800" b="1" i="0" dirty="0">
                <a:solidFill>
                  <a:srgbClr val="242424"/>
                </a:solidFill>
                <a:effectLst/>
                <a:latin typeface="+mj-lt"/>
              </a:rPr>
              <a:t>انتخاب کردن یک ارائه کننده ایمیل:</a:t>
            </a:r>
          </a:p>
          <a:p>
            <a:pPr marL="457200" lvl="1" indent="0" algn="r" rtl="1">
              <a:spcBef>
                <a:spcPts val="750"/>
              </a:spcBef>
              <a:spcAft>
                <a:spcPts val="750"/>
              </a:spcAft>
              <a:buNone/>
            </a:pPr>
            <a:r>
              <a:rPr lang="prs-AF" sz="2400" b="0" i="0" dirty="0">
                <a:solidFill>
                  <a:srgbClr val="242424"/>
                </a:solidFill>
                <a:effectLst/>
                <a:latin typeface="+mj-lt"/>
              </a:rPr>
              <a:t>گزینه ها شامل ایمیل، </a:t>
            </a:r>
            <a:r>
              <a:rPr lang="en-US" sz="2400" dirty="0">
                <a:solidFill>
                  <a:srgbClr val="242424"/>
                </a:solidFill>
              </a:rPr>
              <a:t>Outlook</a:t>
            </a:r>
            <a:r>
              <a:rPr lang="prs-AF" sz="2400" dirty="0">
                <a:solidFill>
                  <a:srgbClr val="242424"/>
                </a:solidFill>
              </a:rPr>
              <a:t>، و </a:t>
            </a:r>
            <a:r>
              <a:rPr lang="en-US" sz="2400" dirty="0">
                <a:solidFill>
                  <a:srgbClr val="242424"/>
                </a:solidFill>
              </a:rPr>
              <a:t>Yahoo</a:t>
            </a:r>
            <a:r>
              <a:rPr lang="prs-AF" sz="2400" dirty="0">
                <a:solidFill>
                  <a:srgbClr val="242424"/>
                </a:solidFill>
              </a:rPr>
              <a:t> میباشند.</a:t>
            </a:r>
            <a:endParaRPr lang="prs-AF" sz="2400" b="0" i="0" dirty="0">
              <a:solidFill>
                <a:srgbClr val="242424"/>
              </a:solidFill>
              <a:effectLst/>
              <a:latin typeface="+mj-lt"/>
            </a:endParaRPr>
          </a:p>
          <a:p>
            <a:pPr algn="r" rtl="1">
              <a:spcBef>
                <a:spcPts val="750"/>
              </a:spcBef>
              <a:spcAft>
                <a:spcPts val="750"/>
              </a:spcAft>
              <a:buFont typeface="Arial" panose="020B0604020202020204" pitchFamily="34" charset="0"/>
              <a:buChar char="•"/>
            </a:pPr>
            <a:r>
              <a:rPr lang="prs-AF" sz="2800" b="1" i="0" dirty="0">
                <a:solidFill>
                  <a:srgbClr val="242424"/>
                </a:solidFill>
                <a:effectLst/>
                <a:latin typeface="+mj-lt"/>
              </a:rPr>
              <a:t>ایجاد کردن یک حساب ایمیل جدید:</a:t>
            </a:r>
          </a:p>
          <a:p>
            <a:pPr algn="r" rtl="1">
              <a:spcBef>
                <a:spcPts val="750"/>
              </a:spcBef>
              <a:spcAft>
                <a:spcPts val="750"/>
              </a:spcAft>
              <a:buFont typeface="Arial" panose="020B0604020202020204" pitchFamily="34" charset="0"/>
              <a:buChar char="•"/>
            </a:pPr>
            <a:r>
              <a:rPr lang="prs-AF" sz="2800" b="0" i="0" dirty="0">
                <a:solidFill>
                  <a:srgbClr val="242424"/>
                </a:solidFill>
                <a:effectLst/>
                <a:latin typeface="+mj-lt"/>
              </a:rPr>
              <a:t>یک نام کاربری منحصر به فرد و یک رمزعبور قوی انتخاب کنید</a:t>
            </a: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pPr>
                <a:defRPr/>
              </a:pPr>
              <a:t>8</a:t>
            </a:fld>
            <a:endParaRPr lang="en-AU" altLang="en-US"/>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0" y="1690688"/>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prs-AF" dirty="0"/>
              <a:t>نوشتن ایمیل</a:t>
            </a:r>
            <a:endParaRPr lang="en-AU" dirty="0"/>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lvl="0" algn="r" rtl="1">
              <a:defRPr/>
            </a:pPr>
            <a:r>
              <a:rPr lang="prs-AF" dirty="0">
                <a:solidFill>
                  <a:prstClr val="black">
                    <a:tint val="75000"/>
                  </a:prstClr>
                </a:solidFill>
              </a:rPr>
              <a:t>پروژه فراگیری دیجیتال استرالیای غربی |  پروگرام قهرمانان جامعه</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38554"/>
          </a:xfrm>
          <a:prstGeom prst="rect">
            <a:avLst/>
          </a:prstGeom>
          <a:solidFill>
            <a:srgbClr val="F2F6FC"/>
          </a:solidFill>
        </p:spPr>
        <p:txBody>
          <a:bodyPr wrap="square" rtlCol="0">
            <a:spAutoFit/>
          </a:bodyPr>
          <a:lstStyle/>
          <a:p>
            <a:pPr algn="r" rtl="1"/>
            <a:r>
              <a:rPr lang="prs-AF" sz="1600" dirty="0"/>
              <a:t>پیام جدید</a:t>
            </a:r>
            <a:endParaRPr lang="en-AU" sz="1600" dirty="0"/>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34615"/>
          </a:xfrm>
          <a:prstGeom prst="rect">
            <a:avLst/>
          </a:prstGeom>
          <a:noFill/>
        </p:spPr>
        <p:txBody>
          <a:bodyPr wrap="square" rtlCol="0">
            <a:spAutoFit/>
          </a:bodyPr>
          <a:lstStyle/>
          <a:p>
            <a:r>
              <a:rPr lang="en-AU" sz="1400" dirty="0"/>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34615"/>
          </a:xfrm>
          <a:prstGeom prst="rect">
            <a:avLst/>
          </a:prstGeom>
          <a:noFill/>
        </p:spPr>
        <p:txBody>
          <a:bodyPr wrap="square" rtlCol="0">
            <a:spAutoFit/>
          </a:bodyPr>
          <a:lstStyle/>
          <a:p>
            <a:r>
              <a:rPr lang="en-AU" sz="1400" dirty="0"/>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34615"/>
          </a:xfrm>
          <a:prstGeom prst="rect">
            <a:avLst/>
          </a:prstGeom>
          <a:noFill/>
        </p:spPr>
        <p:txBody>
          <a:bodyPr wrap="square" rtlCol="0">
            <a:spAutoFit/>
          </a:bodyPr>
          <a:lstStyle/>
          <a:p>
            <a:r>
              <a:rPr lang="en-AU" sz="1400" dirty="0"/>
              <a:t>Reminder: digital skills workshop - email</a:t>
            </a:r>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323987"/>
          </a:xfrm>
          <a:prstGeom prst="rect">
            <a:avLst/>
          </a:prstGeom>
          <a:noFill/>
        </p:spPr>
        <p:txBody>
          <a:bodyPr wrap="square" rtlCol="0">
            <a:spAutoFit/>
          </a:bodyPr>
          <a:lstStyle/>
          <a:p>
            <a:pPr algn="r" rtl="1"/>
            <a:r>
              <a:rPr lang="prs-AF" sz="1400" dirty="0"/>
              <a:t>محترم</a:t>
            </a:r>
            <a:r>
              <a:rPr lang="en-AU" sz="1400" dirty="0"/>
              <a:t> </a:t>
            </a:r>
            <a:r>
              <a:rPr lang="prs-AF" sz="1400" dirty="0"/>
              <a:t>[دوست]</a:t>
            </a:r>
            <a:endParaRPr lang="en-AU" sz="1400" dirty="0"/>
          </a:p>
          <a:p>
            <a:endParaRPr lang="en-AU" sz="1400" dirty="0"/>
          </a:p>
          <a:p>
            <a:pPr algn="r" rtl="1"/>
            <a:r>
              <a:rPr lang="prs-AF" sz="1400" dirty="0"/>
              <a:t>امیدوارم به سلامت کامل باشید.</a:t>
            </a:r>
          </a:p>
          <a:p>
            <a:endParaRPr lang="en-AU" sz="1400" dirty="0"/>
          </a:p>
          <a:p>
            <a:pPr algn="r" rtl="1"/>
            <a:r>
              <a:rPr lang="prs-AF" sz="1400" dirty="0"/>
              <a:t>این یک یادآوری محترمانه است که که ما به‌زودی یک ورکشاپ مهارت‌های دیجیتالی دربارهٔ ایمیل داریم. در این ورکشاپ، ما یاد می‌گیریم چگونه یک حساب ایمیل ایجاد کنیم، چگونه ایمیل بنویسیم و جواب بدهیم، و چگونه در استفاده از ایمیل‌ها به‌صورت آنلاین ایمن بمانیم.</a:t>
            </a:r>
          </a:p>
          <a:p>
            <a:endParaRPr lang="en-AU" sz="1400" dirty="0"/>
          </a:p>
          <a:p>
            <a:pPr algn="r" rtl="1"/>
            <a:r>
              <a:rPr lang="prs-AF" sz="1400" dirty="0"/>
              <a:t>اگر کدام سوال داشته باشید، لطفاً با من از طریق ایمیل زیر به تماس شوید:</a:t>
            </a:r>
          </a:p>
          <a:p>
            <a:pPr algn="r" rtl="1"/>
            <a:r>
              <a:rPr lang="en-AU" sz="1400" dirty="0">
                <a:hlinkClick r:id="rId5"/>
              </a:rPr>
              <a:t>digitalinclusion@wacoss.org.au</a:t>
            </a:r>
            <a:r>
              <a:rPr lang="en-AU" sz="1400" dirty="0"/>
              <a:t> </a:t>
            </a:r>
          </a:p>
          <a:p>
            <a:endParaRPr lang="en-AU" sz="1400" dirty="0"/>
          </a:p>
          <a:p>
            <a:pPr algn="r" rtl="1"/>
            <a:r>
              <a:rPr lang="prs-AF" sz="1400" dirty="0"/>
              <a:t>منتظر دیدار شما هستم</a:t>
            </a:r>
            <a:endParaRPr lang="en-AU" sz="1400" dirty="0"/>
          </a:p>
          <a:p>
            <a:pPr algn="r" rtl="1"/>
            <a:r>
              <a:rPr lang="en-AU" sz="1400" dirty="0"/>
              <a:t>Elliot</a:t>
            </a:r>
          </a:p>
          <a:p>
            <a:pPr algn="r" rtl="1"/>
            <a:r>
              <a:rPr lang="prs-AF" sz="1400" dirty="0"/>
              <a:t>افسر ارشد آموزش و پروژه</a:t>
            </a:r>
          </a:p>
          <a:p>
            <a:pPr algn="r" rtl="1"/>
            <a:r>
              <a:rPr lang="prs-AF" sz="1400" dirty="0"/>
              <a:t>پروژه فراگیری دیجیتال استرالیای غربی</a:t>
            </a: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15B5E0-0E72-4946-AB1B-DA6EAFD6F5C6}">
  <ds:schemaRefs>
    <ds:schemaRef ds:uri="5e5d6256-5200-4c34-82a9-8b0b259790ba"/>
    <ds:schemaRef ds:uri="http://purl.org/dc/elements/1.1/"/>
    <ds:schemaRef ds:uri="http://purl.org/dc/terms/"/>
    <ds:schemaRef ds:uri="http://schemas.microsoft.com/office/infopath/2007/PartnerControls"/>
    <ds:schemaRef ds:uri="2cc45243-29f6-4a1c-995b-35ed14ae441a"/>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9473078-E123-4D74-8E23-0CE337DB38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2309</Words>
  <Application>Microsoft Office PowerPoint</Application>
  <PresentationFormat>Widescreen</PresentationFormat>
  <Paragraphs>222</Paragraphs>
  <Slides>16</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Kanit</vt:lpstr>
      <vt:lpstr>Calibri</vt:lpstr>
      <vt:lpstr>Arial</vt:lpstr>
      <vt:lpstr>DIP_white</vt:lpstr>
      <vt:lpstr>1_DIP_blue</vt:lpstr>
      <vt:lpstr>3_DIP_gradient</vt:lpstr>
      <vt:lpstr>2_DIP_blue_noacknowledgment</vt:lpstr>
      <vt:lpstr>1_DIP_white_noacknowledgement</vt:lpstr>
      <vt:lpstr>2_DIP_gradient_noacknowledgement</vt:lpstr>
      <vt:lpstr>DIP_white</vt:lpstr>
      <vt:lpstr>1_DIP_white</vt:lpstr>
      <vt:lpstr>آموزش مهارت های دیجیتال-  ایمیل پروگرام قهرمانان جامعه</vt:lpstr>
      <vt:lpstr>یادداشت های مربی: نحوه ایمیل کردن</vt:lpstr>
      <vt:lpstr>قدردانی از کشور</vt:lpstr>
      <vt:lpstr>ایمیل</vt:lpstr>
      <vt:lpstr>خلاصه جلسه</vt:lpstr>
      <vt:lpstr>معرفی </vt:lpstr>
      <vt:lpstr>ایمیل چیست؟</vt:lpstr>
      <vt:lpstr>ارائه کنندگان خدمات ایمیل</vt:lpstr>
      <vt:lpstr>نوشتن ایمیل</vt:lpstr>
      <vt:lpstr>استفاده نمودن از آدرس ایمیل تان</vt:lpstr>
      <vt:lpstr>با ایمیل احتیاط کنید</vt:lpstr>
      <vt:lpstr>فریبکاری های فیشنگ</vt:lpstr>
      <vt:lpstr>PowerPoint Presentation</vt:lpstr>
      <vt:lpstr>بازتاب</vt:lpstr>
      <vt:lpstr>با سپاس!</vt:lpstr>
      <vt:lpstr>با سپاس پروگرام قهرمانان جامعه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2025-04-28T04:52:20Z</dcterms:created>
  <dcterms:modified xsi:type="dcterms:W3CDTF">2025-09-29T09:16:34Z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