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Kanit" panose="020B0604020202020204" charset="-34"/>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63317" autoAdjust="0"/>
  </p:normalViewPr>
  <p:slideViewPr>
    <p:cSldViewPr snapToGrid="0">
      <p:cViewPr varScale="1">
        <p:scale>
          <a:sx n="72" d="100"/>
          <a:sy n="72" d="100"/>
        </p:scale>
        <p:origin x="175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font" Target="fonts/font5.fntdata"/><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en-US" b="1" i="0" dirty="0" err="1">
                <a:effectLst/>
              </a:rPr>
              <a:t>myGov</a:t>
            </a:r>
            <a:r>
              <a:rPr lang="en-US" b="1" i="0" dirty="0">
                <a:effectLst/>
              </a:rPr>
              <a:t>: A secure way to access services online.</a:t>
            </a:r>
          </a:p>
          <a:p>
            <a:pPr marL="171450" indent="-171450" algn="l">
              <a:lnSpc>
                <a:spcPct val="114000"/>
              </a:lnSpc>
              <a:spcBef>
                <a:spcPts val="0"/>
              </a:spcBef>
              <a:spcAft>
                <a:spcPts val="0"/>
              </a:spcAft>
              <a:buFont typeface="Arial" panose="020B0604020202020204" pitchFamily="34" charset="0"/>
              <a:buChar char="•"/>
            </a:pPr>
            <a:r>
              <a:rPr lang="en-US" b="0" i="0" dirty="0">
                <a:effectLst/>
              </a:rPr>
              <a:t>There are a lot of government services to keep track of - health, tax, pension, and more. </a:t>
            </a:r>
          </a:p>
          <a:p>
            <a:pPr marL="171450" indent="-171450" algn="l">
              <a:lnSpc>
                <a:spcPct val="114000"/>
              </a:lnSpc>
              <a:spcBef>
                <a:spcPts val="0"/>
              </a:spcBef>
              <a:spcAft>
                <a:spcPts val="0"/>
              </a:spcAft>
              <a:buFont typeface="Arial" panose="020B0604020202020204" pitchFamily="34" charset="0"/>
              <a:buChar char="•"/>
            </a:pPr>
            <a:r>
              <a:rPr lang="en-US" b="0" i="0" dirty="0">
                <a:effectLst/>
              </a:rPr>
              <a:t>It's easy to forget something in all those piles of paper</a:t>
            </a:r>
            <a:r>
              <a:rPr lang="en-US" dirty="0"/>
              <a:t>.</a:t>
            </a:r>
          </a:p>
          <a:p>
            <a:pPr marL="171450" indent="-171450" algn="l">
              <a:lnSpc>
                <a:spcPct val="114000"/>
              </a:lnSpc>
              <a:spcBef>
                <a:spcPts val="0"/>
              </a:spcBef>
              <a:spcAft>
                <a:spcPts val="0"/>
              </a:spcAft>
              <a:buFont typeface="Arial" panose="020B0604020202020204" pitchFamily="34" charset="0"/>
              <a:buChar char="•"/>
            </a:pPr>
            <a:r>
              <a:rPr lang="en-US" b="0" i="0" dirty="0">
                <a:effectLst/>
              </a:rPr>
              <a:t>MyGov gives you a way to </a:t>
            </a:r>
            <a:r>
              <a:rPr lang="en-US" b="0" i="0" dirty="0" err="1">
                <a:effectLst/>
              </a:rPr>
              <a:t>organise</a:t>
            </a:r>
            <a:r>
              <a:rPr lang="en-US" b="0" i="0" dirty="0">
                <a:effectLst/>
              </a:rPr>
              <a:t> all of that securely online, with a single login and one password.</a:t>
            </a:r>
          </a:p>
          <a:p>
            <a:pPr algn="l">
              <a:lnSpc>
                <a:spcPct val="114000"/>
              </a:lnSpc>
              <a:spcBef>
                <a:spcPts val="0"/>
              </a:spcBef>
              <a:spcAft>
                <a:spcPts val="0"/>
              </a:spcAft>
            </a:pPr>
            <a:endParaRPr lang="en-US" b="0" i="0" dirty="0">
              <a:effectLst/>
            </a:endParaRPr>
          </a:p>
          <a:p>
            <a:pPr algn="l">
              <a:lnSpc>
                <a:spcPct val="114000"/>
              </a:lnSpc>
              <a:spcBef>
                <a:spcPts val="0"/>
              </a:spcBef>
              <a:spcAft>
                <a:spcPts val="0"/>
              </a:spcAft>
              <a:buNone/>
            </a:pPr>
            <a:r>
              <a:rPr lang="en-US" b="1" i="0" dirty="0" err="1">
                <a:effectLst/>
              </a:rPr>
              <a:t>myGov</a:t>
            </a:r>
            <a:r>
              <a:rPr lang="en-US" b="1" i="0" dirty="0">
                <a:effectLst/>
              </a:rPr>
              <a:t> keeps correspondence secure.</a:t>
            </a:r>
          </a:p>
          <a:p>
            <a:pPr marL="171450" indent="-171450" algn="l">
              <a:lnSpc>
                <a:spcPct val="114000"/>
              </a:lnSpc>
              <a:spcBef>
                <a:spcPts val="0"/>
              </a:spcBef>
              <a:spcAft>
                <a:spcPts val="0"/>
              </a:spcAft>
              <a:buFont typeface="Arial" panose="020B0604020202020204" pitchFamily="34" charset="0"/>
              <a:buChar char="•"/>
            </a:pPr>
            <a:r>
              <a:rPr lang="en-US" b="0" i="0" dirty="0">
                <a:effectLst/>
              </a:rPr>
              <a:t>There can be lots of important information to read when it comes to government services.</a:t>
            </a:r>
          </a:p>
          <a:p>
            <a:pPr marL="171450" indent="-171450" algn="l">
              <a:lnSpc>
                <a:spcPct val="114000"/>
              </a:lnSpc>
              <a:spcBef>
                <a:spcPts val="0"/>
              </a:spcBef>
              <a:spcAft>
                <a:spcPts val="0"/>
              </a:spcAft>
              <a:buFont typeface="Arial" panose="020B0604020202020204" pitchFamily="34" charset="0"/>
              <a:buChar char="•"/>
            </a:pPr>
            <a:r>
              <a:rPr lang="en-US" b="0" i="0" dirty="0">
                <a:effectLst/>
              </a:rPr>
              <a:t>The </a:t>
            </a:r>
            <a:r>
              <a:rPr lang="en-US" b="0" i="0" dirty="0" err="1">
                <a:effectLst/>
              </a:rPr>
              <a:t>myGov</a:t>
            </a:r>
            <a:r>
              <a:rPr lang="en-US" b="0" i="0" dirty="0">
                <a:effectLst/>
              </a:rPr>
              <a:t> website keeps all these records safe in your </a:t>
            </a:r>
            <a:r>
              <a:rPr lang="en-US" b="1" i="0" dirty="0" err="1">
                <a:effectLst/>
              </a:rPr>
              <a:t>myGov</a:t>
            </a:r>
            <a:r>
              <a:rPr lang="en-US" b="1" i="0" dirty="0">
                <a:effectLst/>
              </a:rPr>
              <a:t> Inbox</a:t>
            </a:r>
            <a:r>
              <a:rPr lang="en-US" dirty="0"/>
              <a:t>. </a:t>
            </a:r>
          </a:p>
          <a:p>
            <a:pPr marL="171450" indent="-171450" algn="l">
              <a:lnSpc>
                <a:spcPct val="114000"/>
              </a:lnSpc>
              <a:spcBef>
                <a:spcPts val="0"/>
              </a:spcBef>
              <a:spcAft>
                <a:spcPts val="0"/>
              </a:spcAft>
              <a:buFont typeface="Arial" panose="020B0604020202020204" pitchFamily="34" charset="0"/>
              <a:buChar char="•"/>
            </a:pPr>
            <a:r>
              <a:rPr lang="en-US" dirty="0"/>
              <a:t>They</a:t>
            </a:r>
            <a:r>
              <a:rPr lang="en-US" b="0" i="0" dirty="0">
                <a:effectLst/>
              </a:rPr>
              <a:t> will let you know when a new letter or message has been received, so you won't miss anything.</a:t>
            </a:r>
          </a:p>
          <a:p>
            <a:pPr marL="171450" indent="-171450" algn="l">
              <a:lnSpc>
                <a:spcPct val="114000"/>
              </a:lnSpc>
              <a:spcBef>
                <a:spcPts val="0"/>
              </a:spcBef>
              <a:spcAft>
                <a:spcPts val="0"/>
              </a:spcAft>
              <a:buFont typeface="Arial" panose="020B0604020202020204" pitchFamily="34" charset="0"/>
              <a:buChar char="•"/>
            </a:pPr>
            <a:endParaRPr lang="en-US" b="0" i="0" dirty="0">
              <a:effectLst/>
            </a:endParaRPr>
          </a:p>
          <a:p>
            <a:pPr algn="l">
              <a:lnSpc>
                <a:spcPct val="114000"/>
              </a:lnSpc>
              <a:spcBef>
                <a:spcPts val="0"/>
              </a:spcBef>
              <a:spcAft>
                <a:spcPts val="0"/>
              </a:spcAft>
              <a:buNone/>
            </a:pPr>
            <a:r>
              <a:rPr lang="en-US" b="1" i="0" dirty="0" err="1">
                <a:effectLst/>
              </a:rPr>
              <a:t>myGov</a:t>
            </a:r>
            <a:r>
              <a:rPr lang="en-US" b="1" i="0" dirty="0">
                <a:effectLst/>
              </a:rPr>
              <a:t> is free</a:t>
            </a:r>
            <a:r>
              <a:rPr lang="en-US" b="1" dirty="0"/>
              <a:t>.</a:t>
            </a:r>
            <a:endParaRPr lang="en-US" b="1" i="0" dirty="0">
              <a:effectLst/>
            </a:endParaRPr>
          </a:p>
          <a:p>
            <a:pPr marL="171450" indent="-171450" algn="l">
              <a:lnSpc>
                <a:spcPct val="114000"/>
              </a:lnSpc>
              <a:spcBef>
                <a:spcPts val="0"/>
              </a:spcBef>
              <a:spcAft>
                <a:spcPts val="0"/>
              </a:spcAft>
              <a:buFont typeface="Arial" panose="020B0604020202020204" pitchFamily="34" charset="0"/>
              <a:buChar char="•"/>
            </a:pPr>
            <a:r>
              <a:rPr lang="en-US" b="0" i="0" dirty="0">
                <a:effectLst/>
              </a:rPr>
              <a:t>To use </a:t>
            </a:r>
            <a:r>
              <a:rPr lang="en-US" b="0" i="0" dirty="0" err="1">
                <a:effectLst/>
              </a:rPr>
              <a:t>myGov</a:t>
            </a:r>
            <a:r>
              <a:rPr lang="en-US" b="0" i="0" dirty="0">
                <a:effectLst/>
              </a:rPr>
              <a:t>, all you need to do is set up a free </a:t>
            </a:r>
            <a:r>
              <a:rPr lang="en-US" b="1" i="0" dirty="0" err="1">
                <a:effectLst/>
              </a:rPr>
              <a:t>myGov</a:t>
            </a:r>
            <a:r>
              <a:rPr lang="en-US" b="1" i="0" dirty="0">
                <a:effectLst/>
              </a:rPr>
              <a:t> account</a:t>
            </a:r>
            <a:r>
              <a:rPr lang="en-US" b="0" i="0" dirty="0">
                <a:effectLst/>
              </a:rPr>
              <a:t>. </a:t>
            </a:r>
            <a:endParaRPr lang="en-US" dirty="0"/>
          </a:p>
          <a:p>
            <a:pPr marL="171450" indent="-171450" algn="l">
              <a:lnSpc>
                <a:spcPct val="114000"/>
              </a:lnSpc>
              <a:spcBef>
                <a:spcPts val="0"/>
              </a:spcBef>
              <a:spcAft>
                <a:spcPts val="0"/>
              </a:spcAft>
              <a:buFont typeface="Arial" panose="020B0604020202020204" pitchFamily="34" charset="0"/>
              <a:buChar char="•"/>
            </a:pPr>
            <a:r>
              <a:rPr lang="en-US" b="0" i="0" dirty="0">
                <a:effectLst/>
              </a:rPr>
              <a:t>You can then </a:t>
            </a:r>
            <a:r>
              <a:rPr lang="en-US" b="1" i="0" dirty="0">
                <a:effectLst/>
              </a:rPr>
              <a:t>link</a:t>
            </a:r>
            <a:r>
              <a:rPr lang="en-US" b="0" i="0" dirty="0">
                <a:effectLst/>
              </a:rPr>
              <a:t> your different services to your newly created </a:t>
            </a:r>
            <a:r>
              <a:rPr lang="en-US" b="0" i="0" dirty="0" err="1">
                <a:effectLst/>
              </a:rPr>
              <a:t>myGov</a:t>
            </a:r>
            <a:r>
              <a:rPr lang="en-US" b="0" i="0" dirty="0">
                <a:effectLst/>
              </a:rPr>
              <a:t> account. </a:t>
            </a:r>
          </a:p>
          <a:p>
            <a:pPr marL="171450" indent="-171450" algn="l">
              <a:lnSpc>
                <a:spcPct val="114000"/>
              </a:lnSpc>
              <a:spcBef>
                <a:spcPts val="0"/>
              </a:spcBef>
              <a:spcAft>
                <a:spcPts val="0"/>
              </a:spcAft>
              <a:buFont typeface="Arial" panose="020B0604020202020204" pitchFamily="34" charset="0"/>
              <a:buChar char="•"/>
            </a:pPr>
            <a:r>
              <a:rPr lang="en-US" b="0" i="0" dirty="0">
                <a:effectLst/>
              </a:rPr>
              <a:t>We'll explain how to do this, but it's very simple and secure.</a:t>
            </a:r>
          </a:p>
          <a:p>
            <a:pPr algn="l">
              <a:lnSpc>
                <a:spcPct val="114000"/>
              </a:lnSpc>
              <a:spcBef>
                <a:spcPts val="0"/>
              </a:spcBef>
              <a:spcAft>
                <a:spcPts val="0"/>
              </a:spcAft>
            </a:pPr>
            <a:endParaRPr lang="en-US" b="0" i="0" dirty="0">
              <a:effectLst/>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en-US" b="0" i="0" dirty="0">
                <a:solidFill>
                  <a:srgbClr val="242424"/>
                </a:solidFill>
                <a:effectLst/>
              </a:rPr>
              <a:t>Phishing is when someone sends you a fake email to try and steal your personal information. These emails often look real and might seem like they come from a bank, a company, or even a friend, but they are scams.</a:t>
            </a:r>
          </a:p>
          <a:p>
            <a:pPr algn="l">
              <a:lnSpc>
                <a:spcPct val="114000"/>
              </a:lnSpc>
              <a:spcBef>
                <a:spcPts val="0"/>
              </a:spcBef>
              <a:spcAft>
                <a:spcPts val="0"/>
              </a:spcAft>
              <a:buNone/>
            </a:pPr>
            <a:endParaRPr lang="en-US" b="0" i="0" dirty="0">
              <a:solidFill>
                <a:srgbClr val="242424"/>
              </a:solidFill>
              <a:effectLst/>
            </a:endParaRPr>
          </a:p>
          <a:p>
            <a:pPr algn="l">
              <a:lnSpc>
                <a:spcPct val="114000"/>
              </a:lnSpc>
              <a:spcBef>
                <a:spcPts val="0"/>
              </a:spcBef>
              <a:spcAft>
                <a:spcPts val="0"/>
              </a:spcAft>
              <a:buNone/>
            </a:pPr>
            <a:r>
              <a:rPr lang="en-US" b="0" i="0" dirty="0">
                <a:solidFill>
                  <a:srgbClr val="242424"/>
                </a:solidFill>
                <a:effectLst/>
              </a:rPr>
              <a:t>Here are some tips to protect yourself from phishing:</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Don't click on suspicious links</a:t>
            </a:r>
            <a:r>
              <a:rPr lang="en-US" dirty="0">
                <a:solidFill>
                  <a:srgbClr val="242424"/>
                </a:solidFill>
              </a:rPr>
              <a:t>.</a:t>
            </a:r>
            <a:r>
              <a:rPr lang="en-US" b="0" i="0" dirty="0">
                <a:solidFill>
                  <a:srgbClr val="242424"/>
                </a:solidFill>
                <a:effectLst/>
              </a:rPr>
              <a:t> If an email looks strange or asks you to click on a link, be careful. It might take you to a fake website that looks real.</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Don't share personal information</a:t>
            </a:r>
            <a:r>
              <a:rPr lang="en-US" dirty="0">
                <a:solidFill>
                  <a:srgbClr val="242424"/>
                </a:solidFill>
              </a:rPr>
              <a:t>.</a:t>
            </a:r>
            <a:r>
              <a:rPr lang="en-US" b="0" i="0" dirty="0">
                <a:solidFill>
                  <a:srgbClr val="242424"/>
                </a:solidFill>
                <a:effectLst/>
              </a:rPr>
              <a:t> Never give out your passwords, bank details, or other personal information in response to an email.</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Look for signs of phishing</a:t>
            </a:r>
            <a:r>
              <a:rPr lang="en-US" dirty="0">
                <a:solidFill>
                  <a:srgbClr val="242424"/>
                </a:solidFill>
              </a:rPr>
              <a:t>.</a:t>
            </a:r>
            <a:r>
              <a:rPr lang="en-US" b="0" i="0" dirty="0">
                <a:solidFill>
                  <a:srgbClr val="242424"/>
                </a:solidFill>
                <a:effectLst/>
              </a:rPr>
              <a:t> Phishing emails often have:</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spelling mistakes,</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generic greetings like "Dear Customer," and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urgent messages that try to make you act quickly.</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Report phishing emails</a:t>
            </a:r>
            <a:r>
              <a:rPr lang="en-US" b="0" i="0" dirty="0">
                <a:solidFill>
                  <a:srgbClr val="242424"/>
                </a:solidFill>
                <a:effectLst/>
              </a:rPr>
              <a:t>: If you get a phishing email, report it to your email provider or a relevant authority.</a:t>
            </a:r>
          </a:p>
          <a:p>
            <a:pPr algn="l">
              <a:lnSpc>
                <a:spcPct val="114000"/>
              </a:lnSpc>
              <a:spcBef>
                <a:spcPts val="0"/>
              </a:spcBef>
              <a:spcAft>
                <a:spcPts val="0"/>
              </a:spcAft>
            </a:pPr>
            <a:endParaRPr lang="en-US" b="0" i="0" dirty="0">
              <a:solidFill>
                <a:srgbClr val="242424"/>
              </a:solidFill>
              <a:effectLst/>
            </a:endParaRPr>
          </a:p>
          <a:p>
            <a:pPr algn="l">
              <a:lnSpc>
                <a:spcPct val="114000"/>
              </a:lnSpc>
              <a:spcBef>
                <a:spcPts val="0"/>
              </a:spcBef>
              <a:spcAft>
                <a:spcPts val="0"/>
              </a:spcAft>
            </a:pPr>
            <a:r>
              <a:rPr lang="en-US" b="0" i="0" dirty="0">
                <a:solidFill>
                  <a:srgbClr val="242424"/>
                </a:solidFill>
                <a:effectLst/>
              </a:rPr>
              <a:t>By being aware of phishing, you can avoid falling for scams.</a:t>
            </a: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r>
              <a:rPr lang="en-AU" sz="1400" dirty="0"/>
              <a:t>Look at the email on the screen and see if you can find the red flags with this email received?</a:t>
            </a:r>
          </a:p>
          <a:p>
            <a:br>
              <a:rPr lang="en-AU" sz="1400" dirty="0"/>
            </a:br>
            <a:r>
              <a:rPr lang="en-AU" sz="1400" dirty="0"/>
              <a:t>The next slide has the answers, but see if people can find some of the signs before showing them.</a:t>
            </a:r>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228600" indent="-228600">
              <a:buAutoNum type="arabicPeriod"/>
            </a:pPr>
            <a:r>
              <a:rPr lang="en-AU" sz="1400" dirty="0">
                <a:cs typeface="Arial" panose="020B0604020202020204" pitchFamily="34" charset="0"/>
              </a:rPr>
              <a:t>The email address is not a Government legitimate email address.</a:t>
            </a:r>
          </a:p>
          <a:p>
            <a:pPr marL="228600" indent="-228600">
              <a:buAutoNum type="arabicPeriod"/>
            </a:pPr>
            <a:r>
              <a:rPr lang="en-AU" sz="1400" dirty="0">
                <a:cs typeface="Arial" panose="020B0604020202020204" pitchFamily="34" charset="0"/>
              </a:rPr>
              <a:t>They use confusing language with complicated words.</a:t>
            </a:r>
          </a:p>
          <a:p>
            <a:pPr marL="228600" indent="-228600">
              <a:buAutoNum type="arabicPeriod"/>
            </a:pPr>
            <a:r>
              <a:rPr lang="en-AU" sz="1400" dirty="0">
                <a:cs typeface="Arial" panose="020B0604020202020204" pitchFamily="34" charset="0"/>
              </a:rPr>
              <a:t>It sounds too good to be true – they are saying you are owed $520.64</a:t>
            </a:r>
          </a:p>
          <a:p>
            <a:pPr marL="228600" indent="-228600">
              <a:buAutoNum type="arabicPeriod"/>
            </a:pPr>
            <a:r>
              <a:rPr lang="en-AU" sz="1400" dirty="0">
                <a:cs typeface="Arial" panose="020B0604020202020204" pitchFamily="34" charset="0"/>
              </a:rPr>
              <a:t>They are trying to rush you to acting in 10 business days. If the Government owes you money, there is no time limit like this.</a:t>
            </a:r>
          </a:p>
          <a:p>
            <a:pPr marL="228600" indent="-228600">
              <a:buAutoNum type="arabicPeriod"/>
            </a:pPr>
            <a:r>
              <a:rPr lang="en-AU" sz="1400" dirty="0">
                <a:cs typeface="Arial" panose="020B0604020202020204" pitchFamily="34" charset="0"/>
              </a:rPr>
              <a:t>They are asking you to send an IBAN (International Bank Account Number). It is also another email address that doesn’t look legitimate.</a:t>
            </a:r>
          </a:p>
          <a:p>
            <a:pPr marL="228600" indent="-228600">
              <a:buAutoNum type="arabicPeriod"/>
            </a:pPr>
            <a:r>
              <a:rPr lang="en-AU" sz="1400" dirty="0">
                <a:cs typeface="Arial" panose="020B0604020202020204" pitchFamily="34" charset="0"/>
              </a:rPr>
              <a:t>They are asking you to send 100 points of ID (Medicare card &amp; Driver’s Licence). With this information they could steal your identity.</a:t>
            </a:r>
          </a:p>
          <a:p>
            <a:pPr marL="228600" indent="-228600">
              <a:buAutoNum type="arabicPeriod"/>
            </a:pPr>
            <a:endParaRPr lang="en-AU" sz="1400" dirty="0">
              <a:cs typeface="Arial" panose="020B0604020202020204" pitchFamily="34" charset="0"/>
            </a:endParaRP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Review the main points from today’s session and ask if anyone has any questions.</a:t>
            </a:r>
          </a:p>
          <a:p>
            <a:endParaRPr lang="en-AU" sz="1400" dirty="0"/>
          </a:p>
          <a:p>
            <a:r>
              <a:rPr lang="en-AU" sz="1400" dirty="0"/>
              <a:t>Share some of people’s experiences with Email.</a:t>
            </a: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US" sz="1400" dirty="0"/>
              <a:t>Greet everyone, introduce yourself and why you’re here.</a:t>
            </a:r>
          </a:p>
          <a:p>
            <a:r>
              <a:rPr lang="en-US" sz="1400" dirty="0"/>
              <a:t>Discuss the uses beyond sending and receiving email like letters in the post. For example, your email can be your username for services. </a:t>
            </a:r>
          </a:p>
          <a:p>
            <a:r>
              <a:rPr lang="en-US" sz="1400" dirty="0"/>
              <a:t>It is important that when you create an email account it is:</a:t>
            </a:r>
          </a:p>
          <a:p>
            <a:pPr marL="285750" indent="-285750">
              <a:buFont typeface="Arial" panose="020B0604020202020204" pitchFamily="34" charset="0"/>
              <a:buChar char="•"/>
            </a:pPr>
            <a:r>
              <a:rPr lang="en-US" sz="1400" dirty="0"/>
              <a:t>memorable for you to access and use the email address, and </a:t>
            </a:r>
          </a:p>
          <a:p>
            <a:pPr marL="285750" indent="-285750">
              <a:buFont typeface="Arial" panose="020B0604020202020204" pitchFamily="34" charset="0"/>
              <a:buChar char="•"/>
            </a:pPr>
            <a:r>
              <a:rPr lang="en-US" sz="1400" dirty="0"/>
              <a:t>secure because it will include personal information and allow access to other accounts.</a:t>
            </a:r>
          </a:p>
          <a:p>
            <a:r>
              <a:rPr lang="en-US" sz="1400" dirty="0"/>
              <a:t>Include that you will be talking about how to access and use email safely. Remind them to attend future training about online safety.</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l">
              <a:buFont typeface="Arial" panose="020B0604020202020204" pitchFamily="34" charset="0"/>
              <a:buChar char="•"/>
            </a:pPr>
            <a:r>
              <a:rPr lang="en-US" sz="1400" b="1" i="0" dirty="0">
                <a:solidFill>
                  <a:srgbClr val="242424"/>
                </a:solidFill>
                <a:effectLst/>
              </a:rPr>
              <a:t>Ask each participant to introduce themselves</a:t>
            </a:r>
            <a:r>
              <a:rPr lang="en-US" sz="1400" b="0" i="0" dirty="0">
                <a:solidFill>
                  <a:srgbClr val="242424"/>
                </a:solidFill>
                <a:effectLst/>
              </a:rPr>
              <a:t>. They should include their name and one interesting fact about themselves.</a:t>
            </a:r>
          </a:p>
          <a:p>
            <a:pPr marL="285750" indent="-285750" algn="l">
              <a:buFont typeface="Arial" panose="020B0604020202020204" pitchFamily="34" charset="0"/>
              <a:buChar char="•"/>
            </a:pPr>
            <a:r>
              <a:rPr lang="en-US" sz="1400" b="1" i="0" dirty="0">
                <a:solidFill>
                  <a:srgbClr val="242424"/>
                </a:solidFill>
                <a:effectLst/>
              </a:rPr>
              <a:t>Limit each introduction to 30 seconds</a:t>
            </a:r>
            <a:r>
              <a:rPr lang="en-US" sz="1400" b="0" i="0" dirty="0">
                <a:solidFill>
                  <a:srgbClr val="242424"/>
                </a:solidFill>
                <a:effectLst/>
              </a:rPr>
              <a:t> to keep it brief and engaging.</a:t>
            </a: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marL="285750" indent="-285750" algn="l">
              <a:lnSpc>
                <a:spcPct val="114000"/>
              </a:lnSpc>
              <a:spcBef>
                <a:spcPts val="0"/>
              </a:spcBef>
              <a:spcAft>
                <a:spcPts val="0"/>
              </a:spcAft>
              <a:buFont typeface="Arial" panose="020B0604020202020204" pitchFamily="34" charset="0"/>
              <a:buChar char="•"/>
            </a:pPr>
            <a:r>
              <a:rPr lang="en-US" sz="1400" b="0" i="0" dirty="0">
                <a:effectLst/>
              </a:rPr>
              <a:t>Ask participants, “What do you know about email? Has anyone used email before?” – get participants to share their experiences. </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Email is a tool that lets you send and receive messages over the internet. It's like sending a letter, but much faster.</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With email, you can:</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Send and receive messages quickly.</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Attach files like photos or documents.</a:t>
            </a:r>
          </a:p>
          <a:p>
            <a:pPr marL="742950" lvl="1" indent="-285750">
              <a:lnSpc>
                <a:spcPct val="114000"/>
              </a:lnSpc>
              <a:spcBef>
                <a:spcPts val="0"/>
              </a:spcBef>
              <a:spcAft>
                <a:spcPts val="0"/>
              </a:spcAft>
              <a:buFont typeface="Arial" panose="020B0604020202020204" pitchFamily="34" charset="0"/>
              <a:buChar char="•"/>
            </a:pPr>
            <a:r>
              <a:rPr lang="en-US" sz="1400" b="0" i="0" dirty="0" err="1">
                <a:effectLst/>
              </a:rPr>
              <a:t>Organise</a:t>
            </a:r>
            <a:r>
              <a:rPr lang="en-US" sz="1400" b="0" i="0" dirty="0">
                <a:effectLst/>
              </a:rPr>
              <a:t> your messages to keep things tidy.</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Use it for both personal and work communication.</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Emails are also useful for signing in to different services. Many websites and apps need an email address to create an account. This includes:</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Government services like MyGov for Medicare and Centrelink.</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Online banking to manage your money.</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Shopping websites to track orders.</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Social media like Facebook and Instagram.</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Having an email address helps you access these services and stay connected.</a:t>
            </a:r>
          </a:p>
          <a:p>
            <a:pPr marL="285750" indent="-285750">
              <a:lnSpc>
                <a:spcPct val="114000"/>
              </a:lnSpc>
              <a:spcBef>
                <a:spcPts val="0"/>
              </a:spcBef>
              <a:spcAft>
                <a:spcPts val="0"/>
              </a:spcAft>
              <a:buFont typeface="Arial" panose="020B0604020202020204" pitchFamily="34" charset="0"/>
              <a:buChar char="•"/>
            </a:pP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Different email providers are Gmail, Outlook, and Yahoo. Each of these providers has its own features and benefits.</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Gmail is provided by Google.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It's very popular.</a:t>
            </a:r>
          </a:p>
          <a:p>
            <a:pPr marL="628650" lvl="1" indent="-171450">
              <a:lnSpc>
                <a:spcPct val="114000"/>
              </a:lnSpc>
              <a:spcBef>
                <a:spcPts val="0"/>
              </a:spcBef>
              <a:spcAft>
                <a:spcPts val="0"/>
              </a:spcAft>
              <a:buFont typeface="Arial" panose="020B0604020202020204" pitchFamily="34" charset="0"/>
              <a:buChar char="•"/>
            </a:pPr>
            <a:r>
              <a:rPr lang="en-US" dirty="0">
                <a:solidFill>
                  <a:srgbClr val="242424"/>
                </a:solidFill>
              </a:rPr>
              <a:t>I</a:t>
            </a:r>
            <a:r>
              <a:rPr lang="en-US" b="0" i="0" dirty="0">
                <a:solidFill>
                  <a:srgbClr val="242424"/>
                </a:solidFill>
                <a:effectLst/>
              </a:rPr>
              <a:t>t offers a lot of storage space.</a:t>
            </a:r>
          </a:p>
          <a:p>
            <a:pPr marL="628650" lvl="1" indent="-171450">
              <a:lnSpc>
                <a:spcPct val="114000"/>
              </a:lnSpc>
              <a:spcBef>
                <a:spcPts val="0"/>
              </a:spcBef>
              <a:spcAft>
                <a:spcPts val="0"/>
              </a:spcAft>
              <a:buFont typeface="Arial" panose="020B0604020202020204" pitchFamily="34" charset="0"/>
              <a:buChar char="•"/>
            </a:pPr>
            <a:r>
              <a:rPr lang="en-US" dirty="0">
                <a:solidFill>
                  <a:srgbClr val="242424"/>
                </a:solidFill>
              </a:rPr>
              <a:t>It works </a:t>
            </a:r>
            <a:r>
              <a:rPr lang="en-US" b="0" i="0" dirty="0">
                <a:solidFill>
                  <a:srgbClr val="242424"/>
                </a:solidFill>
                <a:effectLst/>
              </a:rPr>
              <a:t>well with other Google services. For example Google Drive and Google Calendar.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 also has powerful search capabilities and excellent spam filtering.</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Outlook is provided by Microsoft.</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It's known for being user-friendly. </a:t>
            </a:r>
          </a:p>
          <a:p>
            <a:pPr marL="628650" lvl="1" indent="-171450">
              <a:lnSpc>
                <a:spcPct val="114000"/>
              </a:lnSpc>
              <a:spcBef>
                <a:spcPts val="0"/>
              </a:spcBef>
              <a:spcAft>
                <a:spcPts val="0"/>
              </a:spcAft>
              <a:buFont typeface="Arial" panose="020B0604020202020204" pitchFamily="34" charset="0"/>
              <a:buChar char="•"/>
            </a:pPr>
            <a:r>
              <a:rPr lang="en-US" dirty="0">
                <a:solidFill>
                  <a:srgbClr val="242424"/>
                </a:solidFill>
              </a:rPr>
              <a:t>It works well with </a:t>
            </a:r>
            <a:r>
              <a:rPr lang="en-US" b="0" i="0" dirty="0">
                <a:solidFill>
                  <a:srgbClr val="242424"/>
                </a:solidFill>
                <a:effectLst/>
              </a:rPr>
              <a:t>Office 365 and OneDrive.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 also has great calendar features and strong security.</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Yahoo Mail has been around for a long time and is known for being simple. It offers:</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 </a:t>
            </a:r>
            <a:r>
              <a:rPr lang="en-US" b="0" i="0" dirty="0" err="1">
                <a:solidFill>
                  <a:srgbClr val="242424"/>
                </a:solidFill>
                <a:effectLst/>
              </a:rPr>
              <a:t>customisable</a:t>
            </a:r>
            <a:r>
              <a:rPr lang="en-US" b="0" i="0" dirty="0">
                <a:solidFill>
                  <a:srgbClr val="242424"/>
                </a:solidFill>
                <a:effectLst/>
              </a:rPr>
              <a:t> themes,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a large storage space, and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built-in news and weather updates.</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When creating a new email account,  it is important to keep your account secure by:</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Choosing a unique username, and</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a strong password.</a:t>
            </a:r>
          </a:p>
          <a:p>
            <a:pPr algn="l">
              <a:lnSpc>
                <a:spcPct val="114000"/>
              </a:lnSpc>
              <a:spcBef>
                <a:spcPts val="0"/>
              </a:spcBef>
              <a:spcAft>
                <a:spcPts val="0"/>
              </a:spcAft>
            </a:pPr>
            <a:endParaRPr lang="en-US" dirty="0">
              <a:solidFill>
                <a:srgbClr val="242424"/>
              </a:solidFill>
            </a:endParaRPr>
          </a:p>
          <a:p>
            <a:pPr algn="l">
              <a:lnSpc>
                <a:spcPct val="114000"/>
              </a:lnSpc>
              <a:spcBef>
                <a:spcPts val="0"/>
              </a:spcBef>
              <a:spcAft>
                <a:spcPts val="0"/>
              </a:spcAft>
            </a:pPr>
            <a:r>
              <a:rPr lang="en-US" b="0" i="0" dirty="0">
                <a:solidFill>
                  <a:srgbClr val="242424"/>
                </a:solidFill>
                <a:effectLst/>
              </a:rPr>
              <a:t>Here are some tips for creating a strong password:</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Make it long.</a:t>
            </a:r>
            <a:r>
              <a:rPr lang="en-US" b="0" i="0" dirty="0">
                <a:solidFill>
                  <a:srgbClr val="242424"/>
                </a:solidFill>
                <a:effectLst/>
              </a:rPr>
              <a:t> Aim for at least 12 characters. Longer passwords are harder to crack.</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Use a mix of characters</a:t>
            </a:r>
            <a:r>
              <a:rPr lang="en-US" dirty="0">
                <a:solidFill>
                  <a:srgbClr val="242424"/>
                </a:solidFill>
              </a:rPr>
              <a:t>.</a:t>
            </a:r>
            <a:r>
              <a:rPr lang="en-US" b="0" i="0" dirty="0">
                <a:solidFill>
                  <a:srgbClr val="242424"/>
                </a:solidFill>
                <a:effectLst/>
              </a:rPr>
              <a:t> Include letters (both uppercase and lowercase), numbers, and special characters.</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Avoid common words and phrases</a:t>
            </a:r>
            <a:r>
              <a:rPr lang="en-US" dirty="0">
                <a:solidFill>
                  <a:srgbClr val="242424"/>
                </a:solidFill>
              </a:rPr>
              <a:t>.</a:t>
            </a:r>
            <a:r>
              <a:rPr lang="en-US" b="0" i="0" dirty="0">
                <a:solidFill>
                  <a:srgbClr val="242424"/>
                </a:solidFill>
                <a:effectLst/>
              </a:rPr>
              <a:t> Don't use easily guessed information like "password" or "123456".</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Consider a passphrase.</a:t>
            </a:r>
            <a:r>
              <a:rPr lang="en-US" b="0" i="0" dirty="0">
                <a:solidFill>
                  <a:srgbClr val="242424"/>
                </a:solidFill>
                <a:effectLst/>
              </a:rPr>
              <a:t> Use a series of random words strung together, like "</a:t>
            </a:r>
            <a:r>
              <a:rPr lang="en-US" b="0" i="0" dirty="0" err="1">
                <a:solidFill>
                  <a:srgbClr val="242424"/>
                </a:solidFill>
                <a:effectLst/>
              </a:rPr>
              <a:t>BlueSkyElephantTree</a:t>
            </a:r>
            <a:r>
              <a:rPr lang="en-US" b="0" i="0" dirty="0">
                <a:solidFill>
                  <a:srgbClr val="242424"/>
                </a:solidFill>
                <a:effectLst/>
              </a:rPr>
              <a:t>".</a:t>
            </a:r>
          </a:p>
          <a:p>
            <a:pPr marL="171450" indent="-171450" algn="l">
              <a:lnSpc>
                <a:spcPct val="114000"/>
              </a:lnSpc>
              <a:spcBef>
                <a:spcPts val="0"/>
              </a:spcBef>
              <a:spcAft>
                <a:spcPts val="0"/>
              </a:spcAft>
              <a:buFont typeface="Arial" panose="020B0604020202020204" pitchFamily="34" charset="0"/>
              <a:buChar char="•"/>
            </a:pPr>
            <a:endParaRPr lang="en-US" dirty="0">
              <a:solidFill>
                <a:srgbClr val="242424"/>
              </a:solidFill>
            </a:endParaRPr>
          </a:p>
          <a:p>
            <a:pPr algn="l">
              <a:lnSpc>
                <a:spcPct val="114000"/>
              </a:lnSpc>
              <a:spcBef>
                <a:spcPts val="0"/>
              </a:spcBef>
              <a:spcAft>
                <a:spcPts val="0"/>
              </a:spcAft>
            </a:pPr>
            <a:r>
              <a:rPr lang="en-US" b="0" i="0" dirty="0">
                <a:solidFill>
                  <a:srgbClr val="242424"/>
                </a:solidFill>
                <a:effectLst/>
              </a:rPr>
              <a:t>To sign up for these email services, you can visit:</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Gmail: mail.google.com</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Outlook: outlook.com</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Yahoo: mail.yahoo.com</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To sign up, you need to put in your name and create an email address. Everyone will see the name you put when you email them!</a:t>
            </a: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l">
              <a:lnSpc>
                <a:spcPct val="114000"/>
              </a:lnSpc>
              <a:spcBef>
                <a:spcPts val="0"/>
              </a:spcBef>
              <a:spcAft>
                <a:spcPts val="0"/>
              </a:spcAft>
              <a:buFont typeface="+mj-lt"/>
              <a:buNone/>
            </a:pPr>
            <a:r>
              <a:rPr lang="en-US" b="1" i="0" dirty="0">
                <a:solidFill>
                  <a:srgbClr val="242424"/>
                </a:solidFill>
                <a:effectLst/>
              </a:rPr>
              <a:t>Run through the following parts of an email.</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Compose Button</a:t>
            </a:r>
            <a:r>
              <a:rPr lang="en-US" b="0" i="0" dirty="0">
                <a:solidFill>
                  <a:srgbClr val="242424"/>
                </a:solidFill>
                <a:effectLst/>
              </a:rPr>
              <a:t>:</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en-US" b="0" i="0" dirty="0">
                <a:solidFill>
                  <a:srgbClr val="242424"/>
                </a:solidFill>
                <a:effectLst/>
              </a:rPr>
              <a:t>This button is used to start writing a new email. Click on it to open a new email window.</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From</a:t>
            </a:r>
            <a:r>
              <a:rPr lang="en-US" b="0" i="0" dirty="0">
                <a:solidFill>
                  <a:srgbClr val="242424"/>
                </a:solidFill>
                <a:effectLst/>
              </a:rPr>
              <a:t>:</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en-US" b="0" i="0" dirty="0">
                <a:solidFill>
                  <a:srgbClr val="242424"/>
                </a:solidFill>
                <a:effectLst/>
              </a:rPr>
              <a:t>This shows who is sending the email. It will be your email address.</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To</a:t>
            </a:r>
            <a:r>
              <a:rPr lang="en-US" b="0" i="0" dirty="0">
                <a:solidFill>
                  <a:srgbClr val="242424"/>
                </a:solidFill>
                <a:effectLst/>
              </a:rPr>
              <a:t>:</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en-US" b="0" i="0" dirty="0">
                <a:solidFill>
                  <a:srgbClr val="242424"/>
                </a:solidFill>
                <a:effectLst/>
              </a:rPr>
              <a:t>This is where you type the email address of the person you want to send the email to.</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CC/BCC</a:t>
            </a:r>
            <a:r>
              <a:rPr lang="en-US" b="0" i="0" dirty="0">
                <a:solidFill>
                  <a:srgbClr val="242424"/>
                </a:solidFill>
                <a:effectLst/>
              </a:rPr>
              <a:t>:</a:t>
            </a:r>
          </a:p>
          <a:p>
            <a:pPr marL="628650" lvl="1"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CC</a:t>
            </a:r>
            <a:r>
              <a:rPr lang="en-US" b="0" i="0" dirty="0">
                <a:solidFill>
                  <a:srgbClr val="242424"/>
                </a:solidFill>
                <a:effectLst/>
              </a:rPr>
              <a:t> stands for "Carbon Copy". Use this to send the email to other people who should see it, but are not the main recipient.</a:t>
            </a:r>
          </a:p>
          <a:p>
            <a:pPr marL="628650" lvl="1"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BCC</a:t>
            </a:r>
            <a:r>
              <a:rPr lang="en-US" b="0" i="0" dirty="0">
                <a:solidFill>
                  <a:srgbClr val="242424"/>
                </a:solidFill>
                <a:effectLst/>
              </a:rPr>
              <a:t> stands for "Blind Carbon Copy". Use this to send the email to other people without the main recipient knowing.</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Subject</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en-US" b="0" i="0" dirty="0">
                <a:solidFill>
                  <a:srgbClr val="242424"/>
                </a:solidFill>
                <a:effectLst/>
              </a:rPr>
              <a:t>This is a short line that tells the recipient what the email is about. Keep it clear and to the point.</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Body</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en-US" b="0" i="0" dirty="0">
                <a:solidFill>
                  <a:srgbClr val="242424"/>
                </a:solidFill>
                <a:effectLst/>
              </a:rPr>
              <a:t>This is where you write your message. Start with a greeting, write your main message, and end with a closing.</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Send Button</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en-US" b="0" i="0" dirty="0">
                <a:solidFill>
                  <a:srgbClr val="242424"/>
                </a:solidFill>
                <a:effectLst/>
              </a:rPr>
              <a:t>Click this button to send your email to the recipient.</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Discard Button</a:t>
            </a:r>
            <a:r>
              <a:rPr lang="en-US" b="0" i="0" dirty="0">
                <a:solidFill>
                  <a:srgbClr val="242424"/>
                </a:solidFill>
                <a:effectLst/>
              </a:rPr>
              <a:t>:</a:t>
            </a:r>
          </a:p>
          <a:p>
            <a:pPr marL="685800" lvl="1" indent="-228600" algn="l">
              <a:lnSpc>
                <a:spcPct val="114000"/>
              </a:lnSpc>
              <a:spcBef>
                <a:spcPts val="0"/>
              </a:spcBef>
              <a:spcAft>
                <a:spcPts val="0"/>
              </a:spcAft>
              <a:buFont typeface="+mj-lt"/>
              <a:buAutoNum type="arabicPeriod"/>
            </a:pPr>
            <a:r>
              <a:rPr lang="en-US" b="0" i="0" dirty="0">
                <a:solidFill>
                  <a:srgbClr val="242424"/>
                </a:solidFill>
                <a:effectLst/>
              </a:rPr>
              <a:t>Click this button if you want to delete the email draft and start over.</a:t>
            </a: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CRC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CRC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CRC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4.png"/><Relationship Id="rId11" Type="http://schemas.openxmlformats.org/officeDocument/2006/relationships/image" Target="../media/image22.jpeg"/><Relationship Id="rId5" Type="http://schemas.openxmlformats.org/officeDocument/2006/relationships/image" Target="../media/image14.png"/><Relationship Id="rId10" Type="http://schemas.openxmlformats.org/officeDocument/2006/relationships/image" Target="../media/image21.jpeg"/><Relationship Id="rId4" Type="http://schemas.openxmlformats.org/officeDocument/2006/relationships/image" Target="../media/image13.pn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goodthingsaustralia.org/wp-content/uploads/2024/05/smithfamily_sending_emai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eaLnBrk="1" hangingPunct="1"/>
            <a:r>
              <a:rPr lang="en-AU" sz="4400" noProof="0" dirty="0">
                <a:solidFill>
                  <a:schemeClr val="bg1"/>
                </a:solidFill>
                <a:cs typeface="Arial" panose="020B0604020202020204" pitchFamily="34" charset="0"/>
              </a:rPr>
              <a:t>Digital Skills Training - Email</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CRC Champions Program </a:t>
            </a: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78AD897-2C17-4E78-8430-94D155284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6185" y="5649951"/>
            <a:ext cx="2792720" cy="9000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en-AU" dirty="0"/>
              <a:t>Using your email address</a:t>
            </a:r>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algn="l">
              <a:spcBef>
                <a:spcPts val="750"/>
              </a:spcBef>
              <a:spcAft>
                <a:spcPts val="750"/>
              </a:spcAft>
              <a:buFont typeface="Arial" panose="020B0604020202020204" pitchFamily="34" charset="0"/>
              <a:buChar char="•"/>
            </a:pPr>
            <a:r>
              <a:rPr lang="en-US" b="0" i="0" dirty="0">
                <a:solidFill>
                  <a:schemeClr val="tx1"/>
                </a:solidFill>
                <a:effectLst/>
              </a:rPr>
              <a:t>Sign in to various services</a:t>
            </a:r>
          </a:p>
          <a:p>
            <a:pPr lvl="1">
              <a:spcBef>
                <a:spcPts val="750"/>
              </a:spcBef>
              <a:spcAft>
                <a:spcPts val="750"/>
              </a:spcAft>
            </a:pPr>
            <a:r>
              <a:rPr lang="en-US" b="0" i="0" dirty="0">
                <a:solidFill>
                  <a:schemeClr val="tx1"/>
                </a:solidFill>
                <a:effectLst/>
              </a:rPr>
              <a:t>Government services (MyGov)</a:t>
            </a:r>
          </a:p>
          <a:p>
            <a:pPr lvl="1">
              <a:spcBef>
                <a:spcPts val="750"/>
              </a:spcBef>
              <a:spcAft>
                <a:spcPts val="750"/>
              </a:spcAft>
            </a:pPr>
            <a:r>
              <a:rPr lang="en-US" b="0" i="0" dirty="0">
                <a:solidFill>
                  <a:schemeClr val="tx1"/>
                </a:solidFill>
                <a:effectLst/>
              </a:rPr>
              <a:t>Online banking</a:t>
            </a:r>
          </a:p>
          <a:p>
            <a:pPr lvl="1">
              <a:spcBef>
                <a:spcPts val="750"/>
              </a:spcBef>
              <a:spcAft>
                <a:spcPts val="750"/>
              </a:spcAft>
            </a:pPr>
            <a:r>
              <a:rPr lang="en-US" b="0" i="0" dirty="0">
                <a:solidFill>
                  <a:schemeClr val="tx1"/>
                </a:solidFill>
                <a:effectLst/>
              </a:rPr>
              <a:t>Shopping websites</a:t>
            </a:r>
          </a:p>
          <a:p>
            <a:pPr lvl="1">
              <a:spcBef>
                <a:spcPts val="750"/>
              </a:spcBef>
              <a:spcAft>
                <a:spcPts val="750"/>
              </a:spcAft>
            </a:pPr>
            <a:r>
              <a:rPr lang="en-US" b="0" i="0" dirty="0">
                <a:solidFill>
                  <a:schemeClr val="tx1"/>
                </a:solidFill>
                <a:effectLst/>
              </a:rPr>
              <a:t>Social media</a:t>
            </a:r>
          </a:p>
          <a:p>
            <a:pPr algn="l">
              <a:spcBef>
                <a:spcPts val="750"/>
              </a:spcBef>
              <a:spcAft>
                <a:spcPts val="750"/>
              </a:spcAft>
              <a:buFont typeface="Arial" panose="020B0604020202020204" pitchFamily="34" charset="0"/>
              <a:buChar char="•"/>
            </a:pPr>
            <a:r>
              <a:rPr lang="en-US" b="0" i="0" dirty="0">
                <a:solidFill>
                  <a:schemeClr val="tx1"/>
                </a:solidFill>
                <a:effectLst/>
              </a:rPr>
              <a:t>Use different passwords for each service</a:t>
            </a:r>
          </a:p>
          <a:p>
            <a:pPr algn="l">
              <a:spcBef>
                <a:spcPts val="750"/>
              </a:spcBef>
              <a:spcAft>
                <a:spcPts val="750"/>
              </a:spcAft>
              <a:buFont typeface="Arial" panose="020B0604020202020204" pitchFamily="34" charset="0"/>
              <a:buChar char="•"/>
            </a:pPr>
            <a:r>
              <a:rPr lang="en-US" b="0" i="0" dirty="0">
                <a:solidFill>
                  <a:schemeClr val="tx1"/>
                </a:solidFill>
                <a:effectLst/>
              </a:rPr>
              <a:t>Keep passwords long and strong</a:t>
            </a:r>
          </a:p>
          <a:p>
            <a:endParaRPr lang="en-AU" dirty="0">
              <a:solidFill>
                <a:schemeClr val="tx1"/>
              </a:solidFill>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en-AU" dirty="0"/>
              <a:t>Be careful with email</a:t>
            </a:r>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latin typeface="+mj-lt"/>
              </a:rPr>
              <a:t>Phishing emails</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Fake emails to steal information</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Look real but are scams</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Don't click on suspicious links</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Don't share personal info</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Report phishing emails</a:t>
            </a:r>
          </a:p>
          <a:p>
            <a:endParaRPr lang="en-AU" dirty="0">
              <a:solidFill>
                <a:schemeClr val="tx1"/>
              </a:solidFill>
              <a:latin typeface="+mj-lt"/>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en-AU" dirty="0">
                <a:latin typeface="+mn-lt"/>
                <a:cs typeface="Arial" panose="020B0604020202020204" pitchFamily="34" charset="0"/>
              </a:rPr>
              <a:t>Phishing Scams</a:t>
            </a:r>
            <a:endParaRPr lang="en-AU" dirty="0">
              <a:latin typeface="+mn-lt"/>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943429"/>
          </a:xfrm>
        </p:spPr>
        <p:txBody>
          <a:bodyPr/>
          <a:lstStyle/>
          <a:p>
            <a:pPr marL="0" lvl="0" indent="0">
              <a:lnSpc>
                <a:spcPct val="107000"/>
              </a:lnSpc>
              <a:spcAft>
                <a:spcPts val="800"/>
              </a:spcAft>
              <a:buNone/>
              <a:tabLst>
                <a:tab pos="457200" algn="l"/>
              </a:tabLst>
            </a:pPr>
            <a:r>
              <a:rPr lang="en-US" kern="100" dirty="0">
                <a:solidFill>
                  <a:schemeClr val="tx1"/>
                </a:solidFill>
                <a:effectLst/>
                <a:latin typeface="+mj-lt"/>
                <a:ea typeface="Aptos" panose="020B0004020202020204" pitchFamily="34" charset="0"/>
                <a:cs typeface="Arial" panose="020B0604020202020204" pitchFamily="34" charset="0"/>
              </a:rPr>
              <a:t>What are the signs that this is a fake email?</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24028"/>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6751507" cy="461665"/>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Not a government email address</a:t>
            </a:r>
            <a:endParaRPr lang="en-AU" sz="2400" dirty="0">
              <a:solidFill>
                <a:srgbClr val="FF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539202" y="1538867"/>
            <a:ext cx="2635823" cy="2308324"/>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This sounds too good to be true. Contact the ATO or check MyGov to see if they owe you money.</a:t>
            </a:r>
            <a:endParaRPr lang="en-AU" sz="2400" dirty="0">
              <a:solidFill>
                <a:srgbClr val="FF0000"/>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0606F271-127A-26D5-BB6E-FA1BB6F850AB}"/>
              </a:ext>
            </a:extLst>
          </p:cNvPr>
          <p:cNvSpPr txBox="1"/>
          <p:nvPr/>
        </p:nvSpPr>
        <p:spPr>
          <a:xfrm>
            <a:off x="9573889" y="4539822"/>
            <a:ext cx="2566447" cy="830997"/>
          </a:xfrm>
          <a:prstGeom prst="rect">
            <a:avLst/>
          </a:prstGeom>
          <a:noFill/>
        </p:spPr>
        <p:txBody>
          <a:bodyPr wrap="square" rtlCol="0">
            <a:spAutoFit/>
          </a:bodyPr>
          <a:lstStyle/>
          <a:p>
            <a:r>
              <a:rPr lang="en-US" sz="2400" dirty="0">
                <a:solidFill>
                  <a:srgbClr val="FF0000"/>
                </a:solidFill>
                <a:latin typeface="+mn-lt"/>
                <a:cs typeface="Arial" panose="020B0604020202020204" pitchFamily="34" charset="0"/>
              </a:rPr>
              <a:t>Creating a sense of urgency</a:t>
            </a:r>
            <a:endParaRPr lang="en-AU" sz="2400" dirty="0">
              <a:solidFill>
                <a:srgbClr val="FF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938992"/>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Asking for you to send 100 points of ID. The government would never ask for this information by email!</a:t>
            </a:r>
            <a:endParaRPr lang="en-AU" sz="2400" dirty="0">
              <a:solidFill>
                <a:srgbClr val="FF0000"/>
              </a:solidFill>
              <a:latin typeface="+mj-lt"/>
              <a:cs typeface="Arial" panose="020B0604020202020204" pitchFamily="34" charset="0"/>
            </a:endParaRP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506564" y="3246247"/>
            <a:ext cx="3296179" cy="830997"/>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Logo copied from ATO website</a:t>
            </a:r>
            <a:endParaRPr lang="en-AU" sz="2400" dirty="0">
              <a:solidFill>
                <a:srgbClr val="FF0000"/>
              </a:solidFill>
              <a:latin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en-AU" dirty="0"/>
              <a:t>Reflection</a:t>
            </a:r>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algn="l">
              <a:spcBef>
                <a:spcPts val="750"/>
              </a:spcBef>
              <a:spcAft>
                <a:spcPts val="750"/>
              </a:spcAft>
              <a:buFont typeface="Arial" panose="020B0604020202020204" pitchFamily="34" charset="0"/>
              <a:buChar char="•"/>
            </a:pPr>
            <a:r>
              <a:rPr lang="en-US" b="0" i="0" dirty="0">
                <a:solidFill>
                  <a:srgbClr val="242424"/>
                </a:solidFill>
                <a:effectLst/>
              </a:rPr>
              <a:t>What is email and what it can be used for</a:t>
            </a:r>
          </a:p>
          <a:p>
            <a:pPr algn="l">
              <a:spcBef>
                <a:spcPts val="750"/>
              </a:spcBef>
              <a:spcAft>
                <a:spcPts val="750"/>
              </a:spcAft>
              <a:buFont typeface="Arial" panose="020B0604020202020204" pitchFamily="34" charset="0"/>
              <a:buChar char="•"/>
            </a:pPr>
            <a:r>
              <a:rPr lang="en-US" b="0" i="0" dirty="0">
                <a:solidFill>
                  <a:srgbClr val="242424"/>
                </a:solidFill>
                <a:effectLst/>
              </a:rPr>
              <a:t>Setting up an email account</a:t>
            </a:r>
          </a:p>
          <a:p>
            <a:pPr algn="l">
              <a:spcBef>
                <a:spcPts val="750"/>
              </a:spcBef>
              <a:spcAft>
                <a:spcPts val="750"/>
              </a:spcAft>
              <a:buFont typeface="Arial" panose="020B0604020202020204" pitchFamily="34" charset="0"/>
              <a:buChar char="•"/>
            </a:pPr>
            <a:r>
              <a:rPr lang="en-US" dirty="0">
                <a:solidFill>
                  <a:srgbClr val="242424"/>
                </a:solidFill>
              </a:rPr>
              <a:t>Using email</a:t>
            </a:r>
          </a:p>
          <a:p>
            <a:pPr algn="l">
              <a:spcBef>
                <a:spcPts val="750"/>
              </a:spcBef>
              <a:spcAft>
                <a:spcPts val="750"/>
              </a:spcAft>
              <a:buFont typeface="Arial" panose="020B0604020202020204" pitchFamily="34" charset="0"/>
              <a:buChar char="•"/>
            </a:pPr>
            <a:r>
              <a:rPr lang="en-US" b="0" i="0" dirty="0">
                <a:solidFill>
                  <a:srgbClr val="242424"/>
                </a:solidFill>
                <a:effectLst/>
              </a:rPr>
              <a:t>Being safe with email (phishing!)</a:t>
            </a: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a:p>
            <a:endParaRPr lang="en-AU" dirty="0"/>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dirty="0"/>
              <a:t>Thank you!</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en-AU" dirty="0"/>
              <a:t>Next session time: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CRC Champions Program </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760517" y="3758911"/>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CRC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4138468" y="5393027"/>
            <a:ext cx="5634037" cy="555625"/>
          </a:xfrm>
        </p:spPr>
        <p:txBody>
          <a:bodyPr/>
          <a:lstStyle/>
          <a:p>
            <a:pPr algn="ctr" eaLnBrk="1" hangingPunct="1"/>
            <a:r>
              <a:rPr lang="en-AU" i="1" noProof="0" dirty="0">
                <a:latin typeface="+mj-lt"/>
                <a:cs typeface="Arial" panose="020B0604020202020204" pitchFamily="34" charset="0"/>
              </a:rPr>
              <a:t>February 2025</a:t>
            </a: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r>
              <a:rPr lang="en-AU" dirty="0"/>
              <a:t>Trainer Notes: How to email </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en-US" b="0" i="0" dirty="0">
                <a:solidFill>
                  <a:srgbClr val="242424"/>
                </a:solidFill>
                <a:effectLst/>
              </a:rPr>
              <a:t>Print this handout for participants: </a:t>
            </a:r>
          </a:p>
          <a:p>
            <a:pPr lvl="1"/>
            <a:r>
              <a:rPr lang="en-US" b="0" i="0" dirty="0">
                <a:solidFill>
                  <a:srgbClr val="242424"/>
                </a:solidFill>
                <a:effectLst/>
                <a:hlinkClick r:id="rId3"/>
              </a:rPr>
              <a:t>Sending emails</a:t>
            </a:r>
            <a:endParaRPr lang="en-US" b="0" i="0" dirty="0">
              <a:solidFill>
                <a:srgbClr val="242424"/>
              </a:solidFill>
              <a:effectLst/>
            </a:endParaRPr>
          </a:p>
          <a:p>
            <a:pPr>
              <a:spcBef>
                <a:spcPts val="750"/>
              </a:spcBef>
              <a:spcAft>
                <a:spcPts val="750"/>
              </a:spcAft>
            </a:pPr>
            <a:r>
              <a:rPr lang="en-US" dirty="0">
                <a:solidFill>
                  <a:schemeClr val="tx1"/>
                </a:solidFill>
              </a:rPr>
              <a:t>Print a single copy of these slides with the notes section for you to use when presenting</a:t>
            </a:r>
            <a:endParaRPr lang="en-US" b="0" i="0" dirty="0">
              <a:solidFill>
                <a:schemeClr val="tx1"/>
              </a:solidFill>
              <a:effectLst/>
            </a:endParaRPr>
          </a:p>
          <a:p>
            <a:pPr algn="l">
              <a:spcBef>
                <a:spcPts val="750"/>
              </a:spcBef>
              <a:spcAft>
                <a:spcPts val="750"/>
              </a:spcAft>
              <a:buFont typeface="Arial" panose="020B0604020202020204" pitchFamily="34" charset="0"/>
              <a:buChar char="•"/>
            </a:pPr>
            <a:r>
              <a:rPr lang="en-US" b="0" i="0" dirty="0">
                <a:solidFill>
                  <a:schemeClr val="tx1"/>
                </a:solidFill>
                <a:effectLst/>
              </a:rPr>
              <a:t>Read</a:t>
            </a:r>
          </a:p>
          <a:p>
            <a:pPr lvl="1">
              <a:spcBef>
                <a:spcPts val="750"/>
              </a:spcBef>
              <a:spcAft>
                <a:spcPts val="750"/>
              </a:spcAft>
            </a:pPr>
            <a:r>
              <a:rPr lang="en-US" b="0" i="0" dirty="0">
                <a:solidFill>
                  <a:schemeClr val="tx1"/>
                </a:solidFill>
                <a:effectLst/>
              </a:rPr>
              <a:t>through the slides, and make sure you are familiar with the content</a:t>
            </a:r>
          </a:p>
          <a:p>
            <a:pPr lvl="1">
              <a:spcBef>
                <a:spcPts val="750"/>
              </a:spcBef>
              <a:spcAft>
                <a:spcPts val="750"/>
              </a:spcAft>
            </a:pPr>
            <a:r>
              <a:rPr lang="en-US" dirty="0">
                <a:solidFill>
                  <a:schemeClr val="tx1"/>
                </a:solidFill>
              </a:rPr>
              <a:t>The handout for participants</a:t>
            </a:r>
          </a:p>
          <a:p>
            <a:pPr>
              <a:spcBef>
                <a:spcPts val="750"/>
              </a:spcBef>
              <a:spcAft>
                <a:spcPts val="750"/>
              </a:spcAft>
            </a:pPr>
            <a:r>
              <a:rPr lang="en-US" b="0" i="0" dirty="0">
                <a:solidFill>
                  <a:srgbClr val="242424"/>
                </a:solidFill>
                <a:effectLst/>
              </a:rPr>
              <a:t>Get in touch with Elliot </a:t>
            </a:r>
            <a:r>
              <a:rPr lang="en-US" b="0" i="0" dirty="0">
                <a:solidFill>
                  <a:srgbClr val="242424"/>
                </a:solidFill>
                <a:effectLst/>
                <a:hlinkClick r:id="rId4"/>
              </a:rPr>
              <a:t>Elliot@wacoss.</a:t>
            </a:r>
            <a:r>
              <a:rPr lang="en-US" dirty="0">
                <a:solidFill>
                  <a:srgbClr val="242424"/>
                </a:solidFill>
                <a:hlinkClick r:id="rId4"/>
              </a:rPr>
              <a:t>org.au</a:t>
            </a:r>
            <a:r>
              <a:rPr lang="en-US" dirty="0">
                <a:solidFill>
                  <a:srgbClr val="242424"/>
                </a:solidFill>
              </a:rPr>
              <a:t> before the session if you </a:t>
            </a:r>
            <a:r>
              <a:rPr lang="en-US" dirty="0">
                <a:solidFill>
                  <a:schemeClr val="tx1"/>
                </a:solidFill>
              </a:rPr>
              <a:t>have any questions</a:t>
            </a:r>
          </a:p>
          <a:p>
            <a:pPr>
              <a:spcBef>
                <a:spcPts val="750"/>
              </a:spcBef>
              <a:spcAft>
                <a:spcPts val="750"/>
              </a:spcAft>
            </a:pPr>
            <a:r>
              <a:rPr lang="en-US" b="0" i="0" dirty="0">
                <a:solidFill>
                  <a:schemeClr val="tx1"/>
                </a:solidFill>
                <a:effectLst/>
              </a:rPr>
              <a:t>Remove/hide this slide before presenting and update the time/date of the next session on the final slide. </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en-US" noProof="0" dirty="0">
                <a:solidFill>
                  <a:schemeClr val="tx1"/>
                </a:solidFill>
                <a:latin typeface="+mn-lt"/>
              </a:rPr>
              <a:t>We know we are on Aboriginal land. We respect Aboriginal people from this land.</a:t>
            </a:r>
          </a:p>
          <a:p>
            <a:pPr eaLnBrk="1" hangingPunct="1">
              <a:lnSpc>
                <a:spcPct val="150000"/>
              </a:lnSpc>
              <a:spcBef>
                <a:spcPct val="0"/>
              </a:spcBef>
              <a:spcAft>
                <a:spcPts val="600"/>
              </a:spcAft>
              <a:buNone/>
            </a:pPr>
            <a:r>
              <a:rPr lang="en-US" noProof="0" dirty="0">
                <a:solidFill>
                  <a:schemeClr val="tx1"/>
                </a:solidFill>
                <a:latin typeface="+mn-lt"/>
              </a:rPr>
              <a:t>Aboriginal people have lived on this land for many years.</a:t>
            </a:r>
          </a:p>
          <a:p>
            <a:pPr eaLnBrk="1" hangingPunct="1">
              <a:lnSpc>
                <a:spcPct val="150000"/>
              </a:lnSpc>
              <a:spcBef>
                <a:spcPct val="0"/>
              </a:spcBef>
              <a:spcAft>
                <a:spcPts val="600"/>
              </a:spcAft>
              <a:buNone/>
            </a:pPr>
            <a:r>
              <a:rPr lang="en-US" noProof="0" dirty="0">
                <a:solidFill>
                  <a:schemeClr val="tx1"/>
                </a:solidFill>
                <a:latin typeface="+mn-lt"/>
              </a:rPr>
              <a:t>We respect all Aboriginal people and their Elders.</a:t>
            </a:r>
          </a:p>
          <a:p>
            <a:pPr eaLnBrk="1" hangingPunct="1">
              <a:lnSpc>
                <a:spcPct val="150000"/>
              </a:lnSpc>
              <a:spcBef>
                <a:spcPct val="0"/>
              </a:spcBef>
              <a:spcAft>
                <a:spcPts val="600"/>
              </a:spcAft>
              <a:buNone/>
            </a:pPr>
            <a:r>
              <a:rPr lang="en-US" noProof="0" dirty="0">
                <a:solidFill>
                  <a:schemeClr val="tx1"/>
                </a:solidFill>
                <a:latin typeface="+mn-lt"/>
              </a:rPr>
              <a:t>We can learn a lot from their stories.</a:t>
            </a:r>
          </a:p>
          <a:p>
            <a:pPr eaLnBrk="1" hangingPunct="1">
              <a:lnSpc>
                <a:spcPct val="150000"/>
              </a:lnSpc>
              <a:spcBef>
                <a:spcPct val="0"/>
              </a:spcBef>
              <a:spcAft>
                <a:spcPts val="600"/>
              </a:spcAft>
              <a:buNone/>
            </a:pPr>
            <a:r>
              <a:rPr lang="en-US"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dirty="0">
                <a:solidFill>
                  <a:srgbClr val="1962B2"/>
                </a:solidFill>
              </a:rPr>
              <a:t>Email</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CRC Champions Program </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en-AU"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l">
              <a:spcBef>
                <a:spcPts val="750"/>
              </a:spcBef>
              <a:spcAft>
                <a:spcPts val="750"/>
              </a:spcAft>
              <a:buNone/>
            </a:pPr>
            <a:r>
              <a:rPr lang="en-US" b="0" i="0" dirty="0">
                <a:solidFill>
                  <a:schemeClr val="tx1"/>
                </a:solidFill>
                <a:effectLst/>
              </a:rPr>
              <a:t>This session will cover:</a:t>
            </a:r>
          </a:p>
          <a:p>
            <a:pPr algn="l">
              <a:spcBef>
                <a:spcPts val="750"/>
              </a:spcBef>
              <a:spcAft>
                <a:spcPts val="750"/>
              </a:spcAft>
              <a:buFont typeface="Arial" panose="020B0604020202020204" pitchFamily="34" charset="0"/>
              <a:buChar char="•"/>
            </a:pPr>
            <a:r>
              <a:rPr lang="en-US" b="0" i="0" dirty="0">
                <a:solidFill>
                  <a:schemeClr val="tx1"/>
                </a:solidFill>
                <a:effectLst/>
              </a:rPr>
              <a:t>What is email and what it can be used for</a:t>
            </a:r>
          </a:p>
          <a:p>
            <a:pPr algn="l">
              <a:spcBef>
                <a:spcPts val="750"/>
              </a:spcBef>
              <a:spcAft>
                <a:spcPts val="750"/>
              </a:spcAft>
              <a:buFont typeface="Arial" panose="020B0604020202020204" pitchFamily="34" charset="0"/>
              <a:buChar char="•"/>
            </a:pPr>
            <a:r>
              <a:rPr lang="en-US" b="0" i="0" dirty="0">
                <a:solidFill>
                  <a:schemeClr val="tx1"/>
                </a:solidFill>
                <a:effectLst/>
              </a:rPr>
              <a:t>Setting up an email account</a:t>
            </a:r>
          </a:p>
          <a:p>
            <a:pPr algn="l">
              <a:spcBef>
                <a:spcPts val="750"/>
              </a:spcBef>
              <a:spcAft>
                <a:spcPts val="750"/>
              </a:spcAft>
              <a:buFont typeface="Arial" panose="020B0604020202020204" pitchFamily="34" charset="0"/>
              <a:buChar char="•"/>
            </a:pPr>
            <a:r>
              <a:rPr lang="en-US" dirty="0">
                <a:solidFill>
                  <a:schemeClr val="tx1"/>
                </a:solidFill>
              </a:rPr>
              <a:t>Using email</a:t>
            </a:r>
          </a:p>
          <a:p>
            <a:pPr algn="l">
              <a:spcBef>
                <a:spcPts val="750"/>
              </a:spcBef>
              <a:spcAft>
                <a:spcPts val="750"/>
              </a:spcAft>
              <a:buFont typeface="Arial" panose="020B0604020202020204" pitchFamily="34" charset="0"/>
              <a:buChar char="•"/>
            </a:pPr>
            <a:r>
              <a:rPr lang="en-US" b="0" i="0" dirty="0">
                <a:solidFill>
                  <a:schemeClr val="tx1"/>
                </a:solidFill>
                <a:effectLst/>
              </a:rPr>
              <a:t>Being safe with email</a:t>
            </a: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dirty="0">
                <a:solidFill>
                  <a:schemeClr val="tx1"/>
                </a:solidFill>
              </a:rPr>
              <a:t>Introduce yourself to the group</a:t>
            </a:r>
          </a:p>
          <a:p>
            <a:r>
              <a:rPr lang="en-AU" dirty="0">
                <a:solidFill>
                  <a:schemeClr val="tx1"/>
                </a:solidFill>
              </a:rPr>
              <a:t>Share your experience with email – have you got an email address and what have you used it for?</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57200"/>
            <a:ext cx="4847771" cy="1600200"/>
          </a:xfrm>
        </p:spPr>
        <p:txBody>
          <a:bodyPr/>
          <a:lstStyle/>
          <a:p>
            <a:r>
              <a:rPr lang="en-AU" sz="4400" dirty="0"/>
              <a:t>What is email?</a:t>
            </a:r>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3811588"/>
          </a:xfrm>
        </p:spPr>
        <p:txBody>
          <a:bodyPr/>
          <a:lstStyle/>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Send and receive messages</a:t>
            </a:r>
          </a:p>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Attach files</a:t>
            </a:r>
          </a:p>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Personal and work use</a:t>
            </a:r>
          </a:p>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Sign in to services</a:t>
            </a:r>
          </a:p>
          <a:p>
            <a:endParaRPr lang="en-AU" sz="2400" dirty="0"/>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pPr>
                <a:defRPr/>
              </a:pPr>
              <a:t>7</a:t>
            </a:fld>
            <a:endParaRPr lang="en-AU" altLang="en-US"/>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en-AU" dirty="0"/>
              <a:t>Email Service Providers</a:t>
            </a:r>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algn="l">
              <a:spcBef>
                <a:spcPts val="750"/>
              </a:spcBef>
              <a:spcAft>
                <a:spcPts val="750"/>
              </a:spcAft>
              <a:buFont typeface="Arial" panose="020B0604020202020204" pitchFamily="34" charset="0"/>
              <a:buChar char="•"/>
            </a:pPr>
            <a:r>
              <a:rPr lang="en-US" sz="2800" b="1" i="0" dirty="0">
                <a:solidFill>
                  <a:srgbClr val="242424"/>
                </a:solidFill>
                <a:effectLst/>
                <a:latin typeface="+mj-lt"/>
              </a:rPr>
              <a:t>Choosing an Email Provider</a:t>
            </a:r>
            <a:r>
              <a:rPr lang="en-US" sz="2800" b="0" i="0" dirty="0">
                <a:solidFill>
                  <a:srgbClr val="242424"/>
                </a:solidFill>
                <a:effectLst/>
                <a:latin typeface="+mj-lt"/>
              </a:rPr>
              <a:t>: Options include Gmail, Outlook, and Yahoo.</a:t>
            </a:r>
          </a:p>
          <a:p>
            <a:pPr algn="l">
              <a:spcBef>
                <a:spcPts val="750"/>
              </a:spcBef>
              <a:spcAft>
                <a:spcPts val="750"/>
              </a:spcAft>
              <a:buFont typeface="Arial" panose="020B0604020202020204" pitchFamily="34" charset="0"/>
              <a:buChar char="•"/>
            </a:pPr>
            <a:r>
              <a:rPr lang="en-US" sz="2800" b="1" i="0" dirty="0">
                <a:solidFill>
                  <a:srgbClr val="242424"/>
                </a:solidFill>
                <a:effectLst/>
                <a:latin typeface="+mj-lt"/>
              </a:rPr>
              <a:t>Creating a New Email Account</a:t>
            </a:r>
            <a:r>
              <a:rPr lang="en-US" sz="2800" b="0" i="0" dirty="0">
                <a:solidFill>
                  <a:srgbClr val="242424"/>
                </a:solidFill>
                <a:effectLst/>
                <a:latin typeface="+mj-lt"/>
              </a:rPr>
              <a:t>: Select a unique username and a strong password</a:t>
            </a:r>
          </a:p>
          <a:p>
            <a:endParaRPr lang="en-AU" sz="280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pPr>
                <a:defRPr/>
              </a:pPr>
              <a:t>8</a:t>
            </a:fld>
            <a:endParaRPr lang="en-AU" altLang="en-US"/>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0" y="1690688"/>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en-AU" dirty="0"/>
              <a:t>Writing emails </a:t>
            </a:r>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dirty="0"/>
              <a:t>WA Digital Inclusion Project | CRC Champions Program </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68076"/>
          </a:xfrm>
          <a:prstGeom prst="rect">
            <a:avLst/>
          </a:prstGeom>
          <a:solidFill>
            <a:srgbClr val="F2F6FC"/>
          </a:solidFill>
        </p:spPr>
        <p:txBody>
          <a:bodyPr wrap="square" rtlCol="0">
            <a:spAutoFit/>
          </a:bodyPr>
          <a:lstStyle/>
          <a:p>
            <a:r>
              <a:rPr lang="en-AU" sz="1600" dirty="0"/>
              <a:t>New Message</a:t>
            </a:r>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34615"/>
          </a:xfrm>
          <a:prstGeom prst="rect">
            <a:avLst/>
          </a:prstGeom>
          <a:noFill/>
        </p:spPr>
        <p:txBody>
          <a:bodyPr wrap="square" rtlCol="0">
            <a:spAutoFit/>
          </a:bodyPr>
          <a:lstStyle/>
          <a:p>
            <a:r>
              <a:rPr lang="en-AU" sz="1400" dirty="0"/>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34615"/>
          </a:xfrm>
          <a:prstGeom prst="rect">
            <a:avLst/>
          </a:prstGeom>
          <a:noFill/>
        </p:spPr>
        <p:txBody>
          <a:bodyPr wrap="square" rtlCol="0">
            <a:spAutoFit/>
          </a:bodyPr>
          <a:lstStyle/>
          <a:p>
            <a:r>
              <a:rPr lang="en-AU" sz="1400" dirty="0"/>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34615"/>
          </a:xfrm>
          <a:prstGeom prst="rect">
            <a:avLst/>
          </a:prstGeom>
          <a:noFill/>
        </p:spPr>
        <p:txBody>
          <a:bodyPr wrap="square" rtlCol="0">
            <a:spAutoFit/>
          </a:bodyPr>
          <a:lstStyle/>
          <a:p>
            <a:r>
              <a:rPr lang="en-AU" sz="1400" dirty="0"/>
              <a:t>Reminder: digital skills workshop - email</a:t>
            </a:r>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848067"/>
          </a:xfrm>
          <a:prstGeom prst="rect">
            <a:avLst/>
          </a:prstGeom>
          <a:noFill/>
        </p:spPr>
        <p:txBody>
          <a:bodyPr wrap="square" rtlCol="0">
            <a:spAutoFit/>
          </a:bodyPr>
          <a:lstStyle/>
          <a:p>
            <a:r>
              <a:rPr lang="en-AU" sz="1400" dirty="0"/>
              <a:t>Dear [friend]</a:t>
            </a:r>
          </a:p>
          <a:p>
            <a:endParaRPr lang="en-AU" sz="1400" dirty="0"/>
          </a:p>
          <a:p>
            <a:r>
              <a:rPr lang="en-AU" sz="1400" dirty="0"/>
              <a:t>I hope this email finds you well.</a:t>
            </a:r>
          </a:p>
          <a:p>
            <a:endParaRPr lang="en-AU" sz="1400" dirty="0"/>
          </a:p>
          <a:p>
            <a:r>
              <a:rPr lang="en-AU" sz="1400" dirty="0"/>
              <a:t>This is a friendly reminder that we have a Digital Skills workshop coming up about email. In this workshop, we will cover how to set up an email account, how to write and reply to emails, and how to stay safe online with emails.</a:t>
            </a:r>
          </a:p>
          <a:p>
            <a:endParaRPr lang="en-AU" sz="1400" dirty="0"/>
          </a:p>
          <a:p>
            <a:r>
              <a:rPr lang="en-AU" sz="1400" dirty="0"/>
              <a:t>If you have any questions, please contact me at </a:t>
            </a:r>
            <a:r>
              <a:rPr lang="en-AU" sz="1400" dirty="0">
                <a:hlinkClick r:id="rId5"/>
              </a:rPr>
              <a:t>digitalinclusion@wacoss.org.au</a:t>
            </a:r>
            <a:r>
              <a:rPr lang="en-AU" sz="1400" dirty="0"/>
              <a:t> </a:t>
            </a:r>
          </a:p>
          <a:p>
            <a:endParaRPr lang="en-AU" sz="1400" dirty="0"/>
          </a:p>
          <a:p>
            <a:r>
              <a:rPr lang="en-AU" sz="1400" dirty="0"/>
              <a:t>I hope to see you there</a:t>
            </a:r>
          </a:p>
          <a:p>
            <a:r>
              <a:rPr lang="en-AU" sz="1400" dirty="0"/>
              <a:t>Elliot</a:t>
            </a:r>
          </a:p>
          <a:p>
            <a:r>
              <a:rPr lang="en-AU" sz="1400" dirty="0"/>
              <a:t>Senior Training and Project Officer</a:t>
            </a:r>
          </a:p>
          <a:p>
            <a:r>
              <a:rPr lang="en-AU" sz="1400" dirty="0"/>
              <a:t>WA Digital Inclusion Project</a:t>
            </a: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F9473078-E123-4D74-8E23-0CE337DB38C0}">
  <ds:schemaRefs>
    <ds:schemaRef ds:uri="http://schemas.microsoft.com/sharepoint/v3/contenttype/forms"/>
  </ds:schemaRefs>
</ds:datastoreItem>
</file>

<file path=customXml/itemProps2.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15B5E0-0E72-4946-AB1B-DA6EAFD6F5C6}">
  <ds:schemaRefs>
    <ds:schemaRef ds:uri="http://purl.org/dc/terms/"/>
    <ds:schemaRef ds:uri="http://purl.org/dc/elements/1.1/"/>
    <ds:schemaRef ds:uri="2cc45243-29f6-4a1c-995b-35ed14ae441a"/>
    <ds:schemaRef ds:uri="http://schemas.microsoft.com/office/infopath/2007/PartnerControls"/>
    <ds:schemaRef ds:uri="http://schemas.microsoft.com/office/2006/documentManagement/types"/>
    <ds:schemaRef ds:uri="http://schemas.openxmlformats.org/package/2006/metadata/core-properties"/>
    <ds:schemaRef ds:uri="5e5d6256-5200-4c34-82a9-8b0b259790b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Widescreen</PresentationFormat>
  <Paragraphs>215</Paragraphs>
  <Slides>16</Slides>
  <Notes>16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16</vt:i4>
      </vt:variant>
    </vt:vector>
  </HeadingPairs>
  <TitlesOfParts>
    <vt:vector size="28" baseType="lpstr">
      <vt:lpstr>Arial</vt:lpstr>
      <vt:lpstr>Calibri</vt:lpstr>
      <vt:lpstr>Kanit</vt:lpstr>
      <vt:lpstr>Aptos</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Email CRC Champions Program </vt:lpstr>
      <vt:lpstr>Trainer Notes: How to email </vt:lpstr>
      <vt:lpstr>Acknowledgement of Country</vt:lpstr>
      <vt:lpstr>Email</vt:lpstr>
      <vt:lpstr>Session overview</vt:lpstr>
      <vt:lpstr>Introductions</vt:lpstr>
      <vt:lpstr>What is email?</vt:lpstr>
      <vt:lpstr>Email Service Providers</vt:lpstr>
      <vt:lpstr>Writing emails </vt:lpstr>
      <vt:lpstr>Using your email address</vt:lpstr>
      <vt:lpstr>Be careful with email</vt:lpstr>
      <vt:lpstr>Phishing Scams</vt:lpstr>
      <vt:lpstr>PowerPoint Presentation</vt:lpstr>
      <vt:lpstr>Reflection</vt:lpstr>
      <vt:lpstr>Thank you!</vt:lpstr>
      <vt:lpstr>Thank you CRC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2025-04-28T04:52:20Z</dcterms:created>
  <dcterms:modified xsi:type="dcterms:W3CDTF">2025-05-05T07:09:07Z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