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40"/>
  </p:notesMasterIdLst>
  <p:handoutMasterIdLst>
    <p:handoutMasterId r:id="rId41"/>
  </p:handoutMasterIdLst>
  <p:sldIdLst>
    <p:sldId id="256" r:id="rId12"/>
    <p:sldId id="307" r:id="rId13"/>
    <p:sldId id="571" r:id="rId14"/>
    <p:sldId id="521" r:id="rId15"/>
    <p:sldId id="395" r:id="rId16"/>
    <p:sldId id="501" r:id="rId17"/>
    <p:sldId id="494" r:id="rId18"/>
    <p:sldId id="496" r:id="rId19"/>
    <p:sldId id="497" r:id="rId20"/>
    <p:sldId id="498" r:id="rId21"/>
    <p:sldId id="499" r:id="rId22"/>
    <p:sldId id="500" r:id="rId23"/>
    <p:sldId id="383" r:id="rId24"/>
    <p:sldId id="517" r:id="rId25"/>
    <p:sldId id="485" r:id="rId26"/>
    <p:sldId id="504" r:id="rId27"/>
    <p:sldId id="512" r:id="rId28"/>
    <p:sldId id="369" r:id="rId29"/>
    <p:sldId id="431" r:id="rId30"/>
    <p:sldId id="513" r:id="rId31"/>
    <p:sldId id="514" r:id="rId32"/>
    <p:sldId id="511" r:id="rId33"/>
    <p:sldId id="385" r:id="rId34"/>
    <p:sldId id="520" r:id="rId35"/>
    <p:sldId id="529" r:id="rId36"/>
    <p:sldId id="507" r:id="rId37"/>
    <p:sldId id="574" r:id="rId38"/>
    <p:sldId id="522" r:id="rId39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Kanit" panose="020B0604020202020204" charset="-34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FD38F"/>
    <a:srgbClr val="F4867C"/>
    <a:srgbClr val="FFFFF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69376" autoAdjust="0"/>
  </p:normalViewPr>
  <p:slideViewPr>
    <p:cSldViewPr snapToGrid="0">
      <p:cViewPr varScale="1">
        <p:scale>
          <a:sx n="79" d="100"/>
          <a:sy n="79" d="100"/>
        </p:scale>
        <p:origin x="15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5.fntdata"/><Relationship Id="rId20" Type="http://schemas.openxmlformats.org/officeDocument/2006/relationships/slide" Target="slides/slide9.xml"/><Relationship Id="rId41" Type="http://schemas.openxmlformats.org/officeDocument/2006/relationships/handoutMaster" Target="handoutMasters/handoutMaster1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9B003-F11A-4926-ABE9-5524A342D186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D729D0D-47C2-4BFD-87D1-E1E9967249B2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Beware of suspicious phone calls.</a:t>
          </a:r>
        </a:p>
      </dgm:t>
    </dgm:pt>
    <dgm:pt modelId="{7069163A-8172-4E3B-A3DD-D619991CD6FB}" type="parTrans" cxnId="{212F0088-EFF1-4678-A0FB-AC56A78DBFCE}">
      <dgm:prSet/>
      <dgm:spPr/>
      <dgm:t>
        <a:bodyPr/>
        <a:lstStyle/>
        <a:p>
          <a:endParaRPr lang="en-US"/>
        </a:p>
      </dgm:t>
    </dgm:pt>
    <dgm:pt modelId="{BFF115A8-0660-49D7-AE06-A0BA5FE67A9A}" type="sibTrans" cxnId="{212F0088-EFF1-4678-A0FB-AC56A78DBFCE}">
      <dgm:prSet/>
      <dgm:spPr/>
      <dgm:t>
        <a:bodyPr/>
        <a:lstStyle/>
        <a:p>
          <a:endParaRPr lang="en-US"/>
        </a:p>
      </dgm:t>
    </dgm:pt>
    <dgm:pt modelId="{A3E92916-4D93-4809-9225-15B3112F1074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Be cautious with texts you receive.</a:t>
          </a:r>
        </a:p>
      </dgm:t>
    </dgm:pt>
    <dgm:pt modelId="{55B065AB-D5B8-4404-8E8D-941D60A2F689}" type="parTrans" cxnId="{9F0248D2-C037-4828-9283-C58EBF812CBD}">
      <dgm:prSet/>
      <dgm:spPr/>
      <dgm:t>
        <a:bodyPr/>
        <a:lstStyle/>
        <a:p>
          <a:endParaRPr lang="en-US"/>
        </a:p>
      </dgm:t>
    </dgm:pt>
    <dgm:pt modelId="{5CAD5647-C600-42C6-A415-72A116D6E3AE}" type="sibTrans" cxnId="{9F0248D2-C037-4828-9283-C58EBF812CBD}">
      <dgm:prSet/>
      <dgm:spPr/>
      <dgm:t>
        <a:bodyPr/>
        <a:lstStyle/>
        <a:p>
          <a:endParaRPr lang="en-US"/>
        </a:p>
      </dgm:t>
    </dgm:pt>
    <dgm:pt modelId="{F39BADAF-1865-446B-B930-307E213A64C4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Make your passwords strong.</a:t>
          </a:r>
        </a:p>
      </dgm:t>
    </dgm:pt>
    <dgm:pt modelId="{60F4F320-A8E8-4A6B-9B87-EE8687FBE509}" type="parTrans" cxnId="{EE347C78-EE3A-40AF-A354-14E622E82D40}">
      <dgm:prSet/>
      <dgm:spPr/>
      <dgm:t>
        <a:bodyPr/>
        <a:lstStyle/>
        <a:p>
          <a:endParaRPr lang="en-US"/>
        </a:p>
      </dgm:t>
    </dgm:pt>
    <dgm:pt modelId="{430271A6-8CB8-4E84-A5E7-D64D0CD99995}" type="sibTrans" cxnId="{EE347C78-EE3A-40AF-A354-14E622E82D40}">
      <dgm:prSet/>
      <dgm:spPr/>
      <dgm:t>
        <a:bodyPr/>
        <a:lstStyle/>
        <a:p>
          <a:endParaRPr lang="en-US"/>
        </a:p>
      </dgm:t>
    </dgm:pt>
    <dgm:pt modelId="{710092A0-59EF-47C4-BDA7-6B6096719E31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Be careful on Social Media.</a:t>
          </a:r>
        </a:p>
      </dgm:t>
    </dgm:pt>
    <dgm:pt modelId="{73A1F630-F756-48E1-BA4A-238F24753C71}" type="parTrans" cxnId="{96762296-465D-4ACD-B5DB-1A44B3A1D956}">
      <dgm:prSet/>
      <dgm:spPr/>
      <dgm:t>
        <a:bodyPr/>
        <a:lstStyle/>
        <a:p>
          <a:endParaRPr lang="en-US"/>
        </a:p>
      </dgm:t>
    </dgm:pt>
    <dgm:pt modelId="{FE925AFA-BA3B-47BB-8CAA-08AD9F6FCC51}" type="sibTrans" cxnId="{96762296-465D-4ACD-B5DB-1A44B3A1D956}">
      <dgm:prSet/>
      <dgm:spPr/>
      <dgm:t>
        <a:bodyPr/>
        <a:lstStyle/>
        <a:p>
          <a:endParaRPr lang="en-US"/>
        </a:p>
      </dgm:t>
    </dgm:pt>
    <dgm:pt modelId="{DD2C6A6F-28C8-470E-961E-52D9A02ED6BB}">
      <dgm:prSet custT="1"/>
      <dgm:spPr/>
      <dgm:t>
        <a:bodyPr/>
        <a:lstStyle/>
        <a:p>
          <a:r>
            <a:rPr lang="en-AU" sz="3200" noProof="0" dirty="0">
              <a:latin typeface="+mn-lt"/>
              <a:cs typeface="Arial" panose="020B0604020202020204" pitchFamily="34" charset="0"/>
            </a:rPr>
            <a:t>Trust your gut!</a:t>
          </a:r>
        </a:p>
      </dgm:t>
    </dgm:pt>
    <dgm:pt modelId="{B7037046-D50E-408C-9CB6-440793783D7B}" type="parTrans" cxnId="{456C2D0F-D707-436C-87FF-C76848904F26}">
      <dgm:prSet/>
      <dgm:spPr/>
      <dgm:t>
        <a:bodyPr/>
        <a:lstStyle/>
        <a:p>
          <a:endParaRPr lang="en-US"/>
        </a:p>
      </dgm:t>
    </dgm:pt>
    <dgm:pt modelId="{2A93D2E0-ADEC-4B05-8F0E-6EDA2E493169}" type="sibTrans" cxnId="{456C2D0F-D707-436C-87FF-C76848904F26}">
      <dgm:prSet/>
      <dgm:spPr/>
      <dgm:t>
        <a:bodyPr/>
        <a:lstStyle/>
        <a:p>
          <a:endParaRPr lang="en-US"/>
        </a:p>
      </dgm:t>
    </dgm:pt>
    <dgm:pt modelId="{6B30A877-3D2D-4D81-A6D6-53806CE9D42C}" type="pres">
      <dgm:prSet presAssocID="{4A99B003-F11A-4926-ABE9-5524A342D186}" presName="linear" presStyleCnt="0">
        <dgm:presLayoutVars>
          <dgm:dir/>
          <dgm:resizeHandles val="exact"/>
        </dgm:presLayoutVars>
      </dgm:prSet>
      <dgm:spPr/>
    </dgm:pt>
    <dgm:pt modelId="{46C73D1B-C4E4-4F41-BB72-EFD00FB02681}" type="pres">
      <dgm:prSet presAssocID="{9D729D0D-47C2-4BFD-87D1-E1E9967249B2}" presName="comp" presStyleCnt="0"/>
      <dgm:spPr/>
    </dgm:pt>
    <dgm:pt modelId="{54B023B5-32C1-4C05-9D7A-BB002CE7A04A}" type="pres">
      <dgm:prSet presAssocID="{9D729D0D-47C2-4BFD-87D1-E1E9967249B2}" presName="box" presStyleLbl="node1" presStyleIdx="0" presStyleCnt="5"/>
      <dgm:spPr/>
    </dgm:pt>
    <dgm:pt modelId="{BAEF3D1B-0756-42BC-9ED3-260E50F677D7}" type="pres">
      <dgm:prSet presAssocID="{9D729D0D-47C2-4BFD-87D1-E1E9967249B2}" presName="img" presStyleLbl="fgImgPlace1" presStyleIdx="0" presStyleCnt="5" custScaleX="320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A1FAEB8F-6297-4AD9-A507-6809AC537C9C}" type="pres">
      <dgm:prSet presAssocID="{9D729D0D-47C2-4BFD-87D1-E1E9967249B2}" presName="text" presStyleLbl="node1" presStyleIdx="0" presStyleCnt="5">
        <dgm:presLayoutVars>
          <dgm:bulletEnabled val="1"/>
        </dgm:presLayoutVars>
      </dgm:prSet>
      <dgm:spPr/>
    </dgm:pt>
    <dgm:pt modelId="{98D871C6-D197-4910-85ED-47823D08537B}" type="pres">
      <dgm:prSet presAssocID="{BFF115A8-0660-49D7-AE06-A0BA5FE67A9A}" presName="spacer" presStyleCnt="0"/>
      <dgm:spPr/>
    </dgm:pt>
    <dgm:pt modelId="{23795126-0012-4E83-AA03-CCE8F47F4103}" type="pres">
      <dgm:prSet presAssocID="{A3E92916-4D93-4809-9225-15B3112F1074}" presName="comp" presStyleCnt="0"/>
      <dgm:spPr/>
    </dgm:pt>
    <dgm:pt modelId="{178DC6FE-89D3-408B-88F2-20759E00DBBA}" type="pres">
      <dgm:prSet presAssocID="{A3E92916-4D93-4809-9225-15B3112F1074}" presName="box" presStyleLbl="node1" presStyleIdx="1" presStyleCnt="5"/>
      <dgm:spPr/>
    </dgm:pt>
    <dgm:pt modelId="{4B91D0AB-2730-4236-B748-6833ED4F4B54}" type="pres">
      <dgm:prSet presAssocID="{A3E92916-4D93-4809-9225-15B3112F1074}" presName="img" presStyleLbl="fgImgPlace1" presStyleIdx="1" presStyleCnt="5" custScaleX="3207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40307156-447F-425C-8EED-EE5D6D3CF711}" type="pres">
      <dgm:prSet presAssocID="{A3E92916-4D93-4809-9225-15B3112F1074}" presName="text" presStyleLbl="node1" presStyleIdx="1" presStyleCnt="5">
        <dgm:presLayoutVars>
          <dgm:bulletEnabled val="1"/>
        </dgm:presLayoutVars>
      </dgm:prSet>
      <dgm:spPr/>
    </dgm:pt>
    <dgm:pt modelId="{AB92D2E8-D83E-4C80-BC8E-88CC92859400}" type="pres">
      <dgm:prSet presAssocID="{5CAD5647-C600-42C6-A415-72A116D6E3AE}" presName="spacer" presStyleCnt="0"/>
      <dgm:spPr/>
    </dgm:pt>
    <dgm:pt modelId="{EE494D05-0880-44AC-99A2-680280E1AA1D}" type="pres">
      <dgm:prSet presAssocID="{F39BADAF-1865-446B-B930-307E213A64C4}" presName="comp" presStyleCnt="0"/>
      <dgm:spPr/>
    </dgm:pt>
    <dgm:pt modelId="{E95C95A0-DDDC-4ED8-8598-8C7F051A61FE}" type="pres">
      <dgm:prSet presAssocID="{F39BADAF-1865-446B-B930-307E213A64C4}" presName="box" presStyleLbl="node1" presStyleIdx="2" presStyleCnt="5"/>
      <dgm:spPr/>
    </dgm:pt>
    <dgm:pt modelId="{D60167EC-5ADC-4989-8E86-6F8C8F43C456}" type="pres">
      <dgm:prSet presAssocID="{F39BADAF-1865-446B-B930-307E213A64C4}" presName="img" presStyleLbl="fgImgPlace1" presStyleIdx="2" presStyleCnt="5" custScaleX="320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F07A2A5-2F95-456A-886C-337A473FF897}" type="pres">
      <dgm:prSet presAssocID="{F39BADAF-1865-446B-B930-307E213A64C4}" presName="text" presStyleLbl="node1" presStyleIdx="2" presStyleCnt="5">
        <dgm:presLayoutVars>
          <dgm:bulletEnabled val="1"/>
        </dgm:presLayoutVars>
      </dgm:prSet>
      <dgm:spPr/>
    </dgm:pt>
    <dgm:pt modelId="{6AE67088-242E-4E83-BF0B-78EDA1BF7E86}" type="pres">
      <dgm:prSet presAssocID="{430271A6-8CB8-4E84-A5E7-D64D0CD99995}" presName="spacer" presStyleCnt="0"/>
      <dgm:spPr/>
    </dgm:pt>
    <dgm:pt modelId="{98A3A676-C8D7-45BF-B92E-5E995045DB42}" type="pres">
      <dgm:prSet presAssocID="{710092A0-59EF-47C4-BDA7-6B6096719E31}" presName="comp" presStyleCnt="0"/>
      <dgm:spPr/>
    </dgm:pt>
    <dgm:pt modelId="{561811EC-775A-4496-82B1-CC3CAF5C205C}" type="pres">
      <dgm:prSet presAssocID="{710092A0-59EF-47C4-BDA7-6B6096719E31}" presName="box" presStyleLbl="node1" presStyleIdx="3" presStyleCnt="5"/>
      <dgm:spPr/>
    </dgm:pt>
    <dgm:pt modelId="{AA150A43-D475-41F6-A89D-BF4C2CEDBFCF}" type="pres">
      <dgm:prSet presAssocID="{710092A0-59EF-47C4-BDA7-6B6096719E31}" presName="img" presStyleLbl="fgImgPlace1" presStyleIdx="3" presStyleCnt="5" custScaleX="3207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C2907B7-0FE2-4058-BA2B-F8D108246FDA}" type="pres">
      <dgm:prSet presAssocID="{710092A0-59EF-47C4-BDA7-6B6096719E31}" presName="text" presStyleLbl="node1" presStyleIdx="3" presStyleCnt="5">
        <dgm:presLayoutVars>
          <dgm:bulletEnabled val="1"/>
        </dgm:presLayoutVars>
      </dgm:prSet>
      <dgm:spPr/>
    </dgm:pt>
    <dgm:pt modelId="{D1A15192-D6E7-40F2-A577-5DA7C657F328}" type="pres">
      <dgm:prSet presAssocID="{FE925AFA-BA3B-47BB-8CAA-08AD9F6FCC51}" presName="spacer" presStyleCnt="0"/>
      <dgm:spPr/>
    </dgm:pt>
    <dgm:pt modelId="{66CB51E6-FC97-4CF6-A8EA-A4511991FC36}" type="pres">
      <dgm:prSet presAssocID="{DD2C6A6F-28C8-470E-961E-52D9A02ED6BB}" presName="comp" presStyleCnt="0"/>
      <dgm:spPr/>
    </dgm:pt>
    <dgm:pt modelId="{AD195CA1-41C9-4BA9-A9A4-CE7F787675A5}" type="pres">
      <dgm:prSet presAssocID="{DD2C6A6F-28C8-470E-961E-52D9A02ED6BB}" presName="box" presStyleLbl="node1" presStyleIdx="4" presStyleCnt="5" custLinFactNeighborX="5346" custLinFactNeighborY="369"/>
      <dgm:spPr/>
    </dgm:pt>
    <dgm:pt modelId="{C7BDB26F-B5AB-4320-89C5-6FC229AF8361}" type="pres">
      <dgm:prSet presAssocID="{DD2C6A6F-28C8-470E-961E-52D9A02ED6BB}" presName="img" presStyleLbl="fgImgPlace1" presStyleIdx="4" presStyleCnt="5" custScaleX="3207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4F434124-B19B-406A-B408-743127FB09F7}" type="pres">
      <dgm:prSet presAssocID="{DD2C6A6F-28C8-470E-961E-52D9A02ED6BB}" presName="text" presStyleLbl="node1" presStyleIdx="4" presStyleCnt="5">
        <dgm:presLayoutVars>
          <dgm:bulletEnabled val="1"/>
        </dgm:presLayoutVars>
      </dgm:prSet>
      <dgm:spPr/>
    </dgm:pt>
  </dgm:ptLst>
  <dgm:cxnLst>
    <dgm:cxn modelId="{456C2D0F-D707-436C-87FF-C76848904F26}" srcId="{4A99B003-F11A-4926-ABE9-5524A342D186}" destId="{DD2C6A6F-28C8-470E-961E-52D9A02ED6BB}" srcOrd="4" destOrd="0" parTransId="{B7037046-D50E-408C-9CB6-440793783D7B}" sibTransId="{2A93D2E0-ADEC-4B05-8F0E-6EDA2E493169}"/>
    <dgm:cxn modelId="{BDBC443D-657B-420B-8B1B-1D1738884DBE}" type="presOf" srcId="{A3E92916-4D93-4809-9225-15B3112F1074}" destId="{178DC6FE-89D3-408B-88F2-20759E00DBBA}" srcOrd="0" destOrd="0" presId="urn:microsoft.com/office/officeart/2005/8/layout/vList4"/>
    <dgm:cxn modelId="{50239644-7FD5-43F0-B523-F39EB45D7FD7}" type="presOf" srcId="{DD2C6A6F-28C8-470E-961E-52D9A02ED6BB}" destId="{AD195CA1-41C9-4BA9-A9A4-CE7F787675A5}" srcOrd="0" destOrd="0" presId="urn:microsoft.com/office/officeart/2005/8/layout/vList4"/>
    <dgm:cxn modelId="{EE347C78-EE3A-40AF-A354-14E622E82D40}" srcId="{4A99B003-F11A-4926-ABE9-5524A342D186}" destId="{F39BADAF-1865-446B-B930-307E213A64C4}" srcOrd="2" destOrd="0" parTransId="{60F4F320-A8E8-4A6B-9B87-EE8687FBE509}" sibTransId="{430271A6-8CB8-4E84-A5E7-D64D0CD99995}"/>
    <dgm:cxn modelId="{61EA815A-03E1-4032-BEAF-000F584B149D}" type="presOf" srcId="{710092A0-59EF-47C4-BDA7-6B6096719E31}" destId="{7C2907B7-0FE2-4058-BA2B-F8D108246FDA}" srcOrd="1" destOrd="0" presId="urn:microsoft.com/office/officeart/2005/8/layout/vList4"/>
    <dgm:cxn modelId="{212F0088-EFF1-4678-A0FB-AC56A78DBFCE}" srcId="{4A99B003-F11A-4926-ABE9-5524A342D186}" destId="{9D729D0D-47C2-4BFD-87D1-E1E9967249B2}" srcOrd="0" destOrd="0" parTransId="{7069163A-8172-4E3B-A3DD-D619991CD6FB}" sibTransId="{BFF115A8-0660-49D7-AE06-A0BA5FE67A9A}"/>
    <dgm:cxn modelId="{96762296-465D-4ACD-B5DB-1A44B3A1D956}" srcId="{4A99B003-F11A-4926-ABE9-5524A342D186}" destId="{710092A0-59EF-47C4-BDA7-6B6096719E31}" srcOrd="3" destOrd="0" parTransId="{73A1F630-F756-48E1-BA4A-238F24753C71}" sibTransId="{FE925AFA-BA3B-47BB-8CAA-08AD9F6FCC51}"/>
    <dgm:cxn modelId="{F82FB79F-0A1F-4E34-BEB4-DCDD6E8D317B}" type="presOf" srcId="{F39BADAF-1865-446B-B930-307E213A64C4}" destId="{E95C95A0-DDDC-4ED8-8598-8C7F051A61FE}" srcOrd="0" destOrd="0" presId="urn:microsoft.com/office/officeart/2005/8/layout/vList4"/>
    <dgm:cxn modelId="{93DEE2C4-5016-43BF-B151-F2AF137DC350}" type="presOf" srcId="{9D729D0D-47C2-4BFD-87D1-E1E9967249B2}" destId="{54B023B5-32C1-4C05-9D7A-BB002CE7A04A}" srcOrd="0" destOrd="0" presId="urn:microsoft.com/office/officeart/2005/8/layout/vList4"/>
    <dgm:cxn modelId="{879135D0-5D8D-4210-A0BE-0062E5F4D57B}" type="presOf" srcId="{710092A0-59EF-47C4-BDA7-6B6096719E31}" destId="{561811EC-775A-4496-82B1-CC3CAF5C205C}" srcOrd="0" destOrd="0" presId="urn:microsoft.com/office/officeart/2005/8/layout/vList4"/>
    <dgm:cxn modelId="{C154E4D1-D112-44F4-B5AD-1969AF38FACD}" type="presOf" srcId="{4A99B003-F11A-4926-ABE9-5524A342D186}" destId="{6B30A877-3D2D-4D81-A6D6-53806CE9D42C}" srcOrd="0" destOrd="0" presId="urn:microsoft.com/office/officeart/2005/8/layout/vList4"/>
    <dgm:cxn modelId="{9F0248D2-C037-4828-9283-C58EBF812CBD}" srcId="{4A99B003-F11A-4926-ABE9-5524A342D186}" destId="{A3E92916-4D93-4809-9225-15B3112F1074}" srcOrd="1" destOrd="0" parTransId="{55B065AB-D5B8-4404-8E8D-941D60A2F689}" sibTransId="{5CAD5647-C600-42C6-A415-72A116D6E3AE}"/>
    <dgm:cxn modelId="{609C03DB-1F83-4239-A90E-8AC947ED4F5D}" type="presOf" srcId="{A3E92916-4D93-4809-9225-15B3112F1074}" destId="{40307156-447F-425C-8EED-EE5D6D3CF711}" srcOrd="1" destOrd="0" presId="urn:microsoft.com/office/officeart/2005/8/layout/vList4"/>
    <dgm:cxn modelId="{A2687FDB-7C06-49BF-A4E4-751C935AA549}" type="presOf" srcId="{9D729D0D-47C2-4BFD-87D1-E1E9967249B2}" destId="{A1FAEB8F-6297-4AD9-A507-6809AC537C9C}" srcOrd="1" destOrd="0" presId="urn:microsoft.com/office/officeart/2005/8/layout/vList4"/>
    <dgm:cxn modelId="{583758E5-3797-49A4-A0A0-25090C6E23BA}" type="presOf" srcId="{F39BADAF-1865-446B-B930-307E213A64C4}" destId="{4F07A2A5-2F95-456A-886C-337A473FF897}" srcOrd="1" destOrd="0" presId="urn:microsoft.com/office/officeart/2005/8/layout/vList4"/>
    <dgm:cxn modelId="{CA3BAAEB-88F8-4400-B126-F917EB1DB58C}" type="presOf" srcId="{DD2C6A6F-28C8-470E-961E-52D9A02ED6BB}" destId="{4F434124-B19B-406A-B408-743127FB09F7}" srcOrd="1" destOrd="0" presId="urn:microsoft.com/office/officeart/2005/8/layout/vList4"/>
    <dgm:cxn modelId="{F4083722-7E2D-46D6-BB8D-F9165E23E7DE}" type="presParOf" srcId="{6B30A877-3D2D-4D81-A6D6-53806CE9D42C}" destId="{46C73D1B-C4E4-4F41-BB72-EFD00FB02681}" srcOrd="0" destOrd="0" presId="urn:microsoft.com/office/officeart/2005/8/layout/vList4"/>
    <dgm:cxn modelId="{79D44D79-4D01-492E-B716-4A60B0420A71}" type="presParOf" srcId="{46C73D1B-C4E4-4F41-BB72-EFD00FB02681}" destId="{54B023B5-32C1-4C05-9D7A-BB002CE7A04A}" srcOrd="0" destOrd="0" presId="urn:microsoft.com/office/officeart/2005/8/layout/vList4"/>
    <dgm:cxn modelId="{E3481E3C-1E63-4FF9-9844-C06E8E04B30B}" type="presParOf" srcId="{46C73D1B-C4E4-4F41-BB72-EFD00FB02681}" destId="{BAEF3D1B-0756-42BC-9ED3-260E50F677D7}" srcOrd="1" destOrd="0" presId="urn:microsoft.com/office/officeart/2005/8/layout/vList4"/>
    <dgm:cxn modelId="{8FF0EC34-4196-45D7-9D34-A8E27293CCFC}" type="presParOf" srcId="{46C73D1B-C4E4-4F41-BB72-EFD00FB02681}" destId="{A1FAEB8F-6297-4AD9-A507-6809AC537C9C}" srcOrd="2" destOrd="0" presId="urn:microsoft.com/office/officeart/2005/8/layout/vList4"/>
    <dgm:cxn modelId="{4B535F63-019B-4834-8AF4-A8EDE75842E9}" type="presParOf" srcId="{6B30A877-3D2D-4D81-A6D6-53806CE9D42C}" destId="{98D871C6-D197-4910-85ED-47823D08537B}" srcOrd="1" destOrd="0" presId="urn:microsoft.com/office/officeart/2005/8/layout/vList4"/>
    <dgm:cxn modelId="{A84051E9-E325-48C2-944C-C6EFDADAB577}" type="presParOf" srcId="{6B30A877-3D2D-4D81-A6D6-53806CE9D42C}" destId="{23795126-0012-4E83-AA03-CCE8F47F4103}" srcOrd="2" destOrd="0" presId="urn:microsoft.com/office/officeart/2005/8/layout/vList4"/>
    <dgm:cxn modelId="{EA177640-B57A-484A-9955-CA7AEF90A98C}" type="presParOf" srcId="{23795126-0012-4E83-AA03-CCE8F47F4103}" destId="{178DC6FE-89D3-408B-88F2-20759E00DBBA}" srcOrd="0" destOrd="0" presId="urn:microsoft.com/office/officeart/2005/8/layout/vList4"/>
    <dgm:cxn modelId="{230388B4-4589-449C-8278-83379343DC29}" type="presParOf" srcId="{23795126-0012-4E83-AA03-CCE8F47F4103}" destId="{4B91D0AB-2730-4236-B748-6833ED4F4B54}" srcOrd="1" destOrd="0" presId="urn:microsoft.com/office/officeart/2005/8/layout/vList4"/>
    <dgm:cxn modelId="{37E32F1A-2A3F-4A8E-B6F2-5406D89691A3}" type="presParOf" srcId="{23795126-0012-4E83-AA03-CCE8F47F4103}" destId="{40307156-447F-425C-8EED-EE5D6D3CF711}" srcOrd="2" destOrd="0" presId="urn:microsoft.com/office/officeart/2005/8/layout/vList4"/>
    <dgm:cxn modelId="{9638A7BD-B532-4196-9FFF-032F8685220A}" type="presParOf" srcId="{6B30A877-3D2D-4D81-A6D6-53806CE9D42C}" destId="{AB92D2E8-D83E-4C80-BC8E-88CC92859400}" srcOrd="3" destOrd="0" presId="urn:microsoft.com/office/officeart/2005/8/layout/vList4"/>
    <dgm:cxn modelId="{B481CEEA-386F-4443-8A33-33C3A9FA27F5}" type="presParOf" srcId="{6B30A877-3D2D-4D81-A6D6-53806CE9D42C}" destId="{EE494D05-0880-44AC-99A2-680280E1AA1D}" srcOrd="4" destOrd="0" presId="urn:microsoft.com/office/officeart/2005/8/layout/vList4"/>
    <dgm:cxn modelId="{44363D4C-63CF-4E6D-952F-5C82443E69E1}" type="presParOf" srcId="{EE494D05-0880-44AC-99A2-680280E1AA1D}" destId="{E95C95A0-DDDC-4ED8-8598-8C7F051A61FE}" srcOrd="0" destOrd="0" presId="urn:microsoft.com/office/officeart/2005/8/layout/vList4"/>
    <dgm:cxn modelId="{05437DF2-F88E-4034-AD35-7A41BC61E67C}" type="presParOf" srcId="{EE494D05-0880-44AC-99A2-680280E1AA1D}" destId="{D60167EC-5ADC-4989-8E86-6F8C8F43C456}" srcOrd="1" destOrd="0" presId="urn:microsoft.com/office/officeart/2005/8/layout/vList4"/>
    <dgm:cxn modelId="{87061950-C7E3-45FC-ADF1-B23F0C0C0F57}" type="presParOf" srcId="{EE494D05-0880-44AC-99A2-680280E1AA1D}" destId="{4F07A2A5-2F95-456A-886C-337A473FF897}" srcOrd="2" destOrd="0" presId="urn:microsoft.com/office/officeart/2005/8/layout/vList4"/>
    <dgm:cxn modelId="{0727E3DD-FC9F-4A08-B366-D56A7197A52B}" type="presParOf" srcId="{6B30A877-3D2D-4D81-A6D6-53806CE9D42C}" destId="{6AE67088-242E-4E83-BF0B-78EDA1BF7E86}" srcOrd="5" destOrd="0" presId="urn:microsoft.com/office/officeart/2005/8/layout/vList4"/>
    <dgm:cxn modelId="{CCF3072C-D738-49D3-89A2-B876434B7BB4}" type="presParOf" srcId="{6B30A877-3D2D-4D81-A6D6-53806CE9D42C}" destId="{98A3A676-C8D7-45BF-B92E-5E995045DB42}" srcOrd="6" destOrd="0" presId="urn:microsoft.com/office/officeart/2005/8/layout/vList4"/>
    <dgm:cxn modelId="{128789A2-0715-4E71-B113-F351F6716599}" type="presParOf" srcId="{98A3A676-C8D7-45BF-B92E-5E995045DB42}" destId="{561811EC-775A-4496-82B1-CC3CAF5C205C}" srcOrd="0" destOrd="0" presId="urn:microsoft.com/office/officeart/2005/8/layout/vList4"/>
    <dgm:cxn modelId="{0087BD09-E0B4-44F3-9860-2648107E8617}" type="presParOf" srcId="{98A3A676-C8D7-45BF-B92E-5E995045DB42}" destId="{AA150A43-D475-41F6-A89D-BF4C2CEDBFCF}" srcOrd="1" destOrd="0" presId="urn:microsoft.com/office/officeart/2005/8/layout/vList4"/>
    <dgm:cxn modelId="{3498063B-A76A-43BC-992D-800CB8925963}" type="presParOf" srcId="{98A3A676-C8D7-45BF-B92E-5E995045DB42}" destId="{7C2907B7-0FE2-4058-BA2B-F8D108246FDA}" srcOrd="2" destOrd="0" presId="urn:microsoft.com/office/officeart/2005/8/layout/vList4"/>
    <dgm:cxn modelId="{DF87AC33-523A-4328-81A6-E87745673334}" type="presParOf" srcId="{6B30A877-3D2D-4D81-A6D6-53806CE9D42C}" destId="{D1A15192-D6E7-40F2-A577-5DA7C657F328}" srcOrd="7" destOrd="0" presId="urn:microsoft.com/office/officeart/2005/8/layout/vList4"/>
    <dgm:cxn modelId="{47304C6E-7E84-4BED-92D5-BBEC1C7AF990}" type="presParOf" srcId="{6B30A877-3D2D-4D81-A6D6-53806CE9D42C}" destId="{66CB51E6-FC97-4CF6-A8EA-A4511991FC36}" srcOrd="8" destOrd="0" presId="urn:microsoft.com/office/officeart/2005/8/layout/vList4"/>
    <dgm:cxn modelId="{43FAE5A2-5161-45FB-AD62-4EF7D7001687}" type="presParOf" srcId="{66CB51E6-FC97-4CF6-A8EA-A4511991FC36}" destId="{AD195CA1-41C9-4BA9-A9A4-CE7F787675A5}" srcOrd="0" destOrd="0" presId="urn:microsoft.com/office/officeart/2005/8/layout/vList4"/>
    <dgm:cxn modelId="{52FE02FD-97F6-4AF9-970F-A0581919194D}" type="presParOf" srcId="{66CB51E6-FC97-4CF6-A8EA-A4511991FC36}" destId="{C7BDB26F-B5AB-4320-89C5-6FC229AF8361}" srcOrd="1" destOrd="0" presId="urn:microsoft.com/office/officeart/2005/8/layout/vList4"/>
    <dgm:cxn modelId="{A0A68653-8B8E-454B-85CF-4F1A943394AB}" type="presParOf" srcId="{66CB51E6-FC97-4CF6-A8EA-A4511991FC36}" destId="{4F434124-B19B-406A-B408-743127FB09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023B5-32C1-4C05-9D7A-BB002CE7A04A}">
      <dsp:nvSpPr>
        <dsp:cNvPr id="0" name=""/>
        <dsp:cNvSpPr/>
      </dsp:nvSpPr>
      <dsp:spPr>
        <a:xfrm>
          <a:off x="0" y="0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Beware of suspicious phone calls.</a:t>
          </a:r>
        </a:p>
      </dsp:txBody>
      <dsp:txXfrm>
        <a:off x="2066063" y="0"/>
        <a:ext cx="7801509" cy="925490"/>
      </dsp:txXfrm>
    </dsp:sp>
    <dsp:sp modelId="{BAEF3D1B-0756-42BC-9ED3-260E50F677D7}">
      <dsp:nvSpPr>
        <dsp:cNvPr id="0" name=""/>
        <dsp:cNvSpPr/>
      </dsp:nvSpPr>
      <dsp:spPr>
        <a:xfrm>
          <a:off x="762843" y="92549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DC6FE-89D3-408B-88F2-20759E00DBBA}">
      <dsp:nvSpPr>
        <dsp:cNvPr id="0" name=""/>
        <dsp:cNvSpPr/>
      </dsp:nvSpPr>
      <dsp:spPr>
        <a:xfrm>
          <a:off x="0" y="1018039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Be cautious with texts you receive.</a:t>
          </a:r>
        </a:p>
      </dsp:txBody>
      <dsp:txXfrm>
        <a:off x="2066063" y="1018039"/>
        <a:ext cx="7801509" cy="925490"/>
      </dsp:txXfrm>
    </dsp:sp>
    <dsp:sp modelId="{4B91D0AB-2730-4236-B748-6833ED4F4B54}">
      <dsp:nvSpPr>
        <dsp:cNvPr id="0" name=""/>
        <dsp:cNvSpPr/>
      </dsp:nvSpPr>
      <dsp:spPr>
        <a:xfrm>
          <a:off x="762843" y="1110588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5C95A0-DDDC-4ED8-8598-8C7F051A61FE}">
      <dsp:nvSpPr>
        <dsp:cNvPr id="0" name=""/>
        <dsp:cNvSpPr/>
      </dsp:nvSpPr>
      <dsp:spPr>
        <a:xfrm>
          <a:off x="0" y="2036078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Make your passwords strong.</a:t>
          </a:r>
        </a:p>
      </dsp:txBody>
      <dsp:txXfrm>
        <a:off x="2066063" y="2036078"/>
        <a:ext cx="7801509" cy="925490"/>
      </dsp:txXfrm>
    </dsp:sp>
    <dsp:sp modelId="{D60167EC-5ADC-4989-8E86-6F8C8F43C456}">
      <dsp:nvSpPr>
        <dsp:cNvPr id="0" name=""/>
        <dsp:cNvSpPr/>
      </dsp:nvSpPr>
      <dsp:spPr>
        <a:xfrm>
          <a:off x="762843" y="2128627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811EC-775A-4496-82B1-CC3CAF5C205C}">
      <dsp:nvSpPr>
        <dsp:cNvPr id="0" name=""/>
        <dsp:cNvSpPr/>
      </dsp:nvSpPr>
      <dsp:spPr>
        <a:xfrm>
          <a:off x="0" y="3054117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Be careful on Social Media.</a:t>
          </a:r>
        </a:p>
      </dsp:txBody>
      <dsp:txXfrm>
        <a:off x="2066063" y="3054117"/>
        <a:ext cx="7801509" cy="925490"/>
      </dsp:txXfrm>
    </dsp:sp>
    <dsp:sp modelId="{AA150A43-D475-41F6-A89D-BF4C2CEDBFCF}">
      <dsp:nvSpPr>
        <dsp:cNvPr id="0" name=""/>
        <dsp:cNvSpPr/>
      </dsp:nvSpPr>
      <dsp:spPr>
        <a:xfrm>
          <a:off x="762843" y="3146666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195CA1-41C9-4BA9-A9A4-CE7F787675A5}">
      <dsp:nvSpPr>
        <dsp:cNvPr id="0" name=""/>
        <dsp:cNvSpPr/>
      </dsp:nvSpPr>
      <dsp:spPr>
        <a:xfrm>
          <a:off x="0" y="4075571"/>
          <a:ext cx="9867573" cy="92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noProof="0" dirty="0">
              <a:latin typeface="+mn-lt"/>
              <a:cs typeface="Arial" panose="020B0604020202020204" pitchFamily="34" charset="0"/>
            </a:rPr>
            <a:t>Trust your gut!</a:t>
          </a:r>
        </a:p>
      </dsp:txBody>
      <dsp:txXfrm>
        <a:off x="2066063" y="4075571"/>
        <a:ext cx="7801509" cy="925490"/>
      </dsp:txXfrm>
    </dsp:sp>
    <dsp:sp modelId="{C7BDB26F-B5AB-4320-89C5-6FC229AF8361}">
      <dsp:nvSpPr>
        <dsp:cNvPr id="0" name=""/>
        <dsp:cNvSpPr/>
      </dsp:nvSpPr>
      <dsp:spPr>
        <a:xfrm>
          <a:off x="762843" y="4164705"/>
          <a:ext cx="632925" cy="740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nclusionwa.org.au/lear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bnco.com.au/learn/protect-yourself-from-scams" TargetMode="External"/><Relationship Id="rId5" Type="http://schemas.openxmlformats.org/officeDocument/2006/relationships/hyperlink" Target="https://www.scamwatch.gov.au/types-of-scams" TargetMode="External"/><Relationship Id="rId4" Type="http://schemas.openxmlformats.org/officeDocument/2006/relationships/hyperlink" Target="https://www.esafety.gov.au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7CEA-833E-4A81-D1CC-05B89FD8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5B575-FF2E-96ED-7BED-F9D78F59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BD05-D750-34B6-F287-DEC62D10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Phishing Scams: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400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send fake emails from someone like the bank or Government.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400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usually ask you to send them personal information.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400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Once they have enough details, they can pretend to be you.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052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E0A8-C7E1-31F3-F448-75B2921A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2342B-743A-24A7-1B55-A126C0F1D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5CE0A-AFBE-2FEF-3F7C-CC90F241A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Romance scams: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When a scammer takes advantage of people looking for love online.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often pretend to have feelings for you and then ask you for money once you trust them.</a:t>
            </a:r>
            <a:endParaRPr lang="en-AU" sz="14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There is no shame in telling someone that you: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cannot give them money, or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that you think you have been scammed!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4B9AF-0F6A-ABE9-5B50-77D70B1B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93EF2-7B03-D40A-1BCE-43C6948BB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B29D1-39D3-F39D-A484-CC0C2B50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Gift Card Scams: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cs typeface="Arial" panose="020B0604020202020204" pitchFamily="34" charset="0"/>
              </a:rPr>
              <a:t>When people ask for you to pay a bill or a fine with a gift card, this is often a scam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cs typeface="Arial" panose="020B0604020202020204" pitchFamily="34" charset="0"/>
              </a:rPr>
              <a:t>Scammers pretend to be legitimate; do not pay a fine/government bill/toll with a gift card!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5919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3079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740728"/>
            <a:ext cx="5953125" cy="6083706"/>
          </a:xfrm>
        </p:spPr>
        <p:txBody>
          <a:bodyPr/>
          <a:lstStyle/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1 - If someone calls you and asks for personal information: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Take down their details and hang up. You can say “</a:t>
            </a:r>
            <a:r>
              <a:rPr lang="en-US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 didn’t ask you to call me, so I am going to hang up the phone now”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Find their real number from their website. Call them back on it</a:t>
            </a:r>
            <a:r>
              <a:rPr lang="en-AU" sz="1400" dirty="0">
                <a:solidFill>
                  <a:srgbClr val="111111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2 - Be Cautious with Texts and Emails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If a text or email seems strange or requests money: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Call your friend or family member on the number you already have for them. Ask them to verify the information.</a:t>
            </a:r>
          </a:p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3- Strengthen Your Passwords: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Make your passwords long and hard to guess. </a:t>
            </a:r>
          </a:p>
          <a:p>
            <a:pPr marL="285750" marR="0" lvl="0" indent="-28575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solidFill>
                  <a:srgbClr val="111111"/>
                </a:solidFill>
                <a:cs typeface="Arial" panose="020B0604020202020204" pitchFamily="34" charset="0"/>
              </a:rPr>
              <a:t>Don’t use your name or words like 'password’.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Combine uppercase, lowercase, numbers, and special characters.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111111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4 - Be Mindful of What You Share on Social Media: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Think twice before posting personal details online.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Check photos don’t have personal information in them accidentally.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400" b="1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Tip 5 - Trust Your Gut:</a:t>
            </a:r>
            <a:endParaRPr lang="en-AU" sz="1400" b="0" i="0" noProof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Don’t click on suspicious links.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Be cautious with unknown contacts online.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noProof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Stay vigilant and follow your intuition.</a:t>
            </a:r>
            <a:endParaRPr lang="en-AU" sz="1400" noProof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1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728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65994"/>
            <a:ext cx="5438140" cy="3908614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Ask the group which one they think is real and why?</a:t>
            </a:r>
          </a:p>
          <a:p>
            <a:endParaRPr lang="en-AU" sz="1400" dirty="0">
              <a:cs typeface="Arial" panose="020B0604020202020204" pitchFamily="34" charset="0"/>
            </a:endParaRPr>
          </a:p>
          <a:p>
            <a:r>
              <a:rPr lang="en-AU" sz="1400" dirty="0">
                <a:cs typeface="Arial" panose="020B0604020202020204" pitchFamily="34" charset="0"/>
              </a:rPr>
              <a:t>The next slide will give them the answer!</a:t>
            </a:r>
          </a:p>
        </p:txBody>
      </p:sp>
    </p:spTree>
    <p:extLst>
      <p:ext uri="{BB962C8B-B14F-4D97-AF65-F5344CB8AC3E}">
        <p14:creationId xmlns:p14="http://schemas.microsoft.com/office/powerpoint/2010/main" val="52817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61996-4A99-F8F3-036F-A0EC34FC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ED572-3468-EE23-EF84-1809DC6D6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94F3-04E1-F02B-7BFE-275A50CF8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7" y="4065994"/>
            <a:ext cx="5438140" cy="3908614"/>
          </a:xfrm>
        </p:spPr>
        <p:txBody>
          <a:bodyPr/>
          <a:lstStyle/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1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651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4" y="3938995"/>
            <a:ext cx="5953125" cy="3908614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dirty="0">
                <a:cs typeface="Arial" panose="020B0604020202020204" pitchFamily="34" charset="0"/>
              </a:rPr>
              <a:t>Read through the messages.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1400" b="1" dirty="0">
                <a:cs typeface="Arial" panose="020B0604020202020204" pitchFamily="34" charset="0"/>
              </a:rPr>
              <a:t>Remember that scammers might: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Try to rush you or create a sense of urgency.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cs typeface="Arial" panose="020B0604020202020204" pitchFamily="34" charset="0"/>
              </a:rPr>
              <a:t>Pressure you by threatening your credit or fees of some sort.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14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AU" sz="1400" b="1" dirty="0">
                <a:cs typeface="Arial" panose="020B0604020202020204" pitchFamily="34" charset="0"/>
              </a:rPr>
              <a:t>To be safe, always: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AU" sz="1400" dirty="0">
                <a:cs typeface="Arial" panose="020B0604020202020204" pitchFamily="34" charset="0"/>
              </a:rPr>
              <a:t>Pause and verify before acting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AU" sz="1400" dirty="0">
                <a:cs typeface="Arial" panose="020B0604020202020204" pitchFamily="34" charset="0"/>
              </a:rPr>
              <a:t>Always double-check messages and avoid clicking suspicious looking links.</a:t>
            </a:r>
          </a:p>
        </p:txBody>
      </p:sp>
    </p:spTree>
    <p:extLst>
      <p:ext uri="{BB962C8B-B14F-4D97-AF65-F5344CB8AC3E}">
        <p14:creationId xmlns:p14="http://schemas.microsoft.com/office/powerpoint/2010/main" val="315214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286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4078695"/>
            <a:ext cx="5438140" cy="3908614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On an iPhone, to report a spam text: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Open the message.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Tap “Report Spam” below the spam text message.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Tap “Delete and Report Spam”. This will remove the text from your phone and send the information to Apple and your phone service.</a:t>
            </a:r>
          </a:p>
          <a:p>
            <a:endParaRPr lang="en-A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778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3989794"/>
            <a:ext cx="5438140" cy="3908614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On an android, to report a spam text: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Open the message.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Tap “Report scam” in the menu.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This will remove the text from your phone and send the information to Apple and your phone service.</a:t>
            </a:r>
          </a:p>
          <a:p>
            <a:endParaRPr lang="en-AU" sz="1400" dirty="0">
              <a:cs typeface="Arial" panose="020B0604020202020204" pitchFamily="34" charset="0"/>
            </a:endParaRPr>
          </a:p>
          <a:p>
            <a:endParaRPr lang="en-A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54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13200"/>
            <a:ext cx="5438140" cy="467260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This is an example of one bank warning their customers on their website and banking app.</a:t>
            </a:r>
          </a:p>
          <a:p>
            <a:pPr algn="l">
              <a:spcBef>
                <a:spcPts val="0"/>
              </a:spcBef>
            </a:pPr>
            <a:endParaRPr lang="en-US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Most banks will say: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share your one-time pin or password (the code you might get by text message when logging in to an account)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Don’t share your full card number, usually they will only ask for the last 4 to 6 digits.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give out your online banking details, including your password.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give anyone your card’s pin number.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Other websites also do this.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The second example is warning people about fake online Australian stores.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The Government created this warning because of Scammers.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Scammers were making fake websites. These websites replicated the real ones very well.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They used them to advertise Black Friday sales.</a:t>
            </a:r>
            <a:r>
              <a:rPr lang="en-AU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If you bought something from them, they took your money. Usually, you never got anything delivered.</a:t>
            </a:r>
            <a:endParaRPr lang="en-US" sz="1400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10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27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822700"/>
            <a:ext cx="5953125" cy="5892800"/>
          </a:xfrm>
        </p:spPr>
        <p:txBody>
          <a:bodyPr/>
          <a:lstStyle/>
          <a:p>
            <a:pPr algn="l">
              <a:buFont typeface="+mj-lt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Lots of scams are out there on Facebook Marketplace.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In these examples, both are advertising expensive items at cheap prices.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When you message them, they asked for a deposit to ‘hold’ the item until the end of the day. Even when you ask to pick up straight away they may ask for a deposit.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One of these even gave a real address for pick up – it was a house listed for sale online that was empty.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When the buyer refuses to give a deposit, they will often block you and disappear.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algn="l">
              <a:buFont typeface="+mj-lt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Other times on Marketplace people might: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Ask you to pay with a gift card. They cannot be traced if you get scammed. Never pay with a gift card.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Ask you to move to a different platform like WhatsApp or texting, or to pay via Bank Transfer. Always stay on Marketplace to talk so if anything goes wrong Facebook can help you.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Create fake ads for items that don’t exist or advertise holiday rentals. They entice people with low prices and ask for a ‘deposit’. If you pay, they might block you and disappear.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Create ads for fake items. The item might exist but they might say it is a real brand that is expensive, like Gucci. When you get the item, it will be a fake that isn’t worth the money you paid for it.</a:t>
            </a:r>
          </a:p>
          <a:p>
            <a:pPr marL="342900" indent="-342900" algn="l">
              <a:buFont typeface="+mj-lt"/>
              <a:buAutoNum type="arabicPeriod"/>
            </a:pPr>
            <a:endParaRPr lang="en-US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buFont typeface="+mj-lt"/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To stay safe on Marketplace, remember to: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Collect the item in person and pay cash where possible.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Never give people your own </a:t>
            </a:r>
            <a:r>
              <a:rPr lang="en-US" b="0" i="0" dirty="0" err="1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PayID</a:t>
            </a: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or bank details if you are selling something. They can get a lot of information from your </a:t>
            </a:r>
            <a:r>
              <a:rPr lang="en-US" b="0" i="0" dirty="0" err="1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PayID</a:t>
            </a: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Trust your gut. If it sounds too good to be true, it probably is.</a:t>
            </a:r>
          </a:p>
          <a:p>
            <a:pPr marL="0" indent="0" algn="l">
              <a:buFont typeface="+mj-lt"/>
              <a:buNone/>
            </a:pPr>
            <a:endParaRPr lang="en-US" b="0" i="0" dirty="0">
              <a:solidFill>
                <a:srgbClr val="11111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03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6" y="3886201"/>
            <a:ext cx="5953124" cy="5624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cs typeface="Arial" panose="020B0604020202020204" pitchFamily="34" charset="0"/>
              </a:rPr>
              <a:t>Start by overviewing the anatomy of a scam.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cs typeface="Arial" panose="020B0604020202020204" pitchFamily="34" charset="0"/>
              </a:rPr>
              <a:t>There are 3 key parts to most scams.</a:t>
            </a:r>
          </a:p>
        </p:txBody>
      </p:sp>
    </p:spTree>
    <p:extLst>
      <p:ext uri="{BB962C8B-B14F-4D97-AF65-F5344CB8AC3E}">
        <p14:creationId xmlns:p14="http://schemas.microsoft.com/office/powerpoint/2010/main" val="97285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03225"/>
            <a:ext cx="59499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051301"/>
            <a:ext cx="5438140" cy="4634508"/>
          </a:xfrm>
        </p:spPr>
        <p:txBody>
          <a:bodyPr/>
          <a:lstStyle/>
          <a:p>
            <a:r>
              <a:rPr lang="en-AU" sz="1400" dirty="0">
                <a:cs typeface="Arial" panose="020B0604020202020204" pitchFamily="34" charset="0"/>
              </a:rPr>
              <a:t>If you might have been scammed: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cs typeface="Arial" panose="020B0604020202020204" pitchFamily="34" charset="0"/>
              </a:rPr>
              <a:t>Contact: </a:t>
            </a:r>
            <a:r>
              <a:rPr lang="en-AU" sz="1400" b="0" dirty="0">
                <a:cs typeface="Arial" panose="020B0604020202020204" pitchFamily="34" charset="0"/>
              </a:rPr>
              <a:t>your bank or the service provider straight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cs typeface="Arial" panose="020B0604020202020204" pitchFamily="34" charset="0"/>
              </a:rPr>
              <a:t>Report: </a:t>
            </a:r>
            <a:r>
              <a:rPr lang="en-AU" sz="1400" b="0" dirty="0">
                <a:cs typeface="Arial" panose="020B0604020202020204" pitchFamily="34" charset="0"/>
              </a:rPr>
              <a:t>to </a:t>
            </a:r>
            <a:r>
              <a:rPr lang="en-AU" sz="1400" b="0" dirty="0" err="1">
                <a:cs typeface="Arial" panose="020B0604020202020204" pitchFamily="34" charset="0"/>
              </a:rPr>
              <a:t>Scamwatch</a:t>
            </a:r>
            <a:r>
              <a:rPr lang="en-AU" sz="1400" b="0" dirty="0">
                <a:cs typeface="Arial" panose="020B0604020202020204" pitchFamily="34" charset="0"/>
              </a:rPr>
              <a:t> online.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0" dirty="0" err="1">
                <a:cs typeface="Arial" panose="020B0604020202020204" pitchFamily="34" charset="0"/>
              </a:rPr>
              <a:t>Scamwatch</a:t>
            </a:r>
            <a:r>
              <a:rPr lang="en-AU" sz="1400" b="0" dirty="0">
                <a:cs typeface="Arial" panose="020B0604020202020204" pitchFamily="34" charset="0"/>
              </a:rPr>
              <a:t> is run by the Australian Government.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They take scam reports and learn from them to try to reduce scams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>
                <a:cs typeface="Arial" panose="020B0604020202020204" pitchFamily="34" charset="0"/>
              </a:rPr>
              <a:t>Call:</a:t>
            </a:r>
            <a:r>
              <a:rPr lang="en-AU" sz="1400" b="0" dirty="0">
                <a:cs typeface="Arial" panose="020B0604020202020204" pitchFamily="34" charset="0"/>
              </a:rPr>
              <a:t> IDCARE on 1800 595 160 if you think your identity information has been stolen.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They will not charge you and they will help you secure your information.</a:t>
            </a:r>
            <a:endParaRPr lang="en-AU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33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952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23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1433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3844780"/>
            <a:ext cx="5852160" cy="4556271"/>
          </a:xfrm>
        </p:spPr>
        <p:txBody>
          <a:bodyPr/>
          <a:lstStyle/>
          <a:p>
            <a:r>
              <a:rPr lang="en-AU" sz="1400" b="0" dirty="0">
                <a:cs typeface="Arial" panose="020B0604020202020204" pitchFamily="34" charset="0"/>
              </a:rPr>
              <a:t>For more information on </a:t>
            </a:r>
            <a:r>
              <a:rPr lang="en-AU" sz="1400" b="0" dirty="0" err="1">
                <a:cs typeface="Arial" panose="020B0604020202020204" pitchFamily="34" charset="0"/>
              </a:rPr>
              <a:t>eSafety</a:t>
            </a:r>
            <a:r>
              <a:rPr lang="en-AU" sz="1400" b="0" dirty="0">
                <a:cs typeface="Arial" panose="020B0604020202020204" pitchFamily="34" charset="0"/>
              </a:rPr>
              <a:t>, go to:</a:t>
            </a:r>
          </a:p>
          <a:p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Digital inclusion website: </a:t>
            </a:r>
            <a:r>
              <a:rPr lang="en-AU" sz="1400" b="0" dirty="0">
                <a:cs typeface="Arial" panose="020B0604020202020204" pitchFamily="34" charset="0"/>
                <a:hlinkClick r:id="rId3"/>
              </a:rPr>
              <a:t>https://digitalinclusionwa.org.au/learn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u="sng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</a:t>
            </a:r>
            <a:r>
              <a:rPr lang="en-AU" sz="1400" b="0" dirty="0" err="1">
                <a:cs typeface="Arial" panose="020B0604020202020204" pitchFamily="34" charset="0"/>
              </a:rPr>
              <a:t>eSafety</a:t>
            </a:r>
            <a:r>
              <a:rPr lang="en-AU" sz="1400" b="0" dirty="0">
                <a:cs typeface="Arial" panose="020B0604020202020204" pitchFamily="34" charset="0"/>
              </a:rPr>
              <a:t> Commissioner website: </a:t>
            </a:r>
            <a:r>
              <a:rPr lang="en-AU" sz="1400" b="0" dirty="0">
                <a:cs typeface="Arial" panose="020B0604020202020204" pitchFamily="34" charset="0"/>
                <a:hlinkClick r:id="rId4"/>
              </a:rPr>
              <a:t>https://www.esafety.gov.au/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</a:t>
            </a:r>
            <a:r>
              <a:rPr lang="en-AU" sz="1400" b="0" dirty="0" err="1">
                <a:cs typeface="Arial" panose="020B0604020202020204" pitchFamily="34" charset="0"/>
              </a:rPr>
              <a:t>Scamwatch</a:t>
            </a:r>
            <a:r>
              <a:rPr lang="en-AU" sz="1400" b="0" dirty="0">
                <a:cs typeface="Arial" panose="020B0604020202020204" pitchFamily="34" charset="0"/>
              </a:rPr>
              <a:t> website: </a:t>
            </a:r>
            <a:r>
              <a:rPr lang="en-AU" sz="1400" b="0" dirty="0">
                <a:cs typeface="Arial" panose="020B0604020202020204" pitchFamily="34" charset="0"/>
                <a:hlinkClick r:id="rId5"/>
              </a:rPr>
              <a:t>https://www.scamwatch.gov.au/types-of-scams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0" dirty="0">
                <a:cs typeface="Arial" panose="020B0604020202020204" pitchFamily="34" charset="0"/>
              </a:rPr>
              <a:t>The NBN website: </a:t>
            </a:r>
            <a:r>
              <a:rPr lang="en-AU" sz="1400" b="0" dirty="0">
                <a:cs typeface="Arial" panose="020B0604020202020204" pitchFamily="34" charset="0"/>
                <a:hlinkClick r:id="rId6"/>
              </a:rPr>
              <a:t>https://www.nbnco.com.au/learn/protect-yourself-from-scams</a:t>
            </a:r>
            <a:endParaRPr lang="en-AU" sz="1400" b="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400" dirty="0">
                <a:cs typeface="Arial" panose="020B0604020202020204" pitchFamily="34" charset="0"/>
              </a:rPr>
              <a:t>These website addresses are in the participant’s booklets for them.</a:t>
            </a:r>
            <a:endParaRPr lang="en-AU" sz="1400" b="0" dirty="0"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E7EB-64AF-F82E-E98E-109E05B88D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A946A-6972-7879-E1D0-339FAEB87D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170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26A51-12BD-321D-26F4-9A30DB72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7673F-7655-E1B6-D1AE-6D536F15B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85C10-B449-C30A-42AF-8A4D867A0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Review the information from the presentation. </a:t>
            </a:r>
          </a:p>
          <a:p>
            <a:r>
              <a:rPr lang="en-US" sz="1400" dirty="0"/>
              <a:t>Make sure that everyone feels a level of confidence in being and staying safe online. </a:t>
            </a:r>
          </a:p>
          <a:p>
            <a:r>
              <a:rPr lang="en-US" sz="1400" dirty="0"/>
              <a:t>Make sure they know where to go for further help or information about scams and safety online.</a:t>
            </a:r>
          </a:p>
        </p:txBody>
      </p:sp>
    </p:spTree>
    <p:extLst>
      <p:ext uri="{BB962C8B-B14F-4D97-AF65-F5344CB8AC3E}">
        <p14:creationId xmlns:p14="http://schemas.microsoft.com/office/powerpoint/2010/main" val="1260498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Greet everyone, introduce yourself and why you’re here.</a:t>
            </a:r>
          </a:p>
          <a:p>
            <a:r>
              <a:rPr lang="en-AU" sz="1400" dirty="0"/>
              <a:t>Explain the workshop’s purpose. </a:t>
            </a:r>
          </a:p>
          <a:p>
            <a:r>
              <a:rPr lang="en-AU" sz="1400" dirty="0"/>
              <a:t>To provide an overview of how to access and use technology safely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/>
              <a:t>identifying scams,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/>
              <a:t>what to do if you have been scammed,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/>
              <a:t>where to go for further reliable information about staying safe online. 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03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2FDE-2D5F-04A6-8148-D65076C0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6648D-C9CE-2DFE-DCEB-B381F1EF4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E58E6-C4EF-0DCD-0B4E-76BFB7E0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7" y="4244882"/>
            <a:ext cx="5438140" cy="3908614"/>
          </a:xfrm>
        </p:spPr>
        <p:txBody>
          <a:bodyPr/>
          <a:lstStyle/>
          <a:p>
            <a:r>
              <a:rPr lang="en-AU" sz="1400" dirty="0"/>
              <a:t>Brainstorm what eSafety is – and how trainers could discuss this with their community.</a:t>
            </a:r>
          </a:p>
          <a:p>
            <a:r>
              <a:rPr lang="en-AU" sz="1400" dirty="0"/>
              <a:t>Being safe online: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being aware of scams,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developing skills to identify when something is not right,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and what to do when this happens.</a:t>
            </a:r>
          </a:p>
          <a:p>
            <a:r>
              <a:rPr lang="en-AU" sz="1400" dirty="0"/>
              <a:t>Making sure to avoid language like dangerous and scared. </a:t>
            </a:r>
          </a:p>
          <a:p>
            <a:r>
              <a:rPr lang="en-AU" sz="1400" dirty="0"/>
              <a:t>We want participants to feel knowledgeable and alert for scams – not scared.</a:t>
            </a:r>
          </a:p>
        </p:txBody>
      </p:sp>
    </p:spTree>
    <p:extLst>
      <p:ext uri="{BB962C8B-B14F-4D97-AF65-F5344CB8AC3E}">
        <p14:creationId xmlns:p14="http://schemas.microsoft.com/office/powerpoint/2010/main" val="40361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4B38-0D2B-B7CB-7C15-18F9D711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2286F-CAE8-55BD-4929-033FA8FCA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4159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E6555-8539-2093-E2B7-9EF38C259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6" y="3886201"/>
            <a:ext cx="5953124" cy="5624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cs typeface="Arial" panose="020B0604020202020204" pitchFamily="34" charset="0"/>
              </a:rPr>
              <a:t>Start by giving an overview of the different types of scams that exist.</a:t>
            </a:r>
          </a:p>
        </p:txBody>
      </p:sp>
    </p:spTree>
    <p:extLst>
      <p:ext uri="{BB962C8B-B14F-4D97-AF65-F5344CB8AC3E}">
        <p14:creationId xmlns:p14="http://schemas.microsoft.com/office/powerpoint/2010/main" val="311161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AU" sz="1400" b="1" noProof="0" dirty="0">
                <a:cs typeface="Arial" panose="020B0604020202020204" pitchFamily="34" charset="0"/>
              </a:rPr>
              <a:t>Investment Scams:</a:t>
            </a:r>
            <a:endParaRPr lang="en-AU" sz="1400" b="1" noProof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noProof="0" dirty="0">
                <a:solidFill>
                  <a:schemeClr val="tx1"/>
                </a:solidFill>
                <a:cs typeface="Arial" panose="020B0604020202020204" pitchFamily="34" charset="0"/>
              </a:rPr>
              <a:t>Scammers try to convince you to invest money.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noProof="0" dirty="0">
                <a:solidFill>
                  <a:schemeClr val="tx1"/>
                </a:solidFill>
                <a:cs typeface="Arial" panose="020B0604020202020204" pitchFamily="34" charset="0"/>
              </a:rPr>
              <a:t>They say you will get lots of money back with no (or very low) risks.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noProof="0" dirty="0">
                <a:solidFill>
                  <a:schemeClr val="tx1"/>
                </a:solidFill>
                <a:cs typeface="Arial" panose="020B0604020202020204" pitchFamily="34" charset="0"/>
              </a:rPr>
              <a:t>They may even have very convincing websites showing your ‘investment’.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6144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1D86B-053A-ADAD-691A-714A9F7A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EECCD-BBCB-3719-C014-7802E64C0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DFA32-C7D2-08BD-93A8-FF90B4215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Remote access scams &amp; hacking scams: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will call you or send you an email to contact you.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will ask you to download something, usually pretending to 'fix' your computer.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This allows scammers to access your device to steal information saved it.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8004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3BD4-A6A8-7251-D139-4B07FA55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75422-A51B-7B03-A393-3510F1B1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8E7FF-9898-50E3-CCAF-C52B2DC0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cs typeface="Arial" panose="020B0604020202020204" pitchFamily="34" charset="0"/>
              </a:rPr>
              <a:t>Online shopping scams: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create fake ads or websites selling products.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Scammers will take your money and never provide you with the product.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48813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| Community Champions Program</a:t>
            </a:r>
            <a:endParaRPr lang="en-AU" dirty="0"/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aBH4LqGsI?start=55&amp;feature=oembed" TargetMode="Externa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6.jpe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FFTGww1XYKo?feature=oembed" TargetMode="Externa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inclusionwa.org.au/learn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www.nbnco.com.au/learn/protect-yourself-from-scams" TargetMode="External"/><Relationship Id="rId5" Type="http://schemas.openxmlformats.org/officeDocument/2006/relationships/image" Target="../media/image62.png"/><Relationship Id="rId10" Type="http://schemas.openxmlformats.org/officeDocument/2006/relationships/hyperlink" Target="https://www.scamwatch.gov.au/types-of-scams" TargetMode="External"/><Relationship Id="rId4" Type="http://schemas.openxmlformats.org/officeDocument/2006/relationships/image" Target="../media/image61.png"/><Relationship Id="rId9" Type="http://schemas.openxmlformats.org/officeDocument/2006/relationships/hyperlink" Target="https://www.esafety.gov.au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320" y="4128352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Digital Skills - eSafety &amp; Online Resources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>
                <a:cs typeface="Arial" panose="020B0604020202020204" pitchFamily="34" charset="0"/>
              </a:rPr>
              <a:t>Community Champions Program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2560" y="5465763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6"/>
            <a:ext cx="5265646" cy="23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237-0252-91F5-807A-8286D765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617-8FB2-2F2E-2CE6-0DAFF817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Phishing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731FAE-2B01-DBA5-7423-2C5B0BF4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2" y="1786597"/>
            <a:ext cx="4085655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send fake emails from someone like the bank or Government.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usually ask you to send them personal information.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Once they have enough details, they can pretend to be you.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F0DD-2918-4914-F29C-72FFDA8FD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10</a:t>
            </a:fld>
            <a:endParaRPr lang="en-AU" noProof="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E33ADEF-2ABB-5604-A2FA-EC7C9D0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3" y="300637"/>
            <a:ext cx="1059104" cy="105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D4F59-D5E8-93AC-D54A-5D913BB4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71" y="1153056"/>
            <a:ext cx="6593058" cy="512074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682F90-8715-2902-E3DC-341031B30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45622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E64E-CFCA-7A9D-3089-24A564D0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E13F-D478-88E4-760F-5A82371B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Romance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01F653-1340-1A0A-F8EB-F83BA3C4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665" y="1492971"/>
            <a:ext cx="5271864" cy="381054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When a scammer takes advantage of people looking for love online.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often pretend to have feelings for you and then ask you for money once you trust them.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If you are using dating apps or websites, make sure you confirm someone’s identity, in person where possible.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70ED-F3C8-5BA0-467A-AC6CDE490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11</a:t>
            </a:fld>
            <a:endParaRPr lang="en-AU" noProof="0" dirty="0"/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7CBBFA99-B129-9E88-3C74-318B8AAE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5" y="167408"/>
            <a:ext cx="1104228" cy="1104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4ADBD8-6E2C-0C61-08E7-C5A33836D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29" y="844487"/>
            <a:ext cx="6354062" cy="607779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5215B0-629C-3AA6-A2A3-0E341572F1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19943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8793-08EF-BE55-516F-92C0168C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6233-B9BE-55FF-7C2D-8D59101C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Gift Card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DA8F00-A885-74AD-A651-E43D26ED0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702" y="1620841"/>
            <a:ext cx="5488297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Scams involve someone convincing you to buy gift cards and provide them with the details.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often pose as legitimate businesses, government agencies, or even someone you know.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They might claim</a:t>
            </a: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that payment via gift cards is needed to resolve an issue or to help in an emergency.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7735-F07D-3786-F0F0-F41536355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12</a:t>
            </a:fld>
            <a:endParaRPr lang="en-AU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AE63D5-FB13-5C6E-345C-B40D8B86FCA2}"/>
              </a:ext>
            </a:extLst>
          </p:cNvPr>
          <p:cNvGrpSpPr/>
          <p:nvPr/>
        </p:nvGrpSpPr>
        <p:grpSpPr>
          <a:xfrm>
            <a:off x="866173" y="385348"/>
            <a:ext cx="836291" cy="836291"/>
            <a:chOff x="9016717" y="3899393"/>
            <a:chExt cx="1578417" cy="1578417"/>
          </a:xfrm>
        </p:grpSpPr>
        <p:pic>
          <p:nvPicPr>
            <p:cNvPr id="7" name="Graphic 2" descr="Present outline">
              <a:extLst>
                <a:ext uri="{FF2B5EF4-FFF2-40B4-BE49-F238E27FC236}">
                  <a16:creationId xmlns:a16="http://schemas.microsoft.com/office/drawing/2014/main" id="{F2CA50CD-2E04-EC69-230D-3912A184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75029" y="3929178"/>
              <a:ext cx="1249368" cy="12493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D400B9-9136-4AEB-FC0F-21E4465A1E55}"/>
                </a:ext>
              </a:extLst>
            </p:cNvPr>
            <p:cNvSpPr/>
            <p:nvPr/>
          </p:nvSpPr>
          <p:spPr>
            <a:xfrm>
              <a:off x="9016717" y="3899393"/>
              <a:ext cx="1578417" cy="1578417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963001-3A70-EB76-DF82-B46F2719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985" y="85258"/>
            <a:ext cx="4182059" cy="6687483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FCAF07-8E69-2CF2-90F8-77E25FE6A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18888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6D81F-D180-DEAF-414E-38AF6C9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14" y="171760"/>
            <a:ext cx="9867572" cy="1325563"/>
          </a:xfrm>
        </p:spPr>
        <p:txBody>
          <a:bodyPr/>
          <a:lstStyle/>
          <a:p>
            <a:pPr algn="ctr"/>
            <a:r>
              <a:rPr lang="en-AU" sz="4000" noProof="0" dirty="0">
                <a:latin typeface="+mn-lt"/>
                <a:cs typeface="Arial" panose="020B0604020202020204" pitchFamily="34" charset="0"/>
              </a:rPr>
              <a:t>Tips to stay safe online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D874D53-55FC-A4E7-485A-F44D7E313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67841"/>
              </p:ext>
            </p:extLst>
          </p:nvPr>
        </p:nvGraphicFramePr>
        <p:xfrm>
          <a:off x="1162214" y="1160441"/>
          <a:ext cx="9867573" cy="500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20E757-1F63-1C32-9C6D-619339D6CBBA}"/>
              </a:ext>
            </a:extLst>
          </p:cNvPr>
          <p:cNvSpPr/>
          <p:nvPr/>
        </p:nvSpPr>
        <p:spPr>
          <a:xfrm>
            <a:off x="759655" y="6498388"/>
            <a:ext cx="8623496" cy="35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5DFCC-C1A8-1DD9-E355-E90B89B01F6D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02F498-7AFC-E910-7156-45FF59002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70305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94C9-9269-C02D-33F6-F501A3B7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60"/>
            <a:ext cx="9228138" cy="1325563"/>
          </a:xfrm>
        </p:spPr>
        <p:txBody>
          <a:bodyPr/>
          <a:lstStyle/>
          <a:p>
            <a:r>
              <a:rPr lang="en-AU" noProof="0" dirty="0"/>
              <a:t>Your Special Word?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8EA04-49BA-2BC1-6E32-D8EC590AE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noProof="0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BBBED-FC92-89AB-77F8-376D52006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noProof="0" smtClean="0"/>
              <a:pPr>
                <a:defRPr/>
              </a:pPr>
              <a:t>14</a:t>
            </a:fld>
            <a:endParaRPr lang="en-AU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0165A-505A-8AD8-C337-0371E0AF9257}"/>
              </a:ext>
            </a:extLst>
          </p:cNvPr>
          <p:cNvSpPr txBox="1"/>
          <p:nvPr/>
        </p:nvSpPr>
        <p:spPr>
          <a:xfrm>
            <a:off x="4660341" y="6169709"/>
            <a:ext cx="6693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noProof="0" dirty="0">
                <a:latin typeface="+mn-lt"/>
              </a:rPr>
              <a:t>https://youtu.be/aHaBH4LqGsI?feature=shared&amp;t=55</a:t>
            </a:r>
            <a:endParaRPr lang="en-AU" b="0" i="0" u="none" strike="noStrike" noProof="0" dirty="0">
              <a:effectLst/>
              <a:latin typeface="+mn-lt"/>
            </a:endParaRPr>
          </a:p>
          <a:p>
            <a:pPr algn="ctr"/>
            <a:r>
              <a:rPr lang="en-AU" b="0" i="0" u="none" strike="noStrike" noProof="0" dirty="0">
                <a:effectLst/>
                <a:latin typeface="+mn-lt"/>
              </a:rPr>
              <a:t>Watch from </a:t>
            </a:r>
            <a:r>
              <a:rPr lang="en-AU" noProof="0" dirty="0">
                <a:latin typeface="+mn-lt"/>
              </a:rPr>
              <a:t>0:55</a:t>
            </a:r>
            <a:r>
              <a:rPr lang="en-AU" b="0" i="0" u="none" strike="noStrike" noProof="0" dirty="0">
                <a:effectLst/>
                <a:latin typeface="+mn-lt"/>
              </a:rPr>
              <a:t> - 3:42</a:t>
            </a:r>
            <a:endParaRPr lang="en-AU" noProof="0" dirty="0">
              <a:latin typeface="+mn-lt"/>
            </a:endParaRPr>
          </a:p>
        </p:txBody>
      </p:sp>
      <p:pic>
        <p:nvPicPr>
          <p:cNvPr id="6" name="Online Media 5" title="You Should Probably Change Your Password! | Michael McIntyre Netflix Special">
            <a:hlinkClick r:id="" action="ppaction://media"/>
            <a:extLst>
              <a:ext uri="{FF2B5EF4-FFF2-40B4-BE49-F238E27FC236}">
                <a16:creationId xmlns:a16="http://schemas.microsoft.com/office/drawing/2014/main" id="{C50CB4BA-5D5C-73EC-6AD8-8B69ECE9E7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8955" y="1227461"/>
            <a:ext cx="8754090" cy="49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B0344B1-5264-29BF-99F4-B41E5EB1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2" y="435978"/>
            <a:ext cx="6602255" cy="1432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  <a:t>Scam Test!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4D4FD8-21CB-9819-472C-1F36BAA5245C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9A707D-B9AB-88A5-FDE9-F83AE647EB03}"/>
              </a:ext>
            </a:extLst>
          </p:cNvPr>
          <p:cNvSpPr/>
          <p:nvPr/>
        </p:nvSpPr>
        <p:spPr>
          <a:xfrm>
            <a:off x="4220308" y="435978"/>
            <a:ext cx="7499549" cy="1440609"/>
          </a:xfrm>
          <a:prstGeom prst="rect">
            <a:avLst/>
          </a:prstGeom>
          <a:solidFill>
            <a:srgbClr val="F9CADB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3200" noProof="0" dirty="0">
                <a:solidFill>
                  <a:schemeClr val="tx1"/>
                </a:solidFill>
                <a:cs typeface="Arial" panose="020B0604020202020204" pitchFamily="34" charset="0"/>
              </a:rPr>
              <a:t>Which one of these do you think is real?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46F1651-B326-3A26-8FF8-17AE1AE50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550" y="4479952"/>
            <a:ext cx="5054657" cy="1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B7C25630-063C-6001-43BC-5DFAE2675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324" y="2577538"/>
            <a:ext cx="4307035" cy="12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F66A07E-C5E2-7291-E652-A7E11E57F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64" y="2478414"/>
            <a:ext cx="4262177" cy="162688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050179-92C2-52B5-FDF5-7EF1B2A15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28873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BFB22-D3FB-BB6E-41B9-A912A7364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6E06545-FA9C-D885-006A-994A8657B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2" y="435978"/>
            <a:ext cx="6602255" cy="1432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latin typeface="+mn-lt"/>
                <a:cs typeface="Arial" panose="020B0604020202020204" pitchFamily="34" charset="0"/>
              </a:rPr>
              <a:t>Scam Test!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AA010-16F1-CEA5-7FAA-8632E7D6111C}"/>
              </a:ext>
            </a:extLst>
          </p:cNvPr>
          <p:cNvSpPr/>
          <p:nvPr/>
        </p:nvSpPr>
        <p:spPr>
          <a:xfrm>
            <a:off x="10353822" y="-1"/>
            <a:ext cx="18288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AEDC39-6609-87A9-D8D6-A184832A9DBC}"/>
              </a:ext>
            </a:extLst>
          </p:cNvPr>
          <p:cNvSpPr/>
          <p:nvPr/>
        </p:nvSpPr>
        <p:spPr>
          <a:xfrm>
            <a:off x="4220308" y="435978"/>
            <a:ext cx="7499549" cy="1440609"/>
          </a:xfrm>
          <a:prstGeom prst="rect">
            <a:avLst/>
          </a:prstGeom>
          <a:solidFill>
            <a:srgbClr val="F9CADB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3200" noProof="0" dirty="0">
                <a:solidFill>
                  <a:schemeClr val="tx1"/>
                </a:solidFill>
                <a:cs typeface="Arial" panose="020B0604020202020204" pitchFamily="34" charset="0"/>
              </a:rPr>
              <a:t>Which one of these do you think is real?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9106564C-E78E-98FF-FC75-29B1B646B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6550" y="4479952"/>
            <a:ext cx="5054657" cy="1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AEEFD14-CDE4-3AA6-610E-F86955905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324" y="2577538"/>
            <a:ext cx="4307035" cy="12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103EB3B-CAF5-D1EC-6459-CDAB6242B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64" y="2478414"/>
            <a:ext cx="4262177" cy="16268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091FCF4-EFB8-B19A-2737-BC6BB17155B4}"/>
              </a:ext>
            </a:extLst>
          </p:cNvPr>
          <p:cNvSpPr/>
          <p:nvPr/>
        </p:nvSpPr>
        <p:spPr>
          <a:xfrm>
            <a:off x="5905025" y="2017507"/>
            <a:ext cx="5814832" cy="2353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25DC5-E060-68BB-621F-822AFCDB6827}"/>
              </a:ext>
            </a:extLst>
          </p:cNvPr>
          <p:cNvSpPr txBox="1"/>
          <p:nvPr/>
        </p:nvSpPr>
        <p:spPr>
          <a:xfrm>
            <a:off x="7470066" y="4456172"/>
            <a:ext cx="454776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0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This is the real message, and we can verify in other ways! </a:t>
            </a:r>
            <a:r>
              <a:rPr lang="en-AU" sz="3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We don’t need to click links in SMS</a:t>
            </a:r>
            <a:endParaRPr lang="en-AU" sz="3000" noProof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1F58C5-A232-3937-9793-1E6127113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94014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B0344B1-5264-29BF-99F4-B41E5EB12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800"/>
            <a:ext cx="9228138" cy="1119188"/>
          </a:xfrm>
        </p:spPr>
        <p:txBody>
          <a:bodyPr/>
          <a:lstStyle/>
          <a:p>
            <a:pPr algn="ctr" eaLnBrk="1" hangingPunct="1"/>
            <a:r>
              <a:rPr lang="en-AU" sz="4000" noProof="0" dirty="0">
                <a:ea typeface="Kanit" panose="020B0502040204020203" charset="0"/>
                <a:cs typeface="Arial" panose="020B0604020202020204" pitchFamily="34" charset="0"/>
              </a:rPr>
              <a:t>SMS Scams – More examples!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6B72056-8824-1261-CD3A-BBC46D941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DA016B-EB01-4607-A6A1-C43B434C3DF4}" type="slidenum">
              <a:rPr lang="en-AU" sz="1000" noProof="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AU" sz="1000" noProof="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2BE6CFE-DB16-EAE7-5D9E-EE16BF4E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354" y="1160629"/>
            <a:ext cx="4320000" cy="14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C1830BA-BFA0-87CC-07B4-FC07C2DB3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500985" y="2962812"/>
            <a:ext cx="4320000" cy="15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E6AABA1E-04A4-72AC-647E-F498FBF35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0600" y="4495539"/>
            <a:ext cx="4320000" cy="15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75E6BE1-31C7-73CB-4B86-D60B2262E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9140" y="4854900"/>
            <a:ext cx="4089265" cy="12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14979378-66EA-E817-D595-FF5325A26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54" y="2742948"/>
            <a:ext cx="4320000" cy="2015041"/>
          </a:xfrm>
          <a:prstGeom prst="rect">
            <a:avLst/>
          </a:prstGeom>
        </p:spPr>
      </p:pic>
      <p:pic>
        <p:nvPicPr>
          <p:cNvPr id="10" name="Picture 9" descr="A close up of a message&#10;&#10;Description automatically generated">
            <a:extLst>
              <a:ext uri="{FF2B5EF4-FFF2-40B4-BE49-F238E27FC236}">
                <a16:creationId xmlns:a16="http://schemas.microsoft.com/office/drawing/2014/main" id="{042931FA-F401-AF2A-2F63-F36B733FD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04" y="1202050"/>
            <a:ext cx="4180162" cy="1634605"/>
          </a:xfrm>
          <a:prstGeom prst="rect">
            <a:avLst/>
          </a:prstGeom>
        </p:spPr>
      </p:pic>
      <p:pic>
        <p:nvPicPr>
          <p:cNvPr id="11" name="Picture 10" descr="A screenshot of a message&#10;&#10;Description automatically generated">
            <a:extLst>
              <a:ext uri="{FF2B5EF4-FFF2-40B4-BE49-F238E27FC236}">
                <a16:creationId xmlns:a16="http://schemas.microsoft.com/office/drawing/2014/main" id="{4901AB4D-2752-14C7-7A21-D2EAD830DF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0904" y="4463493"/>
            <a:ext cx="4320000" cy="159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92C083C-681E-4498-3A8B-6E565437A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80218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284A905-2867-1355-6A59-1F2DC3809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99" y="21969"/>
            <a:ext cx="5683103" cy="1325563"/>
          </a:xfrm>
        </p:spPr>
        <p:txBody>
          <a:bodyPr/>
          <a:lstStyle/>
          <a:p>
            <a:r>
              <a:rPr lang="en-AU" sz="4000" noProof="0" dirty="0">
                <a:cs typeface="Arial" panose="020B0604020202020204" pitchFamily="34" charset="0"/>
              </a:rPr>
              <a:t>Spam text? iPhone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2FD8341-9296-402F-2AC3-38C843D02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6516E2-A83E-47FF-BC41-6DAF90ECCF89}" type="slidenum">
              <a:rPr lang="en-AU" sz="1000" noProof="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AU" sz="1000" noProof="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72580DBD-4766-A9D6-3947-76DB00CA0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8696"/>
          <a:stretch/>
        </p:blipFill>
        <p:spPr bwMode="auto">
          <a:xfrm>
            <a:off x="4333687" y="1387195"/>
            <a:ext cx="3737989" cy="468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8C9C670-32C0-38A7-FFF0-CAB1C070F83A}"/>
              </a:ext>
            </a:extLst>
          </p:cNvPr>
          <p:cNvSpPr/>
          <p:nvPr/>
        </p:nvSpPr>
        <p:spPr>
          <a:xfrm>
            <a:off x="2847407" y="5470805"/>
            <a:ext cx="1681348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59B7-6844-5618-FD81-75D53341F13F}"/>
              </a:ext>
            </a:extLst>
          </p:cNvPr>
          <p:cNvSpPr txBox="1"/>
          <p:nvPr/>
        </p:nvSpPr>
        <p:spPr>
          <a:xfrm>
            <a:off x="393895" y="2057240"/>
            <a:ext cx="3537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 iPhones, you can report messages as spam, and they are deleted from your phone.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26C28-D513-0F34-3DEB-CBA35E177A85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136DDE-3D96-81A1-4EAA-A6DDE52A1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7149" y="0"/>
            <a:ext cx="3163887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2C26862-5F7E-9384-1B94-ADF78ADEBD12}"/>
              </a:ext>
            </a:extLst>
          </p:cNvPr>
          <p:cNvSpPr/>
          <p:nvPr/>
        </p:nvSpPr>
        <p:spPr>
          <a:xfrm>
            <a:off x="8413782" y="5286903"/>
            <a:ext cx="660186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8CE67E-E1A0-EC00-6996-7242CA591D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284A905-2867-1355-6A59-1F2DC3809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707" y="208607"/>
            <a:ext cx="7188906" cy="1325563"/>
          </a:xfrm>
        </p:spPr>
        <p:txBody>
          <a:bodyPr/>
          <a:lstStyle/>
          <a:p>
            <a:r>
              <a:rPr lang="en-AU" sz="4400" noProof="0" dirty="0">
                <a:latin typeface="+mn-lt"/>
                <a:cs typeface="Arial" panose="020B0604020202020204" pitchFamily="34" charset="0"/>
              </a:rPr>
              <a:t>Spam text? Android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59B7-6844-5618-FD81-75D53341F13F}"/>
              </a:ext>
            </a:extLst>
          </p:cNvPr>
          <p:cNvSpPr txBox="1"/>
          <p:nvPr/>
        </p:nvSpPr>
        <p:spPr>
          <a:xfrm>
            <a:off x="1123951" y="1924467"/>
            <a:ext cx="4530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 Android, click ‘Report scam’ to:</a:t>
            </a:r>
          </a:p>
          <a:p>
            <a:endParaRPr lang="en-AU" sz="1000" noProof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Block the number from contacting you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noProof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Move the message to your Spam folder.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36DD0-D669-9A57-30FE-DEAAF334378C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7EC55-0186-8064-9A30-A6AF2322A6C7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C7B2E-DA08-E79A-4D9F-7A7C6F0EC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5113" y="665664"/>
            <a:ext cx="4639238" cy="5900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F514838-587A-3FD8-69F3-8D9A81DDC3E8}"/>
              </a:ext>
            </a:extLst>
          </p:cNvPr>
          <p:cNvSpPr/>
          <p:nvPr/>
        </p:nvSpPr>
        <p:spPr>
          <a:xfrm>
            <a:off x="7265885" y="1706258"/>
            <a:ext cx="1681348" cy="436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885CB6-E795-70BD-CB9B-69453E044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16509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Acknowledgement of Country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2CD2D1E-B943-AF4B-3501-96E12BA3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know we are on Aboriginal land. We respect Aboriginal people from this land.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Aboriginal people have lived on this land for many years.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respect all Aboriginal people and their Elders.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We can learn a lot from their stories.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This land always was and always will be Aboriginal land.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4131-5BD7-0E8F-F061-938F8C7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latin typeface="+mn-lt"/>
                <a:cs typeface="Arial" panose="020B0604020202020204" pitchFamily="34" charset="0"/>
              </a:rPr>
              <a:t>Company warnings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14460857-76B1-A47C-76E9-90AC9E411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"/>
          <a:stretch/>
        </p:blipFill>
        <p:spPr bwMode="auto">
          <a:xfrm>
            <a:off x="303892" y="2402019"/>
            <a:ext cx="5683953" cy="31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SC Scamwatch on X: &quot;Planning on bagging some bargains this Black Friday  and Cyber Monday? Make sure you're not shopping on a scam website.  Remember, huge discounts, unusual URLs &amp; limited payment">
            <a:extLst>
              <a:ext uri="{FF2B5EF4-FFF2-40B4-BE49-F238E27FC236}">
                <a16:creationId xmlns:a16="http://schemas.microsoft.com/office/drawing/2014/main" id="{F8B7FFCB-1EDB-E502-8E38-56E2D6FF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157" y="2432607"/>
            <a:ext cx="5987844" cy="31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868E85-1D78-A577-6E1A-0CF8CC735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98183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DF4D-B76A-B923-0C17-AE048CE5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6" y="2921839"/>
            <a:ext cx="6546587" cy="881366"/>
          </a:xfrm>
        </p:spPr>
        <p:txBody>
          <a:bodyPr vert="horz" lIns="91440" tIns="45720" rIns="91440" bIns="45720" rtlCol="0" anchor="b">
            <a:noAutofit/>
          </a:bodyPr>
          <a:lstStyle/>
          <a:p>
            <a:pPr eaLnBrk="1" hangingPunct="1"/>
            <a: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  <a:t>Marketplace </a:t>
            </a:r>
            <a:b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</a:br>
            <a:r>
              <a:rPr lang="en-AU" sz="4000" noProof="0" dirty="0">
                <a:solidFill>
                  <a:srgbClr val="1962B2"/>
                </a:solidFill>
                <a:cs typeface="Arial" panose="020B0604020202020204" pitchFamily="34" charset="0"/>
              </a:rPr>
              <a:t>Scams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797BF-AA84-EBD1-B943-C8380F21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102" y="135579"/>
            <a:ext cx="4421066" cy="58528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46453C-2D22-01D5-072D-117332C2FDF9}"/>
              </a:ext>
            </a:extLst>
          </p:cNvPr>
          <p:cNvSpPr/>
          <p:nvPr/>
        </p:nvSpPr>
        <p:spPr>
          <a:xfrm>
            <a:off x="8779926" y="355600"/>
            <a:ext cx="535524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4" name="60E5AEAB-A34D-449F-B358-9F6E31A52DEA" descr="IMG_9600.jpg">
            <a:extLst>
              <a:ext uri="{FF2B5EF4-FFF2-40B4-BE49-F238E27FC236}">
                <a16:creationId xmlns:a16="http://schemas.microsoft.com/office/drawing/2014/main" id="{725694E8-D8CE-B5C1-6466-D2215952E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6216" y="135579"/>
            <a:ext cx="3895784" cy="55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CF191D-E484-6EB8-2E47-C28F1B49A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81309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F32D-B754-9D7D-A649-CB12533D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18065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000" kern="1200" noProof="0" dirty="0">
                <a:cs typeface="Arial" panose="020B0604020202020204" pitchFamily="34" charset="0"/>
              </a:rPr>
              <a:t>Scam red flags</a:t>
            </a:r>
          </a:p>
        </p:txBody>
      </p:sp>
      <p:pic>
        <p:nvPicPr>
          <p:cNvPr id="6146" name="Picture 2" descr="Red flag - Free flags icons">
            <a:extLst>
              <a:ext uri="{FF2B5EF4-FFF2-40B4-BE49-F238E27FC236}">
                <a16:creationId xmlns:a16="http://schemas.microsoft.com/office/drawing/2014/main" id="{7F64A3AA-5EC0-EDE3-5654-AD3BA7CD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5" y="1033748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E3DB67-C751-D6E1-66E0-C26F329D6803}"/>
              </a:ext>
            </a:extLst>
          </p:cNvPr>
          <p:cNvSpPr txBox="1">
            <a:spLocks/>
          </p:cNvSpPr>
          <p:nvPr/>
        </p:nvSpPr>
        <p:spPr>
          <a:xfrm>
            <a:off x="2340046" y="1033748"/>
            <a:ext cx="9390400" cy="197144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noProof="0" dirty="0">
                <a:solidFill>
                  <a:schemeClr val="tx1"/>
                </a:solidFill>
                <a:cs typeface="Arial" panose="020B0604020202020204" pitchFamily="34" charset="0"/>
              </a:rPr>
              <a:t>The Contact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will generally contact you first by phone, text or email.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often impersonate organisations or businesses to seem legitimate.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noProof="0" dirty="0">
              <a:solidFill>
                <a:schemeClr val="tx1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A383F9E-4F92-1AC2-E23A-B97A95B6F2E1}"/>
              </a:ext>
            </a:extLst>
          </p:cNvPr>
          <p:cNvSpPr txBox="1">
            <a:spLocks/>
          </p:cNvSpPr>
          <p:nvPr/>
        </p:nvSpPr>
        <p:spPr>
          <a:xfrm>
            <a:off x="2340046" y="2943240"/>
            <a:ext cx="8649099" cy="11414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noProof="0" dirty="0">
                <a:solidFill>
                  <a:schemeClr val="tx1"/>
                </a:solidFill>
                <a:cs typeface="Arial" panose="020B0604020202020204" pitchFamily="34" charset="0"/>
              </a:rPr>
              <a:t>The Story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will have a convincing story to hook you into the scam.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B876B1F-E3FA-E571-08E3-2E38EEFE25E9}"/>
              </a:ext>
            </a:extLst>
          </p:cNvPr>
          <p:cNvSpPr txBox="1">
            <a:spLocks/>
          </p:cNvSpPr>
          <p:nvPr/>
        </p:nvSpPr>
        <p:spPr>
          <a:xfrm>
            <a:off x="2340046" y="4418809"/>
            <a:ext cx="8649099" cy="197144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noProof="0" dirty="0">
                <a:solidFill>
                  <a:schemeClr val="tx1"/>
                </a:solidFill>
                <a:cs typeface="Arial" panose="020B0604020202020204" pitchFamily="34" charset="0"/>
              </a:rPr>
              <a:t>The Urgency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Scammers will pressure you to take action quickly so you don’t have time to realise something is wrong.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often include fake deadlines or ‘limited time’ offers.</a:t>
            </a:r>
          </a:p>
        </p:txBody>
      </p:sp>
      <p:pic>
        <p:nvPicPr>
          <p:cNvPr id="45" name="Picture 2" descr="Red flag - Free flags icons">
            <a:extLst>
              <a:ext uri="{FF2B5EF4-FFF2-40B4-BE49-F238E27FC236}">
                <a16:creationId xmlns:a16="http://schemas.microsoft.com/office/drawing/2014/main" id="{6E61F7FA-9F9F-0827-A12B-3CCB7B3A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5" y="2943239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flag - Free flags icons">
            <a:extLst>
              <a:ext uri="{FF2B5EF4-FFF2-40B4-BE49-F238E27FC236}">
                <a16:creationId xmlns:a16="http://schemas.microsoft.com/office/drawing/2014/main" id="{F85C5AD0-1F9B-6BE4-DC98-8DF4A2F6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5" y="4499514"/>
            <a:ext cx="957217" cy="9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95E44B-C80A-3FE9-8B8C-7880E2AE5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954871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6D81F-D180-DEAF-414E-38AF6C9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77" y="382005"/>
            <a:ext cx="10142353" cy="1325563"/>
          </a:xfrm>
        </p:spPr>
        <p:txBody>
          <a:bodyPr/>
          <a:lstStyle/>
          <a:p>
            <a:pPr algn="ctr"/>
            <a:r>
              <a:rPr lang="en-AU" sz="4000" noProof="0" dirty="0">
                <a:cs typeface="Arial" panose="020B0604020202020204" pitchFamily="34" charset="0"/>
              </a:rPr>
              <a:t>If you think you’ve been scammed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C80DD-3EC3-212B-01DF-A60321C10E11}"/>
              </a:ext>
            </a:extLst>
          </p:cNvPr>
          <p:cNvGrpSpPr/>
          <p:nvPr/>
        </p:nvGrpSpPr>
        <p:grpSpPr>
          <a:xfrm>
            <a:off x="696035" y="1757643"/>
            <a:ext cx="10939818" cy="4055570"/>
            <a:chOff x="838200" y="1484623"/>
            <a:chExt cx="10939818" cy="40555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D6452BB-7773-B779-8644-7FA032C0F6C1}"/>
                </a:ext>
              </a:extLst>
            </p:cNvPr>
            <p:cNvSpPr/>
            <p:nvPr/>
          </p:nvSpPr>
          <p:spPr>
            <a:xfrm>
              <a:off x="838200" y="1484623"/>
              <a:ext cx="10939818" cy="11587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6E4CFC8-3157-3528-11D4-4F4B002A9724}"/>
                </a:ext>
              </a:extLst>
            </p:cNvPr>
            <p:cNvSpPr/>
            <p:nvPr/>
          </p:nvSpPr>
          <p:spPr>
            <a:xfrm>
              <a:off x="2176538" y="1484623"/>
              <a:ext cx="4922918" cy="1158734"/>
            </a:xfrm>
            <a:custGeom>
              <a:avLst/>
              <a:gdLst>
                <a:gd name="connsiteX0" fmla="*/ 0 w 4922918"/>
                <a:gd name="connsiteY0" fmla="*/ 0 h 1158734"/>
                <a:gd name="connsiteX1" fmla="*/ 4922918 w 4922918"/>
                <a:gd name="connsiteY1" fmla="*/ 0 h 1158734"/>
                <a:gd name="connsiteX2" fmla="*/ 4922918 w 4922918"/>
                <a:gd name="connsiteY2" fmla="*/ 1158734 h 1158734"/>
                <a:gd name="connsiteX3" fmla="*/ 0 w 4922918"/>
                <a:gd name="connsiteY3" fmla="*/ 1158734 h 1158734"/>
                <a:gd name="connsiteX4" fmla="*/ 0 w 4922918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918" h="1158734">
                  <a:moveTo>
                    <a:pt x="0" y="0"/>
                  </a:moveTo>
                  <a:lnTo>
                    <a:pt x="4922918" y="0"/>
                  </a:lnTo>
                  <a:lnTo>
                    <a:pt x="4922918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b="1" kern="1200" noProof="0" dirty="0">
                  <a:latin typeface="+mj-lt"/>
                  <a:cs typeface="Arial" panose="020B0604020202020204" pitchFamily="34" charset="0"/>
                </a:rPr>
                <a:t>Contact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8C9728-4A85-864E-6C58-C109107BC2B7}"/>
                </a:ext>
              </a:extLst>
            </p:cNvPr>
            <p:cNvSpPr/>
            <p:nvPr/>
          </p:nvSpPr>
          <p:spPr>
            <a:xfrm>
              <a:off x="4178106" y="1484623"/>
              <a:ext cx="7598604" cy="1158734"/>
            </a:xfrm>
            <a:custGeom>
              <a:avLst/>
              <a:gdLst>
                <a:gd name="connsiteX0" fmla="*/ 0 w 4677253"/>
                <a:gd name="connsiteY0" fmla="*/ 0 h 1158734"/>
                <a:gd name="connsiteX1" fmla="*/ 4677253 w 4677253"/>
                <a:gd name="connsiteY1" fmla="*/ 0 h 1158734"/>
                <a:gd name="connsiteX2" fmla="*/ 4677253 w 4677253"/>
                <a:gd name="connsiteY2" fmla="*/ 1158734 h 1158734"/>
                <a:gd name="connsiteX3" fmla="*/ 0 w 4677253"/>
                <a:gd name="connsiteY3" fmla="*/ 1158734 h 1158734"/>
                <a:gd name="connsiteX4" fmla="*/ 0 w 4677253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253" h="1158734">
                  <a:moveTo>
                    <a:pt x="0" y="0"/>
                  </a:moveTo>
                  <a:lnTo>
                    <a:pt x="4677253" y="0"/>
                  </a:lnTo>
                  <a:lnTo>
                    <a:pt x="4677253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000" kern="1200" noProof="0" dirty="0">
                  <a:latin typeface="+mj-lt"/>
                  <a:cs typeface="Arial" panose="020B0604020202020204" pitchFamily="34" charset="0"/>
                </a:rPr>
                <a:t>your bank or the company straight away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AFE0894-5B72-CD53-80D5-D74EC52405BE}"/>
                </a:ext>
              </a:extLst>
            </p:cNvPr>
            <p:cNvSpPr/>
            <p:nvPr/>
          </p:nvSpPr>
          <p:spPr>
            <a:xfrm>
              <a:off x="838200" y="2933041"/>
              <a:ext cx="10939818" cy="11587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15" name="Rectangle 14" descr="Marker">
              <a:extLst>
                <a:ext uri="{FF2B5EF4-FFF2-40B4-BE49-F238E27FC236}">
                  <a16:creationId xmlns:a16="http://schemas.microsoft.com/office/drawing/2014/main" id="{C558FF57-DAD5-4D23-FD50-B97E62551767}"/>
                </a:ext>
              </a:extLst>
            </p:cNvPr>
            <p:cNvSpPr/>
            <p:nvPr/>
          </p:nvSpPr>
          <p:spPr>
            <a:xfrm>
              <a:off x="1188717" y="3193757"/>
              <a:ext cx="637303" cy="637303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0F1390-3724-470D-07C1-B065A45E23DB}"/>
                </a:ext>
              </a:extLst>
            </p:cNvPr>
            <p:cNvSpPr/>
            <p:nvPr/>
          </p:nvSpPr>
          <p:spPr>
            <a:xfrm>
              <a:off x="2176538" y="2933041"/>
              <a:ext cx="4922918" cy="1158734"/>
            </a:xfrm>
            <a:custGeom>
              <a:avLst/>
              <a:gdLst>
                <a:gd name="connsiteX0" fmla="*/ 0 w 4922918"/>
                <a:gd name="connsiteY0" fmla="*/ 0 h 1158734"/>
                <a:gd name="connsiteX1" fmla="*/ 4922918 w 4922918"/>
                <a:gd name="connsiteY1" fmla="*/ 0 h 1158734"/>
                <a:gd name="connsiteX2" fmla="*/ 4922918 w 4922918"/>
                <a:gd name="connsiteY2" fmla="*/ 1158734 h 1158734"/>
                <a:gd name="connsiteX3" fmla="*/ 0 w 4922918"/>
                <a:gd name="connsiteY3" fmla="*/ 1158734 h 1158734"/>
                <a:gd name="connsiteX4" fmla="*/ 0 w 4922918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918" h="1158734">
                  <a:moveTo>
                    <a:pt x="0" y="0"/>
                  </a:moveTo>
                  <a:lnTo>
                    <a:pt x="4922918" y="0"/>
                  </a:lnTo>
                  <a:lnTo>
                    <a:pt x="4922918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b="1" kern="1200" noProof="0" dirty="0">
                  <a:latin typeface="+mj-lt"/>
                  <a:cs typeface="Arial" panose="020B0604020202020204" pitchFamily="34" charset="0"/>
                </a:rPr>
                <a:t>Report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DA6A1A-B443-4CAF-0E7B-D07A9D7F0727}"/>
                </a:ext>
              </a:extLst>
            </p:cNvPr>
            <p:cNvSpPr/>
            <p:nvPr/>
          </p:nvSpPr>
          <p:spPr>
            <a:xfrm>
              <a:off x="4178106" y="2933041"/>
              <a:ext cx="7598603" cy="1158734"/>
            </a:xfrm>
            <a:custGeom>
              <a:avLst/>
              <a:gdLst>
                <a:gd name="connsiteX0" fmla="*/ 0 w 4677253"/>
                <a:gd name="connsiteY0" fmla="*/ 0 h 1158734"/>
                <a:gd name="connsiteX1" fmla="*/ 4677253 w 4677253"/>
                <a:gd name="connsiteY1" fmla="*/ 0 h 1158734"/>
                <a:gd name="connsiteX2" fmla="*/ 4677253 w 4677253"/>
                <a:gd name="connsiteY2" fmla="*/ 1158734 h 1158734"/>
                <a:gd name="connsiteX3" fmla="*/ 0 w 4677253"/>
                <a:gd name="connsiteY3" fmla="*/ 1158734 h 1158734"/>
                <a:gd name="connsiteX4" fmla="*/ 0 w 4677253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253" h="1158734">
                  <a:moveTo>
                    <a:pt x="0" y="0"/>
                  </a:moveTo>
                  <a:lnTo>
                    <a:pt x="4677253" y="0"/>
                  </a:lnTo>
                  <a:lnTo>
                    <a:pt x="4677253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kern="1200" noProof="0" dirty="0">
                  <a:cs typeface="Arial" panose="020B0604020202020204" pitchFamily="34" charset="0"/>
                </a:rPr>
                <a:t>to </a:t>
              </a:r>
              <a:r>
                <a:rPr lang="en-AU" sz="3200" kern="1200" noProof="0" dirty="0" err="1">
                  <a:cs typeface="Arial" panose="020B0604020202020204" pitchFamily="34" charset="0"/>
                </a:rPr>
                <a:t>Scamwatch</a:t>
              </a:r>
              <a:r>
                <a:rPr lang="en-AU" sz="3200" kern="1200" noProof="0" dirty="0">
                  <a:cs typeface="Arial" panose="020B0604020202020204" pitchFamily="34" charset="0"/>
                </a:rPr>
                <a:t> online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56ADF8A-F58E-43F4-18C9-98605658C96D}"/>
                </a:ext>
              </a:extLst>
            </p:cNvPr>
            <p:cNvSpPr/>
            <p:nvPr/>
          </p:nvSpPr>
          <p:spPr>
            <a:xfrm>
              <a:off x="838200" y="4381459"/>
              <a:ext cx="10939818" cy="11587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575B94-DB90-E545-8578-6BB731C87267}"/>
                </a:ext>
              </a:extLst>
            </p:cNvPr>
            <p:cNvSpPr/>
            <p:nvPr/>
          </p:nvSpPr>
          <p:spPr>
            <a:xfrm>
              <a:off x="2176538" y="4381459"/>
              <a:ext cx="4922918" cy="1158734"/>
            </a:xfrm>
            <a:custGeom>
              <a:avLst/>
              <a:gdLst>
                <a:gd name="connsiteX0" fmla="*/ 0 w 4922918"/>
                <a:gd name="connsiteY0" fmla="*/ 0 h 1158734"/>
                <a:gd name="connsiteX1" fmla="*/ 4922918 w 4922918"/>
                <a:gd name="connsiteY1" fmla="*/ 0 h 1158734"/>
                <a:gd name="connsiteX2" fmla="*/ 4922918 w 4922918"/>
                <a:gd name="connsiteY2" fmla="*/ 1158734 h 1158734"/>
                <a:gd name="connsiteX3" fmla="*/ 0 w 4922918"/>
                <a:gd name="connsiteY3" fmla="*/ 1158734 h 1158734"/>
                <a:gd name="connsiteX4" fmla="*/ 0 w 4922918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918" h="1158734">
                  <a:moveTo>
                    <a:pt x="0" y="0"/>
                  </a:moveTo>
                  <a:lnTo>
                    <a:pt x="4922918" y="0"/>
                  </a:lnTo>
                  <a:lnTo>
                    <a:pt x="4922918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b="1" kern="1200" noProof="0" dirty="0">
                  <a:latin typeface="+mj-lt"/>
                  <a:cs typeface="Arial" panose="020B0604020202020204" pitchFamily="34" charset="0"/>
                </a:rPr>
                <a:t>Call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5C19A7-9CA7-5BD3-EF5A-74558CDCF8A8}"/>
                </a:ext>
              </a:extLst>
            </p:cNvPr>
            <p:cNvSpPr/>
            <p:nvPr/>
          </p:nvSpPr>
          <p:spPr>
            <a:xfrm>
              <a:off x="4178106" y="4381459"/>
              <a:ext cx="7598603" cy="1158734"/>
            </a:xfrm>
            <a:custGeom>
              <a:avLst/>
              <a:gdLst>
                <a:gd name="connsiteX0" fmla="*/ 0 w 4677253"/>
                <a:gd name="connsiteY0" fmla="*/ 0 h 1158734"/>
                <a:gd name="connsiteX1" fmla="*/ 4677253 w 4677253"/>
                <a:gd name="connsiteY1" fmla="*/ 0 h 1158734"/>
                <a:gd name="connsiteX2" fmla="*/ 4677253 w 4677253"/>
                <a:gd name="connsiteY2" fmla="*/ 1158734 h 1158734"/>
                <a:gd name="connsiteX3" fmla="*/ 0 w 4677253"/>
                <a:gd name="connsiteY3" fmla="*/ 1158734 h 1158734"/>
                <a:gd name="connsiteX4" fmla="*/ 0 w 4677253"/>
                <a:gd name="connsiteY4" fmla="*/ 0 h 11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253" h="1158734">
                  <a:moveTo>
                    <a:pt x="0" y="0"/>
                  </a:moveTo>
                  <a:lnTo>
                    <a:pt x="4677253" y="0"/>
                  </a:lnTo>
                  <a:lnTo>
                    <a:pt x="4677253" y="1158734"/>
                  </a:lnTo>
                  <a:lnTo>
                    <a:pt x="0" y="1158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33" tIns="122633" rIns="122633" bIns="12263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200" kern="1200" noProof="0" dirty="0">
                  <a:cs typeface="Arial" panose="020B0604020202020204" pitchFamily="34" charset="0"/>
                </a:rPr>
                <a:t>IDCARE on 1800 595 160 if you've given a scammer your personal details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F783F5-0BB9-2332-EDF6-1F8424A9D97C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4A16C-914B-4E15-CA24-8FBFE16C3555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2" name="Rectangle 21" descr="Envelope">
            <a:extLst>
              <a:ext uri="{FF2B5EF4-FFF2-40B4-BE49-F238E27FC236}">
                <a16:creationId xmlns:a16="http://schemas.microsoft.com/office/drawing/2014/main" id="{A2A83D05-0764-8367-5E76-BB3FD96A9690}"/>
              </a:ext>
            </a:extLst>
          </p:cNvPr>
          <p:cNvSpPr/>
          <p:nvPr/>
        </p:nvSpPr>
        <p:spPr>
          <a:xfrm>
            <a:off x="1007336" y="2059442"/>
            <a:ext cx="637303" cy="63730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 noProof="0" dirty="0"/>
          </a:p>
        </p:txBody>
      </p:sp>
      <p:sp>
        <p:nvSpPr>
          <p:cNvPr id="23" name="Rectangle 22" descr="Receiver">
            <a:extLst>
              <a:ext uri="{FF2B5EF4-FFF2-40B4-BE49-F238E27FC236}">
                <a16:creationId xmlns:a16="http://schemas.microsoft.com/office/drawing/2014/main" id="{DCF53EF2-3C4F-7347-CE04-CFDD1D634D6E}"/>
              </a:ext>
            </a:extLst>
          </p:cNvPr>
          <p:cNvSpPr/>
          <p:nvPr/>
        </p:nvSpPr>
        <p:spPr>
          <a:xfrm>
            <a:off x="1046552" y="4934606"/>
            <a:ext cx="637303" cy="63730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4D1AF4-DE4C-054D-CDDA-1127362A7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74393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EC42-3A72-A856-366D-B9F3650C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noProof="0" dirty="0">
                <a:solidFill>
                  <a:srgbClr val="1962B2"/>
                </a:solidFill>
              </a:rPr>
              <a:t>Where to find help to get and stay safe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51593-2021-0303-5714-CA201608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noProof="0" dirty="0"/>
              <a:t>WA Digital Inclusion Project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D761880-E186-3FFD-523D-21E6CF718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noProof="0" dirty="0"/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6FBF722-7C7F-FDF9-A2AB-2F67207C1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CD732CF-05B5-44F6-8B3F-52A906295270}" type="slidenum">
              <a:rPr lang="en-AU" noProof="0"/>
              <a:pPr>
                <a:spcAft>
                  <a:spcPts val="600"/>
                </a:spcAft>
                <a:defRPr/>
              </a:pPr>
              <a:t>24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89816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3796-5ABF-6339-C4CB-F6C8EDAF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621306" cy="711843"/>
          </a:xfrm>
        </p:spPr>
        <p:txBody>
          <a:bodyPr/>
          <a:lstStyle/>
          <a:p>
            <a:r>
              <a:rPr lang="en-AU" noProof="0" dirty="0"/>
              <a:t>The WA Digital Inclusion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25B4D-5051-3AF4-2A3A-65296E0A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B5FC-47F2-F9C0-6CF3-22FDC6D16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097261-AB5A-4C34-B9F2-CE1C1D3F8165}" type="slidenum">
              <a:rPr lang="en-AU" noProof="0" smtClean="0"/>
              <a:pPr>
                <a:defRPr/>
              </a:pPr>
              <a:t>25</a:t>
            </a:fld>
            <a:endParaRPr lang="en-AU" noProof="0" dirty="0"/>
          </a:p>
        </p:txBody>
      </p:sp>
      <p:pic>
        <p:nvPicPr>
          <p:cNvPr id="7" name="Online Media 6" title="WA Digital Inclusion Project: eSafety">
            <a:hlinkClick r:id="" action="ppaction://media"/>
            <a:extLst>
              <a:ext uri="{FF2B5EF4-FFF2-40B4-BE49-F238E27FC236}">
                <a16:creationId xmlns:a16="http://schemas.microsoft.com/office/drawing/2014/main" id="{A7F32967-6127-4138-6566-9CB755B820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2184" y="1425360"/>
            <a:ext cx="8127632" cy="45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BF11-2E8E-AD1D-F891-09A31A08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08" y="-5716"/>
            <a:ext cx="9228138" cy="1325563"/>
          </a:xfrm>
        </p:spPr>
        <p:txBody>
          <a:bodyPr/>
          <a:lstStyle/>
          <a:p>
            <a:pPr algn="ctr"/>
            <a:r>
              <a:rPr lang="en-AU" sz="5400" noProof="0" dirty="0">
                <a:latin typeface="+mn-lt"/>
                <a:cs typeface="Arial" panose="020B0604020202020204" pitchFamily="34" charset="0"/>
              </a:rPr>
              <a:t>Helpful Links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4E7F5-B747-0F8F-7318-B33FB140966C}"/>
              </a:ext>
            </a:extLst>
          </p:cNvPr>
          <p:cNvSpPr/>
          <p:nvPr/>
        </p:nvSpPr>
        <p:spPr>
          <a:xfrm>
            <a:off x="814388" y="6396831"/>
            <a:ext cx="8596898" cy="461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5098B-CA51-A400-5F8A-27A3063C05E7}"/>
              </a:ext>
            </a:extLst>
          </p:cNvPr>
          <p:cNvSpPr/>
          <p:nvPr/>
        </p:nvSpPr>
        <p:spPr>
          <a:xfrm>
            <a:off x="10536702" y="0"/>
            <a:ext cx="1655298" cy="1331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5122" name="Picture 2" descr="WA Digital Inclusion Project logo">
            <a:extLst>
              <a:ext uri="{FF2B5EF4-FFF2-40B4-BE49-F238E27FC236}">
                <a16:creationId xmlns:a16="http://schemas.microsoft.com/office/drawing/2014/main" id="{8D1FF03C-3900-D124-3DB5-5A31ED62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" y="1170291"/>
            <a:ext cx="4734451" cy="25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 photo description available.">
            <a:extLst>
              <a:ext uri="{FF2B5EF4-FFF2-40B4-BE49-F238E27FC236}">
                <a16:creationId xmlns:a16="http://schemas.microsoft.com/office/drawing/2014/main" id="{9D31FEB1-6325-C672-B5CB-50D877F3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13" y="1075578"/>
            <a:ext cx="2525333" cy="25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B10A91-DC1C-E83A-1F14-C08065752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757" y="3237833"/>
            <a:ext cx="2251889" cy="483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AB43C8-68E6-5D68-BC9D-7C8DAAC1A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8" y="4185359"/>
            <a:ext cx="6074473" cy="1535306"/>
          </a:xfrm>
          <a:prstGeom prst="rect">
            <a:avLst/>
          </a:prstGeom>
        </p:spPr>
      </p:pic>
      <p:pic>
        <p:nvPicPr>
          <p:cNvPr id="5130" name="Picture 10" descr="NBN logo, link to homepage">
            <a:extLst>
              <a:ext uri="{FF2B5EF4-FFF2-40B4-BE49-F238E27FC236}">
                <a16:creationId xmlns:a16="http://schemas.microsoft.com/office/drawing/2014/main" id="{1F29A443-1D2C-02A7-9FD7-E44C0CC6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63" y="4739180"/>
            <a:ext cx="2834245" cy="11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410C8-474B-426F-AFF1-C136330EB442}"/>
              </a:ext>
            </a:extLst>
          </p:cNvPr>
          <p:cNvSpPr txBox="1"/>
          <p:nvPr/>
        </p:nvSpPr>
        <p:spPr>
          <a:xfrm>
            <a:off x="938601" y="3536557"/>
            <a:ext cx="4174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https://digitalinclusionwa.org.au/learn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2E64-F6DB-284A-3E62-CBA22FD5EE69}"/>
              </a:ext>
            </a:extLst>
          </p:cNvPr>
          <p:cNvSpPr txBox="1"/>
          <p:nvPr/>
        </p:nvSpPr>
        <p:spPr>
          <a:xfrm>
            <a:off x="7691871" y="3693682"/>
            <a:ext cx="3000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https://www.esafety.gov.au/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F18DE-E42E-1473-DF94-F7CCA5CAB0DC}"/>
              </a:ext>
            </a:extLst>
          </p:cNvPr>
          <p:cNvSpPr txBox="1"/>
          <p:nvPr/>
        </p:nvSpPr>
        <p:spPr>
          <a:xfrm>
            <a:off x="1363001" y="5568601"/>
            <a:ext cx="4977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https://www.scamwatch.gov.au/types-of-scams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90C6C-2EEE-0B13-866B-0BD48D44372C}"/>
              </a:ext>
            </a:extLst>
          </p:cNvPr>
          <p:cNvSpPr txBox="1"/>
          <p:nvPr/>
        </p:nvSpPr>
        <p:spPr>
          <a:xfrm>
            <a:off x="5683336" y="6050306"/>
            <a:ext cx="6759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noProof="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https://www.nbnco.com.au/learn/protect-yourself-from-scams</a:t>
            </a:r>
            <a:endParaRPr lang="en-AU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2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A90A-5262-0E4F-67FA-93F6B016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1BFA-FE60-4D51-D4A0-EEA088C5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Session Objectives 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724AB-F697-ED55-A045-01A7C0BA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</a:rPr>
              <a:t>Understand </a:t>
            </a:r>
            <a:r>
              <a:rPr lang="en-AU" b="1" i="0" noProof="0" dirty="0" err="1">
                <a:solidFill>
                  <a:srgbClr val="242424"/>
                </a:solidFill>
                <a:effectLst/>
              </a:rPr>
              <a:t>eSafety</a:t>
            </a:r>
            <a:r>
              <a:rPr lang="en-AU" dirty="0">
                <a:solidFill>
                  <a:srgbClr val="242424"/>
                </a:solidFill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</a:rPr>
              <a:t>Learn what eSafety is and why it's important.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</a:rPr>
              <a:t>Recognise and Respond to Scams</a:t>
            </a:r>
            <a:r>
              <a:rPr lang="en-AU" dirty="0">
                <a:solidFill>
                  <a:srgbClr val="242424"/>
                </a:solidFill>
              </a:rPr>
              <a:t>.</a:t>
            </a:r>
            <a:r>
              <a:rPr lang="en-AU" b="0" i="0" noProof="0" dirty="0">
                <a:solidFill>
                  <a:srgbClr val="242424"/>
                </a:solidFill>
                <a:effectLst/>
              </a:rPr>
              <a:t> 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</a:rPr>
              <a:t>Identify six common scams</a:t>
            </a:r>
            <a:r>
              <a:rPr lang="en-AU" dirty="0">
                <a:solidFill>
                  <a:srgbClr val="242424"/>
                </a:solidFill>
              </a:rPr>
              <a:t>,</a:t>
            </a:r>
            <a:r>
              <a:rPr lang="en-AU" b="0" i="0" noProof="0" dirty="0">
                <a:solidFill>
                  <a:srgbClr val="242424"/>
                </a:solidFill>
                <a:effectLst/>
              </a:rPr>
              <a:t> and 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dirty="0">
                <a:solidFill>
                  <a:srgbClr val="242424"/>
                </a:solidFill>
              </a:rPr>
              <a:t>Learn</a:t>
            </a:r>
            <a:r>
              <a:rPr lang="en-AU" b="0" i="0" noProof="0" dirty="0">
                <a:solidFill>
                  <a:srgbClr val="242424"/>
                </a:solidFill>
                <a:effectLst/>
              </a:rPr>
              <a:t> how to stay safe online, including creating strong passwords and reporting phishing.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</a:rPr>
              <a:t>Access Resources</a:t>
            </a:r>
            <a:r>
              <a:rPr lang="en-AU" dirty="0">
                <a:solidFill>
                  <a:srgbClr val="242424"/>
                </a:solidFill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</a:rPr>
              <a:t>Discover digital upskilling resources and helpful links for further learning.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D18C2-ED26-0510-2B79-CBDDF5176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9A889-BC54-BEA2-D3DA-027045E40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0517" y="3758911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noProof="0" dirty="0"/>
              <a:t>Thank you!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8468" y="5393027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Session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Today, we will cover: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Understand </a:t>
            </a:r>
            <a:r>
              <a:rPr lang="en-AU" b="1" i="0" noProof="0" dirty="0" err="1">
                <a:solidFill>
                  <a:srgbClr val="242424"/>
                </a:solidFill>
                <a:effectLst/>
                <a:latin typeface="+mj-lt"/>
              </a:rPr>
              <a:t>eSafety</a:t>
            </a:r>
            <a:r>
              <a:rPr lang="en-AU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Learn what eSafety is and why it's important.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Recognise and Respond to Scams</a:t>
            </a:r>
            <a:r>
              <a:rPr lang="en-AU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Identify six common scams, and</a:t>
            </a: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dirty="0">
                <a:solidFill>
                  <a:srgbClr val="242424"/>
                </a:solidFill>
                <a:latin typeface="+mj-lt"/>
              </a:rPr>
              <a:t>Learn </a:t>
            </a: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how to stay safe online, including creating strong passwords and reporting phishing.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b="1" i="0" noProof="0" dirty="0">
                <a:solidFill>
                  <a:srgbClr val="242424"/>
                </a:solidFill>
                <a:effectLst/>
                <a:latin typeface="+mj-lt"/>
              </a:rPr>
              <a:t>Access Resources</a:t>
            </a:r>
            <a:endParaRPr lang="en-AU" dirty="0">
              <a:solidFill>
                <a:srgbClr val="242424"/>
              </a:solidFill>
              <a:latin typeface="+mj-lt"/>
            </a:endParaRP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AU" b="0" i="0" noProof="0" dirty="0">
                <a:solidFill>
                  <a:srgbClr val="242424"/>
                </a:solidFill>
                <a:effectLst/>
                <a:latin typeface="+mj-lt"/>
              </a:rPr>
              <a:t>Discover digital upskilling resources and helpful links for further learning.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CC52-1DA9-B140-52E0-F92DA0FD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noProof="0" dirty="0">
                <a:solidFill>
                  <a:srgbClr val="1962B2"/>
                </a:solidFill>
              </a:rPr>
              <a:t>eSafety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07F45-ECA4-ED3A-D0C8-DBF3F27F9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noProof="0" dirty="0"/>
              <a:t>WA Digital Inclusion Project | Community Champions Program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D11BC63-8A42-F4D7-AC6F-3EFB8603E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CD732CF-05B5-44F6-8B3F-52A906295270}" type="slidenum">
              <a:rPr lang="en-AU" noProof="0"/>
              <a:pPr>
                <a:spcAft>
                  <a:spcPts val="600"/>
                </a:spcAft>
                <a:defRPr/>
              </a:pPr>
              <a:t>4</a:t>
            </a:fld>
            <a:endParaRPr lang="en-AU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33101B-584C-FAEE-F139-1E68A92DBA45}"/>
              </a:ext>
            </a:extLst>
          </p:cNvPr>
          <p:cNvSpPr txBox="1">
            <a:spLocks/>
          </p:cNvSpPr>
          <p:nvPr/>
        </p:nvSpPr>
        <p:spPr bwMode="auto">
          <a:xfrm>
            <a:off x="831850" y="4562475"/>
            <a:ext cx="105156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noProof="0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9898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70405-FB34-8712-1752-992C49B22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8A69A-27E0-9F52-83C7-FF6BF9390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6459" r="46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94C06-AA9E-EF8C-7113-E9E886C7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AU" sz="6000" noProof="0" dirty="0">
                <a:solidFill>
                  <a:srgbClr val="FFFFFF"/>
                </a:solidFill>
              </a:rPr>
              <a:t>What is eSafety?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DB40FF-A981-88BB-6E52-EA95806D23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90883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294C-9525-BA49-8C84-0D8176EE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07E9-37DF-3DAC-1C90-495A02D9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18065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AU" sz="4000" kern="1200" noProof="0" dirty="0">
                <a:latin typeface="+mn-lt"/>
                <a:cs typeface="Arial" panose="020B0604020202020204" pitchFamily="34" charset="0"/>
              </a:rPr>
              <a:t>Types of Scams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7E48E08-5C29-32E7-1D89-579904DCE36F}"/>
              </a:ext>
            </a:extLst>
          </p:cNvPr>
          <p:cNvSpPr txBox="1"/>
          <p:nvPr/>
        </p:nvSpPr>
        <p:spPr>
          <a:xfrm>
            <a:off x="8273665" y="6265474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9pPr>
          </a:lstStyle>
          <a:p>
            <a:r>
              <a:rPr lang="en-AU" sz="1400" noProof="0" dirty="0">
                <a:latin typeface="Aptos" panose="020B0004020202020204" pitchFamily="34" charset="0"/>
              </a:rPr>
              <a:t>Source: NBN Scam Awareness Resources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CF244F-4CE9-6D47-150A-046F76B7C4EA}"/>
              </a:ext>
            </a:extLst>
          </p:cNvPr>
          <p:cNvGrpSpPr/>
          <p:nvPr/>
        </p:nvGrpSpPr>
        <p:grpSpPr>
          <a:xfrm>
            <a:off x="4606744" y="1229619"/>
            <a:ext cx="2870408" cy="2452185"/>
            <a:chOff x="4436781" y="1731585"/>
            <a:chExt cx="2870408" cy="24521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F5B2EA-4B6D-CE02-AE5C-635D2619D608}"/>
                </a:ext>
              </a:extLst>
            </p:cNvPr>
            <p:cNvGrpSpPr/>
            <p:nvPr/>
          </p:nvGrpSpPr>
          <p:grpSpPr>
            <a:xfrm>
              <a:off x="5030425" y="1731585"/>
              <a:ext cx="1578417" cy="1578417"/>
              <a:chOff x="5030425" y="1731585"/>
              <a:chExt cx="1578417" cy="1578417"/>
            </a:xfrm>
          </p:grpSpPr>
          <p:pic>
            <p:nvPicPr>
              <p:cNvPr id="7" name="Graphic 6" descr="Laptop outline">
                <a:extLst>
                  <a:ext uri="{FF2B5EF4-FFF2-40B4-BE49-F238E27FC236}">
                    <a16:creationId xmlns:a16="http://schemas.microsoft.com/office/drawing/2014/main" id="{C4D83E2D-FBC4-C0FA-02F2-3E9DFA0AE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130014" y="1767316"/>
                <a:ext cx="1379238" cy="1379238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EF52F8F-4AA4-374B-6740-7290B8C5D8B9}"/>
                  </a:ext>
                </a:extLst>
              </p:cNvPr>
              <p:cNvSpPr/>
              <p:nvPr/>
            </p:nvSpPr>
            <p:spPr>
              <a:xfrm>
                <a:off x="5030425" y="1731585"/>
                <a:ext cx="1578417" cy="1578417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noProof="0" dirty="0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E541D39-2038-3724-628D-D09562D1AA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36781" y="3782798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2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Remote Access &amp; Hacking Scams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5F9FF9-BF54-4EA5-A0E7-9E5138DAFE3F}"/>
              </a:ext>
            </a:extLst>
          </p:cNvPr>
          <p:cNvGrpSpPr/>
          <p:nvPr/>
        </p:nvGrpSpPr>
        <p:grpSpPr>
          <a:xfrm>
            <a:off x="8273665" y="1229285"/>
            <a:ext cx="2870408" cy="2527017"/>
            <a:chOff x="8063813" y="1731585"/>
            <a:chExt cx="2870408" cy="25270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4913C1-8008-E978-896B-1915D9BF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261" t="55431" r="74724" b="8512"/>
            <a:stretch/>
          </p:blipFill>
          <p:spPr>
            <a:xfrm>
              <a:off x="8612752" y="1731585"/>
              <a:ext cx="1772530" cy="1706134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4F6810F2-9E87-583A-61CE-B61A0BB1D1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63813" y="3857630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2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Online Shopping Scams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FCE16-EAC2-3148-5A46-F8E766CA9201}"/>
              </a:ext>
            </a:extLst>
          </p:cNvPr>
          <p:cNvGrpSpPr/>
          <p:nvPr/>
        </p:nvGrpSpPr>
        <p:grpSpPr>
          <a:xfrm>
            <a:off x="775469" y="3934927"/>
            <a:ext cx="2870408" cy="2222873"/>
            <a:chOff x="775469" y="3844863"/>
            <a:chExt cx="2870408" cy="2222873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EEFA5A1-0D47-1A61-BA94-C790A5741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8781" y="3844863"/>
              <a:ext cx="1702884" cy="1702884"/>
            </a:xfrm>
            <a:prstGeom prst="rect">
              <a:avLst/>
            </a:prstGeom>
          </p:spPr>
        </p:pic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414E0D3B-076B-C13C-24E7-086F2EF6F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5469" y="5666764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Phishing Scams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D31FDA-6F56-264D-24C9-97D7C3115B18}"/>
              </a:ext>
            </a:extLst>
          </p:cNvPr>
          <p:cNvGrpSpPr/>
          <p:nvPr/>
        </p:nvGrpSpPr>
        <p:grpSpPr>
          <a:xfrm>
            <a:off x="4554392" y="3929178"/>
            <a:ext cx="2870408" cy="2150620"/>
            <a:chOff x="4418463" y="4025058"/>
            <a:chExt cx="2870408" cy="2150620"/>
          </a:xfrm>
        </p:grpSpPr>
        <p:pic>
          <p:nvPicPr>
            <p:cNvPr id="22" name="Picture 21" descr="Shape, icon&#10;&#10;Description automatically generated">
              <a:extLst>
                <a:ext uri="{FF2B5EF4-FFF2-40B4-BE49-F238E27FC236}">
                  <a16:creationId xmlns:a16="http://schemas.microsoft.com/office/drawing/2014/main" id="{C879ABEC-8E6E-7747-ACE2-2E7BF22BA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0421" y="4025058"/>
              <a:ext cx="1702884" cy="1702884"/>
            </a:xfrm>
            <a:prstGeom prst="rect">
              <a:avLst/>
            </a:prstGeom>
          </p:spPr>
        </p:pic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13C674AD-D789-4902-B4D6-2EFDA98FE9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8463" y="5774706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Romance Scams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E90F0C-F9AE-0C30-3A9B-45CD5D79E390}"/>
              </a:ext>
            </a:extLst>
          </p:cNvPr>
          <p:cNvGrpSpPr/>
          <p:nvPr/>
        </p:nvGrpSpPr>
        <p:grpSpPr>
          <a:xfrm>
            <a:off x="8277100" y="3999903"/>
            <a:ext cx="2870408" cy="2122480"/>
            <a:chOff x="8419278" y="3899393"/>
            <a:chExt cx="2870408" cy="2122480"/>
          </a:xfrm>
        </p:grpSpPr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931C0A51-64D7-03DA-29F2-486677BB5E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9278" y="5620901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Gift Card Scams</a:t>
              </a:r>
            </a:p>
          </p:txBody>
        </p:sp>
        <p:pic>
          <p:nvPicPr>
            <p:cNvPr id="36" name="Graphic 2" descr="Present outline">
              <a:extLst>
                <a:ext uri="{FF2B5EF4-FFF2-40B4-BE49-F238E27FC236}">
                  <a16:creationId xmlns:a16="http://schemas.microsoft.com/office/drawing/2014/main" id="{52B7B0F3-9C75-AB75-EC5E-79B2455B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75029" y="3929178"/>
              <a:ext cx="1249368" cy="1249368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C80240-2E43-8D40-2E16-06C00DB330AD}"/>
                </a:ext>
              </a:extLst>
            </p:cNvPr>
            <p:cNvSpPr/>
            <p:nvPr/>
          </p:nvSpPr>
          <p:spPr>
            <a:xfrm>
              <a:off x="9016717" y="3899393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36B4B4-3D4B-3937-6403-67BF83AADBD5}"/>
              </a:ext>
            </a:extLst>
          </p:cNvPr>
          <p:cNvGrpSpPr/>
          <p:nvPr/>
        </p:nvGrpSpPr>
        <p:grpSpPr>
          <a:xfrm>
            <a:off x="775469" y="1187648"/>
            <a:ext cx="2870408" cy="2166841"/>
            <a:chOff x="775469" y="1187648"/>
            <a:chExt cx="2870408" cy="2166841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5245505-7A6E-6D8B-4A08-BD96065734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5469" y="2953517"/>
              <a:ext cx="2870408" cy="40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70000" lnSpcReduction="20000"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Kanit" charset="-34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AU" sz="2800" b="0" noProof="0" dirty="0">
                  <a:solidFill>
                    <a:srgbClr val="00B0F0"/>
                  </a:solidFill>
                  <a:latin typeface="+mn-lt"/>
                  <a:cs typeface="Arial" panose="020B0604020202020204" pitchFamily="34" charset="0"/>
                </a:rPr>
                <a:t>Investment Scams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B1D225-6AF6-3FC0-C91F-396CFFF1146D}"/>
                </a:ext>
              </a:extLst>
            </p:cNvPr>
            <p:cNvSpPr/>
            <p:nvPr/>
          </p:nvSpPr>
          <p:spPr>
            <a:xfrm>
              <a:off x="1421464" y="1187648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  <p:pic>
          <p:nvPicPr>
            <p:cNvPr id="40" name="Graphic 3" descr="Piggy Bank outline">
              <a:extLst>
                <a:ext uri="{FF2B5EF4-FFF2-40B4-BE49-F238E27FC236}">
                  <a16:creationId xmlns:a16="http://schemas.microsoft.com/office/drawing/2014/main" id="{24132452-15E1-6E77-5E14-8901FCF3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96310" y="1265351"/>
              <a:ext cx="1403572" cy="1403572"/>
            </a:xfrm>
            <a:prstGeom prst="rect">
              <a:avLst/>
            </a:prstGeom>
          </p:spPr>
        </p:pic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3A9D85-3AF2-C507-6313-230CE92BB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181226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3602-8E27-82D2-F127-EC42DCEA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cs typeface="Arial" panose="020B0604020202020204" pitchFamily="34" charset="0"/>
              </a:rPr>
              <a:t>Investment Scams</a:t>
            </a:r>
            <a:endParaRPr lang="en-AU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0DA151-2BC7-4865-B6F3-1549F66FB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5" y="1657141"/>
            <a:ext cx="4049486" cy="392922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Scammers try to convince you to invest money.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say you will get lots of money back with no (or very low) risks.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They may even have very convincing websites showing your ‘investment’.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9ACB-8C45-C546-BB0B-80BB6C549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7</a:t>
            </a:fld>
            <a:endParaRPr lang="en-AU" noProof="0" dirty="0"/>
          </a:p>
        </p:txBody>
      </p:sp>
      <p:pic>
        <p:nvPicPr>
          <p:cNvPr id="8" name="Picture 7" descr="Scam alert: Fake celebrity online investment scams | Scamwatch">
            <a:extLst>
              <a:ext uri="{FF2B5EF4-FFF2-40B4-BE49-F238E27FC236}">
                <a16:creationId xmlns:a16="http://schemas.microsoft.com/office/drawing/2014/main" id="{74B769C3-383E-DDBE-C8A7-2454D6FE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571" y="1492971"/>
            <a:ext cx="7077611" cy="4572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B79A2B-2125-E802-F366-DC99F9A2B27A}"/>
              </a:ext>
            </a:extLst>
          </p:cNvPr>
          <p:cNvGrpSpPr/>
          <p:nvPr/>
        </p:nvGrpSpPr>
        <p:grpSpPr>
          <a:xfrm>
            <a:off x="816199" y="334421"/>
            <a:ext cx="991536" cy="991535"/>
            <a:chOff x="1421464" y="1187648"/>
            <a:chExt cx="1578418" cy="157841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006C7F-D18D-1574-6C14-CC3B9796FCF6}"/>
                </a:ext>
              </a:extLst>
            </p:cNvPr>
            <p:cNvSpPr/>
            <p:nvPr/>
          </p:nvSpPr>
          <p:spPr>
            <a:xfrm>
              <a:off x="1421464" y="1187648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  <p:pic>
          <p:nvPicPr>
            <p:cNvPr id="13" name="Graphic 3" descr="Piggy Bank outline">
              <a:extLst>
                <a:ext uri="{FF2B5EF4-FFF2-40B4-BE49-F238E27FC236}">
                  <a16:creationId xmlns:a16="http://schemas.microsoft.com/office/drawing/2014/main" id="{F0436667-DAE0-7C53-9EC8-10A7BDC7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96310" y="1265351"/>
              <a:ext cx="1403572" cy="1403572"/>
            </a:xfrm>
            <a:prstGeom prst="rect">
              <a:avLst/>
            </a:prstGeom>
          </p:spPr>
        </p:pic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5175FE-44F9-4EB5-D858-AF25735A46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261517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9D593-AA17-E755-FC4E-231B85D2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E706-C81B-FDE5-5A88-54DF6F19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latin typeface="+mn-lt"/>
                <a:cs typeface="Arial" panose="020B0604020202020204" pitchFamily="34" charset="0"/>
              </a:rPr>
              <a:t>Remote Access &amp; Hacking Scams</a:t>
            </a:r>
            <a:endParaRPr lang="en-AU" noProof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30CECD-1948-9A9B-62BB-6DE619875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199" y="1657141"/>
            <a:ext cx="4191899" cy="39292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will call you or send you an email to contact you.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ask you to download something, usually pretending to 'fix' your computer.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allows them to access your device to steal information saved it.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0A0B2-DF0D-3677-2346-B835ABD20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8</a:t>
            </a:fld>
            <a:endParaRPr lang="en-AU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1D8B90-FB08-F8DD-9BA9-B15733B25B18}"/>
              </a:ext>
            </a:extLst>
          </p:cNvPr>
          <p:cNvGrpSpPr/>
          <p:nvPr/>
        </p:nvGrpSpPr>
        <p:grpSpPr>
          <a:xfrm>
            <a:off x="818076" y="355832"/>
            <a:ext cx="915804" cy="915804"/>
            <a:chOff x="5030425" y="1731585"/>
            <a:chExt cx="1578417" cy="1578417"/>
          </a:xfrm>
        </p:grpSpPr>
        <p:pic>
          <p:nvPicPr>
            <p:cNvPr id="4" name="Graphic 3" descr="Laptop outline">
              <a:extLst>
                <a:ext uri="{FF2B5EF4-FFF2-40B4-BE49-F238E27FC236}">
                  <a16:creationId xmlns:a16="http://schemas.microsoft.com/office/drawing/2014/main" id="{DF17DD5D-D472-937A-CF50-4DFF6963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30014" y="1767316"/>
              <a:ext cx="1379238" cy="137923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860F6C-AC18-29F2-CA9A-CDBB99C5530A}"/>
                </a:ext>
              </a:extLst>
            </p:cNvPr>
            <p:cNvSpPr/>
            <p:nvPr/>
          </p:nvSpPr>
          <p:spPr>
            <a:xfrm>
              <a:off x="5030425" y="1731585"/>
              <a:ext cx="1578417" cy="157841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BCEA7D-D627-ABBD-2EC4-94CCB0B3EACD}"/>
              </a:ext>
            </a:extLst>
          </p:cNvPr>
          <p:cNvGrpSpPr/>
          <p:nvPr/>
        </p:nvGrpSpPr>
        <p:grpSpPr>
          <a:xfrm>
            <a:off x="5311381" y="1189452"/>
            <a:ext cx="6004761" cy="5230222"/>
            <a:chOff x="5311381" y="1189452"/>
            <a:chExt cx="6004761" cy="5230222"/>
          </a:xfrm>
        </p:grpSpPr>
        <p:pic>
          <p:nvPicPr>
            <p:cNvPr id="1026" name="Picture 2" descr="Tech support scams scare you into thinking there's a problem with your computer, often by showing you fake malware warnings.">
              <a:extLst>
                <a:ext uri="{FF2B5EF4-FFF2-40B4-BE49-F238E27FC236}">
                  <a16:creationId xmlns:a16="http://schemas.microsoft.com/office/drawing/2014/main" id="{2D5B6164-6FC9-6F83-B85E-963B63358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381" y="1189452"/>
              <a:ext cx="6004761" cy="523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F9A439-7CDF-155E-3F88-33F3609A71EA}"/>
                </a:ext>
              </a:extLst>
            </p:cNvPr>
            <p:cNvSpPr/>
            <p:nvPr/>
          </p:nvSpPr>
          <p:spPr>
            <a:xfrm>
              <a:off x="8906022" y="3711847"/>
              <a:ext cx="1294227" cy="244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A118F7-BD84-7B67-4EF3-9FC1ACB2A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17890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54134-7D0C-5E32-1382-E0F72A592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9F41-626A-050B-F482-E378DCF7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r>
              <a:rPr lang="en-AU" noProof="0" dirty="0">
                <a:cs typeface="Arial" panose="020B0604020202020204" pitchFamily="34" charset="0"/>
              </a:rPr>
              <a:t>Online Shopping Scams</a:t>
            </a:r>
            <a:endParaRPr lang="en-AU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46186-C9D8-5984-13FC-1F649770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3" y="1786597"/>
            <a:ext cx="3333770" cy="35169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Scammers create fake ads or websites selling products.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noProof="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They will take your money and never provide you with the product.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1408-CAF9-3655-BB59-4DE809076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noProof="0" smtClean="0"/>
              <a:pPr>
                <a:defRPr/>
              </a:pPr>
              <a:t>9</a:t>
            </a:fld>
            <a:endParaRPr lang="en-AU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4A721-EC26-12D6-70AA-9A6F3DB33F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1" t="55431" r="74724" b="8512"/>
          <a:stretch/>
        </p:blipFill>
        <p:spPr>
          <a:xfrm>
            <a:off x="816199" y="248776"/>
            <a:ext cx="1062666" cy="1022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1FA298-7390-652D-854E-FF6193A5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70" y="1271636"/>
            <a:ext cx="8042030" cy="517730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D811D4-BE10-9E6F-1314-E3C4C000C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noProof="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</p:spTree>
    <p:extLst>
      <p:ext uri="{BB962C8B-B14F-4D97-AF65-F5344CB8AC3E}">
        <p14:creationId xmlns:p14="http://schemas.microsoft.com/office/powerpoint/2010/main" val="3570097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82A43FA8-0916-46D8-B1E3-9E09947384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5F0EC-4162-4B8B-9712-E07DF29BF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9F94-7331-49BD-9671-74CB8D709703}">
  <ds:schemaRefs>
    <ds:schemaRef ds:uri="http://www.w3.org/XML/1998/namespace"/>
    <ds:schemaRef ds:uri="http://purl.org/dc/elements/1.1/"/>
    <ds:schemaRef ds:uri="5e5d6256-5200-4c34-82a9-8b0b259790b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cc45243-29f6-4a1c-995b-35ed14ae441a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Widescreen</PresentationFormat>
  <Paragraphs>278</Paragraphs>
  <Slides>28</Slides>
  <Notes>28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Kanit</vt:lpstr>
      <vt:lpstr>Arial</vt:lpstr>
      <vt:lpstr>Calibri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Digital Skills - eSafety &amp; Online Resources Community Champions Program</vt:lpstr>
      <vt:lpstr>Acknowledgement of Country</vt:lpstr>
      <vt:lpstr>Session Overview</vt:lpstr>
      <vt:lpstr>eSafety</vt:lpstr>
      <vt:lpstr>What is eSafety? </vt:lpstr>
      <vt:lpstr>Types of Scams</vt:lpstr>
      <vt:lpstr>Investment Scams</vt:lpstr>
      <vt:lpstr>Remote Access &amp; Hacking Scams</vt:lpstr>
      <vt:lpstr>Online Shopping Scams</vt:lpstr>
      <vt:lpstr>Phishing Scams</vt:lpstr>
      <vt:lpstr>Romance Scams</vt:lpstr>
      <vt:lpstr>Gift Card Scams</vt:lpstr>
      <vt:lpstr>Tips to stay safe online</vt:lpstr>
      <vt:lpstr>Your Special Word?</vt:lpstr>
      <vt:lpstr>Scam Test!</vt:lpstr>
      <vt:lpstr>Scam Test!</vt:lpstr>
      <vt:lpstr>SMS Scams – More examples!</vt:lpstr>
      <vt:lpstr>Spam text? iPhone</vt:lpstr>
      <vt:lpstr>Spam text? Android</vt:lpstr>
      <vt:lpstr>Company warnings</vt:lpstr>
      <vt:lpstr>Marketplace  Scams</vt:lpstr>
      <vt:lpstr>Scam red flags</vt:lpstr>
      <vt:lpstr>If you think you’ve been scammed</vt:lpstr>
      <vt:lpstr>Where to find help to get and stay safe online</vt:lpstr>
      <vt:lpstr>The WA Digital Inclusion Project</vt:lpstr>
      <vt:lpstr>Helpful Links</vt:lpstr>
      <vt:lpstr>Session Objectives - Review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2025-04-28T04:13:05Z</dcterms:created>
  <dcterms:modified xsi:type="dcterms:W3CDTF">2025-09-24T08:47:09Z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