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>
  <p:sldMasterIdLst>
    <p:sldMasterId id="2147483676" r:id="rId4"/>
    <p:sldMasterId id="2147483732" r:id="rId5"/>
    <p:sldMasterId id="2147483771" r:id="rId6"/>
    <p:sldMasterId id="2147483745" r:id="rId7"/>
    <p:sldMasterId id="2147483693" r:id="rId8"/>
    <p:sldMasterId id="2147483758" r:id="rId9"/>
    <p:sldMasterId id="2147483784" r:id="rId10"/>
    <p:sldMasterId id="2147486483" r:id="rId11"/>
  </p:sldMasterIdLst>
  <p:notesMasterIdLst>
    <p:notesMasterId r:id="rId40"/>
  </p:notesMasterIdLst>
  <p:handoutMasterIdLst>
    <p:handoutMasterId r:id="rId41"/>
  </p:handoutMasterIdLst>
  <p:sldIdLst>
    <p:sldId id="256" r:id="rId12"/>
    <p:sldId id="307" r:id="rId13"/>
    <p:sldId id="571" r:id="rId14"/>
    <p:sldId id="521" r:id="rId15"/>
    <p:sldId id="395" r:id="rId16"/>
    <p:sldId id="501" r:id="rId17"/>
    <p:sldId id="494" r:id="rId18"/>
    <p:sldId id="496" r:id="rId19"/>
    <p:sldId id="497" r:id="rId20"/>
    <p:sldId id="498" r:id="rId21"/>
    <p:sldId id="499" r:id="rId22"/>
    <p:sldId id="500" r:id="rId23"/>
    <p:sldId id="383" r:id="rId24"/>
    <p:sldId id="517" r:id="rId25"/>
    <p:sldId id="485" r:id="rId26"/>
    <p:sldId id="504" r:id="rId27"/>
    <p:sldId id="512" r:id="rId28"/>
    <p:sldId id="369" r:id="rId29"/>
    <p:sldId id="431" r:id="rId30"/>
    <p:sldId id="513" r:id="rId31"/>
    <p:sldId id="514" r:id="rId32"/>
    <p:sldId id="511" r:id="rId33"/>
    <p:sldId id="385" r:id="rId34"/>
    <p:sldId id="520" r:id="rId35"/>
    <p:sldId id="529" r:id="rId36"/>
    <p:sldId id="507" r:id="rId37"/>
    <p:sldId id="574" r:id="rId38"/>
    <p:sldId id="522" r:id="rId39"/>
  </p:sldIdLst>
  <p:sldSz cx="12192000" cy="6858000"/>
  <p:notesSz cx="6858000" cy="9144000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Kanit" panose="020B0604020202020204" charset="-34"/>
      <p:regular r:id="rId46"/>
      <p:bold r:id="rId47"/>
      <p:italic r:id="rId48"/>
      <p:boldItalic r:id="rId4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62B2"/>
    <a:srgbClr val="FFD38F"/>
    <a:srgbClr val="F4867C"/>
    <a:srgbClr val="FFFFFF"/>
    <a:srgbClr val="E9E9EB"/>
    <a:srgbClr val="F5F5F5"/>
    <a:srgbClr val="F9CADB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49" autoAdjust="0"/>
    <p:restoredTop sz="69376" autoAdjust="0"/>
  </p:normalViewPr>
  <p:slideViewPr>
    <p:cSldViewPr snapToGrid="0">
      <p:cViewPr varScale="1">
        <p:scale>
          <a:sx n="77" d="100"/>
          <a:sy n="77" d="100"/>
        </p:scale>
        <p:origin x="164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font" Target="fonts/font3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Master" Target="slideMasters/slideMaster5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font" Target="fonts/font5.fntdata"/><Relationship Id="rId20" Type="http://schemas.openxmlformats.org/officeDocument/2006/relationships/slide" Target="slides/slide9.xml"/><Relationship Id="rId41" Type="http://schemas.openxmlformats.org/officeDocument/2006/relationships/handoutMaster" Target="handoutMasters/handoutMaster1.xml"/><Relationship Id="rId54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99B003-F11A-4926-ABE9-5524A342D186}" type="doc">
      <dgm:prSet loTypeId="urn:microsoft.com/office/officeart/2005/8/layout/vList4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9D729D0D-47C2-4BFD-87D1-E1E9967249B2}">
      <dgm:prSet custT="1"/>
      <dgm:spPr/>
      <dgm:t>
        <a:bodyPr/>
        <a:lstStyle/>
        <a:p>
          <a:r>
            <a:rPr lang="en-AU" sz="3200" noProof="0" dirty="0">
              <a:latin typeface="+mn-lt"/>
              <a:cs typeface="Arial" panose="020B0604020202020204" pitchFamily="34" charset="0"/>
            </a:rPr>
            <a:t>Beware of suspicious phone calls.</a:t>
          </a:r>
        </a:p>
      </dgm:t>
    </dgm:pt>
    <dgm:pt modelId="{7069163A-8172-4E3B-A3DD-D619991CD6FB}" type="parTrans" cxnId="{212F0088-EFF1-4678-A0FB-AC56A78DBFCE}">
      <dgm:prSet/>
      <dgm:spPr/>
      <dgm:t>
        <a:bodyPr/>
        <a:lstStyle/>
        <a:p>
          <a:endParaRPr lang="en-US"/>
        </a:p>
      </dgm:t>
    </dgm:pt>
    <dgm:pt modelId="{BFF115A8-0660-49D7-AE06-A0BA5FE67A9A}" type="sibTrans" cxnId="{212F0088-EFF1-4678-A0FB-AC56A78DBFCE}">
      <dgm:prSet/>
      <dgm:spPr/>
      <dgm:t>
        <a:bodyPr/>
        <a:lstStyle/>
        <a:p>
          <a:endParaRPr lang="en-US"/>
        </a:p>
      </dgm:t>
    </dgm:pt>
    <dgm:pt modelId="{A3E92916-4D93-4809-9225-15B3112F1074}">
      <dgm:prSet custT="1"/>
      <dgm:spPr/>
      <dgm:t>
        <a:bodyPr/>
        <a:lstStyle/>
        <a:p>
          <a:r>
            <a:rPr lang="en-AU" sz="3200" noProof="0" dirty="0">
              <a:latin typeface="+mn-lt"/>
              <a:cs typeface="Arial" panose="020B0604020202020204" pitchFamily="34" charset="0"/>
            </a:rPr>
            <a:t>Be cautious with texts you receive.</a:t>
          </a:r>
        </a:p>
      </dgm:t>
    </dgm:pt>
    <dgm:pt modelId="{55B065AB-D5B8-4404-8E8D-941D60A2F689}" type="parTrans" cxnId="{9F0248D2-C037-4828-9283-C58EBF812CBD}">
      <dgm:prSet/>
      <dgm:spPr/>
      <dgm:t>
        <a:bodyPr/>
        <a:lstStyle/>
        <a:p>
          <a:endParaRPr lang="en-US"/>
        </a:p>
      </dgm:t>
    </dgm:pt>
    <dgm:pt modelId="{5CAD5647-C600-42C6-A415-72A116D6E3AE}" type="sibTrans" cxnId="{9F0248D2-C037-4828-9283-C58EBF812CBD}">
      <dgm:prSet/>
      <dgm:spPr/>
      <dgm:t>
        <a:bodyPr/>
        <a:lstStyle/>
        <a:p>
          <a:endParaRPr lang="en-US"/>
        </a:p>
      </dgm:t>
    </dgm:pt>
    <dgm:pt modelId="{F39BADAF-1865-446B-B930-307E213A64C4}">
      <dgm:prSet custT="1"/>
      <dgm:spPr/>
      <dgm:t>
        <a:bodyPr/>
        <a:lstStyle/>
        <a:p>
          <a:r>
            <a:rPr lang="en-AU" sz="3200" noProof="0" dirty="0">
              <a:latin typeface="+mn-lt"/>
              <a:cs typeface="Arial" panose="020B0604020202020204" pitchFamily="34" charset="0"/>
            </a:rPr>
            <a:t>Make your passwords strong.</a:t>
          </a:r>
        </a:p>
      </dgm:t>
    </dgm:pt>
    <dgm:pt modelId="{60F4F320-A8E8-4A6B-9B87-EE8687FBE509}" type="parTrans" cxnId="{EE347C78-EE3A-40AF-A354-14E622E82D40}">
      <dgm:prSet/>
      <dgm:spPr/>
      <dgm:t>
        <a:bodyPr/>
        <a:lstStyle/>
        <a:p>
          <a:endParaRPr lang="en-US"/>
        </a:p>
      </dgm:t>
    </dgm:pt>
    <dgm:pt modelId="{430271A6-8CB8-4E84-A5E7-D64D0CD99995}" type="sibTrans" cxnId="{EE347C78-EE3A-40AF-A354-14E622E82D40}">
      <dgm:prSet/>
      <dgm:spPr/>
      <dgm:t>
        <a:bodyPr/>
        <a:lstStyle/>
        <a:p>
          <a:endParaRPr lang="en-US"/>
        </a:p>
      </dgm:t>
    </dgm:pt>
    <dgm:pt modelId="{710092A0-59EF-47C4-BDA7-6B6096719E31}">
      <dgm:prSet custT="1"/>
      <dgm:spPr/>
      <dgm:t>
        <a:bodyPr/>
        <a:lstStyle/>
        <a:p>
          <a:r>
            <a:rPr lang="en-AU" sz="3200" noProof="0" dirty="0">
              <a:latin typeface="+mn-lt"/>
              <a:cs typeface="Arial" panose="020B0604020202020204" pitchFamily="34" charset="0"/>
            </a:rPr>
            <a:t>Be careful on Social Media.</a:t>
          </a:r>
        </a:p>
      </dgm:t>
    </dgm:pt>
    <dgm:pt modelId="{73A1F630-F756-48E1-BA4A-238F24753C71}" type="parTrans" cxnId="{96762296-465D-4ACD-B5DB-1A44B3A1D956}">
      <dgm:prSet/>
      <dgm:spPr/>
      <dgm:t>
        <a:bodyPr/>
        <a:lstStyle/>
        <a:p>
          <a:endParaRPr lang="en-US"/>
        </a:p>
      </dgm:t>
    </dgm:pt>
    <dgm:pt modelId="{FE925AFA-BA3B-47BB-8CAA-08AD9F6FCC51}" type="sibTrans" cxnId="{96762296-465D-4ACD-B5DB-1A44B3A1D956}">
      <dgm:prSet/>
      <dgm:spPr/>
      <dgm:t>
        <a:bodyPr/>
        <a:lstStyle/>
        <a:p>
          <a:endParaRPr lang="en-US"/>
        </a:p>
      </dgm:t>
    </dgm:pt>
    <dgm:pt modelId="{DD2C6A6F-28C8-470E-961E-52D9A02ED6BB}">
      <dgm:prSet custT="1"/>
      <dgm:spPr/>
      <dgm:t>
        <a:bodyPr/>
        <a:lstStyle/>
        <a:p>
          <a:r>
            <a:rPr lang="en-AU" sz="3200" noProof="0" dirty="0">
              <a:latin typeface="+mn-lt"/>
              <a:cs typeface="Arial" panose="020B0604020202020204" pitchFamily="34" charset="0"/>
            </a:rPr>
            <a:t>Trust your gut!</a:t>
          </a:r>
        </a:p>
      </dgm:t>
    </dgm:pt>
    <dgm:pt modelId="{B7037046-D50E-408C-9CB6-440793783D7B}" type="parTrans" cxnId="{456C2D0F-D707-436C-87FF-C76848904F26}">
      <dgm:prSet/>
      <dgm:spPr/>
      <dgm:t>
        <a:bodyPr/>
        <a:lstStyle/>
        <a:p>
          <a:endParaRPr lang="en-US"/>
        </a:p>
      </dgm:t>
    </dgm:pt>
    <dgm:pt modelId="{2A93D2E0-ADEC-4B05-8F0E-6EDA2E493169}" type="sibTrans" cxnId="{456C2D0F-D707-436C-87FF-C76848904F26}">
      <dgm:prSet/>
      <dgm:spPr/>
      <dgm:t>
        <a:bodyPr/>
        <a:lstStyle/>
        <a:p>
          <a:endParaRPr lang="en-US"/>
        </a:p>
      </dgm:t>
    </dgm:pt>
    <dgm:pt modelId="{6B30A877-3D2D-4D81-A6D6-53806CE9D42C}" type="pres">
      <dgm:prSet presAssocID="{4A99B003-F11A-4926-ABE9-5524A342D186}" presName="linear" presStyleCnt="0">
        <dgm:presLayoutVars>
          <dgm:dir/>
          <dgm:resizeHandles val="exact"/>
        </dgm:presLayoutVars>
      </dgm:prSet>
      <dgm:spPr/>
    </dgm:pt>
    <dgm:pt modelId="{46C73D1B-C4E4-4F41-BB72-EFD00FB02681}" type="pres">
      <dgm:prSet presAssocID="{9D729D0D-47C2-4BFD-87D1-E1E9967249B2}" presName="comp" presStyleCnt="0"/>
      <dgm:spPr/>
    </dgm:pt>
    <dgm:pt modelId="{54B023B5-32C1-4C05-9D7A-BB002CE7A04A}" type="pres">
      <dgm:prSet presAssocID="{9D729D0D-47C2-4BFD-87D1-E1E9967249B2}" presName="box" presStyleLbl="node1" presStyleIdx="0" presStyleCnt="5"/>
      <dgm:spPr/>
    </dgm:pt>
    <dgm:pt modelId="{BAEF3D1B-0756-42BC-9ED3-260E50F677D7}" type="pres">
      <dgm:prSet presAssocID="{9D729D0D-47C2-4BFD-87D1-E1E9967249B2}" presName="img" presStyleLbl="fgImgPlace1" presStyleIdx="0" presStyleCnt="5" custScaleX="3207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aker Phone"/>
        </a:ext>
      </dgm:extLst>
    </dgm:pt>
    <dgm:pt modelId="{A1FAEB8F-6297-4AD9-A507-6809AC537C9C}" type="pres">
      <dgm:prSet presAssocID="{9D729D0D-47C2-4BFD-87D1-E1E9967249B2}" presName="text" presStyleLbl="node1" presStyleIdx="0" presStyleCnt="5">
        <dgm:presLayoutVars>
          <dgm:bulletEnabled val="1"/>
        </dgm:presLayoutVars>
      </dgm:prSet>
      <dgm:spPr/>
    </dgm:pt>
    <dgm:pt modelId="{98D871C6-D197-4910-85ED-47823D08537B}" type="pres">
      <dgm:prSet presAssocID="{BFF115A8-0660-49D7-AE06-A0BA5FE67A9A}" presName="spacer" presStyleCnt="0"/>
      <dgm:spPr/>
    </dgm:pt>
    <dgm:pt modelId="{23795126-0012-4E83-AA03-CCE8F47F4103}" type="pres">
      <dgm:prSet presAssocID="{A3E92916-4D93-4809-9225-15B3112F1074}" presName="comp" presStyleCnt="0"/>
      <dgm:spPr/>
    </dgm:pt>
    <dgm:pt modelId="{178DC6FE-89D3-408B-88F2-20759E00DBBA}" type="pres">
      <dgm:prSet presAssocID="{A3E92916-4D93-4809-9225-15B3112F1074}" presName="box" presStyleLbl="node1" presStyleIdx="1" presStyleCnt="5"/>
      <dgm:spPr/>
    </dgm:pt>
    <dgm:pt modelId="{4B91D0AB-2730-4236-B748-6833ED4F4B54}" type="pres">
      <dgm:prSet presAssocID="{A3E92916-4D93-4809-9225-15B3112F1074}" presName="img" presStyleLbl="fgImgPlace1" presStyleIdx="1" presStyleCnt="5" custScaleX="32071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 bubble with solid fill"/>
        </a:ext>
      </dgm:extLst>
    </dgm:pt>
    <dgm:pt modelId="{40307156-447F-425C-8EED-EE5D6D3CF711}" type="pres">
      <dgm:prSet presAssocID="{A3E92916-4D93-4809-9225-15B3112F1074}" presName="text" presStyleLbl="node1" presStyleIdx="1" presStyleCnt="5">
        <dgm:presLayoutVars>
          <dgm:bulletEnabled val="1"/>
        </dgm:presLayoutVars>
      </dgm:prSet>
      <dgm:spPr/>
    </dgm:pt>
    <dgm:pt modelId="{AB92D2E8-D83E-4C80-BC8E-88CC92859400}" type="pres">
      <dgm:prSet presAssocID="{5CAD5647-C600-42C6-A415-72A116D6E3AE}" presName="spacer" presStyleCnt="0"/>
      <dgm:spPr/>
    </dgm:pt>
    <dgm:pt modelId="{EE494D05-0880-44AC-99A2-680280E1AA1D}" type="pres">
      <dgm:prSet presAssocID="{F39BADAF-1865-446B-B930-307E213A64C4}" presName="comp" presStyleCnt="0"/>
      <dgm:spPr/>
    </dgm:pt>
    <dgm:pt modelId="{E95C95A0-DDDC-4ED8-8598-8C7F051A61FE}" type="pres">
      <dgm:prSet presAssocID="{F39BADAF-1865-446B-B930-307E213A64C4}" presName="box" presStyleLbl="node1" presStyleIdx="2" presStyleCnt="5"/>
      <dgm:spPr/>
    </dgm:pt>
    <dgm:pt modelId="{D60167EC-5ADC-4989-8E86-6F8C8F43C456}" type="pres">
      <dgm:prSet presAssocID="{F39BADAF-1865-446B-B930-307E213A64C4}" presName="img" presStyleLbl="fgImgPlace1" presStyleIdx="2" presStyleCnt="5" custScaleX="3207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4F07A2A5-2F95-456A-886C-337A473FF897}" type="pres">
      <dgm:prSet presAssocID="{F39BADAF-1865-446B-B930-307E213A64C4}" presName="text" presStyleLbl="node1" presStyleIdx="2" presStyleCnt="5">
        <dgm:presLayoutVars>
          <dgm:bulletEnabled val="1"/>
        </dgm:presLayoutVars>
      </dgm:prSet>
      <dgm:spPr/>
    </dgm:pt>
    <dgm:pt modelId="{6AE67088-242E-4E83-BF0B-78EDA1BF7E86}" type="pres">
      <dgm:prSet presAssocID="{430271A6-8CB8-4E84-A5E7-D64D0CD99995}" presName="spacer" presStyleCnt="0"/>
      <dgm:spPr/>
    </dgm:pt>
    <dgm:pt modelId="{98A3A676-C8D7-45BF-B92E-5E995045DB42}" type="pres">
      <dgm:prSet presAssocID="{710092A0-59EF-47C4-BDA7-6B6096719E31}" presName="comp" presStyleCnt="0"/>
      <dgm:spPr/>
    </dgm:pt>
    <dgm:pt modelId="{561811EC-775A-4496-82B1-CC3CAF5C205C}" type="pres">
      <dgm:prSet presAssocID="{710092A0-59EF-47C4-BDA7-6B6096719E31}" presName="box" presStyleLbl="node1" presStyleIdx="3" presStyleCnt="5"/>
      <dgm:spPr/>
    </dgm:pt>
    <dgm:pt modelId="{AA150A43-D475-41F6-A89D-BF4C2CEDBFCF}" type="pres">
      <dgm:prSet presAssocID="{710092A0-59EF-47C4-BDA7-6B6096719E31}" presName="img" presStyleLbl="fgImgPlace1" presStyleIdx="3" presStyleCnt="5" custScaleX="32071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7C2907B7-0FE2-4058-BA2B-F8D108246FDA}" type="pres">
      <dgm:prSet presAssocID="{710092A0-59EF-47C4-BDA7-6B6096719E31}" presName="text" presStyleLbl="node1" presStyleIdx="3" presStyleCnt="5">
        <dgm:presLayoutVars>
          <dgm:bulletEnabled val="1"/>
        </dgm:presLayoutVars>
      </dgm:prSet>
      <dgm:spPr/>
    </dgm:pt>
    <dgm:pt modelId="{D1A15192-D6E7-40F2-A577-5DA7C657F328}" type="pres">
      <dgm:prSet presAssocID="{FE925AFA-BA3B-47BB-8CAA-08AD9F6FCC51}" presName="spacer" presStyleCnt="0"/>
      <dgm:spPr/>
    </dgm:pt>
    <dgm:pt modelId="{66CB51E6-FC97-4CF6-A8EA-A4511991FC36}" type="pres">
      <dgm:prSet presAssocID="{DD2C6A6F-28C8-470E-961E-52D9A02ED6BB}" presName="comp" presStyleCnt="0"/>
      <dgm:spPr/>
    </dgm:pt>
    <dgm:pt modelId="{AD195CA1-41C9-4BA9-A9A4-CE7F787675A5}" type="pres">
      <dgm:prSet presAssocID="{DD2C6A6F-28C8-470E-961E-52D9A02ED6BB}" presName="box" presStyleLbl="node1" presStyleIdx="4" presStyleCnt="5" custLinFactNeighborX="5346" custLinFactNeighborY="369"/>
      <dgm:spPr/>
    </dgm:pt>
    <dgm:pt modelId="{C7BDB26F-B5AB-4320-89C5-6FC229AF8361}" type="pres">
      <dgm:prSet presAssocID="{DD2C6A6F-28C8-470E-961E-52D9A02ED6BB}" presName="img" presStyleLbl="fgImgPlace1" presStyleIdx="4" presStyleCnt="5" custScaleX="32071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mach"/>
        </a:ext>
      </dgm:extLst>
    </dgm:pt>
    <dgm:pt modelId="{4F434124-B19B-406A-B408-743127FB09F7}" type="pres">
      <dgm:prSet presAssocID="{DD2C6A6F-28C8-470E-961E-52D9A02ED6BB}" presName="text" presStyleLbl="node1" presStyleIdx="4" presStyleCnt="5">
        <dgm:presLayoutVars>
          <dgm:bulletEnabled val="1"/>
        </dgm:presLayoutVars>
      </dgm:prSet>
      <dgm:spPr/>
    </dgm:pt>
  </dgm:ptLst>
  <dgm:cxnLst>
    <dgm:cxn modelId="{456C2D0F-D707-436C-87FF-C76848904F26}" srcId="{4A99B003-F11A-4926-ABE9-5524A342D186}" destId="{DD2C6A6F-28C8-470E-961E-52D9A02ED6BB}" srcOrd="4" destOrd="0" parTransId="{B7037046-D50E-408C-9CB6-440793783D7B}" sibTransId="{2A93D2E0-ADEC-4B05-8F0E-6EDA2E493169}"/>
    <dgm:cxn modelId="{BDBC443D-657B-420B-8B1B-1D1738884DBE}" type="presOf" srcId="{A3E92916-4D93-4809-9225-15B3112F1074}" destId="{178DC6FE-89D3-408B-88F2-20759E00DBBA}" srcOrd="0" destOrd="0" presId="urn:microsoft.com/office/officeart/2005/8/layout/vList4"/>
    <dgm:cxn modelId="{50239644-7FD5-43F0-B523-F39EB45D7FD7}" type="presOf" srcId="{DD2C6A6F-28C8-470E-961E-52D9A02ED6BB}" destId="{AD195CA1-41C9-4BA9-A9A4-CE7F787675A5}" srcOrd="0" destOrd="0" presId="urn:microsoft.com/office/officeart/2005/8/layout/vList4"/>
    <dgm:cxn modelId="{EE347C78-EE3A-40AF-A354-14E622E82D40}" srcId="{4A99B003-F11A-4926-ABE9-5524A342D186}" destId="{F39BADAF-1865-446B-B930-307E213A64C4}" srcOrd="2" destOrd="0" parTransId="{60F4F320-A8E8-4A6B-9B87-EE8687FBE509}" sibTransId="{430271A6-8CB8-4E84-A5E7-D64D0CD99995}"/>
    <dgm:cxn modelId="{61EA815A-03E1-4032-BEAF-000F584B149D}" type="presOf" srcId="{710092A0-59EF-47C4-BDA7-6B6096719E31}" destId="{7C2907B7-0FE2-4058-BA2B-F8D108246FDA}" srcOrd="1" destOrd="0" presId="urn:microsoft.com/office/officeart/2005/8/layout/vList4"/>
    <dgm:cxn modelId="{212F0088-EFF1-4678-A0FB-AC56A78DBFCE}" srcId="{4A99B003-F11A-4926-ABE9-5524A342D186}" destId="{9D729D0D-47C2-4BFD-87D1-E1E9967249B2}" srcOrd="0" destOrd="0" parTransId="{7069163A-8172-4E3B-A3DD-D619991CD6FB}" sibTransId="{BFF115A8-0660-49D7-AE06-A0BA5FE67A9A}"/>
    <dgm:cxn modelId="{96762296-465D-4ACD-B5DB-1A44B3A1D956}" srcId="{4A99B003-F11A-4926-ABE9-5524A342D186}" destId="{710092A0-59EF-47C4-BDA7-6B6096719E31}" srcOrd="3" destOrd="0" parTransId="{73A1F630-F756-48E1-BA4A-238F24753C71}" sibTransId="{FE925AFA-BA3B-47BB-8CAA-08AD9F6FCC51}"/>
    <dgm:cxn modelId="{F82FB79F-0A1F-4E34-BEB4-DCDD6E8D317B}" type="presOf" srcId="{F39BADAF-1865-446B-B930-307E213A64C4}" destId="{E95C95A0-DDDC-4ED8-8598-8C7F051A61FE}" srcOrd="0" destOrd="0" presId="urn:microsoft.com/office/officeart/2005/8/layout/vList4"/>
    <dgm:cxn modelId="{93DEE2C4-5016-43BF-B151-F2AF137DC350}" type="presOf" srcId="{9D729D0D-47C2-4BFD-87D1-E1E9967249B2}" destId="{54B023B5-32C1-4C05-9D7A-BB002CE7A04A}" srcOrd="0" destOrd="0" presId="urn:microsoft.com/office/officeart/2005/8/layout/vList4"/>
    <dgm:cxn modelId="{879135D0-5D8D-4210-A0BE-0062E5F4D57B}" type="presOf" srcId="{710092A0-59EF-47C4-BDA7-6B6096719E31}" destId="{561811EC-775A-4496-82B1-CC3CAF5C205C}" srcOrd="0" destOrd="0" presId="urn:microsoft.com/office/officeart/2005/8/layout/vList4"/>
    <dgm:cxn modelId="{C154E4D1-D112-44F4-B5AD-1969AF38FACD}" type="presOf" srcId="{4A99B003-F11A-4926-ABE9-5524A342D186}" destId="{6B30A877-3D2D-4D81-A6D6-53806CE9D42C}" srcOrd="0" destOrd="0" presId="urn:microsoft.com/office/officeart/2005/8/layout/vList4"/>
    <dgm:cxn modelId="{9F0248D2-C037-4828-9283-C58EBF812CBD}" srcId="{4A99B003-F11A-4926-ABE9-5524A342D186}" destId="{A3E92916-4D93-4809-9225-15B3112F1074}" srcOrd="1" destOrd="0" parTransId="{55B065AB-D5B8-4404-8E8D-941D60A2F689}" sibTransId="{5CAD5647-C600-42C6-A415-72A116D6E3AE}"/>
    <dgm:cxn modelId="{609C03DB-1F83-4239-A90E-8AC947ED4F5D}" type="presOf" srcId="{A3E92916-4D93-4809-9225-15B3112F1074}" destId="{40307156-447F-425C-8EED-EE5D6D3CF711}" srcOrd="1" destOrd="0" presId="urn:microsoft.com/office/officeart/2005/8/layout/vList4"/>
    <dgm:cxn modelId="{A2687FDB-7C06-49BF-A4E4-751C935AA549}" type="presOf" srcId="{9D729D0D-47C2-4BFD-87D1-E1E9967249B2}" destId="{A1FAEB8F-6297-4AD9-A507-6809AC537C9C}" srcOrd="1" destOrd="0" presId="urn:microsoft.com/office/officeart/2005/8/layout/vList4"/>
    <dgm:cxn modelId="{583758E5-3797-49A4-A0A0-25090C6E23BA}" type="presOf" srcId="{F39BADAF-1865-446B-B930-307E213A64C4}" destId="{4F07A2A5-2F95-456A-886C-337A473FF897}" srcOrd="1" destOrd="0" presId="urn:microsoft.com/office/officeart/2005/8/layout/vList4"/>
    <dgm:cxn modelId="{CA3BAAEB-88F8-4400-B126-F917EB1DB58C}" type="presOf" srcId="{DD2C6A6F-28C8-470E-961E-52D9A02ED6BB}" destId="{4F434124-B19B-406A-B408-743127FB09F7}" srcOrd="1" destOrd="0" presId="urn:microsoft.com/office/officeart/2005/8/layout/vList4"/>
    <dgm:cxn modelId="{F4083722-7E2D-46D6-BB8D-F9165E23E7DE}" type="presParOf" srcId="{6B30A877-3D2D-4D81-A6D6-53806CE9D42C}" destId="{46C73D1B-C4E4-4F41-BB72-EFD00FB02681}" srcOrd="0" destOrd="0" presId="urn:microsoft.com/office/officeart/2005/8/layout/vList4"/>
    <dgm:cxn modelId="{79D44D79-4D01-492E-B716-4A60B0420A71}" type="presParOf" srcId="{46C73D1B-C4E4-4F41-BB72-EFD00FB02681}" destId="{54B023B5-32C1-4C05-9D7A-BB002CE7A04A}" srcOrd="0" destOrd="0" presId="urn:microsoft.com/office/officeart/2005/8/layout/vList4"/>
    <dgm:cxn modelId="{E3481E3C-1E63-4FF9-9844-C06E8E04B30B}" type="presParOf" srcId="{46C73D1B-C4E4-4F41-BB72-EFD00FB02681}" destId="{BAEF3D1B-0756-42BC-9ED3-260E50F677D7}" srcOrd="1" destOrd="0" presId="urn:microsoft.com/office/officeart/2005/8/layout/vList4"/>
    <dgm:cxn modelId="{8FF0EC34-4196-45D7-9D34-A8E27293CCFC}" type="presParOf" srcId="{46C73D1B-C4E4-4F41-BB72-EFD00FB02681}" destId="{A1FAEB8F-6297-4AD9-A507-6809AC537C9C}" srcOrd="2" destOrd="0" presId="urn:microsoft.com/office/officeart/2005/8/layout/vList4"/>
    <dgm:cxn modelId="{4B535F63-019B-4834-8AF4-A8EDE75842E9}" type="presParOf" srcId="{6B30A877-3D2D-4D81-A6D6-53806CE9D42C}" destId="{98D871C6-D197-4910-85ED-47823D08537B}" srcOrd="1" destOrd="0" presId="urn:microsoft.com/office/officeart/2005/8/layout/vList4"/>
    <dgm:cxn modelId="{A84051E9-E325-48C2-944C-C6EFDADAB577}" type="presParOf" srcId="{6B30A877-3D2D-4D81-A6D6-53806CE9D42C}" destId="{23795126-0012-4E83-AA03-CCE8F47F4103}" srcOrd="2" destOrd="0" presId="urn:microsoft.com/office/officeart/2005/8/layout/vList4"/>
    <dgm:cxn modelId="{EA177640-B57A-484A-9955-CA7AEF90A98C}" type="presParOf" srcId="{23795126-0012-4E83-AA03-CCE8F47F4103}" destId="{178DC6FE-89D3-408B-88F2-20759E00DBBA}" srcOrd="0" destOrd="0" presId="urn:microsoft.com/office/officeart/2005/8/layout/vList4"/>
    <dgm:cxn modelId="{230388B4-4589-449C-8278-83379343DC29}" type="presParOf" srcId="{23795126-0012-4E83-AA03-CCE8F47F4103}" destId="{4B91D0AB-2730-4236-B748-6833ED4F4B54}" srcOrd="1" destOrd="0" presId="urn:microsoft.com/office/officeart/2005/8/layout/vList4"/>
    <dgm:cxn modelId="{37E32F1A-2A3F-4A8E-B6F2-5406D89691A3}" type="presParOf" srcId="{23795126-0012-4E83-AA03-CCE8F47F4103}" destId="{40307156-447F-425C-8EED-EE5D6D3CF711}" srcOrd="2" destOrd="0" presId="urn:microsoft.com/office/officeart/2005/8/layout/vList4"/>
    <dgm:cxn modelId="{9638A7BD-B532-4196-9FFF-032F8685220A}" type="presParOf" srcId="{6B30A877-3D2D-4D81-A6D6-53806CE9D42C}" destId="{AB92D2E8-D83E-4C80-BC8E-88CC92859400}" srcOrd="3" destOrd="0" presId="urn:microsoft.com/office/officeart/2005/8/layout/vList4"/>
    <dgm:cxn modelId="{B481CEEA-386F-4443-8A33-33C3A9FA27F5}" type="presParOf" srcId="{6B30A877-3D2D-4D81-A6D6-53806CE9D42C}" destId="{EE494D05-0880-44AC-99A2-680280E1AA1D}" srcOrd="4" destOrd="0" presId="urn:microsoft.com/office/officeart/2005/8/layout/vList4"/>
    <dgm:cxn modelId="{44363D4C-63CF-4E6D-952F-5C82443E69E1}" type="presParOf" srcId="{EE494D05-0880-44AC-99A2-680280E1AA1D}" destId="{E95C95A0-DDDC-4ED8-8598-8C7F051A61FE}" srcOrd="0" destOrd="0" presId="urn:microsoft.com/office/officeart/2005/8/layout/vList4"/>
    <dgm:cxn modelId="{05437DF2-F88E-4034-AD35-7A41BC61E67C}" type="presParOf" srcId="{EE494D05-0880-44AC-99A2-680280E1AA1D}" destId="{D60167EC-5ADC-4989-8E86-6F8C8F43C456}" srcOrd="1" destOrd="0" presId="urn:microsoft.com/office/officeart/2005/8/layout/vList4"/>
    <dgm:cxn modelId="{87061950-C7E3-45FC-ADF1-B23F0C0C0F57}" type="presParOf" srcId="{EE494D05-0880-44AC-99A2-680280E1AA1D}" destId="{4F07A2A5-2F95-456A-886C-337A473FF897}" srcOrd="2" destOrd="0" presId="urn:microsoft.com/office/officeart/2005/8/layout/vList4"/>
    <dgm:cxn modelId="{0727E3DD-FC9F-4A08-B366-D56A7197A52B}" type="presParOf" srcId="{6B30A877-3D2D-4D81-A6D6-53806CE9D42C}" destId="{6AE67088-242E-4E83-BF0B-78EDA1BF7E86}" srcOrd="5" destOrd="0" presId="urn:microsoft.com/office/officeart/2005/8/layout/vList4"/>
    <dgm:cxn modelId="{CCF3072C-D738-49D3-89A2-B876434B7BB4}" type="presParOf" srcId="{6B30A877-3D2D-4D81-A6D6-53806CE9D42C}" destId="{98A3A676-C8D7-45BF-B92E-5E995045DB42}" srcOrd="6" destOrd="0" presId="urn:microsoft.com/office/officeart/2005/8/layout/vList4"/>
    <dgm:cxn modelId="{128789A2-0715-4E71-B113-F351F6716599}" type="presParOf" srcId="{98A3A676-C8D7-45BF-B92E-5E995045DB42}" destId="{561811EC-775A-4496-82B1-CC3CAF5C205C}" srcOrd="0" destOrd="0" presId="urn:microsoft.com/office/officeart/2005/8/layout/vList4"/>
    <dgm:cxn modelId="{0087BD09-E0B4-44F3-9860-2648107E8617}" type="presParOf" srcId="{98A3A676-C8D7-45BF-B92E-5E995045DB42}" destId="{AA150A43-D475-41F6-A89D-BF4C2CEDBFCF}" srcOrd="1" destOrd="0" presId="urn:microsoft.com/office/officeart/2005/8/layout/vList4"/>
    <dgm:cxn modelId="{3498063B-A76A-43BC-992D-800CB8925963}" type="presParOf" srcId="{98A3A676-C8D7-45BF-B92E-5E995045DB42}" destId="{7C2907B7-0FE2-4058-BA2B-F8D108246FDA}" srcOrd="2" destOrd="0" presId="urn:microsoft.com/office/officeart/2005/8/layout/vList4"/>
    <dgm:cxn modelId="{DF87AC33-523A-4328-81A6-E87745673334}" type="presParOf" srcId="{6B30A877-3D2D-4D81-A6D6-53806CE9D42C}" destId="{D1A15192-D6E7-40F2-A577-5DA7C657F328}" srcOrd="7" destOrd="0" presId="urn:microsoft.com/office/officeart/2005/8/layout/vList4"/>
    <dgm:cxn modelId="{47304C6E-7E84-4BED-92D5-BBEC1C7AF990}" type="presParOf" srcId="{6B30A877-3D2D-4D81-A6D6-53806CE9D42C}" destId="{66CB51E6-FC97-4CF6-A8EA-A4511991FC36}" srcOrd="8" destOrd="0" presId="urn:microsoft.com/office/officeart/2005/8/layout/vList4"/>
    <dgm:cxn modelId="{43FAE5A2-5161-45FB-AD62-4EF7D7001687}" type="presParOf" srcId="{66CB51E6-FC97-4CF6-A8EA-A4511991FC36}" destId="{AD195CA1-41C9-4BA9-A9A4-CE7F787675A5}" srcOrd="0" destOrd="0" presId="urn:microsoft.com/office/officeart/2005/8/layout/vList4"/>
    <dgm:cxn modelId="{52FE02FD-97F6-4AF9-970F-A0581919194D}" type="presParOf" srcId="{66CB51E6-FC97-4CF6-A8EA-A4511991FC36}" destId="{C7BDB26F-B5AB-4320-89C5-6FC229AF8361}" srcOrd="1" destOrd="0" presId="urn:microsoft.com/office/officeart/2005/8/layout/vList4"/>
    <dgm:cxn modelId="{A0A68653-8B8E-454B-85CF-4F1A943394AB}" type="presParOf" srcId="{66CB51E6-FC97-4CF6-A8EA-A4511991FC36}" destId="{4F434124-B19B-406A-B408-743127FB09F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B023B5-32C1-4C05-9D7A-BB002CE7A04A}">
      <dsp:nvSpPr>
        <dsp:cNvPr id="0" name=""/>
        <dsp:cNvSpPr/>
      </dsp:nvSpPr>
      <dsp:spPr>
        <a:xfrm>
          <a:off x="0" y="0"/>
          <a:ext cx="9867573" cy="9254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200" kern="1200" noProof="0" dirty="0">
              <a:latin typeface="+mn-lt"/>
              <a:cs typeface="Arial" panose="020B0604020202020204" pitchFamily="34" charset="0"/>
            </a:rPr>
            <a:t>Beware of suspicious phone calls.</a:t>
          </a:r>
        </a:p>
      </dsp:txBody>
      <dsp:txXfrm>
        <a:off x="2066063" y="0"/>
        <a:ext cx="7801509" cy="925490"/>
      </dsp:txXfrm>
    </dsp:sp>
    <dsp:sp modelId="{BAEF3D1B-0756-42BC-9ED3-260E50F677D7}">
      <dsp:nvSpPr>
        <dsp:cNvPr id="0" name=""/>
        <dsp:cNvSpPr/>
      </dsp:nvSpPr>
      <dsp:spPr>
        <a:xfrm>
          <a:off x="762843" y="92549"/>
          <a:ext cx="632925" cy="74039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78DC6FE-89D3-408B-88F2-20759E00DBBA}">
      <dsp:nvSpPr>
        <dsp:cNvPr id="0" name=""/>
        <dsp:cNvSpPr/>
      </dsp:nvSpPr>
      <dsp:spPr>
        <a:xfrm>
          <a:off x="0" y="1018039"/>
          <a:ext cx="9867573" cy="9254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200" kern="1200" noProof="0" dirty="0">
              <a:latin typeface="+mn-lt"/>
              <a:cs typeface="Arial" panose="020B0604020202020204" pitchFamily="34" charset="0"/>
            </a:rPr>
            <a:t>Be cautious with texts you receive.</a:t>
          </a:r>
        </a:p>
      </dsp:txBody>
      <dsp:txXfrm>
        <a:off x="2066063" y="1018039"/>
        <a:ext cx="7801509" cy="925490"/>
      </dsp:txXfrm>
    </dsp:sp>
    <dsp:sp modelId="{4B91D0AB-2730-4236-B748-6833ED4F4B54}">
      <dsp:nvSpPr>
        <dsp:cNvPr id="0" name=""/>
        <dsp:cNvSpPr/>
      </dsp:nvSpPr>
      <dsp:spPr>
        <a:xfrm>
          <a:off x="762843" y="1110588"/>
          <a:ext cx="632925" cy="74039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95C95A0-DDDC-4ED8-8598-8C7F051A61FE}">
      <dsp:nvSpPr>
        <dsp:cNvPr id="0" name=""/>
        <dsp:cNvSpPr/>
      </dsp:nvSpPr>
      <dsp:spPr>
        <a:xfrm>
          <a:off x="0" y="2036078"/>
          <a:ext cx="9867573" cy="9254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200" kern="1200" noProof="0" dirty="0">
              <a:latin typeface="+mn-lt"/>
              <a:cs typeface="Arial" panose="020B0604020202020204" pitchFamily="34" charset="0"/>
            </a:rPr>
            <a:t>Make your passwords strong.</a:t>
          </a:r>
        </a:p>
      </dsp:txBody>
      <dsp:txXfrm>
        <a:off x="2066063" y="2036078"/>
        <a:ext cx="7801509" cy="925490"/>
      </dsp:txXfrm>
    </dsp:sp>
    <dsp:sp modelId="{D60167EC-5ADC-4989-8E86-6F8C8F43C456}">
      <dsp:nvSpPr>
        <dsp:cNvPr id="0" name=""/>
        <dsp:cNvSpPr/>
      </dsp:nvSpPr>
      <dsp:spPr>
        <a:xfrm>
          <a:off x="762843" y="2128627"/>
          <a:ext cx="632925" cy="74039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61811EC-775A-4496-82B1-CC3CAF5C205C}">
      <dsp:nvSpPr>
        <dsp:cNvPr id="0" name=""/>
        <dsp:cNvSpPr/>
      </dsp:nvSpPr>
      <dsp:spPr>
        <a:xfrm>
          <a:off x="0" y="3054117"/>
          <a:ext cx="9867573" cy="9254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200" kern="1200" noProof="0" dirty="0">
              <a:latin typeface="+mn-lt"/>
              <a:cs typeface="Arial" panose="020B0604020202020204" pitchFamily="34" charset="0"/>
            </a:rPr>
            <a:t>Be careful on Social Media.</a:t>
          </a:r>
        </a:p>
      </dsp:txBody>
      <dsp:txXfrm>
        <a:off x="2066063" y="3054117"/>
        <a:ext cx="7801509" cy="925490"/>
      </dsp:txXfrm>
    </dsp:sp>
    <dsp:sp modelId="{AA150A43-D475-41F6-A89D-BF4C2CEDBFCF}">
      <dsp:nvSpPr>
        <dsp:cNvPr id="0" name=""/>
        <dsp:cNvSpPr/>
      </dsp:nvSpPr>
      <dsp:spPr>
        <a:xfrm>
          <a:off x="762843" y="3146666"/>
          <a:ext cx="632925" cy="74039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D195CA1-41C9-4BA9-A9A4-CE7F787675A5}">
      <dsp:nvSpPr>
        <dsp:cNvPr id="0" name=""/>
        <dsp:cNvSpPr/>
      </dsp:nvSpPr>
      <dsp:spPr>
        <a:xfrm>
          <a:off x="0" y="4075571"/>
          <a:ext cx="9867573" cy="9254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200" kern="1200" noProof="0" dirty="0">
              <a:latin typeface="+mn-lt"/>
              <a:cs typeface="Arial" panose="020B0604020202020204" pitchFamily="34" charset="0"/>
            </a:rPr>
            <a:t>Trust your gut!</a:t>
          </a:r>
        </a:p>
      </dsp:txBody>
      <dsp:txXfrm>
        <a:off x="2066063" y="4075571"/>
        <a:ext cx="7801509" cy="925490"/>
      </dsp:txXfrm>
    </dsp:sp>
    <dsp:sp modelId="{C7BDB26F-B5AB-4320-89C5-6FC229AF8361}">
      <dsp:nvSpPr>
        <dsp:cNvPr id="0" name=""/>
        <dsp:cNvSpPr/>
      </dsp:nvSpPr>
      <dsp:spPr>
        <a:xfrm>
          <a:off x="762843" y="4164705"/>
          <a:ext cx="632925" cy="74039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1E23A5-C634-4226-2AA6-3645DE74EC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Youth Involvement Council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EB7D73-9E99-D904-FF8B-2FC0624B94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11/11/2024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D38932-FD9D-FAD1-B493-AB638ECD53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WA Digital Inclusion Project – CRC Champion - Pilot - Training. digitalinclusion@wacoss.org.au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BA1A54-4AA7-6D21-57B1-CB0B3C925C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D4AB9D1-D40E-4FE1-B3C6-3943EA2B911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C45613-2B78-DE8A-7EB3-2BA5B3CB2C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Youth Involvement Council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13E168-A53B-9C2F-FA05-EBBCCB06D53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11/11/2024	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2282288-45D2-D2DF-0B53-AD624DAEBF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C744FBF-1B2F-A88A-D326-4FBA9E19E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6242C4-0024-4AC5-A7DF-7002D5F1BA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WA Digital Inclusion Project – Project CRC Champion - Pilot - Training</a:t>
            </a:r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4C9484-8AD6-D3AA-5383-F8A388DEFB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D6E2039-60C8-43C7-8691-7B55BCC4159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inclusionwa.org.au/learn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nbnco.com.au/learn/protect-yourself-from-scams" TargetMode="External"/><Relationship Id="rId5" Type="http://schemas.openxmlformats.org/officeDocument/2006/relationships/hyperlink" Target="https://www.scamwatch.gov.au/types-of-scams" TargetMode="External"/><Relationship Id="rId4" Type="http://schemas.openxmlformats.org/officeDocument/2006/relationships/hyperlink" Target="https://www.esafety.gov.au/" TargetMode="Externa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1252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07CEA-833E-4A81-D1CC-05B89FD8A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95B575-FF2E-96ED-7BED-F9D78F59F3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A7BD05-D750-34B6-F287-DEC62D103B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1400" b="1" dirty="0"/>
              <a:t>Phishing Scams: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sz="1400" kern="100" noProof="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Scammers send fake emails from someone like the bank or Government.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sz="1400" kern="100" noProof="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They will usually ask you to send them personal information. 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sz="1400" kern="100" noProof="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Once they have enough details, they can pretend to be you.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30528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95E0A8-C7E1-31F3-F448-75B2921A3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A2342B-743A-24A7-1B55-A126C0F1D1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E5CE0A-AFBE-2FEF-3F7C-CC90F241A8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b="1" dirty="0">
                <a:cs typeface="Arial" panose="020B0604020202020204" pitchFamily="34" charset="0"/>
              </a:rPr>
              <a:t>Romance scams: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cs typeface="Arial" panose="020B0604020202020204" pitchFamily="34" charset="0"/>
              </a:rPr>
              <a:t>When a scammer takes advantage of people looking for love online.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cs typeface="Arial" panose="020B0604020202020204" pitchFamily="34" charset="0"/>
              </a:rPr>
              <a:t>Scammers often pretend to have feelings for you and then ask you for money once you trust them.</a:t>
            </a:r>
            <a:endParaRPr lang="en-AU" sz="1400" dirty="0"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400" dirty="0">
                <a:cs typeface="Arial" panose="020B0604020202020204" pitchFamily="34" charset="0"/>
              </a:rPr>
              <a:t>There is no shame in telling someone that you: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400" dirty="0">
                <a:cs typeface="Arial" panose="020B0604020202020204" pitchFamily="34" charset="0"/>
              </a:rPr>
              <a:t>cannot give them money, or 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400" dirty="0">
                <a:cs typeface="Arial" panose="020B0604020202020204" pitchFamily="34" charset="0"/>
              </a:rPr>
              <a:t>that you think you have been scammed!</a:t>
            </a:r>
            <a:endParaRPr lang="en-US" sz="1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6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4B9AF-0F6A-ABE9-5B50-77D70B1BE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193EF2-7B03-D40A-1BCE-43C6948BB9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EB29D1-39D3-F39D-A484-CC0C2B5063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b="1" dirty="0">
                <a:cs typeface="Arial" panose="020B0604020202020204" pitchFamily="34" charset="0"/>
              </a:rPr>
              <a:t>Gift Card Scams: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cs typeface="Arial" panose="020B0604020202020204" pitchFamily="34" charset="0"/>
              </a:rPr>
              <a:t>When people ask for you to pay a bill or a fine with a gift card, this is often a scam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cs typeface="Arial" panose="020B0604020202020204" pitchFamily="34" charset="0"/>
              </a:rPr>
              <a:t>Scammers pretend to be legitimate; do not pay a fine/government bill/toll with a gift card!</a:t>
            </a:r>
          </a:p>
          <a:p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2591914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2438" y="30797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2276" y="3740728"/>
            <a:ext cx="5953125" cy="6083706"/>
          </a:xfrm>
        </p:spPr>
        <p:txBody>
          <a:bodyPr/>
          <a:lstStyle/>
          <a:p>
            <a:pPr marL="0" indent="0" algn="l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AU" sz="1400" b="1" i="0" noProof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Tip 1 - If someone calls you and asks for personal information:</a:t>
            </a:r>
            <a:endParaRPr lang="en-AU" sz="1400" b="0" i="0" noProof="0" dirty="0">
              <a:solidFill>
                <a:srgbClr val="111111"/>
              </a:solidFill>
              <a:effectLst/>
              <a:cs typeface="Arial" panose="020B0604020202020204" pitchFamily="34" charset="0"/>
            </a:endParaRP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400" b="0" i="0" noProof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Take down their details and hang up. You can say “</a:t>
            </a:r>
            <a:r>
              <a:rPr lang="en-US" sz="1400" b="0" i="0" noProof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I didn’t ask you to call me, so I am going to hang up the phone now”</a:t>
            </a:r>
            <a:endParaRPr lang="en-AU" sz="1400" b="0" i="0" noProof="0" dirty="0">
              <a:solidFill>
                <a:srgbClr val="111111"/>
              </a:solidFill>
              <a:effectLst/>
              <a:cs typeface="Arial" panose="020B0604020202020204" pitchFamily="34" charset="0"/>
            </a:endParaRP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400" b="0" i="0" noProof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Find their real number from their website. Call them back on it</a:t>
            </a:r>
            <a:r>
              <a:rPr lang="en-AU" sz="1400" dirty="0">
                <a:solidFill>
                  <a:srgbClr val="111111"/>
                </a:solidFill>
                <a:cs typeface="Arial" panose="020B0604020202020204" pitchFamily="34" charset="0"/>
              </a:rPr>
              <a:t>.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AU" sz="1400" b="0" i="0" noProof="0" dirty="0">
              <a:solidFill>
                <a:srgbClr val="111111"/>
              </a:solidFill>
              <a:effectLst/>
              <a:cs typeface="Arial" panose="020B0604020202020204" pitchFamily="34" charset="0"/>
            </a:endParaRPr>
          </a:p>
          <a:p>
            <a:pPr marL="0" indent="0" algn="l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AU" sz="1400" b="1" i="0" noProof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Tip 2 - Be Cautious with Texts and Emails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400" b="0" i="0" noProof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If a text or email seems strange or requests money: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400" b="0" i="0" noProof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Call your friend or family member on the number you already have for them. Ask them to verify the information.</a:t>
            </a:r>
          </a:p>
          <a:p>
            <a:pPr marL="0" indent="0" algn="l">
              <a:spcBef>
                <a:spcPts val="0"/>
              </a:spcBef>
              <a:buFont typeface="Arial" panose="020B0604020202020204" pitchFamily="34" charset="0"/>
              <a:buNone/>
            </a:pPr>
            <a:endParaRPr lang="en-AU" sz="1400" b="0" i="0" noProof="0" dirty="0">
              <a:solidFill>
                <a:srgbClr val="111111"/>
              </a:solidFill>
              <a:effectLst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AU" sz="1400" b="1" i="0" noProof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Tip 3- Strengthen Your Passwords:</a:t>
            </a:r>
            <a:endParaRPr lang="en-AU" sz="1400" b="0" i="0" noProof="0" dirty="0">
              <a:solidFill>
                <a:srgbClr val="111111"/>
              </a:solidFill>
              <a:effectLst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400" b="0" i="0" noProof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Make your passwords long and hard to guess. </a:t>
            </a:r>
          </a:p>
          <a:p>
            <a:pPr marL="285750" marR="0" lvl="0" indent="-285750" algn="l" defTabSz="914400" rtl="0" eaLnBrk="0" fontAlgn="base" latinLnBrk="0" hangingPunct="0"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400" dirty="0">
                <a:solidFill>
                  <a:srgbClr val="111111"/>
                </a:solidFill>
                <a:cs typeface="Arial" panose="020B0604020202020204" pitchFamily="34" charset="0"/>
              </a:rPr>
              <a:t>Don’t use your name or words like 'password’.</a:t>
            </a:r>
            <a:endParaRPr lang="en-AU" sz="1400" b="0" i="0" noProof="0" dirty="0">
              <a:solidFill>
                <a:srgbClr val="111111"/>
              </a:solidFill>
              <a:effectLst/>
              <a:cs typeface="Arial" panose="020B0604020202020204" pitchFamily="34" charset="0"/>
            </a:endParaRP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400" b="0" i="0" noProof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Combine uppercase, lowercase, numbers, and special characters.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AU" sz="1400" dirty="0">
              <a:solidFill>
                <a:srgbClr val="111111"/>
              </a:solidFill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AU" sz="1400" b="1" i="0" noProof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Tip 4 - Be Mindful of What You Share on Social Media:</a:t>
            </a:r>
            <a:endParaRPr lang="en-AU" sz="1400" b="0" i="0" noProof="0" dirty="0">
              <a:solidFill>
                <a:srgbClr val="111111"/>
              </a:solidFill>
              <a:effectLst/>
              <a:cs typeface="Arial" panose="020B0604020202020204" pitchFamily="34" charset="0"/>
            </a:endParaRP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400" b="0" i="0" noProof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Think twice before posting personal details online.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400" b="0" i="0" noProof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Check photos don’t have personal information in them accidentally.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AU" sz="1400" b="1" i="0" noProof="0" dirty="0">
              <a:solidFill>
                <a:srgbClr val="111111"/>
              </a:solidFill>
              <a:effectLst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AU" sz="1400" b="1" i="0" noProof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Tip 5 - Trust Your Gut:</a:t>
            </a:r>
            <a:endParaRPr lang="en-AU" sz="1400" b="0" i="0" noProof="0" dirty="0">
              <a:solidFill>
                <a:srgbClr val="111111"/>
              </a:solidFill>
              <a:effectLst/>
              <a:cs typeface="Arial" panose="020B0604020202020204" pitchFamily="34" charset="0"/>
            </a:endParaRP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400" b="0" i="0" noProof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Don’t click on suspicious links.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400" b="0" i="0" noProof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Be cautious with unknown contacts online. 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400" b="0" i="0" noProof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Stay vigilant and follow your intuition.</a:t>
            </a:r>
            <a:endParaRPr lang="en-AU" sz="1400" noProof="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9163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572866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3778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7" y="4065994"/>
            <a:ext cx="5438140" cy="3908614"/>
          </a:xfrm>
        </p:spPr>
        <p:txBody>
          <a:bodyPr/>
          <a:lstStyle/>
          <a:p>
            <a:r>
              <a:rPr lang="en-AU" sz="1400" dirty="0">
                <a:cs typeface="Arial" panose="020B0604020202020204" pitchFamily="34" charset="0"/>
              </a:rPr>
              <a:t>Ask the group which one they think is real and why?</a:t>
            </a:r>
          </a:p>
          <a:p>
            <a:endParaRPr lang="en-AU" sz="1400" dirty="0">
              <a:cs typeface="Arial" panose="020B0604020202020204" pitchFamily="34" charset="0"/>
            </a:endParaRPr>
          </a:p>
          <a:p>
            <a:r>
              <a:rPr lang="en-AU" sz="1400" dirty="0">
                <a:cs typeface="Arial" panose="020B0604020202020204" pitchFamily="34" charset="0"/>
              </a:rPr>
              <a:t>The next slide will give them the answer!</a:t>
            </a:r>
          </a:p>
        </p:txBody>
      </p:sp>
    </p:spTree>
    <p:extLst>
      <p:ext uri="{BB962C8B-B14F-4D97-AF65-F5344CB8AC3E}">
        <p14:creationId xmlns:p14="http://schemas.microsoft.com/office/powerpoint/2010/main" val="5281764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661996-4A99-F8F3-036F-A0EC34FCE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EED572-3468-EE23-EF84-1809DC6D69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3778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9E94F3-04E1-F02B-7BFE-275A50CF8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767" y="4065994"/>
            <a:ext cx="5438140" cy="3908614"/>
          </a:xfrm>
        </p:spPr>
        <p:txBody>
          <a:bodyPr/>
          <a:lstStyle/>
          <a:p>
            <a:endParaRPr lang="en-A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1176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3651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2274" y="3938995"/>
            <a:ext cx="5953125" cy="3908614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AU" sz="1400" b="1" dirty="0">
                <a:cs typeface="Arial" panose="020B0604020202020204" pitchFamily="34" charset="0"/>
              </a:rPr>
              <a:t>Read through the messages.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AU" sz="1400" dirty="0"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AU" sz="1400" b="1" dirty="0">
                <a:cs typeface="Arial" panose="020B0604020202020204" pitchFamily="34" charset="0"/>
              </a:rPr>
              <a:t>Remember that scammers might: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400" dirty="0">
                <a:cs typeface="Arial" panose="020B0604020202020204" pitchFamily="34" charset="0"/>
              </a:rPr>
              <a:t>Try to rush you or create a sense of urgency.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400" dirty="0">
                <a:cs typeface="Arial" panose="020B0604020202020204" pitchFamily="34" charset="0"/>
              </a:rPr>
              <a:t>Pressure you by threatening your credit or fees of some sort.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AU" sz="1400" b="1" dirty="0"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AU" sz="1400" b="1" dirty="0">
                <a:cs typeface="Arial" panose="020B0604020202020204" pitchFamily="34" charset="0"/>
              </a:rPr>
              <a:t>To be safe, always:</a:t>
            </a:r>
          </a:p>
          <a:p>
            <a:pPr marL="171450" indent="-171450">
              <a:spcBef>
                <a:spcPts val="0"/>
              </a:spcBef>
              <a:buFont typeface="Arial"/>
              <a:buChar char="•"/>
            </a:pPr>
            <a:r>
              <a:rPr lang="en-AU" sz="1400" dirty="0">
                <a:cs typeface="Arial" panose="020B0604020202020204" pitchFamily="34" charset="0"/>
              </a:rPr>
              <a:t>Pause and verify before acting</a:t>
            </a:r>
          </a:p>
          <a:p>
            <a:pPr marL="171450" indent="-171450">
              <a:spcBef>
                <a:spcPts val="0"/>
              </a:spcBef>
              <a:buFont typeface="Arial"/>
              <a:buChar char="•"/>
            </a:pPr>
            <a:r>
              <a:rPr lang="en-AU" sz="1400" dirty="0">
                <a:cs typeface="Arial" panose="020B0604020202020204" pitchFamily="34" charset="0"/>
              </a:rPr>
              <a:t>Always double-check messages and avoid clicking suspicious looking links.</a:t>
            </a:r>
          </a:p>
        </p:txBody>
      </p:sp>
    </p:spTree>
    <p:extLst>
      <p:ext uri="{BB962C8B-B14F-4D97-AF65-F5344CB8AC3E}">
        <p14:creationId xmlns:p14="http://schemas.microsoft.com/office/powerpoint/2010/main" val="31521496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4286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7" y="4078695"/>
            <a:ext cx="5438140" cy="3908614"/>
          </a:xfrm>
        </p:spPr>
        <p:txBody>
          <a:bodyPr/>
          <a:lstStyle/>
          <a:p>
            <a:r>
              <a:rPr lang="en-AU" sz="1400" dirty="0">
                <a:cs typeface="Arial" panose="020B0604020202020204" pitchFamily="34" charset="0"/>
              </a:rPr>
              <a:t>On an iPhone, to report a spam text: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400" b="0" i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Open the message.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400" b="0" i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Tap “Report Spam” below the spam text message.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400" b="0" i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Tap “Delete and Report Spam”. This will remove the text from your phone and send the information to Apple and your phone service.</a:t>
            </a:r>
          </a:p>
          <a:p>
            <a:endParaRPr lang="en-AU" sz="1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5101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3778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7" y="3989794"/>
            <a:ext cx="5438140" cy="3908614"/>
          </a:xfrm>
        </p:spPr>
        <p:txBody>
          <a:bodyPr/>
          <a:lstStyle/>
          <a:p>
            <a:r>
              <a:rPr lang="en-AU" sz="1400" dirty="0">
                <a:cs typeface="Arial" panose="020B0604020202020204" pitchFamily="34" charset="0"/>
              </a:rPr>
              <a:t>On an android, to report a spam text: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400" b="0" i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Open the message.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400" b="0" i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Tap “Report scam” in the menu.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400" b="0" i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This will remove the text from your phone and send the information to Apple and your phone service.</a:t>
            </a:r>
          </a:p>
          <a:p>
            <a:endParaRPr lang="en-AU" sz="1400" dirty="0">
              <a:cs typeface="Arial" panose="020B0604020202020204" pitchFamily="34" charset="0"/>
            </a:endParaRPr>
          </a:p>
          <a:p>
            <a:endParaRPr lang="en-AU" sz="1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204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E4B3C5EB-2EE6-8616-6FC8-5FA33F5699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89B7C18F-FC6F-4508-B9FF-631F60AF2B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4540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013200"/>
            <a:ext cx="5438140" cy="4672608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US" sz="1400" b="0" i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This is an example of one bank warning their customers on their website and banking app.</a:t>
            </a:r>
          </a:p>
          <a:p>
            <a:pPr algn="l">
              <a:spcBef>
                <a:spcPts val="0"/>
              </a:spcBef>
            </a:pPr>
            <a:endParaRPr lang="en-US" sz="1400" b="0" i="0" dirty="0">
              <a:solidFill>
                <a:srgbClr val="111111"/>
              </a:solidFill>
              <a:effectLst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400" b="0" i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Most banks will say: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Never share your one-time pin or password (the code you might get by text message when logging in to an account)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Don’t share your full card number, usually they will only ask for the last 4 to 6 digits.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Never give out your online banking details, including your password.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Never give anyone your card’s pin number.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400" b="0" i="0" dirty="0">
              <a:solidFill>
                <a:srgbClr val="111111"/>
              </a:solidFill>
              <a:effectLst/>
              <a:cs typeface="Arial" panose="020B0604020202020204" pitchFamily="34" charset="0"/>
            </a:endParaRPr>
          </a:p>
          <a:p>
            <a:pPr marL="0" indent="0" algn="l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b="0" i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Other websites also do this. 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The second example is warning people about fake online Australian stores. 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The Government created this warning because of Scammers.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Scammers were making fake websites. These websites replicated the real ones very well.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They used them to advertise Black Friday sales.</a:t>
            </a:r>
            <a:r>
              <a:rPr lang="en-AU" sz="1400" b="0" i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 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400" b="0" i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If you bought something from them, they took your money. Usually, you never got anything delivered.</a:t>
            </a:r>
            <a:endParaRPr lang="en-US" sz="1400" b="0" i="0" dirty="0">
              <a:solidFill>
                <a:srgbClr val="111111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7104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3270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2276" y="3822700"/>
            <a:ext cx="5953125" cy="5892800"/>
          </a:xfrm>
        </p:spPr>
        <p:txBody>
          <a:bodyPr/>
          <a:lstStyle/>
          <a:p>
            <a:pPr algn="l">
              <a:buFont typeface="+mj-lt"/>
              <a:buNone/>
            </a:pPr>
            <a:r>
              <a:rPr lang="en-US" b="0" i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Lots of scams are out there on Facebook Marketplace.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In these examples, both are advertising expensive items at cheap prices.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When you message them, they asked for a deposit to ‘hold’ the item until the end of the day. Even when you ask to pick up straight away they may ask for a deposit.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One of these even gave a real address for pick up – it was a house listed for sale online that was empty.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When the buyer refuses to give a deposit, they will often block you and disappear.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111111"/>
              </a:solidFill>
              <a:effectLst/>
              <a:cs typeface="Arial" panose="020B0604020202020204" pitchFamily="34" charset="0"/>
            </a:endParaRPr>
          </a:p>
          <a:p>
            <a:pPr algn="l">
              <a:buFont typeface="+mj-lt"/>
              <a:buNone/>
            </a:pPr>
            <a:r>
              <a:rPr lang="en-US" b="0" i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Other times on Marketplace people might: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Ask you to pay with a gift card. They cannot be traced if you get scammed. Never pay with a gift card.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Ask you to move to a different platform like WhatsApp or texting, or to pay via Bank Transfer. Always stay on Marketplace to talk so if anything goes wrong Facebook can help you. 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Create fake ads for items that don’t exist or advertise holiday rentals. They entice people with low prices and ask for a ‘deposit’. If you pay, they might block you and disappear.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Create ads for fake items. The item might exist but they might say it is a real brand that is expensive, like Gucci. When you get the item, it will be a fake that isn’t worth the money you paid for it.</a:t>
            </a:r>
          </a:p>
          <a:p>
            <a:pPr marL="342900" indent="-342900" algn="l">
              <a:buFont typeface="+mj-lt"/>
              <a:buAutoNum type="arabicPeriod"/>
            </a:pPr>
            <a:endParaRPr lang="en-US" b="0" i="0" dirty="0">
              <a:solidFill>
                <a:srgbClr val="111111"/>
              </a:solidFill>
              <a:effectLst/>
              <a:cs typeface="Arial" panose="020B0604020202020204" pitchFamily="34" charset="0"/>
            </a:endParaRPr>
          </a:p>
          <a:p>
            <a:pPr marL="0" indent="0" algn="l">
              <a:buFont typeface="+mj-lt"/>
              <a:buNone/>
            </a:pPr>
            <a:r>
              <a:rPr lang="en-US" b="0" i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To stay safe on Marketplace, remember to: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Collect the item in person and pay cash where possible.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Never give people your own </a:t>
            </a:r>
            <a:r>
              <a:rPr lang="en-US" b="0" i="0" dirty="0" err="1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PayID</a:t>
            </a:r>
            <a:r>
              <a:rPr lang="en-US" b="0" i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 or bank details if you are selling something. They can get a lot of information from your </a:t>
            </a:r>
            <a:r>
              <a:rPr lang="en-US" b="0" i="0" dirty="0" err="1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PayID</a:t>
            </a:r>
            <a:r>
              <a:rPr lang="en-US" b="0" i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Trust your gut. If it sounds too good to be true, it probably is.</a:t>
            </a:r>
          </a:p>
          <a:p>
            <a:pPr marL="0" indent="0" algn="l">
              <a:buFont typeface="+mj-lt"/>
              <a:buNone/>
            </a:pPr>
            <a:endParaRPr lang="en-US" b="0" i="0" dirty="0">
              <a:solidFill>
                <a:srgbClr val="111111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8031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4159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2276" y="3886201"/>
            <a:ext cx="5953124" cy="562451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400" dirty="0">
                <a:cs typeface="Arial" panose="020B0604020202020204" pitchFamily="34" charset="0"/>
              </a:rPr>
              <a:t>Start by overviewing the anatomy of a scam.</a:t>
            </a:r>
          </a:p>
          <a:p>
            <a:pPr>
              <a:spcBef>
                <a:spcPts val="0"/>
              </a:spcBef>
            </a:pPr>
            <a:r>
              <a:rPr lang="en-US" sz="1400" dirty="0">
                <a:cs typeface="Arial" panose="020B0604020202020204" pitchFamily="34" charset="0"/>
              </a:rPr>
              <a:t>There are 3 key parts to most scams.</a:t>
            </a:r>
          </a:p>
        </p:txBody>
      </p:sp>
    </p:spTree>
    <p:extLst>
      <p:ext uri="{BB962C8B-B14F-4D97-AF65-F5344CB8AC3E}">
        <p14:creationId xmlns:p14="http://schemas.microsoft.com/office/powerpoint/2010/main" val="9728548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403225"/>
            <a:ext cx="5949950" cy="3348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051301"/>
            <a:ext cx="5438140" cy="4634508"/>
          </a:xfrm>
        </p:spPr>
        <p:txBody>
          <a:bodyPr/>
          <a:lstStyle/>
          <a:p>
            <a:r>
              <a:rPr lang="en-AU" sz="1400" dirty="0">
                <a:cs typeface="Arial" panose="020B0604020202020204" pitchFamily="34" charset="0"/>
              </a:rPr>
              <a:t>If you might have been scammed: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b="1" dirty="0">
                <a:cs typeface="Arial" panose="020B0604020202020204" pitchFamily="34" charset="0"/>
              </a:rPr>
              <a:t>Contact: </a:t>
            </a:r>
            <a:r>
              <a:rPr lang="en-AU" sz="1400" b="0" dirty="0">
                <a:cs typeface="Arial" panose="020B0604020202020204" pitchFamily="34" charset="0"/>
              </a:rPr>
              <a:t>your bank or the service provider straight away.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b="1" dirty="0">
                <a:cs typeface="Arial" panose="020B0604020202020204" pitchFamily="34" charset="0"/>
              </a:rPr>
              <a:t>Report: </a:t>
            </a:r>
            <a:r>
              <a:rPr lang="en-AU" sz="1400" b="0" dirty="0">
                <a:cs typeface="Arial" panose="020B0604020202020204" pitchFamily="34" charset="0"/>
              </a:rPr>
              <a:t>to </a:t>
            </a:r>
            <a:r>
              <a:rPr lang="en-AU" sz="1400" b="0" dirty="0" err="1">
                <a:cs typeface="Arial" panose="020B0604020202020204" pitchFamily="34" charset="0"/>
              </a:rPr>
              <a:t>Scamwatch</a:t>
            </a:r>
            <a:r>
              <a:rPr lang="en-AU" sz="1400" b="0" dirty="0">
                <a:cs typeface="Arial" panose="020B0604020202020204" pitchFamily="34" charset="0"/>
              </a:rPr>
              <a:t> online.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400" b="0" dirty="0" err="1">
                <a:cs typeface="Arial" panose="020B0604020202020204" pitchFamily="34" charset="0"/>
              </a:rPr>
              <a:t>Scamwatch</a:t>
            </a:r>
            <a:r>
              <a:rPr lang="en-AU" sz="1400" b="0" dirty="0">
                <a:cs typeface="Arial" panose="020B0604020202020204" pitchFamily="34" charset="0"/>
              </a:rPr>
              <a:t> is run by the Australian Government.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400" b="0" dirty="0">
                <a:cs typeface="Arial" panose="020B0604020202020204" pitchFamily="34" charset="0"/>
              </a:rPr>
              <a:t>They take scam reports and learn from them to try to reduce scams in the future.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b="1" dirty="0">
                <a:cs typeface="Arial" panose="020B0604020202020204" pitchFamily="34" charset="0"/>
              </a:rPr>
              <a:t>Call:</a:t>
            </a:r>
            <a:r>
              <a:rPr lang="en-AU" sz="1400" b="0" dirty="0">
                <a:cs typeface="Arial" panose="020B0604020202020204" pitchFamily="34" charset="0"/>
              </a:rPr>
              <a:t> IDCARE on 1800 595 160 if you think your identity information has been stolen.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400" b="0" dirty="0">
                <a:cs typeface="Arial" panose="020B0604020202020204" pitchFamily="34" charset="0"/>
              </a:rPr>
              <a:t>They will not charge you and they will help you secure your information.</a:t>
            </a:r>
            <a:endParaRPr lang="en-AU" sz="14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1334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69527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6238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414338"/>
            <a:ext cx="5759450" cy="32400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1" y="3844780"/>
            <a:ext cx="5852160" cy="4556271"/>
          </a:xfrm>
        </p:spPr>
        <p:txBody>
          <a:bodyPr/>
          <a:lstStyle/>
          <a:p>
            <a:r>
              <a:rPr lang="en-AU" sz="1400" b="0" dirty="0">
                <a:cs typeface="Arial" panose="020B0604020202020204" pitchFamily="34" charset="0"/>
              </a:rPr>
              <a:t>For more information on </a:t>
            </a:r>
            <a:r>
              <a:rPr lang="en-AU" sz="1400" b="0" dirty="0" err="1">
                <a:cs typeface="Arial" panose="020B0604020202020204" pitchFamily="34" charset="0"/>
              </a:rPr>
              <a:t>eSafety</a:t>
            </a:r>
            <a:r>
              <a:rPr lang="en-AU" sz="1400" b="0" dirty="0">
                <a:cs typeface="Arial" panose="020B0604020202020204" pitchFamily="34" charset="0"/>
              </a:rPr>
              <a:t>, go to:</a:t>
            </a:r>
          </a:p>
          <a:p>
            <a:endParaRPr lang="en-AU" sz="1400" b="0" dirty="0"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400" b="0" dirty="0">
                <a:cs typeface="Arial" panose="020B0604020202020204" pitchFamily="34" charset="0"/>
              </a:rPr>
              <a:t>The Digital inclusion website: </a:t>
            </a:r>
            <a:r>
              <a:rPr lang="en-AU" sz="1400" b="0" dirty="0">
                <a:cs typeface="Arial" panose="020B0604020202020204" pitchFamily="34" charset="0"/>
                <a:hlinkClick r:id="rId3"/>
              </a:rPr>
              <a:t>https://digitalinclusionwa.org.au/learn</a:t>
            </a:r>
            <a:endParaRPr lang="en-AU" sz="1400" b="0" dirty="0"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sz="1400" b="0" u="sng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400" b="0" dirty="0">
                <a:cs typeface="Arial" panose="020B0604020202020204" pitchFamily="34" charset="0"/>
              </a:rPr>
              <a:t>The </a:t>
            </a:r>
            <a:r>
              <a:rPr lang="en-AU" sz="1400" b="0" dirty="0" err="1">
                <a:cs typeface="Arial" panose="020B0604020202020204" pitchFamily="34" charset="0"/>
              </a:rPr>
              <a:t>eSafety</a:t>
            </a:r>
            <a:r>
              <a:rPr lang="en-AU" sz="1400" b="0" dirty="0">
                <a:cs typeface="Arial" panose="020B0604020202020204" pitchFamily="34" charset="0"/>
              </a:rPr>
              <a:t> Commissioner website: </a:t>
            </a:r>
            <a:r>
              <a:rPr lang="en-AU" sz="1400" b="0" dirty="0">
                <a:cs typeface="Arial" panose="020B0604020202020204" pitchFamily="34" charset="0"/>
                <a:hlinkClick r:id="rId4"/>
              </a:rPr>
              <a:t>https://www.esafety.gov.au/</a:t>
            </a:r>
            <a:endParaRPr lang="en-AU" sz="1400" b="0" dirty="0"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sz="1400" b="0" dirty="0"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400" b="0" dirty="0">
                <a:cs typeface="Arial" panose="020B0604020202020204" pitchFamily="34" charset="0"/>
              </a:rPr>
              <a:t>The </a:t>
            </a:r>
            <a:r>
              <a:rPr lang="en-AU" sz="1400" b="0" dirty="0" err="1">
                <a:cs typeface="Arial" panose="020B0604020202020204" pitchFamily="34" charset="0"/>
              </a:rPr>
              <a:t>Scamwatch</a:t>
            </a:r>
            <a:r>
              <a:rPr lang="en-AU" sz="1400" b="0" dirty="0">
                <a:cs typeface="Arial" panose="020B0604020202020204" pitchFamily="34" charset="0"/>
              </a:rPr>
              <a:t> website: </a:t>
            </a:r>
            <a:r>
              <a:rPr lang="en-AU" sz="1400" b="0" dirty="0">
                <a:cs typeface="Arial" panose="020B0604020202020204" pitchFamily="34" charset="0"/>
                <a:hlinkClick r:id="rId5"/>
              </a:rPr>
              <a:t>https://www.scamwatch.gov.au/types-of-scams</a:t>
            </a:r>
            <a:endParaRPr lang="en-AU" sz="1400" b="0" dirty="0"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sz="1400" b="0" dirty="0"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400" b="0" dirty="0">
                <a:cs typeface="Arial" panose="020B0604020202020204" pitchFamily="34" charset="0"/>
              </a:rPr>
              <a:t>The NBN website: </a:t>
            </a:r>
            <a:r>
              <a:rPr lang="en-AU" sz="1400" b="0" dirty="0">
                <a:cs typeface="Arial" panose="020B0604020202020204" pitchFamily="34" charset="0"/>
                <a:hlinkClick r:id="rId6"/>
              </a:rPr>
              <a:t>https://www.nbnco.com.au/learn/protect-yourself-from-scams</a:t>
            </a:r>
            <a:endParaRPr lang="en-AU" sz="1400" b="0" dirty="0"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sz="1400" b="0" dirty="0"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1400" dirty="0">
                <a:cs typeface="Arial" panose="020B0604020202020204" pitchFamily="34" charset="0"/>
              </a:rPr>
              <a:t>These website addresses are in the participant’s booklets for them.</a:t>
            </a:r>
            <a:endParaRPr lang="en-AU" sz="1400" b="0" dirty="0">
              <a:cs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8E7EB-64AF-F82E-E98E-109E05B88D7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A946A-6972-7879-E1D0-339FAEB87D2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91702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26A51-12BD-321D-26F4-9A30DB720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97673F-7655-E1B6-D1AE-6D536F15B4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085C10-B449-C30A-42AF-8A4D867A07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Review the information from the presentation. </a:t>
            </a:r>
          </a:p>
          <a:p>
            <a:r>
              <a:rPr lang="en-US" sz="1400" dirty="0"/>
              <a:t>Make sure that everyone feels a level of confidence in being and staying safe online. </a:t>
            </a:r>
          </a:p>
          <a:p>
            <a:r>
              <a:rPr lang="en-US" sz="1400" dirty="0"/>
              <a:t>Make sure they know where to go for further help or information about scams and safety online.</a:t>
            </a:r>
          </a:p>
        </p:txBody>
      </p:sp>
    </p:spTree>
    <p:extLst>
      <p:ext uri="{BB962C8B-B14F-4D97-AF65-F5344CB8AC3E}">
        <p14:creationId xmlns:p14="http://schemas.microsoft.com/office/powerpoint/2010/main" val="12604983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ADCC4-DC85-3E52-F92B-C48C080F6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E86B45-9CC0-9E36-4FF3-7F1A5D5362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33BF5E-50AA-9165-7315-09041A51FA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63229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801E1-0526-FBFE-CCFB-796F09E00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0EBBCF-28BD-00DD-D19D-37D0E8F9AB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D94B6E-35DE-17EB-0D50-3A043CC389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400" dirty="0"/>
              <a:t>Greet everyone, introduce yourself and why you’re here.</a:t>
            </a:r>
          </a:p>
          <a:p>
            <a:r>
              <a:rPr lang="en-AU" sz="1400" dirty="0"/>
              <a:t>Explain the workshop’s purpose. </a:t>
            </a:r>
          </a:p>
          <a:p>
            <a:r>
              <a:rPr lang="en-AU" sz="1400" dirty="0"/>
              <a:t>To provide an overview of how to access and use technology safely including: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400" dirty="0"/>
              <a:t>identifying scams,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400" dirty="0"/>
              <a:t>what to do if you have been scammed, and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400" dirty="0"/>
              <a:t>where to go for further reliable information about staying safe online. </a:t>
            </a:r>
          </a:p>
        </p:txBody>
      </p:sp>
    </p:spTree>
    <p:extLst>
      <p:ext uri="{BB962C8B-B14F-4D97-AF65-F5344CB8AC3E}">
        <p14:creationId xmlns:p14="http://schemas.microsoft.com/office/powerpoint/2010/main" val="3530743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2030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F2FDE-2D5F-04A6-8148-D65076C01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D6648D-C9CE-2DFE-DCEB-B381F1EF4C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4159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9E58E6-C4EF-0DCD-0B4E-76BFB7E09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767" y="4244882"/>
            <a:ext cx="5438140" cy="3908614"/>
          </a:xfrm>
        </p:spPr>
        <p:txBody>
          <a:bodyPr/>
          <a:lstStyle/>
          <a:p>
            <a:r>
              <a:rPr lang="en-AU" sz="1400" dirty="0"/>
              <a:t>Brainstorm what eSafety is – and how trainers could discuss this with their community.</a:t>
            </a:r>
          </a:p>
          <a:p>
            <a:r>
              <a:rPr lang="en-AU" sz="1400" dirty="0"/>
              <a:t>Being safe online: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being aware of scams,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developing skills to identify when something is not right,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and what to do when this happens.</a:t>
            </a:r>
          </a:p>
          <a:p>
            <a:r>
              <a:rPr lang="en-AU" sz="1400" dirty="0"/>
              <a:t>Making sure to avoid language like dangerous and scared. </a:t>
            </a:r>
          </a:p>
          <a:p>
            <a:r>
              <a:rPr lang="en-AU" sz="1400" dirty="0"/>
              <a:t>We want participants to feel knowledgeable and alert for scams – not scared.</a:t>
            </a:r>
          </a:p>
        </p:txBody>
      </p:sp>
    </p:spTree>
    <p:extLst>
      <p:ext uri="{BB962C8B-B14F-4D97-AF65-F5344CB8AC3E}">
        <p14:creationId xmlns:p14="http://schemas.microsoft.com/office/powerpoint/2010/main" val="403614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A4B38-0D2B-B7CB-7C15-18F9D7110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62286F-CAE8-55BD-4929-033FA8FCAB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4159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2E6555-8539-2093-E2B7-9EF38C259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2276" y="3886201"/>
            <a:ext cx="5953124" cy="562451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400" dirty="0">
                <a:cs typeface="Arial" panose="020B0604020202020204" pitchFamily="34" charset="0"/>
              </a:rPr>
              <a:t>Start by giving an overview of the different types of scams that exist.</a:t>
            </a:r>
          </a:p>
        </p:txBody>
      </p:sp>
    </p:spTree>
    <p:extLst>
      <p:ext uri="{BB962C8B-B14F-4D97-AF65-F5344CB8AC3E}">
        <p14:creationId xmlns:p14="http://schemas.microsoft.com/office/powerpoint/2010/main" val="3111614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AU" sz="1400" b="1" noProof="0" dirty="0">
                <a:cs typeface="Arial" panose="020B0604020202020204" pitchFamily="34" charset="0"/>
              </a:rPr>
              <a:t>Investment Scams:</a:t>
            </a:r>
            <a:endParaRPr lang="en-AU" sz="1400" b="1" noProof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171450" indent="-1714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noProof="0" dirty="0">
                <a:solidFill>
                  <a:schemeClr val="tx1"/>
                </a:solidFill>
                <a:cs typeface="Arial" panose="020B0604020202020204" pitchFamily="34" charset="0"/>
              </a:rPr>
              <a:t>Scammers try to convince you to invest money.</a:t>
            </a:r>
          </a:p>
          <a:p>
            <a:pPr marL="171450" indent="-1714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noProof="0" dirty="0">
                <a:solidFill>
                  <a:schemeClr val="tx1"/>
                </a:solidFill>
                <a:cs typeface="Arial" panose="020B0604020202020204" pitchFamily="34" charset="0"/>
              </a:rPr>
              <a:t>They say you will get lots of money back with no (or very low) risks.</a:t>
            </a:r>
          </a:p>
          <a:p>
            <a:pPr marL="171450" indent="-1714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noProof="0" dirty="0">
                <a:solidFill>
                  <a:schemeClr val="tx1"/>
                </a:solidFill>
                <a:cs typeface="Arial" panose="020B0604020202020204" pitchFamily="34" charset="0"/>
              </a:rPr>
              <a:t>They may even have very convincing websites showing your ‘investment’.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561446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61D86B-053A-ADAD-691A-714A9F7A2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6EECCD-BBCB-3719-C014-7802E64C06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FDFA32-C7D2-08BD-93A8-FF90B42159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b="1" dirty="0">
                <a:cs typeface="Arial" panose="020B0604020202020204" pitchFamily="34" charset="0"/>
              </a:rPr>
              <a:t>Remote access scams &amp; hacking scams: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cs typeface="Arial" panose="020B0604020202020204" pitchFamily="34" charset="0"/>
              </a:rPr>
              <a:t>Scammers will call you or send you an email to contact you.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cs typeface="Arial" panose="020B0604020202020204" pitchFamily="34" charset="0"/>
              </a:rPr>
              <a:t>Scammers will ask you to download something, usually pretending to 'fix' your computer.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cs typeface="Arial" panose="020B0604020202020204" pitchFamily="34" charset="0"/>
              </a:rPr>
              <a:t>This allows scammers to access your device to steal information saved it.</a:t>
            </a:r>
          </a:p>
          <a:p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1480046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573BD4-A6A8-7251-D139-4B07FA55E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F75422-A51B-7B03-A393-3510F1B10B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F8E7FF-9898-50E3-CCAF-C52B2DC02F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b="1" dirty="0">
                <a:cs typeface="Arial" panose="020B0604020202020204" pitchFamily="34" charset="0"/>
              </a:rPr>
              <a:t>Online shopping scams: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cs typeface="Arial" panose="020B0604020202020204" pitchFamily="34" charset="0"/>
              </a:rPr>
              <a:t>Scammers create fake ads or websites selling products.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cs typeface="Arial" panose="020B0604020202020204" pitchFamily="34" charset="0"/>
              </a:rPr>
              <a:t>Scammers will take your money and never provide you with the product.</a:t>
            </a:r>
          </a:p>
          <a:p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488132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C1203F-F38C-7213-CDBF-1E33C3CAB1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CRC Champions Program</a:t>
            </a:r>
            <a:endParaRPr lang="en-A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E52515-783A-60A1-AC69-40C9D28ED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BAD88-BE51-4D38-9030-A5048BD821E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602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C07E4-C3A4-BD59-8234-A5F74A0A84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CRC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2EAE5-7A85-2642-BC0D-DC7123215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7261-AB5A-4C34-B9F2-CE1C1D3F816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69257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E22E099-A929-4223-877C-AB7A9C7C1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CRC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0F2A9F-9239-A9C6-09CA-09AEC0976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B135C-95D8-49A5-B1B7-72A392E6581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56545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C5F973-A628-B774-A28B-1B63BE171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CRC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530ADA-612A-5213-78B5-6B97E118E1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FC871-EA39-4CE8-B56A-B420E763660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12667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96D1FC-779E-EE88-C5A3-6B91D49023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CRC Champions Program</a:t>
            </a:r>
            <a:endParaRPr lang="en-A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4BFBC40-8F42-4DC6-BB17-F7273E7EC1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E6E1D-8E7D-44ED-A4F5-C3BD169B574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22818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B9AF5C3-C92C-F168-3F19-F6BA844F56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CRC Champions Program</a:t>
            </a:r>
            <a:endParaRPr lang="en-A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8124024-1A60-1CE9-3960-C9FED641F8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1E44B-B963-423F-8172-990928AF2B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5582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F0A1E8B-AC3E-3291-F4EF-000ED97B5C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CRC Champions Program</a:t>
            </a:r>
            <a:endParaRPr lang="en-A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0143284-FCFD-F2D3-F165-5A5300E2A4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F17D5-A82E-47BA-A9A3-36F64F7ADD9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68868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3285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1E2D9-5295-4A66-6916-6B40D470A3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CRC Champions Program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E2EAB-9E8A-34BB-E3B1-138A75DF35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9AF4E-62BB-46E2-9162-30650D4FD58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39863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C5268B8-7AD0-EB0C-EC0D-05F4EEB9A0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CRC Champions Program</a:t>
            </a:r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686C75F-120C-3068-75BE-B0716431F4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64C0-AD6B-46FC-9DC4-29320E756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08652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690C9A8-BB7F-16DB-C3DB-37CE7136ED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CRC Champions Program</a:t>
            </a:r>
            <a:endParaRPr lang="en-AU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F196E8B-ADF1-312E-6ABD-1B6C0A9733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4D69A-02AB-4368-AF1C-6D7D24B735E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0777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2CAA0B-FC1B-BB22-0C65-06E4DAD268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CRC Champions Program</a:t>
            </a:r>
            <a:endParaRPr lang="en-A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44EBE1-FDC4-28CE-5992-FF892E3689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15210-6865-4F66-8164-C0556A8C286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09104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B3C4869D-EDA1-6285-46EC-368A63A8C0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CRC Champions Program</a:t>
            </a:r>
            <a:endParaRPr lang="en-AU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892EC90-32CA-B4FD-A402-79730F55B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DFD16-4D30-4185-AAA8-6AB9346BE2D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96523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83AC8-DA30-466F-2A71-5E7099C389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CRC Champions Program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DE7F6-FF0A-9FE6-37D8-6BCF63ACCA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B87A3-4801-4EEA-A002-A83EEFC249A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73731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2539F-1016-CCDE-0707-05AF0BED2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CRC Champions Program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61373-DEB0-B066-2806-D56C8A0C9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B992E-7408-4498-B551-A3BF2911072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685906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6BBD4D6-08B7-329A-BDCF-5A049E63B8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CRC Champions Program</a:t>
            </a:r>
            <a:endParaRPr lang="en-A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CD6C18E-4528-CA42-9409-201B842AD9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7FF75-CC46-45DF-9F63-037124CBCA8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5821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5D0499D-FBD6-517B-1B32-0007CA0274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CRC Champions Program</a:t>
            </a:r>
            <a:endParaRPr lang="en-A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FEC50E9-B89A-7491-D427-04E035F9F9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14243-E650-4559-A462-A4C9647C4B0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90675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96064AC-3F7A-B5DB-CC18-8E28E0C005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CRC Champions Program</a:t>
            </a:r>
            <a:endParaRPr lang="en-A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BF89E4B-5A98-DFAE-DEA7-B9AD1E5FEF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EC164-9014-4366-96F3-8CDCF36BA6E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938328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F873F54-0041-46FE-5E3B-074B6108E4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CRC Champions Program</a:t>
            </a:r>
            <a:endParaRPr lang="en-A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AC01493-7E1A-7911-91FC-8782A39CE5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332DC-77CE-4432-8FEF-82D531AF078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6918728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BFDBD71-161B-EE8E-E394-A34AE3A0B1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CRC Champions Program</a:t>
            </a:r>
            <a:endParaRPr lang="en-A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1F27AD3-4732-8A00-F9CD-A06114F43A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732CF-05B5-44F6-8B3F-52A90629527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36663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2812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D7B87-2433-4A52-10B0-FCB5F7D2BB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CRC Champions Program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0C09E-B24B-5A20-DE9B-ECAD4CEC5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1AFEE-7C65-44DA-B85E-194D2AF0EB8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1020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AC59D59-D4E3-5C3D-2B07-EF05E9A11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CRC Champions Program</a:t>
            </a:r>
            <a:endParaRPr lang="en-A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9F8B6D-801C-EAF4-CC35-2D8217664D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B2E2-8C70-4A36-A6FE-DBB1E9CE1F6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367145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B74B894-A5CF-E7E4-C4C1-8D87C5FCF7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CRC Champions Program</a:t>
            </a:r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2C0CF1F-87D1-A910-C5FA-8AAB15D525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49407-9490-413C-9DB8-4A46AC5FDD0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147481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0684DE8-3A36-655E-A745-638174C806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CRC Champions Program</a:t>
            </a:r>
            <a:endParaRPr lang="en-AU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D0C3980-55B6-7B2E-89F0-190B5C67CA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0FC14-46E2-4FE7-9E7A-FC5FD30A318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39405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75965C17-9037-9747-9902-B6902072DD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CRC Champions Program</a:t>
            </a:r>
            <a:endParaRPr lang="en-AU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117D911-B5ED-1A94-E84F-B24C893303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886FD-A8B0-4419-A8DB-EAAD3F5523C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640817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2EFC1-BCBE-3C66-DE44-FFC0089932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CRC Champions Program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EF1A0-86BF-040C-3242-628CA6BE72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54F63-3537-416B-93EC-7EF5006F3BB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537372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AA2CC-7D25-7ECE-CC98-B38CC7CA08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CRC Champions Program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001AF-C30E-E963-E098-3735CD0311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86B18-5835-4479-A9B5-6BDB8B017D2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258832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60CEC6F-5C04-F898-CA14-24C5B0112E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CRC Champions Program</a:t>
            </a:r>
            <a:endParaRPr lang="en-A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E8F37F-3620-C618-7AB8-F7D549E6DB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8C40F-4FCC-4AFF-A86C-B96DA062AEA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166219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CBEE7BE-4EDD-3B0C-A621-0D14EB1003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CRC Champions Program</a:t>
            </a:r>
            <a:endParaRPr lang="en-A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71F4F99-84EC-F892-0BCB-6D193789F4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BE679-98E8-440A-808A-49BE0FB27F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890790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5F9D620-7F1E-6F0E-F31C-30ACC0919C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CRC Champions Program</a:t>
            </a:r>
            <a:endParaRPr lang="en-A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1DEC565-0E02-000B-A6AA-D462020FDE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A3FE7-1B1E-4643-93A5-4711ADB21D1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959054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40094B9-A980-0DCA-0C9D-7312569ED8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CRC Champions Program</a:t>
            </a:r>
            <a:endParaRPr lang="en-A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4AE14FB-865B-28F0-6560-685A1D76A1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6861F-6367-46FA-8F95-443315425D1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436972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4B378F5-7EE8-C7EB-4C3A-4FD9AF1190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CRC Champions Program</a:t>
            </a:r>
            <a:endParaRPr lang="en-A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483A677-4412-50BC-E73D-7C99C3330C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79563-BAC4-43CF-AF63-937BB8B8250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94213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97574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82562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931C7-42C7-BDC5-EC63-1915EC9868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CRC Champions Program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1860C-2FED-8636-032D-BF325AAE46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CC99C-C983-48AF-AD54-7F0509E51DB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911342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606FAD8-D1B9-5229-DDCC-0C8E6DDAA5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CRC Champions Program</a:t>
            </a:r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DA78D5-7B59-50B3-2837-1CDEEF0D53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3DBB5-839D-48CE-9D8E-10CB3AD0922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502994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54CBABF-95C0-1915-E22B-45B88D180C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CRC Champions Program</a:t>
            </a:r>
            <a:endParaRPr lang="en-AU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2750A77-D781-9F9D-9705-DC63190D83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E88EA-9044-4FE8-BC6D-5D56C618B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054105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CB4F4C7-D8CE-1DC9-590E-0CBF91D7C5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CRC Champions Program</a:t>
            </a:r>
            <a:endParaRPr lang="en-AU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1796840-5347-5AC6-F572-7ED586FB4C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13B9E-AA8D-4DF1-BF4B-4B18D887EDD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846302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E5123-AC7F-0EB3-3DD4-9F2765B2E9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CRC Champions Program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439D4-B446-E115-B5EB-42E2788C0D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B87B-244B-4F91-994C-EC601E1731C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815089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023FB-C35D-4CAC-EAB5-DFE68E51F1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CRC Champions Program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1AB48-65F5-84F7-FC83-74DD900D8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AE439-E5DE-426B-A786-C248ECB1293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394493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FBCC49C-21A9-BC7E-76E5-627BE6C9C5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CRC Champions Program</a:t>
            </a:r>
            <a:endParaRPr lang="en-A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36223C9-F7C6-2CD9-9495-9299E3C852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00286-EE1F-4895-92A3-E1070E4E22D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197489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9AE84D1-045D-E66A-0F34-E7D83FF0C9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61125"/>
            <a:ext cx="6854825" cy="236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CRC Champions Program</a:t>
            </a:r>
            <a:endParaRPr lang="en-A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A127E89-33A8-5EF2-3A9F-92B187F58E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61125"/>
            <a:ext cx="2406650" cy="236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0F2DF-7E57-4C05-8A36-EB810733536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110302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80D49A8-311B-80B2-C060-D4E4D26D01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CRC Champions Program</a:t>
            </a:r>
            <a:endParaRPr lang="en-A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C18FB0-7F0D-668D-8757-4AF63DDFFA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A2199-516D-4B78-B8A7-8065D1619F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35443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EC41C-D749-914C-23D6-B29D49967A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CRC Champions Program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69D9E-2741-F982-ABF1-13B64FFF3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4F31-63CD-4BB0-9F9E-B240BA518BE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459567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EE1B7DF-52EC-832E-2536-31E3259538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CRC Champions Program</a:t>
            </a:r>
            <a:endParaRPr lang="en-A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5AD6636-C7AE-B525-C90C-766EE8A2BA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AD3CB-A917-42DA-B109-8BB3138EC5A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147166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A27FFAA-64F7-277F-7B83-5BE7090AF8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CRC Champions Program</a:t>
            </a:r>
            <a:endParaRPr lang="en-A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902982C-095B-5BAC-E10C-673B33D5BC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FEC68-CACC-4F48-B5F5-E7FC72DA771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973373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10359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A4C44-1D72-9EF0-920A-141DDAB72E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CRC Champions Program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B6CA0-750C-A48C-3A32-B11A6F9C50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658D8-01DA-4081-BFE8-329E6740CCE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199862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AC84F12-50A4-CC0D-CF7D-580671AD5C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CRC Champions Program</a:t>
            </a:r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830291F-7157-A766-F525-6AE68D6FE4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06D8F-024E-44E9-9ACD-51965AA581F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725825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F76C19D-472A-1CDE-5C48-FFEB7A5FE9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CRC Champions Program</a:t>
            </a:r>
            <a:endParaRPr lang="en-AU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97E60AD-E4E0-6FF1-DC38-2B9E318732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E44CA-1C5E-4D0B-BF6D-7424DCC6471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447991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8F100B4C-80BD-E6E7-336A-06E59F24C2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CRC Champions Program</a:t>
            </a:r>
            <a:endParaRPr lang="en-AU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CE1BDFC-C723-5E39-C4DA-072C495C6E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DE8CF-B7BE-4A23-84DB-7F3C36AB460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678224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33B0E-4933-ADC6-5F32-C18BE75B2D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CRC Champions Program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2456E-25C1-CE75-A2E5-3D61E028C6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016BD-11DC-40B9-AC11-BFEBA31540E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455624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6E46F-5128-9B55-FB71-4602DCFE93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CRC Champions Program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7CEDE-4BFB-35C0-A98B-CF16574C4D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6B1C5-984C-4A70-9B6B-5AC5C4861D8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734801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ED59AFC-3244-38EB-0D59-FA646226B2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CRC Champions Program</a:t>
            </a:r>
            <a:endParaRPr lang="en-A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0B5CD9-1F5E-2F69-BEB0-159C5510DA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8E4F4-5672-4D18-B486-53632CE6442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6560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45C6D4-4A38-D580-CAF6-38A6E33BF8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CRC Champions Program</a:t>
            </a:r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B2D26D-2B0A-B873-B87D-59CF676E8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753C7-05C7-46FF-8453-DFDC4381946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876673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97B12AD-21BE-CB93-2DD7-625F9C5EE7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8493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CRC Champions Program</a:t>
            </a:r>
            <a:endParaRPr lang="en-A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F1BE689-EE3E-40A3-CA1F-93DE14EE32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8493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F975D-1C7D-4297-B5C7-237EB8BB050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041534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280CA9E-CF1C-9879-3BEE-92529C5879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CRC Champions Program</a:t>
            </a:r>
            <a:endParaRPr lang="en-A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10501C0-25DF-673B-C497-B3578AD41E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39373-DC9E-4140-BD74-79677DCC11F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94059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E3D3099-7375-52E2-0937-DC48179D15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CRC Champions Program</a:t>
            </a:r>
            <a:endParaRPr lang="en-A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8DDCD0A-7339-3B75-43FF-79731C537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36244-F2C7-4B34-912A-0A26187E9F6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056849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4C83681-44DD-7280-1397-7B4AC6879D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CRC Champions Program</a:t>
            </a:r>
            <a:endParaRPr lang="en-A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6F06013-064F-28EB-7596-EFE29333C8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85A96-F80E-4F0F-8C23-855F96EBF1F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956742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16111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56C58-59BA-45AD-6710-CF9564430B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CRC Champions Program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2D372-8764-2B01-EB7A-0AD2F88F56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A942F-804F-45C7-9F63-98334BFD577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102096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8BF5A65-C9DE-5E83-1BE0-D435FCAC25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CRC Champions Program</a:t>
            </a:r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FE503DB-A3E3-279E-D28A-E124142888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B0D8B-D00B-4ECC-A8D3-334E6A4365D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987519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8A9C128-B68F-5D39-75E2-0BDC1FAB6C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CRC Champions Program</a:t>
            </a:r>
            <a:endParaRPr lang="en-AU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D308EFE-C940-2130-46FD-96D333AE5D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EB8D0-E753-4489-BFF2-9280B7A36B3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616549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1F3F4030-8999-1729-1E96-C8734134ED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CRC Champions Program</a:t>
            </a:r>
            <a:endParaRPr lang="en-AU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C2A559A-860C-03EA-3E89-F3D348B5D8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1F32D-1C82-4E2B-A3DE-1A3863E373B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394135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7A95B-7A2D-697C-13D3-2616F5C7B1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CRC Champions Program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63840-3D94-48B2-E0A1-BF6C7AFBF2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7D395-A8C5-4715-B34B-47689CEB283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9871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2296E1E-ED53-EA64-A382-E4FE14533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CRC Champions Program</a:t>
            </a:r>
            <a:endParaRPr lang="en-AU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06801E-CA78-FFAD-3365-625547714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27D1-A219-4ED2-A5FE-8036C7832E5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598300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0B38E-5170-ECD5-7131-E6D273A52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CRC Champions Program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84EF6-4F5E-BC0F-C616-0E95D17570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E2073-0755-4847-A1DE-BFB1F9B8402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269578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389DFB2-997E-B2BF-FA94-7E28710818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CRC Champions Program</a:t>
            </a:r>
            <a:endParaRPr lang="en-A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D19FB3D-2BB6-F4D8-8061-058EDFB6BE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BF771-92C2-4B55-B826-B7EC585D2DB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981481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0444453-D57F-BEC1-BC27-26AD041C77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8493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CRC Champions Program</a:t>
            </a:r>
            <a:endParaRPr lang="en-A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416E318-B4C6-C62C-6069-A65C973A9C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8493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E3B33-18CF-4495-9E17-9013209668B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718653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CEA3C19-8ACB-C73C-676B-FCDEACE252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CRC Champions Program</a:t>
            </a:r>
            <a:endParaRPr lang="en-A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F2F69E7-F336-D881-1BFF-208EF66592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7C8A9-411A-4A02-8875-8A298F3C57B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913214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2521B2D-ACA5-0F74-C30A-AAC90BB592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CRC Champions Program</a:t>
            </a:r>
            <a:endParaRPr lang="en-A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3708D68-704F-CD5F-979E-4FAF907BD1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9D2FA-2775-4BCC-B142-0D6FAE6A190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346914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377C01F-C0CF-369B-2E8E-390DC17515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CRC Champions Program</a:t>
            </a:r>
            <a:endParaRPr lang="en-A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5165FA-7DEF-8820-BBC1-A5E030496F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06A0C-9A81-4164-BBD9-108E0B441BD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223473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59066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1F29B-921D-98F9-E12B-A6D7172C69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CRC Champions Program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0FFA2-D99B-54D2-A51E-1BF378479A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4D1A7-7217-47BF-969F-900A37AB931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941940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AAA0B51-06A6-EA38-EDE0-5335B0BAED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CRC Champions Program</a:t>
            </a:r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7E255E6-FEB9-CCFF-4B44-BED93CF0F7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96B2F-C324-4733-AADF-589841D9629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040567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AAAAD07-19C6-59EB-5000-EE33F0B1CA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CRC Champions Program</a:t>
            </a:r>
            <a:endParaRPr lang="en-AU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C3FE920-FAAE-E769-B9FB-AC13EC9C36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2D752-311C-4718-A809-99DC7CB85D6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2332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0E3F92C-90CC-1371-CEE4-7774ABDAE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CRC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DFD925C-CC8B-D4E7-E9C9-5EFD68468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F3CA-451B-4D05-9488-E945476C0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273425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6132CC63-816B-985A-3CA7-FD748E53E1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CRC Champions Program</a:t>
            </a:r>
            <a:endParaRPr lang="en-AU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8DE92BE-0185-C397-D4F2-81B8ECE23E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E0F26-61A1-40B5-8AAE-A66DC345B3A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473731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177EC-627C-F808-62A7-90CA0B1335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CRC Champions Program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79153-37FD-E26A-F97F-4B445265C1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91578-3BFA-409D-82D7-7C18F4B3E5A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473575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02F19-11B6-1C8C-F77B-B5DDEDA5A2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CRC Champions Program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6A083-1F86-9961-465C-9EAF8FE0EC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82438-C6AA-435A-A5F7-935379DA2A9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330328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E4DD5D1-655B-A412-1FA4-956A4EFD92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CRC Champions Program</a:t>
            </a:r>
            <a:endParaRPr lang="en-A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D708EDE-A39F-BFEC-ED32-60E5B0E0BA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86880-0336-4114-8A0E-822D73BEC72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535733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B3EA660-CC1C-F30A-4BFF-B9CDBC737F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CRC Champions Program</a:t>
            </a:r>
            <a:endParaRPr lang="en-A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306CA3-CC28-22EB-B79C-BBEFC32313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93084-53EE-4DD2-910C-A5C2B108F1B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701691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C1203F-F38C-7213-CDBF-1E33C3CAB1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CRC Champions Program</a:t>
            </a:r>
            <a:endParaRPr lang="en-A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E52515-783A-60A1-AC69-40C9D28ED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BAD88-BE51-4D38-9030-A5048BD821E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604298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2CAA0B-FC1B-BB22-0C65-06E4DAD268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CRC Champions Program</a:t>
            </a:r>
            <a:endParaRPr lang="en-A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44EBE1-FDC4-28CE-5992-FF892E3689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15210-6865-4F66-8164-C0556A8C286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155039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AC59D59-D4E3-5C3D-2B07-EF05E9A11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CRC Champions Program</a:t>
            </a:r>
            <a:endParaRPr lang="en-A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9F8B6D-801C-EAF4-CC35-2D8217664D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B2E2-8C70-4A36-A6FE-DBB1E9CE1F6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683958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38069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EC41C-D749-914C-23D6-B29D49967A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CRC Champions Program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69D9E-2741-F982-ABF1-13B64FFF3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4F31-63CD-4BB0-9F9E-B240BA518BE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4509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0ED0C-9A6B-432E-934D-C9331E8B9A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CRC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C7F92-7DFE-B64E-4ACC-7AE8132642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3F05-CEF4-4D87-B638-1AE1855C9A6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308460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45C6D4-4A38-D580-CAF6-38A6E33BF8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CRC Champions Program</a:t>
            </a:r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B2D26D-2B0A-B873-B87D-59CF676E8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753C7-05C7-46FF-8453-DFDC4381946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970064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2296E1E-ED53-EA64-A382-E4FE14533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CRC Champions Program</a:t>
            </a:r>
            <a:endParaRPr lang="en-AU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06801E-CA78-FFAD-3365-625547714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27D1-A219-4ED2-A5FE-8036C7832E5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490878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0E3F92C-90CC-1371-CEE4-7774ABDAE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CRC Champions Program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DFD925C-CC8B-D4E7-E9C9-5EFD68468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F3CA-451B-4D05-9488-E945476C0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312188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0ED0C-9A6B-432E-934D-C9331E8B9A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CRC Champions Program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C7F92-7DFE-B64E-4ACC-7AE8132642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3F05-CEF4-4D87-B638-1AE1855C9A6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777958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C07E4-C3A4-BD59-8234-A5F74A0A84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CRC Champions Program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2EAE5-7A85-2642-BC0D-DC7123215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7261-AB5A-4C34-B9F2-CE1C1D3F816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371286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E22E099-A929-4223-877C-AB7A9C7C1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CRC Champions Program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0F2A9F-9239-A9C6-09CA-09AEC0976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B135C-95D8-49A5-B1B7-72A392E6581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361941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C5F973-A628-B774-A28B-1B63BE171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CRC Champions Program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530ADA-612A-5213-78B5-6B97E118E1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FC871-EA39-4CE8-B56A-B420E763660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40101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59F746D-6C32-A2E1-9739-6D93F4E44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17C9A34-F6AB-D390-2FE5-64330312F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E54DD-286C-A08E-74B0-A1C7E2F2E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WA Digital Inclusion Project | CRC Champions Program</a:t>
            </a:r>
            <a:endParaRPr lang="en-AU" dirty="0"/>
          </a:p>
        </p:txBody>
      </p:sp>
      <p:pic>
        <p:nvPicPr>
          <p:cNvPr id="1029" name="Picture 6">
            <a:extLst>
              <a:ext uri="{FF2B5EF4-FFF2-40B4-BE49-F238E27FC236}">
                <a16:creationId xmlns:a16="http://schemas.microsoft.com/office/drawing/2014/main" id="{9533864C-6C75-92BF-51FB-0ACF02B332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>
            <a:extLst>
              <a:ext uri="{FF2B5EF4-FFF2-40B4-BE49-F238E27FC236}">
                <a16:creationId xmlns:a16="http://schemas.microsoft.com/office/drawing/2014/main" id="{9D5E5F31-F250-3258-6A00-2ED2E479F7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>
            <a:extLst>
              <a:ext uri="{FF2B5EF4-FFF2-40B4-BE49-F238E27FC236}">
                <a16:creationId xmlns:a16="http://schemas.microsoft.com/office/drawing/2014/main" id="{4165ED21-0A4B-DC1D-089C-8F1BA1C9BA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485DB-5382-683C-6F23-4E89524E7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F4418AFC-861C-4982-80A4-5A4606EFC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99" r:id="rId1"/>
    <p:sldLayoutId id="2147486400" r:id="rId2"/>
    <p:sldLayoutId id="2147486401" r:id="rId3"/>
    <p:sldLayoutId id="2147486469" r:id="rId4"/>
    <p:sldLayoutId id="2147486402" r:id="rId5"/>
    <p:sldLayoutId id="2147486403" r:id="rId6"/>
    <p:sldLayoutId id="2147486404" r:id="rId7"/>
    <p:sldLayoutId id="2147486405" r:id="rId8"/>
    <p:sldLayoutId id="2147486406" r:id="rId9"/>
    <p:sldLayoutId id="2147486407" r:id="rId10"/>
    <p:sldLayoutId id="2147486408" r:id="rId11"/>
    <p:sldLayoutId id="2147486470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EF335776-66E4-E248-335D-4AAD1E17CA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B5806A9B-4DB1-CCDD-30A3-9F89238321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D0B10-0B0A-CC1F-B328-7159B1F007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cs typeface="Arial" panose="020B0604020202020204" pitchFamily="34" charset="0"/>
              </a:rPr>
              <a:t>WA Digital Inclusion Project | CRC Champions Program</a:t>
            </a:r>
          </a:p>
        </p:txBody>
      </p:sp>
      <p:pic>
        <p:nvPicPr>
          <p:cNvPr id="2053" name="Picture 7">
            <a:extLst>
              <a:ext uri="{FF2B5EF4-FFF2-40B4-BE49-F238E27FC236}">
                <a16:creationId xmlns:a16="http://schemas.microsoft.com/office/drawing/2014/main" id="{F151F2C9-2F2D-67E0-E89C-6A7306182C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>
            <a:extLst>
              <a:ext uri="{FF2B5EF4-FFF2-40B4-BE49-F238E27FC236}">
                <a16:creationId xmlns:a16="http://schemas.microsoft.com/office/drawing/2014/main" id="{6DAF97BC-3278-8E55-74B4-1B3DC20E39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07E9B-4C47-318E-6A76-338190D47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D9D9D9"/>
                </a:solidFill>
                <a:latin typeface="Kanit" charset="-34"/>
              </a:defRPr>
            </a:lvl1pPr>
          </a:lstStyle>
          <a:p>
            <a:pPr>
              <a:defRPr/>
            </a:pPr>
            <a:fld id="{1B304148-1175-4D79-8512-E82E1E2935D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2057" name="Picture 10">
            <a:extLst>
              <a:ext uri="{FF2B5EF4-FFF2-40B4-BE49-F238E27FC236}">
                <a16:creationId xmlns:a16="http://schemas.microsoft.com/office/drawing/2014/main" id="{D282926F-EAA9-80BF-972C-C63411F50D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1775"/>
            <a:ext cx="1385887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09" r:id="rId1"/>
    <p:sldLayoutId id="2147486410" r:id="rId2"/>
    <p:sldLayoutId id="2147486411" r:id="rId3"/>
    <p:sldLayoutId id="2147486471" r:id="rId4"/>
    <p:sldLayoutId id="2147486412" r:id="rId5"/>
    <p:sldLayoutId id="2147486413" r:id="rId6"/>
    <p:sldLayoutId id="2147486414" r:id="rId7"/>
    <p:sldLayoutId id="2147486415" r:id="rId8"/>
    <p:sldLayoutId id="2147486416" r:id="rId9"/>
    <p:sldLayoutId id="2147486417" r:id="rId10"/>
    <p:sldLayoutId id="2147486418" r:id="rId11"/>
    <p:sldLayoutId id="2147486472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FFD38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37A6F"/>
            </a:gs>
            <a:gs pos="52000">
              <a:srgbClr val="F8B0C9"/>
            </a:gs>
            <a:gs pos="100000">
              <a:srgbClr val="FFD38F"/>
            </a:gs>
          </a:gsLst>
          <a:lin ang="4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094B6FEC-3EC4-ECD2-3228-95B0A23B4A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69F679E3-AE11-BFA7-062D-B6A7AA18F3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76AA8-D2E0-0DC9-039B-4C0D616CF4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WA Digital Inclusion Project | CRC Champions Program</a:t>
            </a:r>
            <a:endParaRPr lang="en-AU" dirty="0"/>
          </a:p>
        </p:txBody>
      </p:sp>
      <p:pic>
        <p:nvPicPr>
          <p:cNvPr id="3077" name="Picture 7">
            <a:extLst>
              <a:ext uri="{FF2B5EF4-FFF2-40B4-BE49-F238E27FC236}">
                <a16:creationId xmlns:a16="http://schemas.microsoft.com/office/drawing/2014/main" id="{5CB56A92-3366-7807-C76A-3E7F59C556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>
            <a:extLst>
              <a:ext uri="{FF2B5EF4-FFF2-40B4-BE49-F238E27FC236}">
                <a16:creationId xmlns:a16="http://schemas.microsoft.com/office/drawing/2014/main" id="{BC0E7DA3-B623-F86C-19CA-1BE6487828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7E034-AD45-9534-DC80-D0C5A46E3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Kanit" charset="-34"/>
              </a:defRPr>
            </a:lvl1pPr>
          </a:lstStyle>
          <a:p>
            <a:pPr>
              <a:defRPr/>
            </a:pPr>
            <a:fld id="{53FA412E-38BE-4F79-B553-EDE76D44228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3081" name="Picture 11">
            <a:extLst>
              <a:ext uri="{FF2B5EF4-FFF2-40B4-BE49-F238E27FC236}">
                <a16:creationId xmlns:a16="http://schemas.microsoft.com/office/drawing/2014/main" id="{1AD27560-4A8C-0B5D-F73E-D80513178A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463" y="230188"/>
            <a:ext cx="1392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19" r:id="rId1"/>
    <p:sldLayoutId id="2147486420" r:id="rId2"/>
    <p:sldLayoutId id="2147486421" r:id="rId3"/>
    <p:sldLayoutId id="2147486473" r:id="rId4"/>
    <p:sldLayoutId id="2147486422" r:id="rId5"/>
    <p:sldLayoutId id="2147486423" r:id="rId6"/>
    <p:sldLayoutId id="2147486424" r:id="rId7"/>
    <p:sldLayoutId id="2147486425" r:id="rId8"/>
    <p:sldLayoutId id="2147486426" r:id="rId9"/>
    <p:sldLayoutId id="2147486427" r:id="rId10"/>
    <p:sldLayoutId id="2147486428" r:id="rId11"/>
    <p:sldLayoutId id="2147486474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19DAA380-C6C8-55EE-9CD6-4351CC370B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50A75EEA-97FA-5F14-F937-1871C5ACDC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83DA5-1571-96CF-09EA-0DFE625E7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59538"/>
            <a:ext cx="7526338" cy="246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WA Digital Inclusion Project | CRC Champions Program</a:t>
            </a:r>
            <a:endParaRPr lang="en-AU" dirty="0"/>
          </a:p>
        </p:txBody>
      </p:sp>
      <p:pic>
        <p:nvPicPr>
          <p:cNvPr id="4101" name="Picture 7">
            <a:extLst>
              <a:ext uri="{FF2B5EF4-FFF2-40B4-BE49-F238E27FC236}">
                <a16:creationId xmlns:a16="http://schemas.microsoft.com/office/drawing/2014/main" id="{DF8A1D36-7380-639E-4F28-D3B6308A8B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>
            <a:extLst>
              <a:ext uri="{FF2B5EF4-FFF2-40B4-BE49-F238E27FC236}">
                <a16:creationId xmlns:a16="http://schemas.microsoft.com/office/drawing/2014/main" id="{FC100B84-0CE9-48E3-8D59-2E602EC429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1F970-3158-B4C8-78F7-D91EF512A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59538"/>
            <a:ext cx="2743200" cy="2460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D9D9D9"/>
                </a:solidFill>
                <a:latin typeface="Kanit" charset="-34"/>
              </a:defRPr>
            </a:lvl1pPr>
          </a:lstStyle>
          <a:p>
            <a:pPr>
              <a:defRPr/>
            </a:pPr>
            <a:fld id="{BDE20F75-37B3-4CBD-9D09-91F29247B8C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4104" name="Picture 10">
            <a:extLst>
              <a:ext uri="{FF2B5EF4-FFF2-40B4-BE49-F238E27FC236}">
                <a16:creationId xmlns:a16="http://schemas.microsoft.com/office/drawing/2014/main" id="{AFA632AB-AD60-92F9-8B93-68FB83E7F9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1775"/>
            <a:ext cx="1385887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29" r:id="rId1"/>
    <p:sldLayoutId id="2147486430" r:id="rId2"/>
    <p:sldLayoutId id="2147486431" r:id="rId3"/>
    <p:sldLayoutId id="2147486475" r:id="rId4"/>
    <p:sldLayoutId id="2147486432" r:id="rId5"/>
    <p:sldLayoutId id="2147486433" r:id="rId6"/>
    <p:sldLayoutId id="2147486434" r:id="rId7"/>
    <p:sldLayoutId id="2147486435" r:id="rId8"/>
    <p:sldLayoutId id="2147486436" r:id="rId9"/>
    <p:sldLayoutId id="2147486437" r:id="rId10"/>
    <p:sldLayoutId id="2147486438" r:id="rId11"/>
    <p:sldLayoutId id="2147486476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FFD38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F04BD1A0-F7DB-C59C-8249-0362CC85BC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84D4BFB0-402B-958E-E752-9345C1E54B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009F3-2631-8ACB-EC64-BC237BD7A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770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WA Digital Inclusion Project | CRC Champions Program</a:t>
            </a:r>
            <a:endParaRPr lang="en-AU" dirty="0"/>
          </a:p>
        </p:txBody>
      </p:sp>
      <p:pic>
        <p:nvPicPr>
          <p:cNvPr id="5125" name="Picture 6">
            <a:extLst>
              <a:ext uri="{FF2B5EF4-FFF2-40B4-BE49-F238E27FC236}">
                <a16:creationId xmlns:a16="http://schemas.microsoft.com/office/drawing/2014/main" id="{6790D7D6-334D-1347-0DC1-80BD3E6D35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>
            <a:extLst>
              <a:ext uri="{FF2B5EF4-FFF2-40B4-BE49-F238E27FC236}">
                <a16:creationId xmlns:a16="http://schemas.microsoft.com/office/drawing/2014/main" id="{7E3E8C84-DF10-EC86-D561-7189E6D6D1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>
            <a:extLst>
              <a:ext uri="{FF2B5EF4-FFF2-40B4-BE49-F238E27FC236}">
                <a16:creationId xmlns:a16="http://schemas.microsoft.com/office/drawing/2014/main" id="{68F4273E-0AC8-2725-29EE-C86E25769E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5AC56-2325-8F85-ADA6-9FEFD8EB5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DA48D004-B801-4596-96B0-B7048528551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39" r:id="rId1"/>
    <p:sldLayoutId id="2147486440" r:id="rId2"/>
    <p:sldLayoutId id="2147486441" r:id="rId3"/>
    <p:sldLayoutId id="2147486477" r:id="rId4"/>
    <p:sldLayoutId id="2147486442" r:id="rId5"/>
    <p:sldLayoutId id="2147486443" r:id="rId6"/>
    <p:sldLayoutId id="2147486444" r:id="rId7"/>
    <p:sldLayoutId id="2147486445" r:id="rId8"/>
    <p:sldLayoutId id="2147486446" r:id="rId9"/>
    <p:sldLayoutId id="2147486447" r:id="rId10"/>
    <p:sldLayoutId id="2147486448" r:id="rId11"/>
    <p:sldLayoutId id="2147486478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37A6F"/>
            </a:gs>
            <a:gs pos="52000">
              <a:srgbClr val="F8B0C9"/>
            </a:gs>
            <a:gs pos="100000">
              <a:srgbClr val="FFD38F"/>
            </a:gs>
          </a:gsLst>
          <a:lin ang="4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8CEB4F63-DFC7-B552-DC17-E14C75AE4F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0584965F-CB7F-898F-1E7C-3C8E456400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A068B-8328-B7C9-5B5D-EB9CBC131D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770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WA Digital Inclusion Project | CRC Champions Program</a:t>
            </a:r>
            <a:endParaRPr lang="en-AU" dirty="0"/>
          </a:p>
        </p:txBody>
      </p:sp>
      <p:pic>
        <p:nvPicPr>
          <p:cNvPr id="6149" name="Picture 7">
            <a:extLst>
              <a:ext uri="{FF2B5EF4-FFF2-40B4-BE49-F238E27FC236}">
                <a16:creationId xmlns:a16="http://schemas.microsoft.com/office/drawing/2014/main" id="{9663D53D-F494-F4D6-A347-C26B65B969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>
            <a:extLst>
              <a:ext uri="{FF2B5EF4-FFF2-40B4-BE49-F238E27FC236}">
                <a16:creationId xmlns:a16="http://schemas.microsoft.com/office/drawing/2014/main" id="{48CC8243-24C6-607A-92B6-78D7312CC2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32C92-C400-7CFA-3B73-768DD2A4D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Kanit" charset="-34"/>
              </a:defRPr>
            </a:lvl1pPr>
          </a:lstStyle>
          <a:p>
            <a:pPr>
              <a:defRPr/>
            </a:pPr>
            <a:fld id="{3B871BD0-B33A-4332-BA47-A3EE7728D32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6152" name="Picture 9">
            <a:extLst>
              <a:ext uri="{FF2B5EF4-FFF2-40B4-BE49-F238E27FC236}">
                <a16:creationId xmlns:a16="http://schemas.microsoft.com/office/drawing/2014/main" id="{76D07D94-07F3-23B2-AD5E-C95573284A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463" y="230188"/>
            <a:ext cx="1392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49" r:id="rId1"/>
    <p:sldLayoutId id="2147486450" r:id="rId2"/>
    <p:sldLayoutId id="2147486451" r:id="rId3"/>
    <p:sldLayoutId id="2147486479" r:id="rId4"/>
    <p:sldLayoutId id="2147486452" r:id="rId5"/>
    <p:sldLayoutId id="2147486453" r:id="rId6"/>
    <p:sldLayoutId id="2147486454" r:id="rId7"/>
    <p:sldLayoutId id="2147486455" r:id="rId8"/>
    <p:sldLayoutId id="2147486456" r:id="rId9"/>
    <p:sldLayoutId id="2147486457" r:id="rId10"/>
    <p:sldLayoutId id="2147486458" r:id="rId11"/>
    <p:sldLayoutId id="2147486480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350B2DFB-F921-A3BD-4166-633D4A62D4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0E04E603-3F7E-A7E5-5095-3B056965A4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C2487-429A-61C6-09F5-683BA2C2DE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WA Digital Inclusion Project | CRC Champions Program</a:t>
            </a:r>
            <a:endParaRPr lang="en-AU" dirty="0"/>
          </a:p>
        </p:txBody>
      </p:sp>
      <p:pic>
        <p:nvPicPr>
          <p:cNvPr id="7173" name="Picture 6">
            <a:extLst>
              <a:ext uri="{FF2B5EF4-FFF2-40B4-BE49-F238E27FC236}">
                <a16:creationId xmlns:a16="http://schemas.microsoft.com/office/drawing/2014/main" id="{8E54DD4E-F98F-7A1D-EE23-84359343C3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>
            <a:extLst>
              <a:ext uri="{FF2B5EF4-FFF2-40B4-BE49-F238E27FC236}">
                <a16:creationId xmlns:a16="http://schemas.microsoft.com/office/drawing/2014/main" id="{EE1F7F68-A6CC-9E50-CD4B-58374156B8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>
            <a:extLst>
              <a:ext uri="{FF2B5EF4-FFF2-40B4-BE49-F238E27FC236}">
                <a16:creationId xmlns:a16="http://schemas.microsoft.com/office/drawing/2014/main" id="{4A102C35-1351-E297-08DD-C0D2F3808B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7665E-EB2D-1F29-27DF-22C82403DE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DA8C01AA-87BC-4F26-A33B-759EEC5B56C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59" r:id="rId1"/>
    <p:sldLayoutId id="2147486460" r:id="rId2"/>
    <p:sldLayoutId id="2147486461" r:id="rId3"/>
    <p:sldLayoutId id="2147486481" r:id="rId4"/>
    <p:sldLayoutId id="2147486462" r:id="rId5"/>
    <p:sldLayoutId id="2147486463" r:id="rId6"/>
    <p:sldLayoutId id="2147486464" r:id="rId7"/>
    <p:sldLayoutId id="2147486465" r:id="rId8"/>
    <p:sldLayoutId id="2147486466" r:id="rId9"/>
    <p:sldLayoutId id="2147486467" r:id="rId10"/>
    <p:sldLayoutId id="2147486468" r:id="rId11"/>
    <p:sldLayoutId id="2147486482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59F746D-6C32-A2E1-9739-6D93F4E44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17C9A34-F6AB-D390-2FE5-64330312F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E54DD-286C-A08E-74B0-A1C7E2F2E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WA Digital Inclusion Project | CRC Champions Program</a:t>
            </a:r>
            <a:endParaRPr lang="en-AU" dirty="0"/>
          </a:p>
        </p:txBody>
      </p:sp>
      <p:pic>
        <p:nvPicPr>
          <p:cNvPr id="1029" name="Picture 6">
            <a:extLst>
              <a:ext uri="{FF2B5EF4-FFF2-40B4-BE49-F238E27FC236}">
                <a16:creationId xmlns:a16="http://schemas.microsoft.com/office/drawing/2014/main" id="{9533864C-6C75-92BF-51FB-0ACF02B332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>
            <a:extLst>
              <a:ext uri="{FF2B5EF4-FFF2-40B4-BE49-F238E27FC236}">
                <a16:creationId xmlns:a16="http://schemas.microsoft.com/office/drawing/2014/main" id="{9D5E5F31-F250-3258-6A00-2ED2E479F7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>
            <a:extLst>
              <a:ext uri="{FF2B5EF4-FFF2-40B4-BE49-F238E27FC236}">
                <a16:creationId xmlns:a16="http://schemas.microsoft.com/office/drawing/2014/main" id="{4165ED21-0A4B-DC1D-089C-8F1BA1C9BA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485DB-5382-683C-6F23-4E89524E7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F4418AFC-861C-4982-80A4-5A4606EFC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5086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84" r:id="rId1"/>
    <p:sldLayoutId id="2147486485" r:id="rId2"/>
    <p:sldLayoutId id="2147486486" r:id="rId3"/>
    <p:sldLayoutId id="2147486487" r:id="rId4"/>
    <p:sldLayoutId id="2147486488" r:id="rId5"/>
    <p:sldLayoutId id="2147486489" r:id="rId6"/>
    <p:sldLayoutId id="2147486490" r:id="rId7"/>
    <p:sldLayoutId id="2147486491" r:id="rId8"/>
    <p:sldLayoutId id="2147486492" r:id="rId9"/>
    <p:sldLayoutId id="2147486493" r:id="rId10"/>
    <p:sldLayoutId id="2147486494" r:id="rId11"/>
    <p:sldLayoutId id="2147486495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1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HaBH4LqGsI?start=55&amp;feature=oembed" TargetMode="Externa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40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7.jpe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55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FFTGww1XYKo?feature=oembed" TargetMode="External"/><Relationship Id="rId4" Type="http://schemas.openxmlformats.org/officeDocument/2006/relationships/image" Target="../media/image60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digitalinclusionwa.org.au/learn" TargetMode="External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hyperlink" Target="https://www.nbnco.com.au/learn/protect-yourself-from-scams" TargetMode="External"/><Relationship Id="rId5" Type="http://schemas.openxmlformats.org/officeDocument/2006/relationships/image" Target="../media/image63.png"/><Relationship Id="rId10" Type="http://schemas.openxmlformats.org/officeDocument/2006/relationships/hyperlink" Target="https://www.scamwatch.gov.au/types-of-scams" TargetMode="External"/><Relationship Id="rId4" Type="http://schemas.openxmlformats.org/officeDocument/2006/relationships/image" Target="../media/image62.png"/><Relationship Id="rId9" Type="http://schemas.openxmlformats.org/officeDocument/2006/relationships/hyperlink" Target="https://www.esafety.gov.au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svg"/><Relationship Id="rId9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0DFEDC6A-CB56-12C1-39C2-8E6D897A25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87320" y="4128352"/>
            <a:ext cx="9204960" cy="1361354"/>
          </a:xfrm>
        </p:spPr>
        <p:txBody>
          <a:bodyPr/>
          <a:lstStyle/>
          <a:p>
            <a:pPr eaLnBrk="1" hangingPunct="1"/>
            <a:r>
              <a:rPr lang="en-AU" sz="4400" noProof="0" dirty="0">
                <a:solidFill>
                  <a:schemeClr val="bg1"/>
                </a:solidFill>
                <a:cs typeface="Arial" panose="020B0604020202020204" pitchFamily="34" charset="0"/>
              </a:rPr>
              <a:t>Digital Skills - eSafety &amp; Online Resources</a:t>
            </a:r>
            <a:br>
              <a:rPr lang="en-AU" sz="4400" noProof="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AU" sz="4400" noProof="0" dirty="0">
                <a:cs typeface="Arial" panose="020B0604020202020204" pitchFamily="34" charset="0"/>
              </a:rPr>
              <a:t>CRC Champions Program</a:t>
            </a:r>
          </a:p>
        </p:txBody>
      </p:sp>
      <p:sp>
        <p:nvSpPr>
          <p:cNvPr id="24579" name="Subtitle 2">
            <a:extLst>
              <a:ext uri="{FF2B5EF4-FFF2-40B4-BE49-F238E27FC236}">
                <a16:creationId xmlns:a16="http://schemas.microsoft.com/office/drawing/2014/main" id="{C0E9410B-5ACC-66C1-6630-1BE6902C30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02560" y="5465763"/>
            <a:ext cx="4987145" cy="555625"/>
          </a:xfrm>
        </p:spPr>
        <p:txBody>
          <a:bodyPr/>
          <a:lstStyle/>
          <a:p>
            <a:pPr eaLnBrk="1" hangingPunct="1"/>
            <a:r>
              <a:rPr lang="en-AU" i="1" noProof="0" dirty="0">
                <a:latin typeface="+mj-lt"/>
                <a:cs typeface="Arial" panose="020B0604020202020204" pitchFamily="34" charset="0"/>
              </a:rPr>
              <a:t>2025</a:t>
            </a: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3AF11155-EE0D-59CE-D684-312436139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644526"/>
            <a:ext cx="5265646" cy="2353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>
            <a:extLst>
              <a:ext uri="{FF2B5EF4-FFF2-40B4-BE49-F238E27FC236}">
                <a16:creationId xmlns:a16="http://schemas.microsoft.com/office/drawing/2014/main" id="{0BBB8E80-B9DD-B42C-FBBE-C0ED0D60C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313" y="6054725"/>
            <a:ext cx="21986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3">
            <a:extLst>
              <a:ext uri="{FF2B5EF4-FFF2-40B4-BE49-F238E27FC236}">
                <a16:creationId xmlns:a16="http://schemas.microsoft.com/office/drawing/2014/main" id="{AED33FA3-139A-890C-2B90-383038A3C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6021388"/>
            <a:ext cx="142716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AA2309-AB4B-4671-8DED-C4A8121B55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664" y="5888419"/>
            <a:ext cx="2554041" cy="8231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C7F237-0252-91F5-807A-8286D765D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4A617-8FB2-2F2E-2CE6-0DAFF8179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450" y="167408"/>
            <a:ext cx="9228138" cy="1325563"/>
          </a:xfrm>
        </p:spPr>
        <p:txBody>
          <a:bodyPr/>
          <a:lstStyle/>
          <a:p>
            <a:r>
              <a:rPr lang="en-AU" noProof="0" dirty="0">
                <a:latin typeface="+mn-lt"/>
                <a:cs typeface="Arial" panose="020B0604020202020204" pitchFamily="34" charset="0"/>
              </a:rPr>
              <a:t>Phishing Scams</a:t>
            </a:r>
            <a:endParaRPr lang="en-AU" noProof="0" dirty="0">
              <a:latin typeface="+mn-lt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3731FAE-2B01-DBA5-7423-2C5B0BF431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6172" y="1786597"/>
            <a:ext cx="4085655" cy="3516923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kern="100" noProof="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Scammers send fake emails from someone like the bank or Government.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kern="100" noProof="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They will usually ask you to send them personal information.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kern="100" noProof="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Once they have enough details, they can pretend to be you.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6F0DD-2918-4914-F29C-72FFDA8FD2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834F31-63CD-4BB0-9F9E-B240BA518BE4}" type="slidenum">
              <a:rPr lang="en-AU" noProof="0" smtClean="0"/>
              <a:pPr>
                <a:defRPr/>
              </a:pPr>
              <a:t>10</a:t>
            </a:fld>
            <a:endParaRPr lang="en-AU" noProof="0" dirty="0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3E33ADEF-2ABB-5604-A2FA-EC7C9D0DA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73" y="300637"/>
            <a:ext cx="1059104" cy="10591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AD4F59-D5E8-93AC-D54A-5D913BB4A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4071" y="1153056"/>
            <a:ext cx="6593058" cy="512074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3682F90-8715-2902-E3DC-341031B304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AU" noProof="0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CRC Champions Program</a:t>
            </a:r>
          </a:p>
        </p:txBody>
      </p:sp>
    </p:spTree>
    <p:extLst>
      <p:ext uri="{BB962C8B-B14F-4D97-AF65-F5344CB8AC3E}">
        <p14:creationId xmlns:p14="http://schemas.microsoft.com/office/powerpoint/2010/main" val="1456221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E1E64E-CFCA-7A9D-3089-24A564D0F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7E13F-D478-88E4-760F-5A82371BF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450" y="167408"/>
            <a:ext cx="9228138" cy="1325563"/>
          </a:xfrm>
        </p:spPr>
        <p:txBody>
          <a:bodyPr/>
          <a:lstStyle/>
          <a:p>
            <a:r>
              <a:rPr lang="en-AU" noProof="0" dirty="0">
                <a:latin typeface="+mn-lt"/>
                <a:cs typeface="Arial" panose="020B0604020202020204" pitchFamily="34" charset="0"/>
              </a:rPr>
              <a:t>Romance Scams</a:t>
            </a:r>
            <a:endParaRPr lang="en-AU" noProof="0" dirty="0">
              <a:latin typeface="+mn-lt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301F653-1340-1A0A-F8EB-F83BA3C490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2665" y="1492971"/>
            <a:ext cx="5271864" cy="3810549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kern="100" noProof="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When a scammer takes advantage of people looking for love online.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kern="100" noProof="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They often pretend to have feelings for you and then ask you for money once you trust them.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kern="100" noProof="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If you are using dating apps or websites, make sure you confirm someone’s identity, in person where possible.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970ED-F3C8-5BA0-467A-AC6CDE4907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834F31-63CD-4BB0-9F9E-B240BA518BE4}" type="slidenum">
              <a:rPr lang="en-AU" noProof="0" smtClean="0"/>
              <a:pPr>
                <a:defRPr/>
              </a:pPr>
              <a:t>11</a:t>
            </a:fld>
            <a:endParaRPr lang="en-AU" noProof="0" dirty="0"/>
          </a:p>
        </p:txBody>
      </p:sp>
      <p:pic>
        <p:nvPicPr>
          <p:cNvPr id="4" name="Picture 3" descr="Shape, icon&#10;&#10;Description automatically generated">
            <a:extLst>
              <a:ext uri="{FF2B5EF4-FFF2-40B4-BE49-F238E27FC236}">
                <a16:creationId xmlns:a16="http://schemas.microsoft.com/office/drawing/2014/main" id="{7CBBFA99-B129-9E88-3C74-318B8AAE0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665" y="167408"/>
            <a:ext cx="1104228" cy="11042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D4ADBD8-6E2C-0C61-08E7-C5A33836D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4529" y="844487"/>
            <a:ext cx="6354062" cy="6077798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55215B0-629C-3AA6-A2A3-0E341572F1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AU" noProof="0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CRC Champions Program</a:t>
            </a:r>
          </a:p>
        </p:txBody>
      </p:sp>
    </p:spTree>
    <p:extLst>
      <p:ext uri="{BB962C8B-B14F-4D97-AF65-F5344CB8AC3E}">
        <p14:creationId xmlns:p14="http://schemas.microsoft.com/office/powerpoint/2010/main" val="1199432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118793-08EF-BE55-516F-92C0168CA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56233-B9BE-55FF-7C2D-8D59101CF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450" y="167408"/>
            <a:ext cx="9228138" cy="1325563"/>
          </a:xfrm>
        </p:spPr>
        <p:txBody>
          <a:bodyPr/>
          <a:lstStyle/>
          <a:p>
            <a:r>
              <a:rPr lang="en-AU" noProof="0" dirty="0">
                <a:latin typeface="+mn-lt"/>
                <a:cs typeface="Arial" panose="020B0604020202020204" pitchFamily="34" charset="0"/>
              </a:rPr>
              <a:t>Gift Card Scams</a:t>
            </a:r>
            <a:endParaRPr lang="en-AU" noProof="0" dirty="0">
              <a:latin typeface="+mn-lt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1DA8F00-A885-74AD-A651-E43D26ED01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7702" y="1620841"/>
            <a:ext cx="5488297" cy="3516923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kern="100" noProof="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Scams involve someone convincing you to buy gift cards and provide them with the details.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kern="100" noProof="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Scammers often pose as legitimate businesses, government agencies, or even someone you know.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kern="100" noProof="0" dirty="0">
                <a:solidFill>
                  <a:schemeClr val="tx1"/>
                </a:solidFill>
                <a:ea typeface="Aptos" panose="020B0004020202020204" pitchFamily="34" charset="0"/>
                <a:cs typeface="Arial" panose="020B0604020202020204" pitchFamily="34" charset="0"/>
              </a:rPr>
              <a:t>They might claim</a:t>
            </a:r>
            <a:r>
              <a:rPr lang="en-AU" kern="100" noProof="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 that payment via gift cards is needed to resolve an issue or to help in an emergency.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57735-F07D-3786-F0F0-F415363554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834F31-63CD-4BB0-9F9E-B240BA518BE4}" type="slidenum">
              <a:rPr lang="en-AU" noProof="0" smtClean="0"/>
              <a:pPr>
                <a:defRPr/>
              </a:pPr>
              <a:t>12</a:t>
            </a:fld>
            <a:endParaRPr lang="en-AU" noProof="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3AE63D5-FB13-5C6E-345C-B40D8B86FCA2}"/>
              </a:ext>
            </a:extLst>
          </p:cNvPr>
          <p:cNvGrpSpPr/>
          <p:nvPr/>
        </p:nvGrpSpPr>
        <p:grpSpPr>
          <a:xfrm>
            <a:off x="866173" y="385348"/>
            <a:ext cx="836291" cy="836291"/>
            <a:chOff x="9016717" y="3899393"/>
            <a:chExt cx="1578417" cy="1578417"/>
          </a:xfrm>
        </p:grpSpPr>
        <p:pic>
          <p:nvPicPr>
            <p:cNvPr id="7" name="Graphic 2" descr="Present outline">
              <a:extLst>
                <a:ext uri="{FF2B5EF4-FFF2-40B4-BE49-F238E27FC236}">
                  <a16:creationId xmlns:a16="http://schemas.microsoft.com/office/drawing/2014/main" id="{F2CA50CD-2E04-EC69-230D-3912A1848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75029" y="3929178"/>
              <a:ext cx="1249368" cy="1249368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ED400B9-9136-4AEB-FC0F-21E4465A1E55}"/>
                </a:ext>
              </a:extLst>
            </p:cNvPr>
            <p:cNvSpPr/>
            <p:nvPr/>
          </p:nvSpPr>
          <p:spPr>
            <a:xfrm>
              <a:off x="9016717" y="3899393"/>
              <a:ext cx="1578417" cy="1578417"/>
            </a:xfrm>
            <a:prstGeom prst="ellipse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noProof="0" dirty="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4963001-3A70-EB76-DF82-B46F2719FD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2985" y="85258"/>
            <a:ext cx="4182059" cy="6687483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FCAF07-8E69-2CF2-90F8-77E25FE6A1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AU" noProof="0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CRC Champions Program</a:t>
            </a:r>
          </a:p>
        </p:txBody>
      </p:sp>
    </p:spTree>
    <p:extLst>
      <p:ext uri="{BB962C8B-B14F-4D97-AF65-F5344CB8AC3E}">
        <p14:creationId xmlns:p14="http://schemas.microsoft.com/office/powerpoint/2010/main" val="3188887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626D81F-D180-DEAF-414E-38AF6C90D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214" y="171760"/>
            <a:ext cx="9867572" cy="1325563"/>
          </a:xfrm>
        </p:spPr>
        <p:txBody>
          <a:bodyPr/>
          <a:lstStyle/>
          <a:p>
            <a:pPr algn="ctr"/>
            <a:r>
              <a:rPr lang="en-AU" sz="4000" noProof="0" dirty="0">
                <a:latin typeface="+mn-lt"/>
                <a:cs typeface="Arial" panose="020B0604020202020204" pitchFamily="34" charset="0"/>
              </a:rPr>
              <a:t>Tips to stay safe online</a:t>
            </a:r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2D874D53-55FC-A4E7-485A-F44D7E3139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1967841"/>
              </p:ext>
            </p:extLst>
          </p:nvPr>
        </p:nvGraphicFramePr>
        <p:xfrm>
          <a:off x="1162214" y="1160441"/>
          <a:ext cx="9867573" cy="5001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DC20E757-1F63-1C32-9C6D-619339D6CBBA}"/>
              </a:ext>
            </a:extLst>
          </p:cNvPr>
          <p:cNvSpPr/>
          <p:nvPr/>
        </p:nvSpPr>
        <p:spPr>
          <a:xfrm>
            <a:off x="759655" y="6498388"/>
            <a:ext cx="8623496" cy="359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05DFCC-C1A8-1DD9-E355-E90B89B01F6D}"/>
              </a:ext>
            </a:extLst>
          </p:cNvPr>
          <p:cNvSpPr/>
          <p:nvPr/>
        </p:nvSpPr>
        <p:spPr>
          <a:xfrm>
            <a:off x="10353822" y="-1"/>
            <a:ext cx="1828800" cy="1325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A02F498-7AFC-E910-7156-45FF590023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AU" noProof="0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CRC Champions Program</a:t>
            </a:r>
          </a:p>
        </p:txBody>
      </p:sp>
    </p:spTree>
    <p:extLst>
      <p:ext uri="{BB962C8B-B14F-4D97-AF65-F5344CB8AC3E}">
        <p14:creationId xmlns:p14="http://schemas.microsoft.com/office/powerpoint/2010/main" val="703056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94C9-9269-C02D-33F6-F501A3B72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960"/>
            <a:ext cx="9228138" cy="1325563"/>
          </a:xfrm>
        </p:spPr>
        <p:txBody>
          <a:bodyPr/>
          <a:lstStyle/>
          <a:p>
            <a:r>
              <a:rPr lang="en-AU" noProof="0" dirty="0"/>
              <a:t>Your Special Word?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F8EA04-49BA-2BC1-6E32-D8EC590AEC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noProof="0" dirty="0"/>
              <a:t>WA Digital Inclusion Project | CRC Champions Program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FBBBED-FC92-89AB-77F8-376D520069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noProof="0" smtClean="0"/>
              <a:pPr>
                <a:defRPr/>
              </a:pPr>
              <a:t>14</a:t>
            </a:fld>
            <a:endParaRPr lang="en-AU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C0165A-505A-8AD8-C337-0371E0AF9257}"/>
              </a:ext>
            </a:extLst>
          </p:cNvPr>
          <p:cNvSpPr txBox="1"/>
          <p:nvPr/>
        </p:nvSpPr>
        <p:spPr>
          <a:xfrm>
            <a:off x="4660341" y="6169709"/>
            <a:ext cx="66934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noProof="0" dirty="0">
                <a:latin typeface="+mn-lt"/>
              </a:rPr>
              <a:t>https://youtu.be/aHaBH4LqGsI?feature=shared&amp;t=55</a:t>
            </a:r>
            <a:endParaRPr lang="en-AU" b="0" i="0" u="none" strike="noStrike" noProof="0" dirty="0">
              <a:effectLst/>
              <a:latin typeface="+mn-lt"/>
            </a:endParaRPr>
          </a:p>
          <a:p>
            <a:pPr algn="ctr"/>
            <a:r>
              <a:rPr lang="en-AU" b="0" i="0" u="none" strike="noStrike" noProof="0" dirty="0">
                <a:effectLst/>
                <a:latin typeface="+mn-lt"/>
              </a:rPr>
              <a:t>Watch from </a:t>
            </a:r>
            <a:r>
              <a:rPr lang="en-AU" noProof="0" dirty="0">
                <a:latin typeface="+mn-lt"/>
              </a:rPr>
              <a:t>0:55</a:t>
            </a:r>
            <a:r>
              <a:rPr lang="en-AU" b="0" i="0" u="none" strike="noStrike" noProof="0" dirty="0">
                <a:effectLst/>
                <a:latin typeface="+mn-lt"/>
              </a:rPr>
              <a:t> - 3:42</a:t>
            </a:r>
            <a:endParaRPr lang="en-AU" noProof="0" dirty="0">
              <a:latin typeface="+mn-lt"/>
            </a:endParaRPr>
          </a:p>
        </p:txBody>
      </p:sp>
      <p:pic>
        <p:nvPicPr>
          <p:cNvPr id="6" name="Online Media 5" title="You Should Probably Change Your Password! | Michael McIntyre Netflix Special">
            <a:hlinkClick r:id="" action="ppaction://media"/>
            <a:extLst>
              <a:ext uri="{FF2B5EF4-FFF2-40B4-BE49-F238E27FC236}">
                <a16:creationId xmlns:a16="http://schemas.microsoft.com/office/drawing/2014/main" id="{C50CB4BA-5D5C-73EC-6AD8-8B69ECE9E7C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18955" y="1227461"/>
            <a:ext cx="8754090" cy="494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6B0344B1-5264-29BF-99F4-B41E5EB12B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8952" y="435978"/>
            <a:ext cx="6602255" cy="14323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/>
            <a:r>
              <a:rPr lang="en-AU" sz="4000" noProof="0" dirty="0">
                <a:solidFill>
                  <a:srgbClr val="1962B2"/>
                </a:solidFill>
                <a:cs typeface="Arial" panose="020B0604020202020204" pitchFamily="34" charset="0"/>
              </a:rPr>
              <a:t>Scam Test!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4D4FD8-21CB-9819-472C-1F36BAA5245C}"/>
              </a:ext>
            </a:extLst>
          </p:cNvPr>
          <p:cNvSpPr/>
          <p:nvPr/>
        </p:nvSpPr>
        <p:spPr>
          <a:xfrm>
            <a:off x="10353822" y="-1"/>
            <a:ext cx="1828800" cy="1325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79A707D-B9AB-88A5-FDE9-F83AE647EB03}"/>
              </a:ext>
            </a:extLst>
          </p:cNvPr>
          <p:cNvSpPr/>
          <p:nvPr/>
        </p:nvSpPr>
        <p:spPr>
          <a:xfrm>
            <a:off x="4220308" y="435978"/>
            <a:ext cx="7499549" cy="1440609"/>
          </a:xfrm>
          <a:prstGeom prst="rect">
            <a:avLst/>
          </a:prstGeom>
          <a:solidFill>
            <a:srgbClr val="F9CADB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AU" sz="3200" noProof="0" dirty="0">
                <a:solidFill>
                  <a:schemeClr val="tx1"/>
                </a:solidFill>
                <a:cs typeface="Arial" panose="020B0604020202020204" pitchFamily="34" charset="0"/>
              </a:rPr>
              <a:t>Which one of these do you think is real?</a:t>
            </a:r>
          </a:p>
        </p:txBody>
      </p:sp>
      <p:pic>
        <p:nvPicPr>
          <p:cNvPr id="4" name="Picture 16">
            <a:extLst>
              <a:ext uri="{FF2B5EF4-FFF2-40B4-BE49-F238E27FC236}">
                <a16:creationId xmlns:a16="http://schemas.microsoft.com/office/drawing/2014/main" id="{F46F1651-B326-3A26-8FF8-17AE1AE50E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06550" y="4479952"/>
            <a:ext cx="5054657" cy="178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B7C25630-063C-6001-43BC-5DFAE2675C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5324" y="2577538"/>
            <a:ext cx="4307035" cy="129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0F66A07E-C5E2-7291-E652-A7E11E57F6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264" y="2478414"/>
            <a:ext cx="4262177" cy="1626888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B050179-92C2-52B5-FDF5-7EF1B2A156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AU" noProof="0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CRC Champions Program</a:t>
            </a:r>
          </a:p>
        </p:txBody>
      </p:sp>
    </p:spTree>
    <p:extLst>
      <p:ext uri="{BB962C8B-B14F-4D97-AF65-F5344CB8AC3E}">
        <p14:creationId xmlns:p14="http://schemas.microsoft.com/office/powerpoint/2010/main" val="3288739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BFB22-D3FB-BB6E-41B9-A912A7364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A6E06545-FA9C-D885-006A-994A8657B4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8952" y="435978"/>
            <a:ext cx="6602255" cy="14323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/>
            <a:r>
              <a:rPr lang="en-AU" sz="4000" noProof="0" dirty="0">
                <a:solidFill>
                  <a:srgbClr val="1962B2"/>
                </a:solidFill>
                <a:latin typeface="+mn-lt"/>
                <a:cs typeface="Arial" panose="020B0604020202020204" pitchFamily="34" charset="0"/>
              </a:rPr>
              <a:t>Scam Test!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6AA010-16F1-CEA5-7FAA-8632E7D6111C}"/>
              </a:ext>
            </a:extLst>
          </p:cNvPr>
          <p:cNvSpPr/>
          <p:nvPr/>
        </p:nvSpPr>
        <p:spPr>
          <a:xfrm>
            <a:off x="10353822" y="-1"/>
            <a:ext cx="1828800" cy="1325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EAEDC39-6609-87A9-D8D6-A184832A9DBC}"/>
              </a:ext>
            </a:extLst>
          </p:cNvPr>
          <p:cNvSpPr/>
          <p:nvPr/>
        </p:nvSpPr>
        <p:spPr>
          <a:xfrm>
            <a:off x="4220308" y="435978"/>
            <a:ext cx="7499549" cy="1440609"/>
          </a:xfrm>
          <a:prstGeom prst="rect">
            <a:avLst/>
          </a:prstGeom>
          <a:solidFill>
            <a:srgbClr val="F9CADB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AU" sz="3200" noProof="0" dirty="0">
                <a:solidFill>
                  <a:schemeClr val="tx1"/>
                </a:solidFill>
                <a:cs typeface="Arial" panose="020B0604020202020204" pitchFamily="34" charset="0"/>
              </a:rPr>
              <a:t>Which one of these do you think is real?</a:t>
            </a:r>
          </a:p>
        </p:txBody>
      </p:sp>
      <p:pic>
        <p:nvPicPr>
          <p:cNvPr id="4" name="Picture 16">
            <a:extLst>
              <a:ext uri="{FF2B5EF4-FFF2-40B4-BE49-F238E27FC236}">
                <a16:creationId xmlns:a16="http://schemas.microsoft.com/office/drawing/2014/main" id="{9106564C-E78E-98FF-FC75-29B1B646BB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06550" y="4479952"/>
            <a:ext cx="5054657" cy="178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8AEEFD14-CDE4-3AA6-610E-F869559053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5324" y="2577538"/>
            <a:ext cx="4307035" cy="129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0103EB3B-CAF5-D1EC-6459-CDAB6242B1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264" y="2478414"/>
            <a:ext cx="4262177" cy="162688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091FCF4-EFB8-B19A-2737-BC6BB17155B4}"/>
              </a:ext>
            </a:extLst>
          </p:cNvPr>
          <p:cNvSpPr/>
          <p:nvPr/>
        </p:nvSpPr>
        <p:spPr>
          <a:xfrm>
            <a:off x="5905025" y="2017507"/>
            <a:ext cx="5814832" cy="23530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225DC5-E060-68BB-621F-822AFCDB6827}"/>
              </a:ext>
            </a:extLst>
          </p:cNvPr>
          <p:cNvSpPr txBox="1"/>
          <p:nvPr/>
        </p:nvSpPr>
        <p:spPr>
          <a:xfrm>
            <a:off x="7470066" y="4456172"/>
            <a:ext cx="4547764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AU" sz="3000" noProof="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This is the real message, and we can verify in other ways! </a:t>
            </a:r>
            <a:r>
              <a:rPr lang="en-AU" sz="30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We don’t need to click links in SMS</a:t>
            </a:r>
            <a:endParaRPr lang="en-AU" sz="3000" noProof="0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01F58C5-A232-3937-9793-1E61271136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AU" noProof="0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CRC Champions Program</a:t>
            </a:r>
          </a:p>
        </p:txBody>
      </p:sp>
    </p:spTree>
    <p:extLst>
      <p:ext uri="{BB962C8B-B14F-4D97-AF65-F5344CB8AC3E}">
        <p14:creationId xmlns:p14="http://schemas.microsoft.com/office/powerpoint/2010/main" val="1940148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6B0344B1-5264-29BF-99F4-B41E5EB12B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50800"/>
            <a:ext cx="9228138" cy="1119188"/>
          </a:xfrm>
        </p:spPr>
        <p:txBody>
          <a:bodyPr/>
          <a:lstStyle/>
          <a:p>
            <a:pPr algn="ctr" eaLnBrk="1" hangingPunct="1"/>
            <a:r>
              <a:rPr lang="en-AU" sz="4000" noProof="0" dirty="0">
                <a:ea typeface="Kanit" panose="020B0502040204020203" charset="0"/>
                <a:cs typeface="Arial" panose="020B0604020202020204" pitchFamily="34" charset="0"/>
              </a:rPr>
              <a:t>SMS Scams – More examples!</a:t>
            </a:r>
          </a:p>
        </p:txBody>
      </p:sp>
      <p:sp>
        <p:nvSpPr>
          <p:cNvPr id="49155" name="Slide Number Placeholder 3">
            <a:extLst>
              <a:ext uri="{FF2B5EF4-FFF2-40B4-BE49-F238E27FC236}">
                <a16:creationId xmlns:a16="http://schemas.microsoft.com/office/drawing/2014/main" id="{06B72056-8824-1261-CD3A-BBC46D9414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Kanit" panose="020B05020402040202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Kanit" panose="020B05020402040202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Kanit" panose="020B05020402040202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Kanit" panose="020B05020402040202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7DA016B-EB01-4607-A6A1-C43B434C3DF4}" type="slidenum">
              <a:rPr lang="en-AU" sz="1000" noProof="0" smtClean="0">
                <a:solidFill>
                  <a:srgbClr val="898989"/>
                </a:solidFill>
                <a:latin typeface="+mn-lt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17</a:t>
            </a:fld>
            <a:endParaRPr lang="en-AU" sz="1000" noProof="0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52BE6CFE-DB16-EAE7-5D9E-EE16BF4E11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1354" y="1160629"/>
            <a:ext cx="4320000" cy="148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AC1830BA-BFA0-87CC-07B4-FC07C2DB33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 bwMode="auto">
          <a:xfrm>
            <a:off x="6500985" y="2962812"/>
            <a:ext cx="4320000" cy="152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6">
            <a:extLst>
              <a:ext uri="{FF2B5EF4-FFF2-40B4-BE49-F238E27FC236}">
                <a16:creationId xmlns:a16="http://schemas.microsoft.com/office/drawing/2014/main" id="{E6AABA1E-04A4-72AC-647E-F498FBF35D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50600" y="4495539"/>
            <a:ext cx="4320000" cy="152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screenshot of a phone&#10;&#10;Description automatically generated">
            <a:extLst>
              <a:ext uri="{FF2B5EF4-FFF2-40B4-BE49-F238E27FC236}">
                <a16:creationId xmlns:a16="http://schemas.microsoft.com/office/drawing/2014/main" id="{E75E6BE1-31C7-73CB-4B86-D60B2262E8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59140" y="4854900"/>
            <a:ext cx="4089265" cy="129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close-up of a message&#10;&#10;Description automatically generated">
            <a:extLst>
              <a:ext uri="{FF2B5EF4-FFF2-40B4-BE49-F238E27FC236}">
                <a16:creationId xmlns:a16="http://schemas.microsoft.com/office/drawing/2014/main" id="{14979378-66EA-E817-D595-FF5325A26D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354" y="2742948"/>
            <a:ext cx="4320000" cy="2015041"/>
          </a:xfrm>
          <a:prstGeom prst="rect">
            <a:avLst/>
          </a:prstGeom>
        </p:spPr>
      </p:pic>
      <p:pic>
        <p:nvPicPr>
          <p:cNvPr id="10" name="Picture 9" descr="A close up of a message&#10;&#10;Description automatically generated">
            <a:extLst>
              <a:ext uri="{FF2B5EF4-FFF2-40B4-BE49-F238E27FC236}">
                <a16:creationId xmlns:a16="http://schemas.microsoft.com/office/drawing/2014/main" id="{042931FA-F401-AF2A-2F63-F36B733FDD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904" y="1202050"/>
            <a:ext cx="4180162" cy="1634605"/>
          </a:xfrm>
          <a:prstGeom prst="rect">
            <a:avLst/>
          </a:prstGeom>
        </p:spPr>
      </p:pic>
      <p:pic>
        <p:nvPicPr>
          <p:cNvPr id="11" name="Picture 10" descr="A screenshot of a message&#10;&#10;Description automatically generated">
            <a:extLst>
              <a:ext uri="{FF2B5EF4-FFF2-40B4-BE49-F238E27FC236}">
                <a16:creationId xmlns:a16="http://schemas.microsoft.com/office/drawing/2014/main" id="{4901AB4D-2752-14C7-7A21-D2EAD830DFA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70904" y="4463493"/>
            <a:ext cx="4320000" cy="15900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92C083C-681E-4498-3A8B-6E565437AD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AU" noProof="0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CRC Champions Program</a:t>
            </a:r>
          </a:p>
        </p:txBody>
      </p:sp>
    </p:spTree>
    <p:extLst>
      <p:ext uri="{BB962C8B-B14F-4D97-AF65-F5344CB8AC3E}">
        <p14:creationId xmlns:p14="http://schemas.microsoft.com/office/powerpoint/2010/main" val="1802180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3284A905-2867-1355-6A59-1F2DC3809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9399" y="21969"/>
            <a:ext cx="5683103" cy="1325563"/>
          </a:xfrm>
        </p:spPr>
        <p:txBody>
          <a:bodyPr/>
          <a:lstStyle/>
          <a:p>
            <a:r>
              <a:rPr lang="en-AU" sz="4000" noProof="0" dirty="0">
                <a:cs typeface="Arial" panose="020B0604020202020204" pitchFamily="34" charset="0"/>
              </a:rPr>
              <a:t>Spam text? iPhone</a:t>
            </a:r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E2FD8341-9296-402F-2AC3-38C843D02B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Kanit" panose="020B05020402040202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Kanit" panose="020B05020402040202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Kanit" panose="020B05020402040202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Kanit" panose="020B05020402040202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36516E2-A83E-47FF-BC41-6DAF90ECCF89}" type="slidenum">
              <a:rPr lang="en-AU" sz="1000" noProof="0" smtClean="0">
                <a:solidFill>
                  <a:srgbClr val="898989"/>
                </a:solidFill>
                <a:latin typeface="+mn-lt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en-AU" sz="1000" noProof="0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52229" name="Picture 4">
            <a:extLst>
              <a:ext uri="{FF2B5EF4-FFF2-40B4-BE49-F238E27FC236}">
                <a16:creationId xmlns:a16="http://schemas.microsoft.com/office/drawing/2014/main" id="{72580DBD-4766-A9D6-3947-76DB00CA05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4" b="8696"/>
          <a:stretch/>
        </p:blipFill>
        <p:spPr bwMode="auto">
          <a:xfrm>
            <a:off x="4333687" y="1387195"/>
            <a:ext cx="3737989" cy="4688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38C9C670-32C0-38A7-FFF0-CAB1C070F83A}"/>
              </a:ext>
            </a:extLst>
          </p:cNvPr>
          <p:cNvSpPr/>
          <p:nvPr/>
        </p:nvSpPr>
        <p:spPr>
          <a:xfrm>
            <a:off x="2847407" y="5470805"/>
            <a:ext cx="1681348" cy="43641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2F59B7-6844-5618-FD81-75D53341F13F}"/>
              </a:ext>
            </a:extLst>
          </p:cNvPr>
          <p:cNvSpPr txBox="1"/>
          <p:nvPr/>
        </p:nvSpPr>
        <p:spPr>
          <a:xfrm>
            <a:off x="393895" y="2057240"/>
            <a:ext cx="35370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noProof="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On iPhones, you can report messages as spam, and they are deleted from your phone.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626C28-D513-0F34-3DEB-CBA35E177A85}"/>
              </a:ext>
            </a:extLst>
          </p:cNvPr>
          <p:cNvSpPr/>
          <p:nvPr/>
        </p:nvSpPr>
        <p:spPr>
          <a:xfrm>
            <a:off x="814388" y="6396831"/>
            <a:ext cx="8596898" cy="461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9136DDE-3D96-81A1-4EAA-A6DDE52A16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77149" y="0"/>
            <a:ext cx="3163887" cy="651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E2C26862-5F7E-9384-1B94-ADF78ADEBD12}"/>
              </a:ext>
            </a:extLst>
          </p:cNvPr>
          <p:cNvSpPr/>
          <p:nvPr/>
        </p:nvSpPr>
        <p:spPr>
          <a:xfrm>
            <a:off x="8413782" y="5286903"/>
            <a:ext cx="660186" cy="43641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28CE67E-E1A0-EC00-6996-7242CA591D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AU" noProof="0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CRC Champions Program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3284A905-2867-1355-6A59-1F2DC3809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8707" y="208607"/>
            <a:ext cx="7188906" cy="1325563"/>
          </a:xfrm>
        </p:spPr>
        <p:txBody>
          <a:bodyPr/>
          <a:lstStyle/>
          <a:p>
            <a:r>
              <a:rPr lang="en-AU" sz="4400" noProof="0" dirty="0">
                <a:latin typeface="+mn-lt"/>
                <a:cs typeface="Arial" panose="020B0604020202020204" pitchFamily="34" charset="0"/>
              </a:rPr>
              <a:t>Spam text? Android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2F59B7-6844-5618-FD81-75D53341F13F}"/>
              </a:ext>
            </a:extLst>
          </p:cNvPr>
          <p:cNvSpPr txBox="1"/>
          <p:nvPr/>
        </p:nvSpPr>
        <p:spPr>
          <a:xfrm>
            <a:off x="1123951" y="1924467"/>
            <a:ext cx="453061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noProof="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On Android, click ‘Report scam’ to:</a:t>
            </a:r>
          </a:p>
          <a:p>
            <a:endParaRPr lang="en-AU" sz="1000" noProof="0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noProof="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Block the number from contacting you again.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noProof="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Move the message to your Spam folder.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C36DD0-D669-9A57-30FE-DEAAF334378C}"/>
              </a:ext>
            </a:extLst>
          </p:cNvPr>
          <p:cNvSpPr/>
          <p:nvPr/>
        </p:nvSpPr>
        <p:spPr>
          <a:xfrm>
            <a:off x="814388" y="6396831"/>
            <a:ext cx="8596898" cy="461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A7EC55-0186-8064-9A30-A6AF2322A6C7}"/>
              </a:ext>
            </a:extLst>
          </p:cNvPr>
          <p:cNvSpPr/>
          <p:nvPr/>
        </p:nvSpPr>
        <p:spPr>
          <a:xfrm>
            <a:off x="10536702" y="0"/>
            <a:ext cx="1655298" cy="13313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8C7B2E-DA08-E79A-4D9F-7A7C6F0EC9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25113" y="665664"/>
            <a:ext cx="4639238" cy="59004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BF514838-587A-3FD8-69F3-8D9A81DDC3E8}"/>
              </a:ext>
            </a:extLst>
          </p:cNvPr>
          <p:cNvSpPr/>
          <p:nvPr/>
        </p:nvSpPr>
        <p:spPr>
          <a:xfrm>
            <a:off x="7265885" y="1706258"/>
            <a:ext cx="1681348" cy="43641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2885CB6-E795-70BD-CB9B-69453E0449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AU" noProof="0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CRC Champions Program</a:t>
            </a:r>
          </a:p>
        </p:txBody>
      </p:sp>
    </p:spTree>
    <p:extLst>
      <p:ext uri="{BB962C8B-B14F-4D97-AF65-F5344CB8AC3E}">
        <p14:creationId xmlns:p14="http://schemas.microsoft.com/office/powerpoint/2010/main" val="1165094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41" name="Rectangle 2664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26626" name="Title 1">
            <a:extLst>
              <a:ext uri="{FF2B5EF4-FFF2-40B4-BE49-F238E27FC236}">
                <a16:creationId xmlns:a16="http://schemas.microsoft.com/office/drawing/2014/main" id="{6D4D2F7F-AD9E-BF07-977B-1D817A8137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080" y="325369"/>
            <a:ext cx="8737384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/>
            <a:r>
              <a:rPr lang="en-AU" sz="4200" noProof="0" dirty="0">
                <a:solidFill>
                  <a:schemeClr val="tx1"/>
                </a:solidFill>
              </a:rPr>
              <a:t>Acknowledgement of Country</a:t>
            </a:r>
          </a:p>
        </p:txBody>
      </p:sp>
      <p:sp>
        <p:nvSpPr>
          <p:cNvPr id="2664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C2CD2D1E-B943-AF4B-3501-96E12BA3D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79" y="2910066"/>
            <a:ext cx="11406777" cy="29756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 lnSpcReduction="10000"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Kanit" panose="020B05020402040202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Kanit" panose="020B05020402040202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Kanit" panose="020B05020402040202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Kanit" panose="020B05020402040202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noProof="0" dirty="0">
                <a:solidFill>
                  <a:schemeClr val="tx1"/>
                </a:solidFill>
                <a:latin typeface="+mn-lt"/>
              </a:rPr>
              <a:t>We know we are on Aboriginal land. We respect Aboriginal people from this land.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noProof="0" dirty="0">
                <a:solidFill>
                  <a:schemeClr val="tx1"/>
                </a:solidFill>
                <a:latin typeface="+mn-lt"/>
              </a:rPr>
              <a:t>Aboriginal people have lived on this land for many years.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noProof="0" dirty="0">
                <a:solidFill>
                  <a:schemeClr val="tx1"/>
                </a:solidFill>
                <a:latin typeface="+mn-lt"/>
              </a:rPr>
              <a:t>We respect all Aboriginal people and their Elders.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noProof="0" dirty="0">
                <a:solidFill>
                  <a:schemeClr val="tx1"/>
                </a:solidFill>
                <a:latin typeface="+mn-lt"/>
              </a:rPr>
              <a:t>We can learn a lot from their stories.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noProof="0" dirty="0">
                <a:solidFill>
                  <a:schemeClr val="tx1"/>
                </a:solidFill>
                <a:latin typeface="+mn-lt"/>
              </a:rPr>
              <a:t>This land always was and always will be Aboriginal land.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F4131-5BD7-0E8F-F061-938F8C771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73" y="393380"/>
            <a:ext cx="7655427" cy="7398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/>
            <a:r>
              <a:rPr lang="en-AU" sz="4000" noProof="0" dirty="0">
                <a:solidFill>
                  <a:srgbClr val="1962B2"/>
                </a:solidFill>
                <a:latin typeface="+mn-lt"/>
                <a:cs typeface="Arial" panose="020B0604020202020204" pitchFamily="34" charset="0"/>
              </a:rPr>
              <a:t>Company warnings</a:t>
            </a:r>
          </a:p>
        </p:txBody>
      </p:sp>
      <p:pic>
        <p:nvPicPr>
          <p:cNvPr id="1042" name="Picture 18">
            <a:extLst>
              <a:ext uri="{FF2B5EF4-FFF2-40B4-BE49-F238E27FC236}">
                <a16:creationId xmlns:a16="http://schemas.microsoft.com/office/drawing/2014/main" id="{14460857-76B1-A47C-76E9-90AC9E411B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8"/>
          <a:stretch/>
        </p:blipFill>
        <p:spPr bwMode="auto">
          <a:xfrm>
            <a:off x="303892" y="2402019"/>
            <a:ext cx="5683953" cy="318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ASC Scamwatch on X: &quot;Planning on bagging some bargains this Black Friday  and Cyber Monday? Make sure you're not shopping on a scam website.  Remember, huge discounts, unusual URLs &amp; limited payment">
            <a:extLst>
              <a:ext uri="{FF2B5EF4-FFF2-40B4-BE49-F238E27FC236}">
                <a16:creationId xmlns:a16="http://schemas.microsoft.com/office/drawing/2014/main" id="{F8B7FFCB-1EDB-E502-8E38-56E2D6FF8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4157" y="2432607"/>
            <a:ext cx="5987844" cy="312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2868E85-1D78-A577-6E1A-0CF8CC7357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AU" noProof="0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CRC Champions Program</a:t>
            </a:r>
          </a:p>
        </p:txBody>
      </p:sp>
    </p:spTree>
    <p:extLst>
      <p:ext uri="{BB962C8B-B14F-4D97-AF65-F5344CB8AC3E}">
        <p14:creationId xmlns:p14="http://schemas.microsoft.com/office/powerpoint/2010/main" val="29818311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CDF4D-B76A-B923-0C17-AE048CE52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06" y="2921839"/>
            <a:ext cx="6546587" cy="881366"/>
          </a:xfrm>
        </p:spPr>
        <p:txBody>
          <a:bodyPr vert="horz" lIns="91440" tIns="45720" rIns="91440" bIns="45720" rtlCol="0" anchor="b">
            <a:noAutofit/>
          </a:bodyPr>
          <a:lstStyle/>
          <a:p>
            <a:pPr eaLnBrk="1" hangingPunct="1"/>
            <a:r>
              <a:rPr lang="en-AU" sz="4000" noProof="0" dirty="0">
                <a:solidFill>
                  <a:srgbClr val="1962B2"/>
                </a:solidFill>
                <a:cs typeface="Arial" panose="020B0604020202020204" pitchFamily="34" charset="0"/>
              </a:rPr>
              <a:t>Marketplace </a:t>
            </a:r>
            <a:br>
              <a:rPr lang="en-AU" sz="4000" noProof="0" dirty="0">
                <a:solidFill>
                  <a:srgbClr val="1962B2"/>
                </a:solidFill>
                <a:cs typeface="Arial" panose="020B0604020202020204" pitchFamily="34" charset="0"/>
              </a:rPr>
            </a:br>
            <a:r>
              <a:rPr lang="en-AU" sz="4000" noProof="0" dirty="0">
                <a:solidFill>
                  <a:srgbClr val="1962B2"/>
                </a:solidFill>
                <a:cs typeface="Arial" panose="020B0604020202020204" pitchFamily="34" charset="0"/>
              </a:rPr>
              <a:t>Scams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6797BF-AA84-EBD1-B943-C8380F214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3102" y="135579"/>
            <a:ext cx="4421066" cy="585288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846453C-2D22-01D5-072D-117332C2FDF9}"/>
              </a:ext>
            </a:extLst>
          </p:cNvPr>
          <p:cNvSpPr/>
          <p:nvPr/>
        </p:nvSpPr>
        <p:spPr>
          <a:xfrm>
            <a:off x="8779926" y="355600"/>
            <a:ext cx="535524" cy="177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pic>
        <p:nvPicPr>
          <p:cNvPr id="4" name="60E5AEAB-A34D-449F-B358-9F6E31A52DEA" descr="IMG_9600.jpg">
            <a:extLst>
              <a:ext uri="{FF2B5EF4-FFF2-40B4-BE49-F238E27FC236}">
                <a16:creationId xmlns:a16="http://schemas.microsoft.com/office/drawing/2014/main" id="{725694E8-D8CE-B5C1-6466-D2215952E3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96216" y="135579"/>
            <a:ext cx="3895784" cy="55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5CF191D-E484-6EB8-2E47-C28F1B49A9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AU" noProof="0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CRC Champions Program</a:t>
            </a:r>
          </a:p>
        </p:txBody>
      </p:sp>
    </p:spTree>
    <p:extLst>
      <p:ext uri="{BB962C8B-B14F-4D97-AF65-F5344CB8AC3E}">
        <p14:creationId xmlns:p14="http://schemas.microsoft.com/office/powerpoint/2010/main" val="2813092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BF32D-B754-9D7D-A649-CB12533D9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470" y="180650"/>
            <a:ext cx="10640754" cy="7758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/>
            <a:r>
              <a:rPr lang="en-AU" sz="4000" kern="1200" noProof="0" dirty="0">
                <a:cs typeface="Arial" panose="020B0604020202020204" pitchFamily="34" charset="0"/>
              </a:rPr>
              <a:t>Scam red flags</a:t>
            </a:r>
          </a:p>
        </p:txBody>
      </p:sp>
      <p:pic>
        <p:nvPicPr>
          <p:cNvPr id="6146" name="Picture 2" descr="Red flag - Free flags icons">
            <a:extLst>
              <a:ext uri="{FF2B5EF4-FFF2-40B4-BE49-F238E27FC236}">
                <a16:creationId xmlns:a16="http://schemas.microsoft.com/office/drawing/2014/main" id="{7F64A3AA-5EC0-EDE3-5654-AD3BA7CD5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855" y="1033748"/>
            <a:ext cx="957217" cy="95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BAE3DB67-C751-D6E1-66E0-C26F329D6803}"/>
              </a:ext>
            </a:extLst>
          </p:cNvPr>
          <p:cNvSpPr txBox="1">
            <a:spLocks/>
          </p:cNvSpPr>
          <p:nvPr/>
        </p:nvSpPr>
        <p:spPr>
          <a:xfrm>
            <a:off x="2340046" y="1033748"/>
            <a:ext cx="9390400" cy="1971447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b="1" noProof="0" dirty="0">
                <a:solidFill>
                  <a:schemeClr val="tx1"/>
                </a:solidFill>
                <a:cs typeface="Arial" panose="020B0604020202020204" pitchFamily="34" charset="0"/>
              </a:rPr>
              <a:t>The Contact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AU" noProof="0" dirty="0">
                <a:solidFill>
                  <a:schemeClr val="tx1"/>
                </a:solidFill>
                <a:cs typeface="Arial" panose="020B0604020202020204" pitchFamily="34" charset="0"/>
              </a:rPr>
              <a:t>They will generally contact you first by phone, text or email.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AU" noProof="0" dirty="0">
                <a:solidFill>
                  <a:schemeClr val="tx1"/>
                </a:solidFill>
                <a:cs typeface="Arial" panose="020B0604020202020204" pitchFamily="34" charset="0"/>
              </a:rPr>
              <a:t>They often impersonate organisations or businesses to seem legitimate.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AU" noProof="0" dirty="0">
              <a:solidFill>
                <a:schemeClr val="tx1"/>
              </a:solidFill>
              <a:highlight>
                <a:srgbClr val="FFFF00"/>
              </a:highlight>
              <a:cs typeface="Arial" panose="020B0604020202020204" pitchFamily="34" charset="0"/>
            </a:endParaRP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5A383F9E-4F92-1AC2-E23A-B97A95B6F2E1}"/>
              </a:ext>
            </a:extLst>
          </p:cNvPr>
          <p:cNvSpPr txBox="1">
            <a:spLocks/>
          </p:cNvSpPr>
          <p:nvPr/>
        </p:nvSpPr>
        <p:spPr>
          <a:xfrm>
            <a:off x="2340046" y="2943240"/>
            <a:ext cx="8649099" cy="1141456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b="1" noProof="0" dirty="0">
                <a:solidFill>
                  <a:schemeClr val="tx1"/>
                </a:solidFill>
                <a:cs typeface="Arial" panose="020B0604020202020204" pitchFamily="34" charset="0"/>
              </a:rPr>
              <a:t>The Story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AU" noProof="0" dirty="0">
                <a:solidFill>
                  <a:schemeClr val="tx1"/>
                </a:solidFill>
                <a:cs typeface="Arial" panose="020B0604020202020204" pitchFamily="34" charset="0"/>
              </a:rPr>
              <a:t>They will have a convincing story to hook you into the scam.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AU" noProof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5B876B1F-E3FA-E571-08E3-2E38EEFE25E9}"/>
              </a:ext>
            </a:extLst>
          </p:cNvPr>
          <p:cNvSpPr txBox="1">
            <a:spLocks/>
          </p:cNvSpPr>
          <p:nvPr/>
        </p:nvSpPr>
        <p:spPr>
          <a:xfrm>
            <a:off x="2340046" y="4418809"/>
            <a:ext cx="8649099" cy="1971447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b="1" noProof="0" dirty="0">
                <a:solidFill>
                  <a:schemeClr val="tx1"/>
                </a:solidFill>
                <a:cs typeface="Arial" panose="020B0604020202020204" pitchFamily="34" charset="0"/>
              </a:rPr>
              <a:t>The Urgency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AU" noProof="0" dirty="0">
                <a:solidFill>
                  <a:schemeClr val="tx1"/>
                </a:solidFill>
                <a:cs typeface="Arial" panose="020B0604020202020204" pitchFamily="34" charset="0"/>
              </a:rPr>
              <a:t>Scammers will pressure you to take action quickly so you don’t have time to realise something is wrong.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AU" noProof="0" dirty="0">
                <a:solidFill>
                  <a:schemeClr val="tx1"/>
                </a:solidFill>
                <a:cs typeface="Arial" panose="020B0604020202020204" pitchFamily="34" charset="0"/>
              </a:rPr>
              <a:t>They often include fake deadlines or ‘limited time’ offers.</a:t>
            </a:r>
          </a:p>
        </p:txBody>
      </p:sp>
      <p:pic>
        <p:nvPicPr>
          <p:cNvPr id="45" name="Picture 2" descr="Red flag - Free flags icons">
            <a:extLst>
              <a:ext uri="{FF2B5EF4-FFF2-40B4-BE49-F238E27FC236}">
                <a16:creationId xmlns:a16="http://schemas.microsoft.com/office/drawing/2014/main" id="{6E61F7FA-9F9F-0827-A12B-3CCB7B3A9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855" y="2943239"/>
            <a:ext cx="957217" cy="95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Red flag - Free flags icons">
            <a:extLst>
              <a:ext uri="{FF2B5EF4-FFF2-40B4-BE49-F238E27FC236}">
                <a16:creationId xmlns:a16="http://schemas.microsoft.com/office/drawing/2014/main" id="{F85C5AD0-1F9B-6BE4-DC98-8DF4A2F6E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855" y="4499514"/>
            <a:ext cx="957217" cy="95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695E44B-C80A-3FE9-8B8C-7880E2AE5C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AU" noProof="0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CRC Champions Program</a:t>
            </a:r>
          </a:p>
        </p:txBody>
      </p:sp>
    </p:spTree>
    <p:extLst>
      <p:ext uri="{BB962C8B-B14F-4D97-AF65-F5344CB8AC3E}">
        <p14:creationId xmlns:p14="http://schemas.microsoft.com/office/powerpoint/2010/main" val="2954871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626D81F-D180-DEAF-414E-38AF6C90D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577" y="382005"/>
            <a:ext cx="10142353" cy="1325563"/>
          </a:xfrm>
        </p:spPr>
        <p:txBody>
          <a:bodyPr/>
          <a:lstStyle/>
          <a:p>
            <a:pPr algn="ctr"/>
            <a:r>
              <a:rPr lang="en-AU" sz="4000" noProof="0" dirty="0">
                <a:cs typeface="Arial" panose="020B0604020202020204" pitchFamily="34" charset="0"/>
              </a:rPr>
              <a:t>If you think you’ve been scammed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F6C80DD-3EC3-212B-01DF-A60321C10E11}"/>
              </a:ext>
            </a:extLst>
          </p:cNvPr>
          <p:cNvGrpSpPr/>
          <p:nvPr/>
        </p:nvGrpSpPr>
        <p:grpSpPr>
          <a:xfrm>
            <a:off x="696035" y="1757643"/>
            <a:ext cx="10939818" cy="4055570"/>
            <a:chOff x="838200" y="1484623"/>
            <a:chExt cx="10939818" cy="405557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D6452BB-7773-B779-8644-7FA032C0F6C1}"/>
                </a:ext>
              </a:extLst>
            </p:cNvPr>
            <p:cNvSpPr/>
            <p:nvPr/>
          </p:nvSpPr>
          <p:spPr>
            <a:xfrm>
              <a:off x="838200" y="1484623"/>
              <a:ext cx="10939818" cy="115873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AU" noProof="0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6E4CFC8-3157-3528-11D4-4F4B002A9724}"/>
                </a:ext>
              </a:extLst>
            </p:cNvPr>
            <p:cNvSpPr/>
            <p:nvPr/>
          </p:nvSpPr>
          <p:spPr>
            <a:xfrm>
              <a:off x="2176538" y="1484623"/>
              <a:ext cx="4922918" cy="1158734"/>
            </a:xfrm>
            <a:custGeom>
              <a:avLst/>
              <a:gdLst>
                <a:gd name="connsiteX0" fmla="*/ 0 w 4922918"/>
                <a:gd name="connsiteY0" fmla="*/ 0 h 1158734"/>
                <a:gd name="connsiteX1" fmla="*/ 4922918 w 4922918"/>
                <a:gd name="connsiteY1" fmla="*/ 0 h 1158734"/>
                <a:gd name="connsiteX2" fmla="*/ 4922918 w 4922918"/>
                <a:gd name="connsiteY2" fmla="*/ 1158734 h 1158734"/>
                <a:gd name="connsiteX3" fmla="*/ 0 w 4922918"/>
                <a:gd name="connsiteY3" fmla="*/ 1158734 h 1158734"/>
                <a:gd name="connsiteX4" fmla="*/ 0 w 4922918"/>
                <a:gd name="connsiteY4" fmla="*/ 0 h 1158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2918" h="1158734">
                  <a:moveTo>
                    <a:pt x="0" y="0"/>
                  </a:moveTo>
                  <a:lnTo>
                    <a:pt x="4922918" y="0"/>
                  </a:lnTo>
                  <a:lnTo>
                    <a:pt x="4922918" y="1158734"/>
                  </a:lnTo>
                  <a:lnTo>
                    <a:pt x="0" y="11587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2633" tIns="122633" rIns="122633" bIns="122633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3200" b="1" kern="1200" noProof="0" dirty="0">
                  <a:latin typeface="+mj-lt"/>
                  <a:cs typeface="Arial" panose="020B0604020202020204" pitchFamily="34" charset="0"/>
                </a:rPr>
                <a:t>Contact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E8C9728-4A85-864E-6C58-C109107BC2B7}"/>
                </a:ext>
              </a:extLst>
            </p:cNvPr>
            <p:cNvSpPr/>
            <p:nvPr/>
          </p:nvSpPr>
          <p:spPr>
            <a:xfrm>
              <a:off x="4178106" y="1484623"/>
              <a:ext cx="7598604" cy="1158734"/>
            </a:xfrm>
            <a:custGeom>
              <a:avLst/>
              <a:gdLst>
                <a:gd name="connsiteX0" fmla="*/ 0 w 4677253"/>
                <a:gd name="connsiteY0" fmla="*/ 0 h 1158734"/>
                <a:gd name="connsiteX1" fmla="*/ 4677253 w 4677253"/>
                <a:gd name="connsiteY1" fmla="*/ 0 h 1158734"/>
                <a:gd name="connsiteX2" fmla="*/ 4677253 w 4677253"/>
                <a:gd name="connsiteY2" fmla="*/ 1158734 h 1158734"/>
                <a:gd name="connsiteX3" fmla="*/ 0 w 4677253"/>
                <a:gd name="connsiteY3" fmla="*/ 1158734 h 1158734"/>
                <a:gd name="connsiteX4" fmla="*/ 0 w 4677253"/>
                <a:gd name="connsiteY4" fmla="*/ 0 h 1158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7253" h="1158734">
                  <a:moveTo>
                    <a:pt x="0" y="0"/>
                  </a:moveTo>
                  <a:lnTo>
                    <a:pt x="4677253" y="0"/>
                  </a:lnTo>
                  <a:lnTo>
                    <a:pt x="4677253" y="1158734"/>
                  </a:lnTo>
                  <a:lnTo>
                    <a:pt x="0" y="11587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2633" tIns="122633" rIns="122633" bIns="122633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3000" kern="1200" noProof="0" dirty="0">
                  <a:latin typeface="+mj-lt"/>
                  <a:cs typeface="Arial" panose="020B0604020202020204" pitchFamily="34" charset="0"/>
                </a:rPr>
                <a:t>your bank or the company straight away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AFE0894-5B72-CD53-80D5-D74EC52405BE}"/>
                </a:ext>
              </a:extLst>
            </p:cNvPr>
            <p:cNvSpPr/>
            <p:nvPr/>
          </p:nvSpPr>
          <p:spPr>
            <a:xfrm>
              <a:off x="838200" y="2933041"/>
              <a:ext cx="10939818" cy="115873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AU" noProof="0" dirty="0"/>
            </a:p>
          </p:txBody>
        </p:sp>
        <p:sp>
          <p:nvSpPr>
            <p:cNvPr id="15" name="Rectangle 14" descr="Marker">
              <a:extLst>
                <a:ext uri="{FF2B5EF4-FFF2-40B4-BE49-F238E27FC236}">
                  <a16:creationId xmlns:a16="http://schemas.microsoft.com/office/drawing/2014/main" id="{C558FF57-DAD5-4D23-FD50-B97E62551767}"/>
                </a:ext>
              </a:extLst>
            </p:cNvPr>
            <p:cNvSpPr/>
            <p:nvPr/>
          </p:nvSpPr>
          <p:spPr>
            <a:xfrm>
              <a:off x="1188717" y="3193757"/>
              <a:ext cx="637303" cy="637303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AU" noProof="0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F0F1390-3724-470D-07C1-B065A45E23DB}"/>
                </a:ext>
              </a:extLst>
            </p:cNvPr>
            <p:cNvSpPr/>
            <p:nvPr/>
          </p:nvSpPr>
          <p:spPr>
            <a:xfrm>
              <a:off x="2176538" y="2933041"/>
              <a:ext cx="4922918" cy="1158734"/>
            </a:xfrm>
            <a:custGeom>
              <a:avLst/>
              <a:gdLst>
                <a:gd name="connsiteX0" fmla="*/ 0 w 4922918"/>
                <a:gd name="connsiteY0" fmla="*/ 0 h 1158734"/>
                <a:gd name="connsiteX1" fmla="*/ 4922918 w 4922918"/>
                <a:gd name="connsiteY1" fmla="*/ 0 h 1158734"/>
                <a:gd name="connsiteX2" fmla="*/ 4922918 w 4922918"/>
                <a:gd name="connsiteY2" fmla="*/ 1158734 h 1158734"/>
                <a:gd name="connsiteX3" fmla="*/ 0 w 4922918"/>
                <a:gd name="connsiteY3" fmla="*/ 1158734 h 1158734"/>
                <a:gd name="connsiteX4" fmla="*/ 0 w 4922918"/>
                <a:gd name="connsiteY4" fmla="*/ 0 h 1158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2918" h="1158734">
                  <a:moveTo>
                    <a:pt x="0" y="0"/>
                  </a:moveTo>
                  <a:lnTo>
                    <a:pt x="4922918" y="0"/>
                  </a:lnTo>
                  <a:lnTo>
                    <a:pt x="4922918" y="1158734"/>
                  </a:lnTo>
                  <a:lnTo>
                    <a:pt x="0" y="11587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2633" tIns="122633" rIns="122633" bIns="122633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3200" b="1" kern="1200" noProof="0" dirty="0">
                  <a:latin typeface="+mj-lt"/>
                  <a:cs typeface="Arial" panose="020B0604020202020204" pitchFamily="34" charset="0"/>
                </a:rPr>
                <a:t>Report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9DA6A1A-B443-4CAF-0E7B-D07A9D7F0727}"/>
                </a:ext>
              </a:extLst>
            </p:cNvPr>
            <p:cNvSpPr/>
            <p:nvPr/>
          </p:nvSpPr>
          <p:spPr>
            <a:xfrm>
              <a:off x="4178106" y="2933041"/>
              <a:ext cx="7598603" cy="1158734"/>
            </a:xfrm>
            <a:custGeom>
              <a:avLst/>
              <a:gdLst>
                <a:gd name="connsiteX0" fmla="*/ 0 w 4677253"/>
                <a:gd name="connsiteY0" fmla="*/ 0 h 1158734"/>
                <a:gd name="connsiteX1" fmla="*/ 4677253 w 4677253"/>
                <a:gd name="connsiteY1" fmla="*/ 0 h 1158734"/>
                <a:gd name="connsiteX2" fmla="*/ 4677253 w 4677253"/>
                <a:gd name="connsiteY2" fmla="*/ 1158734 h 1158734"/>
                <a:gd name="connsiteX3" fmla="*/ 0 w 4677253"/>
                <a:gd name="connsiteY3" fmla="*/ 1158734 h 1158734"/>
                <a:gd name="connsiteX4" fmla="*/ 0 w 4677253"/>
                <a:gd name="connsiteY4" fmla="*/ 0 h 1158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7253" h="1158734">
                  <a:moveTo>
                    <a:pt x="0" y="0"/>
                  </a:moveTo>
                  <a:lnTo>
                    <a:pt x="4677253" y="0"/>
                  </a:lnTo>
                  <a:lnTo>
                    <a:pt x="4677253" y="1158734"/>
                  </a:lnTo>
                  <a:lnTo>
                    <a:pt x="0" y="11587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2633" tIns="122633" rIns="122633" bIns="122633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3200" kern="1200" noProof="0" dirty="0">
                  <a:cs typeface="Arial" panose="020B0604020202020204" pitchFamily="34" charset="0"/>
                </a:rPr>
                <a:t>to </a:t>
              </a:r>
              <a:r>
                <a:rPr lang="en-AU" sz="3200" kern="1200" noProof="0" dirty="0" err="1">
                  <a:cs typeface="Arial" panose="020B0604020202020204" pitchFamily="34" charset="0"/>
                </a:rPr>
                <a:t>Scamwatch</a:t>
              </a:r>
              <a:r>
                <a:rPr lang="en-AU" sz="3200" kern="1200" noProof="0" dirty="0">
                  <a:cs typeface="Arial" panose="020B0604020202020204" pitchFamily="34" charset="0"/>
                </a:rPr>
                <a:t> online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F56ADF8A-F58E-43F4-18C9-98605658C96D}"/>
                </a:ext>
              </a:extLst>
            </p:cNvPr>
            <p:cNvSpPr/>
            <p:nvPr/>
          </p:nvSpPr>
          <p:spPr>
            <a:xfrm>
              <a:off x="838200" y="4381459"/>
              <a:ext cx="10939818" cy="115873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AU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F575B94-DB90-E545-8578-6BB731C87267}"/>
                </a:ext>
              </a:extLst>
            </p:cNvPr>
            <p:cNvSpPr/>
            <p:nvPr/>
          </p:nvSpPr>
          <p:spPr>
            <a:xfrm>
              <a:off x="2176538" y="4381459"/>
              <a:ext cx="4922918" cy="1158734"/>
            </a:xfrm>
            <a:custGeom>
              <a:avLst/>
              <a:gdLst>
                <a:gd name="connsiteX0" fmla="*/ 0 w 4922918"/>
                <a:gd name="connsiteY0" fmla="*/ 0 h 1158734"/>
                <a:gd name="connsiteX1" fmla="*/ 4922918 w 4922918"/>
                <a:gd name="connsiteY1" fmla="*/ 0 h 1158734"/>
                <a:gd name="connsiteX2" fmla="*/ 4922918 w 4922918"/>
                <a:gd name="connsiteY2" fmla="*/ 1158734 h 1158734"/>
                <a:gd name="connsiteX3" fmla="*/ 0 w 4922918"/>
                <a:gd name="connsiteY3" fmla="*/ 1158734 h 1158734"/>
                <a:gd name="connsiteX4" fmla="*/ 0 w 4922918"/>
                <a:gd name="connsiteY4" fmla="*/ 0 h 1158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2918" h="1158734">
                  <a:moveTo>
                    <a:pt x="0" y="0"/>
                  </a:moveTo>
                  <a:lnTo>
                    <a:pt x="4922918" y="0"/>
                  </a:lnTo>
                  <a:lnTo>
                    <a:pt x="4922918" y="1158734"/>
                  </a:lnTo>
                  <a:lnTo>
                    <a:pt x="0" y="11587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2633" tIns="122633" rIns="122633" bIns="122633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3200" b="1" kern="1200" noProof="0" dirty="0">
                  <a:latin typeface="+mj-lt"/>
                  <a:cs typeface="Arial" panose="020B0604020202020204" pitchFamily="34" charset="0"/>
                </a:rPr>
                <a:t>Call</a:t>
              </a: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F5C19A7-9CA7-5BD3-EF5A-74558CDCF8A8}"/>
                </a:ext>
              </a:extLst>
            </p:cNvPr>
            <p:cNvSpPr/>
            <p:nvPr/>
          </p:nvSpPr>
          <p:spPr>
            <a:xfrm>
              <a:off x="4178106" y="4381459"/>
              <a:ext cx="7598603" cy="1158734"/>
            </a:xfrm>
            <a:custGeom>
              <a:avLst/>
              <a:gdLst>
                <a:gd name="connsiteX0" fmla="*/ 0 w 4677253"/>
                <a:gd name="connsiteY0" fmla="*/ 0 h 1158734"/>
                <a:gd name="connsiteX1" fmla="*/ 4677253 w 4677253"/>
                <a:gd name="connsiteY1" fmla="*/ 0 h 1158734"/>
                <a:gd name="connsiteX2" fmla="*/ 4677253 w 4677253"/>
                <a:gd name="connsiteY2" fmla="*/ 1158734 h 1158734"/>
                <a:gd name="connsiteX3" fmla="*/ 0 w 4677253"/>
                <a:gd name="connsiteY3" fmla="*/ 1158734 h 1158734"/>
                <a:gd name="connsiteX4" fmla="*/ 0 w 4677253"/>
                <a:gd name="connsiteY4" fmla="*/ 0 h 1158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7253" h="1158734">
                  <a:moveTo>
                    <a:pt x="0" y="0"/>
                  </a:moveTo>
                  <a:lnTo>
                    <a:pt x="4677253" y="0"/>
                  </a:lnTo>
                  <a:lnTo>
                    <a:pt x="4677253" y="1158734"/>
                  </a:lnTo>
                  <a:lnTo>
                    <a:pt x="0" y="11587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2633" tIns="122633" rIns="122633" bIns="122633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3200" kern="1200" noProof="0" dirty="0">
                  <a:cs typeface="Arial" panose="020B0604020202020204" pitchFamily="34" charset="0"/>
                </a:rPr>
                <a:t>IDCARE on 1800 595 160 if you've given a scammer your personal details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0F783F5-0BB9-2332-EDF6-1F8424A9D97C}"/>
              </a:ext>
            </a:extLst>
          </p:cNvPr>
          <p:cNvSpPr/>
          <p:nvPr/>
        </p:nvSpPr>
        <p:spPr>
          <a:xfrm>
            <a:off x="814388" y="6396831"/>
            <a:ext cx="8596898" cy="461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84A16C-914B-4E15-CA24-8FBFE16C3555}"/>
              </a:ext>
            </a:extLst>
          </p:cNvPr>
          <p:cNvSpPr/>
          <p:nvPr/>
        </p:nvSpPr>
        <p:spPr>
          <a:xfrm>
            <a:off x="10536702" y="0"/>
            <a:ext cx="1655298" cy="13313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22" name="Rectangle 21" descr="Envelope">
            <a:extLst>
              <a:ext uri="{FF2B5EF4-FFF2-40B4-BE49-F238E27FC236}">
                <a16:creationId xmlns:a16="http://schemas.microsoft.com/office/drawing/2014/main" id="{A2A83D05-0764-8367-5E76-BB3FD96A9690}"/>
              </a:ext>
            </a:extLst>
          </p:cNvPr>
          <p:cNvSpPr/>
          <p:nvPr/>
        </p:nvSpPr>
        <p:spPr>
          <a:xfrm>
            <a:off x="1007336" y="2059442"/>
            <a:ext cx="637303" cy="637303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AU" noProof="0" dirty="0"/>
          </a:p>
        </p:txBody>
      </p:sp>
      <p:sp>
        <p:nvSpPr>
          <p:cNvPr id="23" name="Rectangle 22" descr="Receiver">
            <a:extLst>
              <a:ext uri="{FF2B5EF4-FFF2-40B4-BE49-F238E27FC236}">
                <a16:creationId xmlns:a16="http://schemas.microsoft.com/office/drawing/2014/main" id="{DCF53EF2-3C4F-7347-CE04-CFDD1D634D6E}"/>
              </a:ext>
            </a:extLst>
          </p:cNvPr>
          <p:cNvSpPr/>
          <p:nvPr/>
        </p:nvSpPr>
        <p:spPr>
          <a:xfrm>
            <a:off x="1046552" y="4934606"/>
            <a:ext cx="637303" cy="637303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AU" noProof="0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F4D1AF4-DE4C-054D-CDDA-1127362A7F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AU" noProof="0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CRC Champions Program</a:t>
            </a:r>
          </a:p>
        </p:txBody>
      </p:sp>
    </p:spTree>
    <p:extLst>
      <p:ext uri="{BB962C8B-B14F-4D97-AF65-F5344CB8AC3E}">
        <p14:creationId xmlns:p14="http://schemas.microsoft.com/office/powerpoint/2010/main" val="1743932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2EC42-3A72-A856-366D-B9F3650C1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wrap="square" anchor="b">
            <a:normAutofit/>
          </a:bodyPr>
          <a:lstStyle/>
          <a:p>
            <a:r>
              <a:rPr lang="en-AU" noProof="0" dirty="0">
                <a:solidFill>
                  <a:srgbClr val="1962B2"/>
                </a:solidFill>
              </a:rPr>
              <a:t>Where to find help to get and stay safe online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751593-2021-0303-5714-CA2016080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wrap="square" anchor="t">
            <a:normAutofit/>
          </a:bodyPr>
          <a:lstStyle/>
          <a:p>
            <a:r>
              <a:rPr lang="en-AU" noProof="0" dirty="0"/>
              <a:t>WA Digital Inclusion Project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D761880-E186-3FFD-523D-21E6CF7180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AU" noProof="0" dirty="0"/>
              <a:t>WA Digital Inclusion Project | CRC Champions Program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16FBF722-7C7F-FDF9-A2AB-2F67207C14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273800"/>
            <a:ext cx="2743200" cy="244475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ECD732CF-05B5-44F6-8B3F-52A906295270}" type="slidenum">
              <a:rPr lang="en-AU" noProof="0"/>
              <a:pPr>
                <a:spcAft>
                  <a:spcPts val="600"/>
                </a:spcAft>
                <a:defRPr/>
              </a:pPr>
              <a:t>24</a:t>
            </a:fld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898163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D3796-5ABF-6339-C4CB-F6C8EDAFC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7621306" cy="711843"/>
          </a:xfrm>
        </p:spPr>
        <p:txBody>
          <a:bodyPr/>
          <a:lstStyle/>
          <a:p>
            <a:r>
              <a:rPr lang="en-AU" noProof="0" dirty="0"/>
              <a:t>The WA Digital Inclusion Project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25B4D-5051-3AF4-2A3A-65296E0A1D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AU" noProof="0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CRC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0B5FC-47F2-F9C0-6CF3-22FDC6D167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097261-AB5A-4C34-B9F2-CE1C1D3F8165}" type="slidenum">
              <a:rPr lang="en-AU" noProof="0" smtClean="0"/>
              <a:pPr>
                <a:defRPr/>
              </a:pPr>
              <a:t>25</a:t>
            </a:fld>
            <a:endParaRPr lang="en-AU" noProof="0" dirty="0"/>
          </a:p>
        </p:txBody>
      </p:sp>
      <p:pic>
        <p:nvPicPr>
          <p:cNvPr id="7" name="Online Media 6" title="WA Digital Inclusion Project: eSafety">
            <a:hlinkClick r:id="" action="ppaction://media"/>
            <a:extLst>
              <a:ext uri="{FF2B5EF4-FFF2-40B4-BE49-F238E27FC236}">
                <a16:creationId xmlns:a16="http://schemas.microsoft.com/office/drawing/2014/main" id="{A7F32967-6127-4138-6566-9CB755B820A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32184" y="1425360"/>
            <a:ext cx="8127632" cy="459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6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5BF11-2E8E-AD1D-F891-09A31A08F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508" y="-5716"/>
            <a:ext cx="9228138" cy="1325563"/>
          </a:xfrm>
        </p:spPr>
        <p:txBody>
          <a:bodyPr/>
          <a:lstStyle/>
          <a:p>
            <a:pPr algn="ctr"/>
            <a:r>
              <a:rPr lang="en-AU" sz="5400" noProof="0" dirty="0">
                <a:latin typeface="+mn-lt"/>
                <a:cs typeface="Arial" panose="020B0604020202020204" pitchFamily="34" charset="0"/>
              </a:rPr>
              <a:t>Helpful Links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04E7F5-B747-0F8F-7318-B33FB140966C}"/>
              </a:ext>
            </a:extLst>
          </p:cNvPr>
          <p:cNvSpPr/>
          <p:nvPr/>
        </p:nvSpPr>
        <p:spPr>
          <a:xfrm>
            <a:off x="814388" y="6396831"/>
            <a:ext cx="8596898" cy="461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E5098B-CA51-A400-5F8A-27A3063C05E7}"/>
              </a:ext>
            </a:extLst>
          </p:cNvPr>
          <p:cNvSpPr/>
          <p:nvPr/>
        </p:nvSpPr>
        <p:spPr>
          <a:xfrm>
            <a:off x="10536702" y="0"/>
            <a:ext cx="1655298" cy="13313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pic>
        <p:nvPicPr>
          <p:cNvPr id="5122" name="Picture 2" descr="WA Digital Inclusion Project logo">
            <a:extLst>
              <a:ext uri="{FF2B5EF4-FFF2-40B4-BE49-F238E27FC236}">
                <a16:creationId xmlns:a16="http://schemas.microsoft.com/office/drawing/2014/main" id="{8D1FF03C-3900-D124-3DB5-5A31ED62E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1" y="1170291"/>
            <a:ext cx="4734451" cy="255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No photo description available.">
            <a:extLst>
              <a:ext uri="{FF2B5EF4-FFF2-40B4-BE49-F238E27FC236}">
                <a16:creationId xmlns:a16="http://schemas.microsoft.com/office/drawing/2014/main" id="{9D31FEB1-6325-C672-B5CB-50D877F39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313" y="1075578"/>
            <a:ext cx="2525333" cy="252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3B10A91-DC1C-E83A-1F14-C08065752F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3757" y="3237833"/>
            <a:ext cx="2251889" cy="4833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EAB43C8-68E6-5D68-BC9D-7C8DAAC1AD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388" y="4185359"/>
            <a:ext cx="6074473" cy="1535306"/>
          </a:xfrm>
          <a:prstGeom prst="rect">
            <a:avLst/>
          </a:prstGeom>
        </p:spPr>
      </p:pic>
      <p:pic>
        <p:nvPicPr>
          <p:cNvPr id="5130" name="Picture 10" descr="NBN logo, link to homepage">
            <a:extLst>
              <a:ext uri="{FF2B5EF4-FFF2-40B4-BE49-F238E27FC236}">
                <a16:creationId xmlns:a16="http://schemas.microsoft.com/office/drawing/2014/main" id="{1F29A443-1D2C-02A7-9FD7-E44C0CC6F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163" y="4739180"/>
            <a:ext cx="2834245" cy="116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F410C8-474B-426F-AFF1-C136330EB442}"/>
              </a:ext>
            </a:extLst>
          </p:cNvPr>
          <p:cNvSpPr txBox="1"/>
          <p:nvPr/>
        </p:nvSpPr>
        <p:spPr>
          <a:xfrm>
            <a:off x="938601" y="3536557"/>
            <a:ext cx="4174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b="0" noProof="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https://digitalinclusionwa.org.au/learn</a:t>
            </a:r>
            <a:endParaRPr lang="en-AU" sz="1800" b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642E64-F6DB-284A-3E62-CBA22FD5EE69}"/>
              </a:ext>
            </a:extLst>
          </p:cNvPr>
          <p:cNvSpPr txBox="1"/>
          <p:nvPr/>
        </p:nvSpPr>
        <p:spPr>
          <a:xfrm>
            <a:off x="7691871" y="3693682"/>
            <a:ext cx="30003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b="0" noProof="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https://www.esafety.gov.au/</a:t>
            </a:r>
            <a:endParaRPr lang="en-AU" sz="1800" b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6F18DE-E42E-1473-DF94-F7CCA5CAB0DC}"/>
              </a:ext>
            </a:extLst>
          </p:cNvPr>
          <p:cNvSpPr txBox="1"/>
          <p:nvPr/>
        </p:nvSpPr>
        <p:spPr>
          <a:xfrm>
            <a:off x="1363001" y="5568601"/>
            <a:ext cx="49772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b="0" noProof="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https://www.scamwatch.gov.au/types-of-scams</a:t>
            </a:r>
            <a:endParaRPr lang="en-AU" sz="1800" b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490C6C-2EEE-0B13-866B-0BD48D44372C}"/>
              </a:ext>
            </a:extLst>
          </p:cNvPr>
          <p:cNvSpPr txBox="1"/>
          <p:nvPr/>
        </p:nvSpPr>
        <p:spPr>
          <a:xfrm>
            <a:off x="5683336" y="6050306"/>
            <a:ext cx="67592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b="0" noProof="0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https://www.nbnco.com.au/learn/protect-yourself-from-scams</a:t>
            </a:r>
            <a:endParaRPr lang="en-AU" sz="1800" b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6257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7EA90A-5262-0E4F-67FA-93F6B0166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91BFA-FE60-4D51-D4A0-EEA088C5C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noProof="0" dirty="0"/>
              <a:t>Session Objectives -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724AB-F697-ED55-A045-01A7C0BAB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AU" b="1" i="0" noProof="0" dirty="0">
                <a:solidFill>
                  <a:srgbClr val="242424"/>
                </a:solidFill>
                <a:effectLst/>
              </a:rPr>
              <a:t>Understand </a:t>
            </a:r>
            <a:r>
              <a:rPr lang="en-AU" b="1" i="0" noProof="0" dirty="0" err="1">
                <a:solidFill>
                  <a:srgbClr val="242424"/>
                </a:solidFill>
                <a:effectLst/>
              </a:rPr>
              <a:t>eSafety</a:t>
            </a:r>
            <a:r>
              <a:rPr lang="en-AU" dirty="0">
                <a:solidFill>
                  <a:srgbClr val="242424"/>
                </a:solidFill>
              </a:rPr>
              <a:t>.</a:t>
            </a:r>
          </a:p>
          <a:p>
            <a:pPr marL="457200" lvl="1" indent="0">
              <a:spcBef>
                <a:spcPts val="750"/>
              </a:spcBef>
              <a:spcAft>
                <a:spcPts val="750"/>
              </a:spcAft>
              <a:buNone/>
            </a:pPr>
            <a:r>
              <a:rPr lang="en-AU" b="0" i="0" noProof="0" dirty="0">
                <a:solidFill>
                  <a:srgbClr val="242424"/>
                </a:solidFill>
                <a:effectLst/>
              </a:rPr>
              <a:t>Learn what eSafety is and why it's important.</a:t>
            </a: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AU" b="1" i="0" noProof="0" dirty="0">
                <a:solidFill>
                  <a:srgbClr val="242424"/>
                </a:solidFill>
                <a:effectLst/>
              </a:rPr>
              <a:t>Recognise and Respond to Scams</a:t>
            </a:r>
            <a:r>
              <a:rPr lang="en-AU" dirty="0">
                <a:solidFill>
                  <a:srgbClr val="242424"/>
                </a:solidFill>
              </a:rPr>
              <a:t>.</a:t>
            </a:r>
            <a:r>
              <a:rPr lang="en-AU" b="0" i="0" noProof="0" dirty="0">
                <a:solidFill>
                  <a:srgbClr val="242424"/>
                </a:solidFill>
                <a:effectLst/>
              </a:rPr>
              <a:t> </a:t>
            </a:r>
          </a:p>
          <a:p>
            <a:pPr marL="457200" lvl="1" indent="0">
              <a:spcBef>
                <a:spcPts val="750"/>
              </a:spcBef>
              <a:spcAft>
                <a:spcPts val="750"/>
              </a:spcAft>
              <a:buNone/>
            </a:pPr>
            <a:r>
              <a:rPr lang="en-AU" b="0" i="0" noProof="0" dirty="0">
                <a:solidFill>
                  <a:srgbClr val="242424"/>
                </a:solidFill>
                <a:effectLst/>
              </a:rPr>
              <a:t>Identify six common scams</a:t>
            </a:r>
            <a:r>
              <a:rPr lang="en-AU" dirty="0">
                <a:solidFill>
                  <a:srgbClr val="242424"/>
                </a:solidFill>
              </a:rPr>
              <a:t>,</a:t>
            </a:r>
            <a:r>
              <a:rPr lang="en-AU" b="0" i="0" noProof="0" dirty="0">
                <a:solidFill>
                  <a:srgbClr val="242424"/>
                </a:solidFill>
                <a:effectLst/>
              </a:rPr>
              <a:t> and </a:t>
            </a:r>
          </a:p>
          <a:p>
            <a:pPr marL="457200" lvl="1" indent="0">
              <a:spcBef>
                <a:spcPts val="750"/>
              </a:spcBef>
              <a:spcAft>
                <a:spcPts val="750"/>
              </a:spcAft>
              <a:buNone/>
            </a:pPr>
            <a:r>
              <a:rPr lang="en-AU" dirty="0">
                <a:solidFill>
                  <a:srgbClr val="242424"/>
                </a:solidFill>
              </a:rPr>
              <a:t>Learn</a:t>
            </a:r>
            <a:r>
              <a:rPr lang="en-AU" b="0" i="0" noProof="0" dirty="0">
                <a:solidFill>
                  <a:srgbClr val="242424"/>
                </a:solidFill>
                <a:effectLst/>
              </a:rPr>
              <a:t> how to stay safe online, including creating strong passwords and reporting phishing.</a:t>
            </a: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AU" b="1" i="0" noProof="0" dirty="0">
                <a:solidFill>
                  <a:srgbClr val="242424"/>
                </a:solidFill>
                <a:effectLst/>
              </a:rPr>
              <a:t>Access Resources</a:t>
            </a:r>
            <a:r>
              <a:rPr lang="en-AU" dirty="0">
                <a:solidFill>
                  <a:srgbClr val="242424"/>
                </a:solidFill>
              </a:rPr>
              <a:t>.</a:t>
            </a:r>
          </a:p>
          <a:p>
            <a:pPr marL="457200" lvl="1" indent="0">
              <a:spcBef>
                <a:spcPts val="750"/>
              </a:spcBef>
              <a:spcAft>
                <a:spcPts val="750"/>
              </a:spcAft>
              <a:buNone/>
            </a:pPr>
            <a:r>
              <a:rPr lang="en-AU" b="0" i="0" noProof="0" dirty="0">
                <a:solidFill>
                  <a:srgbClr val="242424"/>
                </a:solidFill>
                <a:effectLst/>
              </a:rPr>
              <a:t>Discover digital upskilling resources and helpful links for further learning.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DD18C2-ED26-0510-2B79-CBDDF51763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Kanit"/>
                <a:ea typeface="+mn-ea"/>
                <a:cs typeface="+mn-cs"/>
              </a:rPr>
              <a:t>WA Digital Inclusion Project | CRC Champions Program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59A889-BC54-BEA2-D3DA-027045E40E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D15210-6865-4F66-8164-C0556A8C2866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8752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B109C-6277-7E09-3E28-85A9D2705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CF877B9E-0EA7-63B9-64B7-A614C53058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60517" y="3758911"/>
            <a:ext cx="8389938" cy="1361354"/>
          </a:xfrm>
        </p:spPr>
        <p:txBody>
          <a:bodyPr/>
          <a:lstStyle/>
          <a:p>
            <a:pPr algn="ctr" eaLnBrk="1" hangingPunct="1"/>
            <a:r>
              <a:rPr lang="en-AU" noProof="0" dirty="0"/>
              <a:t>Thank you!</a:t>
            </a:r>
          </a:p>
        </p:txBody>
      </p:sp>
      <p:sp>
        <p:nvSpPr>
          <p:cNvPr id="24579" name="Subtitle 2">
            <a:extLst>
              <a:ext uri="{FF2B5EF4-FFF2-40B4-BE49-F238E27FC236}">
                <a16:creationId xmlns:a16="http://schemas.microsoft.com/office/drawing/2014/main" id="{A56012CB-35F5-17BC-1EC1-46FC862749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38468" y="5393027"/>
            <a:ext cx="5634037" cy="555625"/>
          </a:xfrm>
        </p:spPr>
        <p:txBody>
          <a:bodyPr/>
          <a:lstStyle/>
          <a:p>
            <a:pPr algn="ctr" eaLnBrk="1" hangingPunct="1"/>
            <a:r>
              <a:rPr lang="en-AU" i="1" noProof="0" dirty="0">
                <a:latin typeface="+mj-lt"/>
                <a:cs typeface="Arial" panose="020B0604020202020204" pitchFamily="34" charset="0"/>
              </a:rPr>
              <a:t>February 2025</a:t>
            </a: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696379E2-69A0-B4D2-20DB-C89701E72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644525"/>
            <a:ext cx="6729412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>
            <a:extLst>
              <a:ext uri="{FF2B5EF4-FFF2-40B4-BE49-F238E27FC236}">
                <a16:creationId xmlns:a16="http://schemas.microsoft.com/office/drawing/2014/main" id="{1DA40B31-722B-9851-C453-9A6D4DBAE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313" y="6054725"/>
            <a:ext cx="21986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3">
            <a:extLst>
              <a:ext uri="{FF2B5EF4-FFF2-40B4-BE49-F238E27FC236}">
                <a16:creationId xmlns:a16="http://schemas.microsoft.com/office/drawing/2014/main" id="{0CDD0F34-A38D-ADA8-7CA6-7DCABB355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6021388"/>
            <a:ext cx="142716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844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3E7D5-F717-07A5-CCD9-B4DBA34AA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06043-1EED-8864-34C4-3D353D9B7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noProof="0" dirty="0"/>
              <a:t>Session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D9D0B-A310-9226-706F-15F0B3B1E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spcBef>
                <a:spcPts val="750"/>
              </a:spcBef>
              <a:spcAft>
                <a:spcPts val="750"/>
              </a:spcAft>
              <a:buNone/>
            </a:pPr>
            <a:r>
              <a:rPr lang="en-AU" b="1" i="0" noProof="0" dirty="0">
                <a:solidFill>
                  <a:srgbClr val="242424"/>
                </a:solidFill>
                <a:effectLst/>
                <a:latin typeface="+mj-lt"/>
              </a:rPr>
              <a:t>Today, we will cover:</a:t>
            </a: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AU" b="1" i="0" noProof="0" dirty="0">
                <a:solidFill>
                  <a:srgbClr val="242424"/>
                </a:solidFill>
                <a:effectLst/>
                <a:latin typeface="+mj-lt"/>
              </a:rPr>
              <a:t>Understand </a:t>
            </a:r>
            <a:r>
              <a:rPr lang="en-AU" b="1" i="0" noProof="0" dirty="0" err="1">
                <a:solidFill>
                  <a:srgbClr val="242424"/>
                </a:solidFill>
                <a:effectLst/>
                <a:latin typeface="+mj-lt"/>
              </a:rPr>
              <a:t>eSafety</a:t>
            </a:r>
            <a:r>
              <a:rPr lang="en-AU" dirty="0">
                <a:solidFill>
                  <a:srgbClr val="242424"/>
                </a:solidFill>
                <a:latin typeface="+mj-lt"/>
              </a:rPr>
              <a:t>.</a:t>
            </a:r>
          </a:p>
          <a:p>
            <a:pPr marL="457200" lvl="1" indent="0">
              <a:spcBef>
                <a:spcPts val="750"/>
              </a:spcBef>
              <a:spcAft>
                <a:spcPts val="750"/>
              </a:spcAft>
              <a:buNone/>
            </a:pPr>
            <a:r>
              <a:rPr lang="en-AU" b="0" i="0" noProof="0" dirty="0">
                <a:solidFill>
                  <a:srgbClr val="242424"/>
                </a:solidFill>
                <a:effectLst/>
                <a:latin typeface="+mj-lt"/>
              </a:rPr>
              <a:t>Learn what eSafety is and why it's important.</a:t>
            </a: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AU" b="1" i="0" noProof="0" dirty="0">
                <a:solidFill>
                  <a:srgbClr val="242424"/>
                </a:solidFill>
                <a:effectLst/>
                <a:latin typeface="+mj-lt"/>
              </a:rPr>
              <a:t>Recognise and Respond to Scams</a:t>
            </a:r>
            <a:r>
              <a:rPr lang="en-AU" dirty="0">
                <a:solidFill>
                  <a:srgbClr val="242424"/>
                </a:solidFill>
                <a:latin typeface="+mj-lt"/>
              </a:rPr>
              <a:t>.</a:t>
            </a:r>
          </a:p>
          <a:p>
            <a:pPr marL="457200" lvl="1" indent="0">
              <a:spcBef>
                <a:spcPts val="750"/>
              </a:spcBef>
              <a:spcAft>
                <a:spcPts val="750"/>
              </a:spcAft>
              <a:buNone/>
            </a:pPr>
            <a:r>
              <a:rPr lang="en-AU" b="0" i="0" noProof="0" dirty="0">
                <a:solidFill>
                  <a:srgbClr val="242424"/>
                </a:solidFill>
                <a:effectLst/>
                <a:latin typeface="+mj-lt"/>
              </a:rPr>
              <a:t>Identify six common scams, and</a:t>
            </a:r>
          </a:p>
          <a:p>
            <a:pPr marL="457200" lvl="1" indent="0">
              <a:spcBef>
                <a:spcPts val="750"/>
              </a:spcBef>
              <a:spcAft>
                <a:spcPts val="750"/>
              </a:spcAft>
              <a:buNone/>
            </a:pPr>
            <a:r>
              <a:rPr lang="en-AU" dirty="0">
                <a:solidFill>
                  <a:srgbClr val="242424"/>
                </a:solidFill>
                <a:latin typeface="+mj-lt"/>
              </a:rPr>
              <a:t>Learn </a:t>
            </a:r>
            <a:r>
              <a:rPr lang="en-AU" b="0" i="0" noProof="0" dirty="0">
                <a:solidFill>
                  <a:srgbClr val="242424"/>
                </a:solidFill>
                <a:effectLst/>
                <a:latin typeface="+mj-lt"/>
              </a:rPr>
              <a:t>how to stay safe online, including creating strong passwords and reporting phishing.</a:t>
            </a: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AU" b="1" i="0" noProof="0" dirty="0">
                <a:solidFill>
                  <a:srgbClr val="242424"/>
                </a:solidFill>
                <a:effectLst/>
                <a:latin typeface="+mj-lt"/>
              </a:rPr>
              <a:t>Access Resources</a:t>
            </a:r>
            <a:endParaRPr lang="en-AU" dirty="0">
              <a:solidFill>
                <a:srgbClr val="242424"/>
              </a:solidFill>
              <a:latin typeface="+mj-lt"/>
            </a:endParaRPr>
          </a:p>
          <a:p>
            <a:pPr marL="457200" lvl="1" indent="0">
              <a:spcBef>
                <a:spcPts val="750"/>
              </a:spcBef>
              <a:spcAft>
                <a:spcPts val="750"/>
              </a:spcAft>
              <a:buNone/>
            </a:pPr>
            <a:r>
              <a:rPr lang="en-AU" b="0" i="0" noProof="0" dirty="0">
                <a:solidFill>
                  <a:srgbClr val="242424"/>
                </a:solidFill>
                <a:effectLst/>
                <a:latin typeface="+mj-lt"/>
              </a:rPr>
              <a:t>Discover digital upskilling resources and helpful links for further learning.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DBC682-3850-AD3E-8708-FB8A0ED37A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Kanit"/>
                <a:ea typeface="+mn-ea"/>
                <a:cs typeface="+mn-cs"/>
              </a:rPr>
              <a:t>WA Digital Inclusion Project | CRC Champions Program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E471C1-E263-053E-882D-3905132982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D15210-6865-4F66-8164-C0556A8C2866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496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BCC52-1DA9-B140-52E0-F92DA0FDC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wrap="square" anchor="b">
            <a:normAutofit/>
          </a:bodyPr>
          <a:lstStyle/>
          <a:p>
            <a:r>
              <a:rPr lang="en-AU" noProof="0" dirty="0">
                <a:solidFill>
                  <a:srgbClr val="1962B2"/>
                </a:solidFill>
              </a:rPr>
              <a:t>eSafety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D07F45-ECA4-ED3A-D0C8-DBF3F27F99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AU" noProof="0" dirty="0"/>
              <a:t>WA Digital Inclusion Project | CRC Champions Program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0D11BC63-8A42-F4D7-AC6F-3EFB8603ED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273800"/>
            <a:ext cx="2743200" cy="244475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ECD732CF-05B5-44F6-8B3F-52A906295270}" type="slidenum">
              <a:rPr lang="en-AU" noProof="0"/>
              <a:pPr>
                <a:spcAft>
                  <a:spcPts val="600"/>
                </a:spcAft>
                <a:defRPr/>
              </a:pPr>
              <a:t>4</a:t>
            </a:fld>
            <a:endParaRPr lang="en-AU" noProof="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C33101B-584C-FAEE-F139-1E68A92DBA45}"/>
              </a:ext>
            </a:extLst>
          </p:cNvPr>
          <p:cNvSpPr txBox="1">
            <a:spLocks/>
          </p:cNvSpPr>
          <p:nvPr/>
        </p:nvSpPr>
        <p:spPr bwMode="auto">
          <a:xfrm>
            <a:off x="831850" y="4562475"/>
            <a:ext cx="105156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noProof="0" dirty="0"/>
              <a:t>WA Digital Inclusion Project</a:t>
            </a:r>
          </a:p>
        </p:txBody>
      </p:sp>
    </p:spTree>
    <p:extLst>
      <p:ext uri="{BB962C8B-B14F-4D97-AF65-F5344CB8AC3E}">
        <p14:creationId xmlns:p14="http://schemas.microsoft.com/office/powerpoint/2010/main" val="989881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170405-FB34-8712-1752-992C49B22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68A69A-27E0-9F52-83C7-FF6BF93900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6459" r="465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A94C06-AA9E-EF8C-7113-E9E886C70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eaLnBrk="1" hangingPunct="1"/>
            <a:r>
              <a:rPr lang="en-AU" sz="6000" noProof="0" dirty="0">
                <a:solidFill>
                  <a:srgbClr val="FFFFFF"/>
                </a:solidFill>
              </a:rPr>
              <a:t>What is eSafety? 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4DB40FF-A981-88BB-6E52-EA95806D23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AU" noProof="0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CRC Champions Program</a:t>
            </a:r>
          </a:p>
        </p:txBody>
      </p:sp>
    </p:spTree>
    <p:extLst>
      <p:ext uri="{BB962C8B-B14F-4D97-AF65-F5344CB8AC3E}">
        <p14:creationId xmlns:p14="http://schemas.microsoft.com/office/powerpoint/2010/main" val="3908839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2294C-9525-BA49-8C84-0D8176EE4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607E9-37DF-3DAC-1C90-495A02D9D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470" y="180650"/>
            <a:ext cx="10640754" cy="7758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eaLnBrk="1" hangingPunct="1"/>
            <a:r>
              <a:rPr lang="en-AU" sz="4000" kern="1200" noProof="0" dirty="0">
                <a:latin typeface="+mn-lt"/>
                <a:cs typeface="Arial" panose="020B0604020202020204" pitchFamily="34" charset="0"/>
              </a:rPr>
              <a:t>Types of Scams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B7E48E08-5C29-32E7-1D89-579904DCE36F}"/>
              </a:ext>
            </a:extLst>
          </p:cNvPr>
          <p:cNvSpPr txBox="1"/>
          <p:nvPr/>
        </p:nvSpPr>
        <p:spPr>
          <a:xfrm>
            <a:off x="8273665" y="6265474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Kanit" panose="020B0502040204020203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Kanit" panose="020B0502040204020203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Kanit" panose="020B0502040204020203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Kanit" panose="020B0502040204020203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Kanit" panose="020B0502040204020203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Kanit" panose="020B0502040204020203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Kanit" panose="020B0502040204020203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Kanit" panose="020B0502040204020203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Kanit" panose="020B0502040204020203" charset="0"/>
                <a:ea typeface="+mn-ea"/>
                <a:cs typeface="+mn-cs"/>
              </a:defRPr>
            </a:lvl9pPr>
          </a:lstStyle>
          <a:p>
            <a:r>
              <a:rPr lang="en-AU" sz="1400" noProof="0" dirty="0">
                <a:latin typeface="Aptos" panose="020B0004020202020204" pitchFamily="34" charset="0"/>
              </a:rPr>
              <a:t>Source: NBN Scam Awareness Resources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3CF244F-4CE9-6D47-150A-046F76B7C4EA}"/>
              </a:ext>
            </a:extLst>
          </p:cNvPr>
          <p:cNvGrpSpPr/>
          <p:nvPr/>
        </p:nvGrpSpPr>
        <p:grpSpPr>
          <a:xfrm>
            <a:off x="4606744" y="1229619"/>
            <a:ext cx="2870408" cy="2452185"/>
            <a:chOff x="4436781" y="1731585"/>
            <a:chExt cx="2870408" cy="245218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7F5B2EA-4B6D-CE02-AE5C-635D2619D608}"/>
                </a:ext>
              </a:extLst>
            </p:cNvPr>
            <p:cNvGrpSpPr/>
            <p:nvPr/>
          </p:nvGrpSpPr>
          <p:grpSpPr>
            <a:xfrm>
              <a:off x="5030425" y="1731585"/>
              <a:ext cx="1578417" cy="1578417"/>
              <a:chOff x="5030425" y="1731585"/>
              <a:chExt cx="1578417" cy="1578417"/>
            </a:xfrm>
          </p:grpSpPr>
          <p:pic>
            <p:nvPicPr>
              <p:cNvPr id="7" name="Graphic 6" descr="Laptop outline">
                <a:extLst>
                  <a:ext uri="{FF2B5EF4-FFF2-40B4-BE49-F238E27FC236}">
                    <a16:creationId xmlns:a16="http://schemas.microsoft.com/office/drawing/2014/main" id="{C4D83E2D-FBC4-C0FA-02F2-3E9DFA0AE1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5130014" y="1767316"/>
                <a:ext cx="1379238" cy="1379238"/>
              </a:xfrm>
              <a:prstGeom prst="rect">
                <a:avLst/>
              </a:prstGeom>
            </p:spPr>
          </p:pic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EF52F8F-4AA4-374B-6740-7290B8C5D8B9}"/>
                  </a:ext>
                </a:extLst>
              </p:cNvPr>
              <p:cNvSpPr/>
              <p:nvPr/>
            </p:nvSpPr>
            <p:spPr>
              <a:xfrm>
                <a:off x="5030425" y="1731585"/>
                <a:ext cx="1578417" cy="1578417"/>
              </a:xfrm>
              <a:prstGeom prst="ellipse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noProof="0" dirty="0"/>
              </a:p>
            </p:txBody>
          </p:sp>
        </p:grpSp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BE541D39-2038-3724-628D-D09562D1AA6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436781" y="3782798"/>
              <a:ext cx="2870408" cy="400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  <a:noAutofit/>
            </a:bodyPr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9pPr>
            </a:lstStyle>
            <a:p>
              <a:pPr algn="ctr" eaLnBrk="1" hangingPunct="1">
                <a:lnSpc>
                  <a:spcPct val="110000"/>
                </a:lnSpc>
              </a:pPr>
              <a:r>
                <a:rPr lang="en-AU" sz="2200" b="0" noProof="0" dirty="0">
                  <a:solidFill>
                    <a:srgbClr val="00B0F0"/>
                  </a:solidFill>
                  <a:latin typeface="+mn-lt"/>
                  <a:cs typeface="Arial" panose="020B0604020202020204" pitchFamily="34" charset="0"/>
                </a:rPr>
                <a:t>Remote Access &amp; Hacking Scams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55F9FF9-BF54-4EA5-A0E7-9E5138DAFE3F}"/>
              </a:ext>
            </a:extLst>
          </p:cNvPr>
          <p:cNvGrpSpPr/>
          <p:nvPr/>
        </p:nvGrpSpPr>
        <p:grpSpPr>
          <a:xfrm>
            <a:off x="8273665" y="1229285"/>
            <a:ext cx="2870408" cy="2527017"/>
            <a:chOff x="8063813" y="1731585"/>
            <a:chExt cx="2870408" cy="252701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54913C1-8008-E978-896B-1915D9BFF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9261" t="55431" r="74724" b="8512"/>
            <a:stretch/>
          </p:blipFill>
          <p:spPr>
            <a:xfrm>
              <a:off x="8612752" y="1731585"/>
              <a:ext cx="1772530" cy="1706134"/>
            </a:xfrm>
            <a:prstGeom prst="rect">
              <a:avLst/>
            </a:prstGeom>
          </p:spPr>
        </p:pic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4F6810F2-9E87-583A-61CE-B61A0BB1D17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63813" y="3857630"/>
              <a:ext cx="2870408" cy="400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  <a:noAutofit/>
            </a:bodyPr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9pPr>
            </a:lstStyle>
            <a:p>
              <a:pPr algn="ctr" eaLnBrk="1" hangingPunct="1">
                <a:lnSpc>
                  <a:spcPct val="110000"/>
                </a:lnSpc>
              </a:pPr>
              <a:r>
                <a:rPr lang="en-AU" sz="2200" b="0" noProof="0" dirty="0">
                  <a:solidFill>
                    <a:srgbClr val="00B0F0"/>
                  </a:solidFill>
                  <a:latin typeface="+mn-lt"/>
                  <a:cs typeface="Arial" panose="020B0604020202020204" pitchFamily="34" charset="0"/>
                </a:rPr>
                <a:t>Online Shopping Scams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CBFCE16-EAC2-3148-5A46-F8E766CA9201}"/>
              </a:ext>
            </a:extLst>
          </p:cNvPr>
          <p:cNvGrpSpPr/>
          <p:nvPr/>
        </p:nvGrpSpPr>
        <p:grpSpPr>
          <a:xfrm>
            <a:off x="775469" y="3934927"/>
            <a:ext cx="2870408" cy="2222873"/>
            <a:chOff x="775469" y="3844863"/>
            <a:chExt cx="2870408" cy="2222873"/>
          </a:xfrm>
        </p:grpSpPr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AEEFA5A1-0D47-1A61-BA94-C790A5741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58781" y="3844863"/>
              <a:ext cx="1702884" cy="1702884"/>
            </a:xfrm>
            <a:prstGeom prst="rect">
              <a:avLst/>
            </a:prstGeom>
          </p:spPr>
        </p:pic>
        <p:sp>
          <p:nvSpPr>
            <p:cNvPr id="31" name="Title 1">
              <a:extLst>
                <a:ext uri="{FF2B5EF4-FFF2-40B4-BE49-F238E27FC236}">
                  <a16:creationId xmlns:a16="http://schemas.microsoft.com/office/drawing/2014/main" id="{414E0D3B-076B-C13C-24E7-086F2EF6F1A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75469" y="5666764"/>
              <a:ext cx="2870408" cy="400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  <a:normAutofit fontScale="70000" lnSpcReduction="20000"/>
            </a:bodyPr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9pPr>
            </a:lstStyle>
            <a:p>
              <a:pPr algn="ctr" eaLnBrk="1" hangingPunct="1">
                <a:lnSpc>
                  <a:spcPct val="110000"/>
                </a:lnSpc>
              </a:pPr>
              <a:r>
                <a:rPr lang="en-AU" sz="2800" b="0" noProof="0" dirty="0">
                  <a:solidFill>
                    <a:srgbClr val="00B0F0"/>
                  </a:solidFill>
                  <a:latin typeface="+mn-lt"/>
                  <a:cs typeface="Arial" panose="020B0604020202020204" pitchFamily="34" charset="0"/>
                </a:rPr>
                <a:t>Phishing Scams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5D31FDA-6F56-264D-24C9-97D7C3115B18}"/>
              </a:ext>
            </a:extLst>
          </p:cNvPr>
          <p:cNvGrpSpPr/>
          <p:nvPr/>
        </p:nvGrpSpPr>
        <p:grpSpPr>
          <a:xfrm>
            <a:off x="4554392" y="3929178"/>
            <a:ext cx="2870408" cy="2150620"/>
            <a:chOff x="4418463" y="4025058"/>
            <a:chExt cx="2870408" cy="2150620"/>
          </a:xfrm>
        </p:grpSpPr>
        <p:pic>
          <p:nvPicPr>
            <p:cNvPr id="22" name="Picture 21" descr="Shape, icon&#10;&#10;Description automatically generated">
              <a:extLst>
                <a:ext uri="{FF2B5EF4-FFF2-40B4-BE49-F238E27FC236}">
                  <a16:creationId xmlns:a16="http://schemas.microsoft.com/office/drawing/2014/main" id="{C879ABEC-8E6E-7747-ACE2-2E7BF22BA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20421" y="4025058"/>
              <a:ext cx="1702884" cy="1702884"/>
            </a:xfrm>
            <a:prstGeom prst="rect">
              <a:avLst/>
            </a:prstGeom>
          </p:spPr>
        </p:pic>
        <p:sp>
          <p:nvSpPr>
            <p:cNvPr id="33" name="Title 1">
              <a:extLst>
                <a:ext uri="{FF2B5EF4-FFF2-40B4-BE49-F238E27FC236}">
                  <a16:creationId xmlns:a16="http://schemas.microsoft.com/office/drawing/2014/main" id="{13C674AD-D789-4902-B4D6-2EFDA98FE9D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418463" y="5774706"/>
              <a:ext cx="2870408" cy="400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  <a:normAutofit fontScale="70000" lnSpcReduction="20000"/>
            </a:bodyPr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9pPr>
            </a:lstStyle>
            <a:p>
              <a:pPr algn="ctr" eaLnBrk="1" hangingPunct="1">
                <a:lnSpc>
                  <a:spcPct val="110000"/>
                </a:lnSpc>
              </a:pPr>
              <a:r>
                <a:rPr lang="en-AU" sz="2800" b="0" noProof="0" dirty="0">
                  <a:solidFill>
                    <a:srgbClr val="00B0F0"/>
                  </a:solidFill>
                  <a:latin typeface="+mn-lt"/>
                  <a:cs typeface="Arial" panose="020B0604020202020204" pitchFamily="34" charset="0"/>
                </a:rPr>
                <a:t>Romance Scams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2E90F0C-F9AE-0C30-3A9B-45CD5D79E390}"/>
              </a:ext>
            </a:extLst>
          </p:cNvPr>
          <p:cNvGrpSpPr/>
          <p:nvPr/>
        </p:nvGrpSpPr>
        <p:grpSpPr>
          <a:xfrm>
            <a:off x="8277100" y="3999903"/>
            <a:ext cx="2870408" cy="2122480"/>
            <a:chOff x="8419278" y="3899393"/>
            <a:chExt cx="2870408" cy="2122480"/>
          </a:xfrm>
        </p:grpSpPr>
        <p:sp>
          <p:nvSpPr>
            <p:cNvPr id="34" name="Title 1">
              <a:extLst>
                <a:ext uri="{FF2B5EF4-FFF2-40B4-BE49-F238E27FC236}">
                  <a16:creationId xmlns:a16="http://schemas.microsoft.com/office/drawing/2014/main" id="{931C0A51-64D7-03DA-29F2-486677BB5ED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419278" y="5620901"/>
              <a:ext cx="2870408" cy="400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  <a:normAutofit fontScale="70000" lnSpcReduction="20000"/>
            </a:bodyPr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9pPr>
            </a:lstStyle>
            <a:p>
              <a:pPr algn="ctr" eaLnBrk="1" hangingPunct="1">
                <a:lnSpc>
                  <a:spcPct val="110000"/>
                </a:lnSpc>
              </a:pPr>
              <a:r>
                <a:rPr lang="en-AU" sz="2800" b="0" noProof="0" dirty="0">
                  <a:solidFill>
                    <a:srgbClr val="00B0F0"/>
                  </a:solidFill>
                  <a:latin typeface="+mn-lt"/>
                  <a:cs typeface="Arial" panose="020B0604020202020204" pitchFamily="34" charset="0"/>
                </a:rPr>
                <a:t>Gift Card Scams</a:t>
              </a:r>
            </a:p>
          </p:txBody>
        </p:sp>
        <p:pic>
          <p:nvPicPr>
            <p:cNvPr id="36" name="Graphic 2" descr="Present outline">
              <a:extLst>
                <a:ext uri="{FF2B5EF4-FFF2-40B4-BE49-F238E27FC236}">
                  <a16:creationId xmlns:a16="http://schemas.microsoft.com/office/drawing/2014/main" id="{52B7B0F3-9C75-AB75-EC5E-79B2455BF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175029" y="3929178"/>
              <a:ext cx="1249368" cy="1249368"/>
            </a:xfrm>
            <a:prstGeom prst="rect">
              <a:avLst/>
            </a:prstGeom>
          </p:spPr>
        </p:pic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CC80240-2E43-8D40-2E16-06C00DB330AD}"/>
                </a:ext>
              </a:extLst>
            </p:cNvPr>
            <p:cNvSpPr/>
            <p:nvPr/>
          </p:nvSpPr>
          <p:spPr>
            <a:xfrm>
              <a:off x="9016717" y="3899393"/>
              <a:ext cx="1578417" cy="1578417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noProof="0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C36B4B4-3D4B-3937-6403-67BF83AADBD5}"/>
              </a:ext>
            </a:extLst>
          </p:cNvPr>
          <p:cNvGrpSpPr/>
          <p:nvPr/>
        </p:nvGrpSpPr>
        <p:grpSpPr>
          <a:xfrm>
            <a:off x="775469" y="1187648"/>
            <a:ext cx="2870408" cy="2166841"/>
            <a:chOff x="775469" y="1187648"/>
            <a:chExt cx="2870408" cy="2166841"/>
          </a:xfrm>
        </p:grpSpPr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95245505-7A6E-6D8B-4A08-BD96065734E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75469" y="2953517"/>
              <a:ext cx="2870408" cy="400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  <a:normAutofit fontScale="70000" lnSpcReduction="20000"/>
            </a:bodyPr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9pPr>
            </a:lstStyle>
            <a:p>
              <a:pPr algn="ctr" eaLnBrk="1" hangingPunct="1">
                <a:lnSpc>
                  <a:spcPct val="110000"/>
                </a:lnSpc>
              </a:pPr>
              <a:r>
                <a:rPr lang="en-AU" sz="2800" b="0" noProof="0" dirty="0">
                  <a:solidFill>
                    <a:srgbClr val="00B0F0"/>
                  </a:solidFill>
                  <a:latin typeface="+mn-lt"/>
                  <a:cs typeface="Arial" panose="020B0604020202020204" pitchFamily="34" charset="0"/>
                </a:rPr>
                <a:t>Investment Scams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AB1D225-6AF6-3FC0-C91F-396CFFF1146D}"/>
                </a:ext>
              </a:extLst>
            </p:cNvPr>
            <p:cNvSpPr/>
            <p:nvPr/>
          </p:nvSpPr>
          <p:spPr>
            <a:xfrm>
              <a:off x="1421464" y="1187648"/>
              <a:ext cx="1578417" cy="1578417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noProof="0" dirty="0"/>
            </a:p>
          </p:txBody>
        </p:sp>
        <p:pic>
          <p:nvPicPr>
            <p:cNvPr id="40" name="Graphic 3" descr="Piggy Bank outline">
              <a:extLst>
                <a:ext uri="{FF2B5EF4-FFF2-40B4-BE49-F238E27FC236}">
                  <a16:creationId xmlns:a16="http://schemas.microsoft.com/office/drawing/2014/main" id="{24132452-15E1-6E77-5E14-8901FCF30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1596310" y="1265351"/>
              <a:ext cx="1403572" cy="1403572"/>
            </a:xfrm>
            <a:prstGeom prst="rect">
              <a:avLst/>
            </a:prstGeom>
          </p:spPr>
        </p:pic>
      </p:grp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13A9D85-3AF2-C507-6313-230CE92BBA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AU" noProof="0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CRC Champions Program</a:t>
            </a:r>
          </a:p>
        </p:txBody>
      </p:sp>
    </p:spTree>
    <p:extLst>
      <p:ext uri="{BB962C8B-B14F-4D97-AF65-F5344CB8AC3E}">
        <p14:creationId xmlns:p14="http://schemas.microsoft.com/office/powerpoint/2010/main" val="1812260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23602-8E27-82D2-F127-EC42DCEA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450" y="167408"/>
            <a:ext cx="9228138" cy="1325563"/>
          </a:xfrm>
        </p:spPr>
        <p:txBody>
          <a:bodyPr/>
          <a:lstStyle/>
          <a:p>
            <a:r>
              <a:rPr lang="en-AU" noProof="0" dirty="0">
                <a:cs typeface="Arial" panose="020B0604020202020204" pitchFamily="34" charset="0"/>
              </a:rPr>
              <a:t>Investment Scams</a:t>
            </a:r>
            <a:endParaRPr lang="en-AU" noProof="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D0DA151-2BC7-4865-B6F3-1549F66FB2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2515" y="1657141"/>
            <a:ext cx="4049486" cy="3929223"/>
          </a:xfrm>
        </p:spPr>
        <p:txBody>
          <a:bodyPr/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AU" noProof="0" dirty="0">
                <a:solidFill>
                  <a:schemeClr val="tx1"/>
                </a:solidFill>
                <a:cs typeface="Arial" panose="020B0604020202020204" pitchFamily="34" charset="0"/>
              </a:rPr>
              <a:t>Scammers try to convince you to invest money.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AU" noProof="0" dirty="0">
                <a:solidFill>
                  <a:schemeClr val="tx1"/>
                </a:solidFill>
                <a:cs typeface="Arial" panose="020B0604020202020204" pitchFamily="34" charset="0"/>
              </a:rPr>
              <a:t>They say you will get lots of money back with no (or very low) risks.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AU" noProof="0" dirty="0">
                <a:solidFill>
                  <a:schemeClr val="tx1"/>
                </a:solidFill>
                <a:cs typeface="Arial" panose="020B0604020202020204" pitchFamily="34" charset="0"/>
              </a:rPr>
              <a:t>They may even have very convincing websites showing your ‘investment’.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89ACB-8C45-C546-BB0B-80BB6C549A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834F31-63CD-4BB0-9F9E-B240BA518BE4}" type="slidenum">
              <a:rPr lang="en-AU" noProof="0" smtClean="0"/>
              <a:pPr>
                <a:defRPr/>
              </a:pPr>
              <a:t>7</a:t>
            </a:fld>
            <a:endParaRPr lang="en-AU" noProof="0" dirty="0"/>
          </a:p>
        </p:txBody>
      </p:sp>
      <p:pic>
        <p:nvPicPr>
          <p:cNvPr id="8" name="Picture 7" descr="Scam alert: Fake celebrity online investment scams | Scamwatch">
            <a:extLst>
              <a:ext uri="{FF2B5EF4-FFF2-40B4-BE49-F238E27FC236}">
                <a16:creationId xmlns:a16="http://schemas.microsoft.com/office/drawing/2014/main" id="{74B769C3-383E-DDBE-C8A7-2454D6FE9B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46571" y="1492971"/>
            <a:ext cx="7077611" cy="45722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9B79A2B-2125-E802-F366-DC99F9A2B27A}"/>
              </a:ext>
            </a:extLst>
          </p:cNvPr>
          <p:cNvGrpSpPr/>
          <p:nvPr/>
        </p:nvGrpSpPr>
        <p:grpSpPr>
          <a:xfrm>
            <a:off x="816199" y="334421"/>
            <a:ext cx="991536" cy="991535"/>
            <a:chOff x="1421464" y="1187648"/>
            <a:chExt cx="1578418" cy="157841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5006C7F-D18D-1574-6C14-CC3B9796FCF6}"/>
                </a:ext>
              </a:extLst>
            </p:cNvPr>
            <p:cNvSpPr/>
            <p:nvPr/>
          </p:nvSpPr>
          <p:spPr>
            <a:xfrm>
              <a:off x="1421464" y="1187648"/>
              <a:ext cx="1578417" cy="1578417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noProof="0" dirty="0"/>
            </a:p>
          </p:txBody>
        </p:sp>
        <p:pic>
          <p:nvPicPr>
            <p:cNvPr id="13" name="Graphic 3" descr="Piggy Bank outline">
              <a:extLst>
                <a:ext uri="{FF2B5EF4-FFF2-40B4-BE49-F238E27FC236}">
                  <a16:creationId xmlns:a16="http://schemas.microsoft.com/office/drawing/2014/main" id="{F0436667-DAE0-7C53-9EC8-10A7BDC74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1596310" y="1265351"/>
              <a:ext cx="1403572" cy="1403572"/>
            </a:xfrm>
            <a:prstGeom prst="rect">
              <a:avLst/>
            </a:prstGeom>
          </p:spPr>
        </p:pic>
      </p:grp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45175FE-44F9-4EB5-D858-AF25735A46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AU" noProof="0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CRC Champions Program</a:t>
            </a:r>
          </a:p>
        </p:txBody>
      </p:sp>
    </p:spTree>
    <p:extLst>
      <p:ext uri="{BB962C8B-B14F-4D97-AF65-F5344CB8AC3E}">
        <p14:creationId xmlns:p14="http://schemas.microsoft.com/office/powerpoint/2010/main" val="2615178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9D593-AA17-E755-FC4E-231B85D27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2E706-C81B-FDE5-5A88-54DF6F19B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450" y="167408"/>
            <a:ext cx="9228138" cy="1325563"/>
          </a:xfrm>
        </p:spPr>
        <p:txBody>
          <a:bodyPr/>
          <a:lstStyle/>
          <a:p>
            <a:r>
              <a:rPr lang="en-AU" noProof="0" dirty="0">
                <a:latin typeface="+mn-lt"/>
                <a:cs typeface="Arial" panose="020B0604020202020204" pitchFamily="34" charset="0"/>
              </a:rPr>
              <a:t>Remote Access &amp; Hacking Scams</a:t>
            </a:r>
            <a:endParaRPr lang="en-AU" noProof="0" dirty="0">
              <a:latin typeface="+mn-lt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D30CECD-1948-9A9B-62BB-6DE619875E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6199" y="1657141"/>
            <a:ext cx="4191899" cy="3929223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kern="100" noProof="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Scammers will call you or send you an email to contact you.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kern="100" noProof="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They will ask you to download something, usually pretending to 'fix' your computer.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kern="100" noProof="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This allows them to access your device to steal information saved it.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0A0B2-DF0D-3677-2346-B835ABD205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834F31-63CD-4BB0-9F9E-B240BA518BE4}" type="slidenum">
              <a:rPr lang="en-AU" noProof="0" smtClean="0"/>
              <a:pPr>
                <a:defRPr/>
              </a:pPr>
              <a:t>8</a:t>
            </a:fld>
            <a:endParaRPr lang="en-AU" noProof="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91D8B90-FB08-F8DD-9BA9-B15733B25B18}"/>
              </a:ext>
            </a:extLst>
          </p:cNvPr>
          <p:cNvGrpSpPr/>
          <p:nvPr/>
        </p:nvGrpSpPr>
        <p:grpSpPr>
          <a:xfrm>
            <a:off x="818076" y="355832"/>
            <a:ext cx="915804" cy="915804"/>
            <a:chOff x="5030425" y="1731585"/>
            <a:chExt cx="1578417" cy="1578417"/>
          </a:xfrm>
        </p:grpSpPr>
        <p:pic>
          <p:nvPicPr>
            <p:cNvPr id="4" name="Graphic 3" descr="Laptop outline">
              <a:extLst>
                <a:ext uri="{FF2B5EF4-FFF2-40B4-BE49-F238E27FC236}">
                  <a16:creationId xmlns:a16="http://schemas.microsoft.com/office/drawing/2014/main" id="{DF17DD5D-D472-937A-CF50-4DFF6963C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130014" y="1767316"/>
              <a:ext cx="1379238" cy="1379238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1860F6C-AC18-29F2-CA9A-CDBB99C5530A}"/>
                </a:ext>
              </a:extLst>
            </p:cNvPr>
            <p:cNvSpPr/>
            <p:nvPr/>
          </p:nvSpPr>
          <p:spPr>
            <a:xfrm>
              <a:off x="5030425" y="1731585"/>
              <a:ext cx="1578417" cy="1578417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noProof="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8BCEA7D-D627-ABBD-2EC4-94CCB0B3EACD}"/>
              </a:ext>
            </a:extLst>
          </p:cNvPr>
          <p:cNvGrpSpPr/>
          <p:nvPr/>
        </p:nvGrpSpPr>
        <p:grpSpPr>
          <a:xfrm>
            <a:off x="5311381" y="1189452"/>
            <a:ext cx="6004761" cy="5230222"/>
            <a:chOff x="5311381" y="1189452"/>
            <a:chExt cx="6004761" cy="5230222"/>
          </a:xfrm>
        </p:grpSpPr>
        <p:pic>
          <p:nvPicPr>
            <p:cNvPr id="1026" name="Picture 2" descr="Tech support scams scare you into thinking there's a problem with your computer, often by showing you fake malware warnings.">
              <a:extLst>
                <a:ext uri="{FF2B5EF4-FFF2-40B4-BE49-F238E27FC236}">
                  <a16:creationId xmlns:a16="http://schemas.microsoft.com/office/drawing/2014/main" id="{2D5B6164-6FC9-6F83-B85E-963B63358C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1381" y="1189452"/>
              <a:ext cx="6004761" cy="5230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8F9A439-7CDF-155E-3F88-33F3609A71EA}"/>
                </a:ext>
              </a:extLst>
            </p:cNvPr>
            <p:cNvSpPr/>
            <p:nvPr/>
          </p:nvSpPr>
          <p:spPr>
            <a:xfrm>
              <a:off x="8906022" y="3711847"/>
              <a:ext cx="1294227" cy="2444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noProof="0" dirty="0"/>
            </a:p>
          </p:txBody>
        </p:sp>
      </p:grp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AA118F7-BD84-7B67-4EF3-9FC1ACB2A3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AU" noProof="0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CRC Champions Program</a:t>
            </a:r>
          </a:p>
        </p:txBody>
      </p:sp>
    </p:spTree>
    <p:extLst>
      <p:ext uri="{BB962C8B-B14F-4D97-AF65-F5344CB8AC3E}">
        <p14:creationId xmlns:p14="http://schemas.microsoft.com/office/powerpoint/2010/main" val="3178909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754134-7D0C-5E32-1382-E0F72A592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39F41-626A-050B-F482-E378DCF71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450" y="167408"/>
            <a:ext cx="9228138" cy="1325563"/>
          </a:xfrm>
        </p:spPr>
        <p:txBody>
          <a:bodyPr/>
          <a:lstStyle/>
          <a:p>
            <a:r>
              <a:rPr lang="en-AU" noProof="0" dirty="0">
                <a:cs typeface="Arial" panose="020B0604020202020204" pitchFamily="34" charset="0"/>
              </a:rPr>
              <a:t>Online Shopping Scams</a:t>
            </a:r>
            <a:endParaRPr lang="en-AU" noProof="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2346186-C9D8-5984-13FC-1F64977017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6173" y="1786597"/>
            <a:ext cx="3333770" cy="3516923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kern="100" noProof="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Scammers create fake ads or websites selling products.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kern="100" noProof="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They will take your money and never provide you with the product.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C1408-CAF9-3655-BB59-4DE8090768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834F31-63CD-4BB0-9F9E-B240BA518BE4}" type="slidenum">
              <a:rPr lang="en-AU" noProof="0" smtClean="0"/>
              <a:pPr>
                <a:defRPr/>
              </a:pPr>
              <a:t>9</a:t>
            </a:fld>
            <a:endParaRPr lang="en-AU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94A721-EC26-12D6-70AA-9A6F3DB33F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261" t="55431" r="74724" b="8512"/>
          <a:stretch/>
        </p:blipFill>
        <p:spPr>
          <a:xfrm>
            <a:off x="816199" y="248776"/>
            <a:ext cx="1062666" cy="10228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1FA298-7390-652D-854E-FF6193A551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9970" y="1271636"/>
            <a:ext cx="8042030" cy="5177307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DD811D4-BE10-9E6F-1314-E3C4C000C6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AU" noProof="0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CRC Champions Program</a:t>
            </a:r>
          </a:p>
        </p:txBody>
      </p:sp>
    </p:spTree>
    <p:extLst>
      <p:ext uri="{BB962C8B-B14F-4D97-AF65-F5344CB8AC3E}">
        <p14:creationId xmlns:p14="http://schemas.microsoft.com/office/powerpoint/2010/main" val="357009795"/>
      </p:ext>
    </p:extLst>
  </p:cSld>
  <p:clrMapOvr>
    <a:masterClrMapping/>
  </p:clrMapOvr>
</p:sld>
</file>

<file path=ppt/theme/theme1.xml><?xml version="1.0" encoding="utf-8"?>
<a:theme xmlns:a="http://schemas.openxmlformats.org/drawingml/2006/main" name="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P_blu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IP_gradi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IP_blue_noacknowledg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IP_white_noacknowledge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DIP_gradient_noacknowledge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cc45243-29f6-4a1c-995b-35ed14ae441a" xsi:nil="true"/>
    <lcf76f155ced4ddcb4097134ff3c332f xmlns="5e5d6256-5200-4c34-82a9-8b0b259790ba">
      <Terms xmlns="http://schemas.microsoft.com/office/infopath/2007/PartnerControls"/>
    </lcf76f155ced4ddcb4097134ff3c332f>
    <_Flow_SignoffStatus xmlns="5e5d6256-5200-4c34-82a9-8b0b259790b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F0F04F5F537047B9E859B809FC98B2" ma:contentTypeVersion="18" ma:contentTypeDescription="Create a new document." ma:contentTypeScope="" ma:versionID="02c8d07715d2272605e295f54e772d67">
  <xsd:schema xmlns:xsd="http://www.w3.org/2001/XMLSchema" xmlns:xs="http://www.w3.org/2001/XMLSchema" xmlns:p="http://schemas.microsoft.com/office/2006/metadata/properties" xmlns:ns2="5e5d6256-5200-4c34-82a9-8b0b259790ba" xmlns:ns3="2cc45243-29f6-4a1c-995b-35ed14ae441a" targetNamespace="http://schemas.microsoft.com/office/2006/metadata/properties" ma:root="true" ma:fieldsID="b51ffc1035a5bdef39916f06e29bf83c" ns2:_="" ns3:_="">
    <xsd:import namespace="5e5d6256-5200-4c34-82a9-8b0b259790ba"/>
    <xsd:import namespace="2cc45243-29f6-4a1c-995b-35ed14ae44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5d6256-5200-4c34-82a9-8b0b259790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12" nillable="true" ma:displayName="Sign-off status" ma:internalName="Sign_x002d_off_x0020_status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9ccae8d7-56e3-403a-a6d6-462ef12788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c45243-29f6-4a1c-995b-35ed14ae441a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40f9f4e8-ea84-464f-93d8-2b64c6f0791b}" ma:internalName="TaxCatchAll" ma:showField="CatchAllData" ma:web="2cc45243-29f6-4a1c-995b-35ed14ae44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4C9F94-7331-49BD-9671-74CB8D709703}">
  <ds:schemaRefs>
    <ds:schemaRef ds:uri="http://purl.org/dc/terms/"/>
    <ds:schemaRef ds:uri="2cc45243-29f6-4a1c-995b-35ed14ae441a"/>
    <ds:schemaRef ds:uri="http://purl.org/dc/dcmitype/"/>
    <ds:schemaRef ds:uri="5e5d6256-5200-4c34-82a9-8b0b259790ba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2A43FA8-0916-46D8-B1E3-9E09947384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A5F0EC-4162-4B8B-9712-E07DF29BFB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5d6256-5200-4c34-82a9-8b0b259790ba"/>
    <ds:schemaRef ds:uri="2cc45243-29f6-4a1c-995b-35ed14ae44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2486</Words>
  <Application>Microsoft Office PowerPoint</Application>
  <PresentationFormat>Widescreen</PresentationFormat>
  <Paragraphs>279</Paragraphs>
  <Slides>28</Slides>
  <Notes>28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Arial</vt:lpstr>
      <vt:lpstr>Calibri</vt:lpstr>
      <vt:lpstr>Aptos</vt:lpstr>
      <vt:lpstr>Kanit</vt:lpstr>
      <vt:lpstr>DIP_white</vt:lpstr>
      <vt:lpstr>1_DIP_blue</vt:lpstr>
      <vt:lpstr>3_DIP_gradient</vt:lpstr>
      <vt:lpstr>2_DIP_blue_noacknowledgment</vt:lpstr>
      <vt:lpstr>1_DIP_white_noacknowledgement</vt:lpstr>
      <vt:lpstr>2_DIP_gradient_noacknowledgement</vt:lpstr>
      <vt:lpstr>DIP_white</vt:lpstr>
      <vt:lpstr>1_DIP_white</vt:lpstr>
      <vt:lpstr>Digital Skills - eSafety &amp; Online Resources CRC Champions Program</vt:lpstr>
      <vt:lpstr>Acknowledgement of Country</vt:lpstr>
      <vt:lpstr>Session Overview</vt:lpstr>
      <vt:lpstr>eSafety</vt:lpstr>
      <vt:lpstr>What is eSafety? </vt:lpstr>
      <vt:lpstr>Types of Scams</vt:lpstr>
      <vt:lpstr>Investment Scams</vt:lpstr>
      <vt:lpstr>Remote Access &amp; Hacking Scams</vt:lpstr>
      <vt:lpstr>Online Shopping Scams</vt:lpstr>
      <vt:lpstr>Phishing Scams</vt:lpstr>
      <vt:lpstr>Romance Scams</vt:lpstr>
      <vt:lpstr>Gift Card Scams</vt:lpstr>
      <vt:lpstr>Tips to stay safe online</vt:lpstr>
      <vt:lpstr>Your Special Word?</vt:lpstr>
      <vt:lpstr>Scam Test!</vt:lpstr>
      <vt:lpstr>Scam Test!</vt:lpstr>
      <vt:lpstr>SMS Scams – More examples!</vt:lpstr>
      <vt:lpstr>Spam text? iPhone</vt:lpstr>
      <vt:lpstr>Spam text? Android</vt:lpstr>
      <vt:lpstr>Company warnings</vt:lpstr>
      <vt:lpstr>Marketplace  Scams</vt:lpstr>
      <vt:lpstr>Scam red flags</vt:lpstr>
      <vt:lpstr>If you think you’ve been scammed</vt:lpstr>
      <vt:lpstr>Where to find help to get and stay safe online</vt:lpstr>
      <vt:lpstr>The WA Digital Inclusion Project</vt:lpstr>
      <vt:lpstr>Helpful Links</vt:lpstr>
      <vt:lpstr>Session Objectives - Review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2025-04-28T04:13:05Z</dcterms:created>
  <dcterms:modified xsi:type="dcterms:W3CDTF">2025-05-05T07:19:44Z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0x01010071F0F04F5F537047B9E859B809FC98B2</vt:lpwstr>
  </property>
  <property fmtid="{D5CDD505-2E9C-101B-9397-08002B2CF9AE}" pid="3" name="MediaServiceImageTags">
    <vt:lpwstr/>
  </property>
</Properties>
</file>