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  <p:sldMasterId id="2147486496" r:id="rId12"/>
  </p:sldMasterIdLst>
  <p:notesMasterIdLst>
    <p:notesMasterId r:id="rId27"/>
  </p:notesMasterIdLst>
  <p:handoutMasterIdLst>
    <p:handoutMasterId r:id="rId28"/>
  </p:handoutMasterIdLst>
  <p:sldIdLst>
    <p:sldId id="256" r:id="rId13"/>
    <p:sldId id="541" r:id="rId14"/>
    <p:sldId id="307" r:id="rId15"/>
    <p:sldId id="542" r:id="rId16"/>
    <p:sldId id="553" r:id="rId17"/>
    <p:sldId id="552" r:id="rId18"/>
    <p:sldId id="544" r:id="rId19"/>
    <p:sldId id="545" r:id="rId20"/>
    <p:sldId id="548" r:id="rId21"/>
    <p:sldId id="547" r:id="rId22"/>
    <p:sldId id="568" r:id="rId23"/>
    <p:sldId id="550" r:id="rId24"/>
    <p:sldId id="549" r:id="rId25"/>
    <p:sldId id="565" r:id="rId26"/>
  </p:sldIdLst>
  <p:sldSz cx="12192000" cy="6858000"/>
  <p:notesSz cx="6797675" cy="9926638"/>
  <p:embeddedFontLst>
    <p:embeddedFont>
      <p:font typeface="Kanit" panose="020B0604020202020204" charset="-34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5" autoAdjust="0"/>
    <p:restoredTop sz="28061" autoAdjust="0"/>
  </p:normalViewPr>
  <p:slideViewPr>
    <p:cSldViewPr snapToGrid="0">
      <p:cViewPr varScale="1">
        <p:scale>
          <a:sx n="22" d="100"/>
          <a:sy n="22" d="100"/>
        </p:scale>
        <p:origin x="2693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75" d="100"/>
          <a:sy n="75" d="100"/>
        </p:scale>
        <p:origin x="40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font" Target="fonts/font4.fntdata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/>
              <a:t>Play this video.</a:t>
            </a:r>
          </a:p>
        </p:txBody>
      </p:sp>
    </p:spTree>
    <p:extLst>
      <p:ext uri="{BB962C8B-B14F-4D97-AF65-F5344CB8AC3E}">
        <p14:creationId xmlns:p14="http://schemas.microsoft.com/office/powerpoint/2010/main" val="214888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rs-AF" sz="1400" b="0" dirty="0"/>
              <a:t>فهرست کارهایی را که افراد می‌توانند با تلیفون خود انجام دهند مرور کنید.</a:t>
            </a:r>
            <a:br>
              <a:rPr lang="prs-AF" sz="1400" b="0" dirty="0"/>
            </a:br>
            <a:r>
              <a:rPr lang="prs-AF" sz="1400" b="0" dirty="0"/>
              <a:t>از افراد بخواهید که به یکدیگر نشان دهند چه کاری می‌توانند انجام دهند.</a:t>
            </a:r>
          </a:p>
          <a:p>
            <a:pPr algn="r" rtl="1"/>
            <a:endParaRPr lang="prs-AF" sz="1400" dirty="0"/>
          </a:p>
        </p:txBody>
      </p:sp>
    </p:spTree>
    <p:extLst>
      <p:ext uri="{BB962C8B-B14F-4D97-AF65-F5344CB8AC3E}">
        <p14:creationId xmlns:p14="http://schemas.microsoft.com/office/powerpoint/2010/main" val="72301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rs-AF" sz="1400" b="0" dirty="0"/>
              <a:t>سوال ها را پرسان کنید و از افراد بخواهید جواب‌های خود را به اشتراک بگذارند.</a:t>
            </a:r>
            <a:br>
              <a:rPr lang="prs-AF" sz="1400" b="0" dirty="0"/>
            </a:br>
            <a:r>
              <a:rPr lang="prs-AF" sz="1400" b="0" dirty="0"/>
              <a:t>جواب ها ممکن است برای افراد مختلف متفاوت باشد. می‌توانید از افراد بخواهید توضیح دهند چرا یکی را به دیگری ترجیح داده‌اند.</a:t>
            </a:r>
          </a:p>
          <a:p>
            <a:pPr algn="r" rtl="1"/>
            <a:endParaRPr lang="prs-AF" sz="1400" dirty="0"/>
          </a:p>
        </p:txBody>
      </p:sp>
    </p:spTree>
    <p:extLst>
      <p:ext uri="{BB962C8B-B14F-4D97-AF65-F5344CB8AC3E}">
        <p14:creationId xmlns:p14="http://schemas.microsoft.com/office/powerpoint/2010/main" val="236196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sz="1400" b="0" dirty="0"/>
              <a:t>اهداف جلسه را مرور کنید.</a:t>
            </a:r>
            <a:br>
              <a:rPr lang="prs-AF" sz="1400" b="0" dirty="0"/>
            </a:br>
            <a:r>
              <a:rPr lang="prs-AF" sz="1400" b="0" dirty="0"/>
              <a:t>به افراد کمک کنید تا منبع </a:t>
            </a:r>
            <a:r>
              <a:rPr lang="en-US" sz="1400" b="0" dirty="0"/>
              <a:t>Be Connected</a:t>
            </a:r>
            <a:r>
              <a:rPr lang="prs-AF" sz="1400" b="0" dirty="0"/>
              <a:t> </a:t>
            </a:r>
            <a:r>
              <a:rPr lang="en-US" sz="1400" b="0" dirty="0"/>
              <a:t> </a:t>
            </a:r>
            <a:r>
              <a:rPr lang="prs-AF" sz="1400" b="0" dirty="0"/>
              <a:t>را پیدا کنند.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prs-AF" sz="1400" dirty="0"/>
          </a:p>
        </p:txBody>
      </p:sp>
    </p:spTree>
    <p:extLst>
      <p:ext uri="{BB962C8B-B14F-4D97-AF65-F5344CB8AC3E}">
        <p14:creationId xmlns:p14="http://schemas.microsoft.com/office/powerpoint/2010/main" val="421747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47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932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299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sz="1400" b="0" dirty="0"/>
              <a:t>به همه سلام کنید، خودتان را معرفی نمایید.</a:t>
            </a:r>
            <a:endParaRPr lang="en-US" sz="1400" b="0" dirty="0"/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sz="1400" b="0" dirty="0"/>
              <a:t>هدف ورکشاپ را توضیح دهید – ارائهٔ یک مرور کلی دربارهٔ چگونگی استفاده از تلیفون هوشمند.</a:t>
            </a:r>
            <a:endParaRPr lang="en-US" sz="1400" b="0" dirty="0"/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sz="1400" b="0" dirty="0"/>
              <a:t>بر اهمیت استفاده از تلیفون برای آموزش، زندگی و کار تأکید کنید.</a:t>
            </a:r>
            <a:endParaRPr lang="en-US" sz="1400" b="0" dirty="0"/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sz="1400" b="0" dirty="0"/>
              <a:t>ذکر کنید که دربارهٔ چگونگی استفادهٔ ایمن از تلیفون هوشمند صحبت خواهید کرد.</a:t>
            </a:r>
            <a:endParaRPr lang="en-US" sz="1400" b="0" dirty="0"/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sz="1400" b="0" dirty="0"/>
              <a:t>به آنها یادآوری کنید که برای یادگیری بیشتر در مورد ایمنی استفاده از تلیفون، در آموزش‌های آینده شرکت کنند.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4676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0C16A-7B53-3A19-35A8-789F7AA70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1BA05-FBB0-AB4C-870F-2D050963B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480B3-0856-0342-F5CB-709D3CA69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prs-AF" sz="1400" b="1" i="0" dirty="0">
                <a:solidFill>
                  <a:srgbClr val="242424"/>
                </a:solidFill>
                <a:effectLst/>
              </a:rPr>
              <a:t>دستورالعمل های کوتاه:</a:t>
            </a:r>
            <a:endParaRPr lang="en-US" sz="1400" b="1" i="0" dirty="0">
              <a:solidFill>
                <a:srgbClr val="242424"/>
              </a:solidFill>
              <a:effectLst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sz="1400" b="1" dirty="0"/>
              <a:t>هدف: </a:t>
            </a:r>
            <a:r>
              <a:rPr lang="prs-AF" sz="1400" b="0" dirty="0"/>
              <a:t>آشنایی سریع با یکدیگر و ایجاد یک فضای دوستانه.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sz="1400" b="1" dirty="0"/>
              <a:t>از هر اشتراک‌کننده بخواهید خود شان را معرفی کند. </a:t>
            </a:r>
            <a:r>
              <a:rPr lang="prs-AF" sz="1400" b="0" dirty="0"/>
              <a:t>آنها باید نام شان را و یک نکتهٔ جالب دربارهٔ خودش را بیان کند.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sz="1400" b="1" dirty="0"/>
              <a:t>هر معرفی را به 30 ثانیه محدود کنید </a:t>
            </a:r>
            <a:r>
              <a:rPr lang="prs-AF" sz="1400" b="0" dirty="0"/>
              <a:t>تا کوتاه و جذاب باشد.</a:t>
            </a:r>
          </a:p>
          <a:p>
            <a:pPr lvl="0">
              <a:spcAft>
                <a:spcPts val="800"/>
              </a:spcAft>
            </a:pPr>
            <a:endParaRPr lang="en-US" sz="1400" b="1" dirty="0">
              <a:solidFill>
                <a:srgbClr val="242424"/>
              </a:solidFill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rs-AF" sz="1400" b="0" dirty="0"/>
              <a:t>بعد از این‌که همگی خود را معرفی کردند، در مورد هر چیزی که جالب یا برجسته بود اظهار نظر کنید.</a:t>
            </a:r>
          </a:p>
        </p:txBody>
      </p:sp>
    </p:spTree>
    <p:extLst>
      <p:ext uri="{BB962C8B-B14F-4D97-AF65-F5344CB8AC3E}">
        <p14:creationId xmlns:p14="http://schemas.microsoft.com/office/powerpoint/2010/main" val="370971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rs-AF" sz="1400" b="0" dirty="0"/>
              <a:t>در اینجا چند سوال آورده شده که می‌توانید بعد از ویدیو پرسان کنید.</a:t>
            </a:r>
            <a:br>
              <a:rPr lang="prs-AF" sz="1400" b="1" dirty="0"/>
            </a:br>
            <a:r>
              <a:rPr lang="prs-AF" sz="1400" b="1" dirty="0"/>
              <a:t>درک تلیفون‌های هوشمند:</a:t>
            </a:r>
            <a:endParaRPr lang="prs-AF" sz="1400" dirty="0"/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rs-AF" sz="1400" dirty="0"/>
          </a:p>
          <a:p>
            <a:pPr marL="171450" marR="0" lvl="0" indent="-171450" algn="r" defTabSz="914400" rtl="1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sz="1400" b="0" dirty="0"/>
              <a:t>«نظر تان دربارهٔ ویدیو چه بود؟»</a:t>
            </a:r>
          </a:p>
          <a:p>
            <a:pPr marL="171450" marR="0" lvl="0" indent="-171450" algn="r" defTabSz="914400" rtl="1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sz="1400" b="0" dirty="0"/>
              <a:t>«آیا این ویدیو به شما کمک کرد بفهمید تلیفون هوشمند چیست؟»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sz="1400" b="1" i="0" dirty="0">
                <a:effectLst/>
              </a:rPr>
              <a:t>فرصت برای شریک ساختن: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rs-AF" sz="1400" b="0" dirty="0"/>
              <a:t>«بیایید چند دقیقه وقت بگیریم تا هر کسی که می‌خواهد تجربه‌هایش را با تلیفون‌های هوشمند به اشتراک بگذارد.»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rs-AF" sz="1400" b="0" i="0" dirty="0">
              <a:effectLst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sz="1400" b="0" dirty="0"/>
              <a:t>«آیا قبلاً از یک تلیفون هوشمند استفاده کرده‌اید؟»</a:t>
            </a:r>
          </a:p>
          <a:p>
            <a:pPr marL="171450" marR="0" lvl="0" indent="-171450" algn="r" defTabSz="914400" rtl="1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sz="1400" b="0" dirty="0"/>
              <a:t>«تجربه‌تان چگونه بود؟»</a:t>
            </a:r>
          </a:p>
        </p:txBody>
      </p:sp>
    </p:spTree>
    <p:extLst>
      <p:ext uri="{BB962C8B-B14F-4D97-AF65-F5344CB8AC3E}">
        <p14:creationId xmlns:p14="http://schemas.microsoft.com/office/powerpoint/2010/main" val="165624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032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3926294"/>
            <a:ext cx="5953124" cy="3908614"/>
          </a:xfrm>
        </p:spPr>
        <p:txBody>
          <a:bodyPr/>
          <a:lstStyle/>
          <a:p>
            <a:pPr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b="1" i="0" dirty="0">
                <a:solidFill>
                  <a:srgbClr val="242424"/>
                </a:solidFill>
                <a:effectLst/>
              </a:rPr>
              <a:t>چارج کردن تلیفون هوشمند تان: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با چارج کردن تلیفون هوشمند خود شروع کنید.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هر تلیفون هوشمند یک چارجر (دستگاه چارج) دارد.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برای چارج کردن تلیفون تان، چارجر را به ساکت برق وصل کنید و سر دیگر آن را به تلیفون خود وصل نمایید.</a:t>
            </a:r>
            <a:br>
              <a:rPr lang="prs-AF" b="0" dirty="0"/>
            </a:br>
            <a:r>
              <a:rPr lang="prs-AF" b="0" dirty="0"/>
              <a:t>معمولاً یک علامت بیطری در صفحه ظاهر می‌شود که نشان می‌دهد تلیفون در حال چارج است.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بسته به این‌که بیطری چقدر خالی باشد، پر شدن چارج ممکن است چند ساعت وقت بگیرد.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فکر خوبی است که تلیفون خود را شب‌هنگام یا وقتی برای مدتی از آن استفاده نمی‌کنید، چارج کنید.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هر کسی که تلیفون هوشمند دارد، به نشانگر بیطری در بالای صفحهٔ خود نگاه کند.</a:t>
            </a:r>
            <a:endParaRPr lang="prs-AF" b="0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b="1" i="0" dirty="0">
                <a:solidFill>
                  <a:srgbClr val="242424"/>
                </a:solidFill>
                <a:effectLst/>
              </a:rPr>
              <a:t>روشن کردن تلیفون هوشمند تان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بعد، دربارهٔ روشن کردن تلیفون هوشمند صحبت کنید.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برای روشن کردن، دکمهٔ پاور را فشار داده و نگه دارید تا زمانی که صفحه روشن شود.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دکمهٔ پاور معمولاً در کنار یا بالای تلیفون قرار دارد.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اگر تلیفون روشن نشد، ممکن است نیاز باشد که اول باید چارج شود.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وقتی تلیفون روشن شد، صفحهٔ اصلی یا در صورتی که اولین بار است استفاده می‌کنید، صفحهٔ خوشامدگویی را خواهید دید.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b="1" i="0" dirty="0">
                <a:solidFill>
                  <a:srgbClr val="242424"/>
                </a:solidFill>
                <a:effectLst/>
              </a:rPr>
              <a:t>تنظیم نمودن تلیفون تان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وقتی برای اولین بار تلیفون خود را روشن می‌کنید، نیاز است آن را تنظیم کنید.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این معمولاً شامل موارد زیر است:</a:t>
            </a:r>
          </a:p>
          <a:p>
            <a:pPr marL="171450" indent="-17145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rs-AF" b="0" i="0" dirty="0">
              <a:solidFill>
                <a:srgbClr val="242424"/>
              </a:solidFill>
              <a:effectLst/>
            </a:endParaRPr>
          </a:p>
          <a:p>
            <a:pPr marL="628650" marR="0" lvl="1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انتخاب نمودن زبان خود،</a:t>
            </a:r>
          </a:p>
          <a:p>
            <a:pPr marL="628650" marR="0" lvl="1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وصل شدن به وای‌فای، و</a:t>
            </a:r>
          </a:p>
          <a:p>
            <a:pPr marL="628650" marR="0" lvl="1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ورود با حساب </a:t>
            </a:r>
            <a:r>
              <a:rPr lang="en-US" b="0" dirty="0"/>
              <a:t>Google</a:t>
            </a:r>
            <a:r>
              <a:rPr lang="prs-AF" b="0" dirty="0"/>
              <a:t> </a:t>
            </a:r>
            <a:r>
              <a:rPr lang="en-US" b="0" dirty="0"/>
              <a:t> </a:t>
            </a:r>
            <a:r>
              <a:rPr lang="prs-AF" b="0" dirty="0"/>
              <a:t>یا </a:t>
            </a:r>
            <a:r>
              <a:rPr lang="en-US" b="0" dirty="0"/>
              <a:t>Apple</a:t>
            </a:r>
            <a:r>
              <a:rPr lang="prs-AF" b="0" dirty="0"/>
              <a:t> </a:t>
            </a:r>
            <a:r>
              <a:rPr lang="en-US" b="0" dirty="0"/>
              <a:t> </a:t>
            </a:r>
            <a:r>
              <a:rPr lang="prs-AF" b="0" dirty="0"/>
              <a:t>خود.</a:t>
            </a:r>
          </a:p>
          <a:p>
            <a:pPr marL="628650" lvl="1" indent="-17145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rs-AF" b="0" i="0" dirty="0">
              <a:solidFill>
                <a:srgbClr val="242424"/>
              </a:solidFill>
              <a:effectLst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دستورالعمل‌های روی صفحه را دنبال کنید تا تنظیمات کامل شود. اگر حساب </a:t>
            </a:r>
            <a:r>
              <a:rPr lang="en-US" b="0" dirty="0"/>
              <a:t>Google</a:t>
            </a:r>
            <a:r>
              <a:rPr lang="prs-AF" b="0" dirty="0"/>
              <a:t> </a:t>
            </a:r>
            <a:r>
              <a:rPr lang="en-US" b="0" dirty="0"/>
              <a:t> </a:t>
            </a:r>
            <a:r>
              <a:rPr lang="prs-AF" b="0" dirty="0"/>
              <a:t>یا </a:t>
            </a:r>
            <a:r>
              <a:rPr lang="en-US" b="0" dirty="0"/>
              <a:t>Apple</a:t>
            </a:r>
            <a:r>
              <a:rPr lang="prs-AF" b="0" dirty="0"/>
              <a:t> </a:t>
            </a:r>
            <a:r>
              <a:rPr lang="en-US" b="0" dirty="0"/>
              <a:t> </a:t>
            </a:r>
            <a:r>
              <a:rPr lang="prs-AF" b="0" dirty="0"/>
              <a:t>ندارید، می‌توانید یکی را در طول پروسه تنظیمات ایجاد کنید.</a:t>
            </a:r>
            <a:endParaRPr lang="prs-AF" b="0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b="1" i="0" dirty="0">
                <a:solidFill>
                  <a:srgbClr val="242424"/>
                </a:solidFill>
                <a:effectLst/>
              </a:rPr>
              <a:t>تنظیم نمودن تلیفون هوشمند تان (</a:t>
            </a:r>
            <a:r>
              <a:rPr lang="en-US" b="1" i="0" dirty="0">
                <a:solidFill>
                  <a:srgbClr val="242424"/>
                </a:solidFill>
                <a:effectLst/>
              </a:rPr>
              <a:t>Android</a:t>
            </a:r>
            <a:r>
              <a:rPr lang="prs-AF" b="1" i="0" dirty="0">
                <a:solidFill>
                  <a:srgbClr val="242424"/>
                </a:solidFill>
                <a:effectLst/>
              </a:rPr>
              <a:t>):</a:t>
            </a:r>
            <a:endParaRPr lang="en-US" b="1" i="0" dirty="0">
              <a:solidFill>
                <a:srgbClr val="242424"/>
              </a:solidFill>
              <a:effectLst/>
            </a:endParaRPr>
          </a:p>
          <a:p>
            <a:pPr marL="171450" indent="-17145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rs-AF" b="0" i="0" dirty="0">
                <a:solidFill>
                  <a:srgbClr val="242424"/>
                </a:solidFill>
                <a:effectLst/>
              </a:rPr>
              <a:t>برای تلیفون های اندروید، پروسه تنظیم نمودن شما را به مسیر ذیل راهنمایی میکند:</a:t>
            </a:r>
          </a:p>
          <a:p>
            <a:pPr marL="628650" marR="0" lvl="1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وصل شدن به وای‌فای،</a:t>
            </a:r>
          </a:p>
          <a:p>
            <a:pPr marL="628650" marR="0" lvl="1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ورود با حساب </a:t>
            </a:r>
            <a:r>
              <a:rPr lang="en-US" b="0" dirty="0"/>
              <a:t>Google</a:t>
            </a:r>
            <a:r>
              <a:rPr lang="prs-AF" b="0" dirty="0"/>
              <a:t> تان</a:t>
            </a:r>
            <a:r>
              <a:rPr lang="en-US" b="0" dirty="0"/>
              <a:t>، </a:t>
            </a:r>
            <a:r>
              <a:rPr lang="prs-AF" b="0" dirty="0"/>
              <a:t>و</a:t>
            </a:r>
          </a:p>
          <a:p>
            <a:pPr marL="628650" marR="0" lvl="1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تنظیم نمودن ویژگی‌های امنیتی مانند کد </a:t>
            </a:r>
            <a:r>
              <a:rPr lang="en-US" b="0" dirty="0"/>
              <a:t>PIN</a:t>
            </a:r>
            <a:r>
              <a:rPr lang="prs-AF" b="0" dirty="0"/>
              <a:t> </a:t>
            </a:r>
            <a:r>
              <a:rPr lang="en-US" b="0" dirty="0"/>
              <a:t> </a:t>
            </a:r>
            <a:r>
              <a:rPr lang="prs-AF" b="0" dirty="0"/>
              <a:t>یا اثر انگشت.</a:t>
            </a:r>
          </a:p>
          <a:p>
            <a:pPr marL="628650" lvl="1" indent="-17145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rs-AF" b="0" i="0" dirty="0">
              <a:solidFill>
                <a:srgbClr val="242424"/>
              </a:solidFill>
              <a:effectLst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همچنین گزینهٔ بازیابی معلومات از تلیفون قبلی خود را خواهید داشت، اگر نسخهٔ پشتیبان (</a:t>
            </a:r>
            <a:r>
              <a:rPr lang="en-US" b="0" i="0" dirty="0">
                <a:solidFill>
                  <a:srgbClr val="242424"/>
                </a:solidFill>
                <a:effectLst/>
              </a:rPr>
              <a:t>backup</a:t>
            </a:r>
            <a:r>
              <a:rPr lang="prs-AF" b="0" i="0" dirty="0">
                <a:solidFill>
                  <a:srgbClr val="242424"/>
                </a:solidFill>
                <a:effectLst/>
              </a:rPr>
              <a:t>) </a:t>
            </a:r>
            <a:r>
              <a:rPr lang="prs-AF" b="0" dirty="0"/>
              <a:t>داشته باشید.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پس از تکمیل شدن تنظیمات، صفحهٔ اصلی با علامت‌های مختلف برنامه‌های کاربری را مشاهده خواهید کرد.</a:t>
            </a:r>
            <a:endParaRPr lang="prs-AF" b="0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rs-AF" b="1" i="0" dirty="0">
                <a:solidFill>
                  <a:srgbClr val="242424"/>
                </a:solidFill>
                <a:effectLst/>
              </a:rPr>
              <a:t>تنظیم نمودن تلیفون هوشمند تان (</a:t>
            </a:r>
            <a:r>
              <a:rPr lang="en-US" b="1" i="0" dirty="0">
                <a:solidFill>
                  <a:srgbClr val="242424"/>
                </a:solidFill>
                <a:effectLst/>
              </a:rPr>
              <a:t>iPhone</a:t>
            </a:r>
            <a:r>
              <a:rPr lang="prs-AF" b="1" i="0" dirty="0">
                <a:solidFill>
                  <a:srgbClr val="242424"/>
                </a:solidFill>
                <a:effectLst/>
              </a:rPr>
              <a:t>):</a:t>
            </a:r>
            <a:endParaRPr lang="en-US" b="1" i="0" dirty="0">
              <a:solidFill>
                <a:srgbClr val="242424"/>
              </a:solidFill>
              <a:effectLst/>
            </a:endParaRPr>
          </a:p>
          <a:p>
            <a:pPr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prs-AF" b="1" i="0" dirty="0">
              <a:solidFill>
                <a:srgbClr val="242424"/>
              </a:solidFill>
              <a:effectLst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i="0" dirty="0">
                <a:solidFill>
                  <a:srgbClr val="242424"/>
                </a:solidFill>
                <a:effectLst/>
              </a:rPr>
              <a:t>برای آیفون ها، پروسه تنظیم نمودن شما را به مسیر ذیل راهنمایی میکند:</a:t>
            </a:r>
          </a:p>
          <a:p>
            <a:pPr marL="171450" indent="-17145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rs-AF" b="0" i="0" dirty="0">
              <a:solidFill>
                <a:srgbClr val="242424"/>
              </a:solidFill>
              <a:effectLst/>
            </a:endParaRPr>
          </a:p>
          <a:p>
            <a:pPr marL="628650" marR="0" lvl="1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وصل شدن به وای‌فای،</a:t>
            </a:r>
          </a:p>
          <a:p>
            <a:pPr marL="628650" marR="0" lvl="1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ورود با </a:t>
            </a:r>
            <a:r>
              <a:rPr lang="en-US" b="0" dirty="0"/>
              <a:t>Apple ID، </a:t>
            </a:r>
            <a:r>
              <a:rPr lang="prs-AF" b="0" dirty="0"/>
              <a:t>و</a:t>
            </a:r>
          </a:p>
          <a:p>
            <a:pPr marL="628650" marR="0" lvl="1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راه‌اندازی ویژگی‌های امنیتی مانند </a:t>
            </a:r>
            <a:r>
              <a:rPr lang="en-US" b="0" dirty="0"/>
              <a:t>Face ID</a:t>
            </a:r>
            <a:r>
              <a:rPr lang="prs-AF" b="0" dirty="0"/>
              <a:t> </a:t>
            </a:r>
            <a:r>
              <a:rPr lang="en-US" b="0" dirty="0"/>
              <a:t> </a:t>
            </a:r>
            <a:r>
              <a:rPr lang="prs-AF" b="0" dirty="0"/>
              <a:t>یا </a:t>
            </a:r>
            <a:r>
              <a:rPr lang="en-US" b="0" dirty="0"/>
              <a:t>Touch ID</a:t>
            </a:r>
            <a:r>
              <a:rPr lang="prs-AF" b="0" dirty="0"/>
              <a:t>.</a:t>
            </a:r>
            <a:endParaRPr lang="en-US" b="0" dirty="0"/>
          </a:p>
          <a:p>
            <a:pPr marL="628650" lvl="1" indent="-17145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rs-AF" b="0" i="0" dirty="0">
              <a:solidFill>
                <a:srgbClr val="242424"/>
              </a:solidFill>
              <a:effectLst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همچنین گزینهٔ بازیابی معلومات از تلیفون قبلی خود را خواهید داشت، اگر نسخهٔ پشتیبان (</a:t>
            </a:r>
            <a:r>
              <a:rPr lang="en-US" b="0" i="0" dirty="0">
                <a:solidFill>
                  <a:srgbClr val="242424"/>
                </a:solidFill>
                <a:effectLst/>
              </a:rPr>
              <a:t>backup</a:t>
            </a:r>
            <a:r>
              <a:rPr lang="prs-AF" b="0" i="0" dirty="0">
                <a:solidFill>
                  <a:srgbClr val="242424"/>
                </a:solidFill>
                <a:effectLst/>
              </a:rPr>
              <a:t>) </a:t>
            </a:r>
            <a:r>
              <a:rPr lang="prs-AF" b="0" dirty="0"/>
              <a:t>داشته باشید.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پس از تکمیل راه‌اندازی، صفحهٔ اصلی با علامت‌های مختلف برنامه‌های کاربری را مشاهده خواهید کرد.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b="1" i="0" dirty="0">
                <a:solidFill>
                  <a:srgbClr val="242424"/>
                </a:solidFill>
                <a:effectLst/>
              </a:rPr>
              <a:t>فعالیت غیرفعال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چند دقیقه وقت بگیرید تا جزوه‌هایی که چاپ کرده‌اید را مرور کنید.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مطمئن شوید که هر فرد حداقل یک کپی از جزوه‌ای که شبیه تلیفونش است را داشته باشد.</a:t>
            </a:r>
          </a:p>
          <a:p>
            <a:pPr marL="171450" indent="-17145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rs-AF" b="0" i="0" dirty="0">
              <a:solidFill>
                <a:srgbClr val="2424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001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1B71-B1B6-A82A-05FD-FEBF243F0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511ABF-4952-C9A5-4F1C-56BD12D6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3016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143CA6-DCF6-40A3-EA50-2933CA46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75" y="3810000"/>
            <a:ext cx="5953125" cy="4875808"/>
          </a:xfrm>
        </p:spPr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rs-AF" b="1" dirty="0"/>
              <a:t>صفحهٔ اصلی و برنامه‌های کاربری.</a:t>
            </a:r>
            <a:br>
              <a:rPr lang="prs-AF" b="1" dirty="0"/>
            </a:br>
            <a:r>
              <a:rPr lang="prs-AF" b="1" dirty="0"/>
              <a:t>درک نمودن طرح بندی صفحهٔ اصلی:</a:t>
            </a:r>
            <a:endParaRPr lang="prs-AF" sz="1200" b="1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بیایید با صفحهٔ اصلی شروع کنیم. این همان صفحهٔ اصلی است که وقتی تلیفون خود را روشن می‌کنید می‌بینید.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در بالای صفحه ممکن است زمان، میزان بیطری و قدرت آنتن دهی را ببینید.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در وسط، علامت‌های برنامه‌های کاربری مختلف را خواهید دید. این‌ها میانبرهایی برای باز کردن برنامه‌ها هستند.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در پایین، ممکن است یک ردیف از علامت‌ها وجود داشته باشد که در هر صفحه یکسان باقی می‌مانند. این‌ها معمولاً برای برنامه‌های مهم مانند تلیفون، پیام‌ها و مرورگر اینترنت هستند.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sz="1200" b="1" i="0" dirty="0">
                <a:solidFill>
                  <a:srgbClr val="242424"/>
                </a:solidFill>
                <a:effectLst/>
                <a:latin typeface="+mn-lt"/>
              </a:rPr>
              <a:t>نحوه باز و بسته کردن برنامه های کاربری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برای باز کردن یک برنامه، کافی است روی علامت آن ضربه بزنید. به طور مثال، اگر می‌خواهید کامره را باز کنید، روی علامت کامره ضربه بزنید.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برای بستن یک برنامه، معمولاً می‌توانید دکمه اصلی را فشار دهید (اگر تلیفون شما دارد) یا از پایین صفحه به سمت بالا بکشید.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اگر می‌خواهید همهٔ برنامه‌هایی که باز کرده‌اید را ببینید، می‌توانید:</a:t>
            </a:r>
          </a:p>
          <a:p>
            <a:pPr marL="171450" indent="-17145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rs-AF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628650" marR="0" lvl="1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از پایین صفحه به سمت بالا بکشید و نگه دارید، یا </a:t>
            </a:r>
          </a:p>
          <a:p>
            <a:pPr marL="628650" marR="0" lvl="1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دکمهٔ برنامه‌های اخیر را فشار دهید (اگر تلیفون شما دارد).</a:t>
            </a:r>
          </a:p>
          <a:p>
            <a:pPr marL="628650" marR="0" lvl="1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سپس می‌توانید برای بستن برنامه‌ها، به چپ، راست یا بالا بکشید.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marR="0" lvl="0" indent="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rs-AF" b="1" dirty="0"/>
              <a:t>برقراری تماس و روان کردن پیام</a:t>
            </a:r>
            <a:br>
              <a:rPr lang="prs-AF" b="1" dirty="0"/>
            </a:br>
            <a:r>
              <a:rPr lang="prs-AF" b="1" dirty="0"/>
              <a:t>نحوه برقراری تماس تلیفونی:</a:t>
            </a:r>
            <a:endParaRPr lang="prs-AF" sz="1200" b="1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برای برقراری تماس، روی علامت تلیفون ضربه بزنید. این کار شماره‌گیر را باز می‌کند.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می‌توانید شماره تلیفون را با استفاده از صفحه‌کلید وارد کنید یا یک مخاطب را از فهرست خود انتخاب کنید.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پس از وارد کردن شماره یا انتخاب مخاطب:</a:t>
            </a:r>
          </a:p>
          <a:p>
            <a:pPr marL="171450" indent="-17145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rs-AF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628650" marR="0" lvl="1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برای شروع تماس، روی دکمهٔ تماس ضربه بزنید.</a:t>
            </a:r>
          </a:p>
          <a:p>
            <a:pPr marL="628650" marR="0" lvl="1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این دکمه معمولاً شبیه یک علامت تلیفون سبز رنگ است.</a:t>
            </a:r>
          </a:p>
          <a:p>
            <a:pPr marL="171450" indent="-17145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rs-AF" sz="1200" b="0" i="0" dirty="0">
                <a:solidFill>
                  <a:srgbClr val="242424"/>
                </a:solidFill>
                <a:effectLst/>
                <a:latin typeface="+mn-lt"/>
              </a:rPr>
              <a:t>برای قطع کردن تماس، دکمه سرخ تلیفون را بزنید.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sz="1200" b="1" i="0" dirty="0">
                <a:solidFill>
                  <a:srgbClr val="242424"/>
                </a:solidFill>
                <a:effectLst/>
                <a:latin typeface="+mn-lt"/>
              </a:rPr>
              <a:t>روان کردن پیام های کتبی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برای روان کردن پیام کتبی، روی علامت پیام‌ها ضربه بزنید. این کار برنامهٔ پیام‌رسان شما را باز می‌کند.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برای شروع پیام جدید، روی علامت پیام جدید ضربه بزنید (معمولاً شبیه یک پنسل یا علامت جمع است).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شماره تلیفون را وارد کنید یا یک مخاطب را از فهرست خود انتخاب کنید.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پیام خود را در کادر متن در پایین صفحه تایپ کنید.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b="0" dirty="0"/>
              <a:t>وقتی آمادهٔ روان کردن پیام شدید، روی دکمهٔ ارسال ضربه بزنید (معمولاً شبیه یک هواپیمای کاغذی یا علامت تیر است).</a:t>
            </a:r>
          </a:p>
        </p:txBody>
      </p:sp>
    </p:spTree>
    <p:extLst>
      <p:ext uri="{BB962C8B-B14F-4D97-AF65-F5344CB8AC3E}">
        <p14:creationId xmlns:p14="http://schemas.microsoft.com/office/powerpoint/2010/main" val="132432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534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48485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50723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460368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57837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21473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23186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78601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8190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577412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956454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663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146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7" r:id="rId1"/>
    <p:sldLayoutId id="2147486498" r:id="rId2"/>
    <p:sldLayoutId id="2147486499" r:id="rId3"/>
    <p:sldLayoutId id="2147486500" r:id="rId4"/>
    <p:sldLayoutId id="2147486501" r:id="rId5"/>
    <p:sldLayoutId id="2147486502" r:id="rId6"/>
    <p:sldLayoutId id="2147486503" r:id="rId7"/>
    <p:sldLayoutId id="2147486504" r:id="rId8"/>
    <p:sldLayoutId id="2147486505" r:id="rId9"/>
    <p:sldLayoutId id="2147486506" r:id="rId10"/>
    <p:sldLayoutId id="2147486507" r:id="rId11"/>
    <p:sldLayoutId id="214748650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03705919?app_id=122963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topic-library/computer-basics-for-beginners/what-is-a-smartphon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26874/mod_resource/content/4/Android_phone_Set_up_BeConnected_t12_c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liot@wacoss.org.au" TargetMode="External"/><Relationship Id="rId4" Type="http://schemas.openxmlformats.org/officeDocument/2006/relationships/hyperlink" Target="https://beconnected.esafety.gov.au/pluginfile.php/26670/mod_resource/content/3/iPhone_Set_up_BeConnected_t11_c2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7926998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26874/mod_resource/content/4/Android_phone_Set_up_BeConnected_t12_c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beconnected.esafety.gov.au/pluginfile.php/26670/mod_resource/content/3/iPhone_Set_up_BeConnected_t11_c2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1244" y="4320439"/>
            <a:ext cx="9204960" cy="1361354"/>
          </a:xfrm>
        </p:spPr>
        <p:txBody>
          <a:bodyPr/>
          <a:lstStyle/>
          <a:p>
            <a:pPr algn="r" rtl="1" eaLnBrk="1" hangingPunct="1"/>
            <a:r>
              <a:rPr lang="prs-AF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آموزش مهارت های دیجیتال 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prs-AF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تلیفون های هوشمند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prs-AF" sz="4400" noProof="0" dirty="0">
                <a:cs typeface="Arial" panose="020B0604020202020204" pitchFamily="34" charset="0"/>
              </a:rPr>
              <a:t>پروگرام قهرمانان جامعه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6484" y="5657850"/>
            <a:ext cx="4987145" cy="555625"/>
          </a:xfrm>
        </p:spPr>
        <p:txBody>
          <a:bodyPr/>
          <a:lstStyle/>
          <a:p>
            <a:pPr algn="r" rtl="1"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4955041" cy="22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A804-3F29-167E-F2B0-9D2DBBA1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/>
              <a:t>در فضای آنلاین ایمن باشید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74666-8C23-5A43-C5A7-0EB8D0BAB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 | ورکشاپ دیجیتال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1F27C-E1A8-33C3-C4C2-77750F6A8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  <p:pic>
        <p:nvPicPr>
          <p:cNvPr id="9" name="Online Media 8" title="Video: Connecting safely online">
            <a:hlinkClick r:id="" action="ppaction://media"/>
            <a:extLst>
              <a:ext uri="{FF2B5EF4-FFF2-40B4-BE49-F238E27FC236}">
                <a16:creationId xmlns:a16="http://schemas.microsoft.com/office/drawing/2014/main" id="{87CB46EB-0385-414C-4D95-B12C5162D9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3556" y="1319572"/>
            <a:ext cx="8624888" cy="48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4D48-2CF7-098E-461E-45E80427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/>
              <a:t>قبل از اینکه من بروم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DE890-9B49-071F-9522-E8A83F63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10879667" cy="4092854"/>
          </a:xfrm>
        </p:spPr>
        <p:txBody>
          <a:bodyPr/>
          <a:lstStyle/>
          <a:p>
            <a:pPr marL="0" indent="0" algn="r" rtl="1">
              <a:buNone/>
            </a:pPr>
            <a:r>
              <a:rPr lang="prs-AF" dirty="0">
                <a:solidFill>
                  <a:schemeClr val="tx1"/>
                </a:solidFill>
              </a:rPr>
              <a:t>چیک کنید اگر می توانید کارهای زیر را انجام دهید</a:t>
            </a:r>
            <a:r>
              <a:rPr lang="en-AU" dirty="0">
                <a:solidFill>
                  <a:schemeClr val="tx1"/>
                </a:solidFill>
              </a:rPr>
              <a:t>:</a:t>
            </a:r>
          </a:p>
          <a:p>
            <a:pPr algn="r" rtl="1"/>
            <a:r>
              <a:rPr lang="prs-AF" b="1" dirty="0">
                <a:solidFill>
                  <a:schemeClr val="tx1"/>
                </a:solidFill>
              </a:rPr>
              <a:t>برق و چارج کردن</a:t>
            </a:r>
            <a:endParaRPr lang="en-AU" b="1" dirty="0">
              <a:solidFill>
                <a:schemeClr val="tx1"/>
              </a:solidFill>
            </a:endParaRPr>
          </a:p>
          <a:p>
            <a:pPr lvl="1" algn="r" rtl="1"/>
            <a:r>
              <a:rPr lang="prs-AF" dirty="0">
                <a:solidFill>
                  <a:schemeClr val="tx1"/>
                </a:solidFill>
              </a:rPr>
              <a:t>روشن کردن یک تلیفون</a:t>
            </a:r>
            <a:endParaRPr lang="en-AU" dirty="0">
              <a:solidFill>
                <a:schemeClr val="tx1"/>
              </a:solidFill>
            </a:endParaRPr>
          </a:p>
          <a:p>
            <a:pPr lvl="1" algn="r" rtl="1"/>
            <a:r>
              <a:rPr lang="prs-AF" dirty="0">
                <a:solidFill>
                  <a:schemeClr val="tx1"/>
                </a:solidFill>
              </a:rPr>
              <a:t>چارج کردن</a:t>
            </a:r>
            <a:endParaRPr lang="en-AU" dirty="0">
              <a:solidFill>
                <a:schemeClr val="tx1"/>
              </a:solidFill>
            </a:endParaRPr>
          </a:p>
          <a:p>
            <a:pPr algn="r" rtl="1"/>
            <a:r>
              <a:rPr lang="prs-AF" b="1" dirty="0">
                <a:solidFill>
                  <a:schemeClr val="tx1"/>
                </a:solidFill>
              </a:rPr>
              <a:t>ارتباطات</a:t>
            </a:r>
            <a:endParaRPr lang="en-AU" b="1" dirty="0">
              <a:solidFill>
                <a:schemeClr val="tx1"/>
              </a:solidFill>
            </a:endParaRPr>
          </a:p>
          <a:p>
            <a:pPr lvl="1" algn="r" rtl="1"/>
            <a:r>
              <a:rPr lang="prs-AF" dirty="0">
                <a:solidFill>
                  <a:schemeClr val="tx1"/>
                </a:solidFill>
              </a:rPr>
              <a:t>تماس گرفتن و جواب دادن به تماس</a:t>
            </a:r>
            <a:endParaRPr lang="en-AU" dirty="0">
              <a:solidFill>
                <a:schemeClr val="tx1"/>
              </a:solidFill>
            </a:endParaRPr>
          </a:p>
          <a:p>
            <a:pPr lvl="1" algn="r" rtl="1"/>
            <a:r>
              <a:rPr lang="prs-AF" dirty="0">
                <a:solidFill>
                  <a:schemeClr val="tx1"/>
                </a:solidFill>
              </a:rPr>
              <a:t>روان کردن و خواندن پیام های کتبی</a:t>
            </a:r>
            <a:endParaRPr lang="en-AU" dirty="0">
              <a:solidFill>
                <a:schemeClr val="tx1"/>
              </a:solidFill>
            </a:endParaRPr>
          </a:p>
          <a:p>
            <a:pPr algn="r" rtl="1"/>
            <a:r>
              <a:rPr lang="prs-AF" b="1" dirty="0">
                <a:solidFill>
                  <a:schemeClr val="tx1"/>
                </a:solidFill>
              </a:rPr>
              <a:t>وصل نمودن</a:t>
            </a:r>
            <a:endParaRPr lang="en-AU" b="1" dirty="0">
              <a:solidFill>
                <a:schemeClr val="tx1"/>
              </a:solidFill>
            </a:endParaRPr>
          </a:p>
          <a:p>
            <a:pPr lvl="1" algn="r" rtl="1"/>
            <a:r>
              <a:rPr lang="prs-AF" dirty="0">
                <a:solidFill>
                  <a:schemeClr val="tx1"/>
                </a:solidFill>
              </a:rPr>
              <a:t>روشن/خاموش کردن اینترنت موبایل</a:t>
            </a:r>
            <a:endParaRPr lang="en-AU" dirty="0">
              <a:solidFill>
                <a:schemeClr val="tx1"/>
              </a:solidFill>
            </a:endParaRPr>
          </a:p>
          <a:p>
            <a:pPr lvl="1" algn="r" rtl="1"/>
            <a:r>
              <a:rPr lang="prs-AF" dirty="0">
                <a:solidFill>
                  <a:schemeClr val="tx1"/>
                </a:solidFill>
              </a:rPr>
              <a:t>وصل نمودن به وای فای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68EB2-3CFF-7E11-8E14-27FA082293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7526338" cy="244475"/>
          </a:xfrm>
        </p:spPr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 | ورکشاپ دیجیتال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8800B-0E67-F514-9FE0-9ED9A821A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11</a:t>
            </a:fld>
            <a:endParaRPr lang="en-AU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F58DA-A1D9-AE18-FAC7-3DC61DFA9DBF}"/>
              </a:ext>
            </a:extLst>
          </p:cNvPr>
          <p:cNvSpPr txBox="1"/>
          <p:nvPr/>
        </p:nvSpPr>
        <p:spPr>
          <a:xfrm>
            <a:off x="-1" y="2281835"/>
            <a:ext cx="5658565" cy="2496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r" defTabSz="914400" rtl="1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rs-AF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برنامه های کاربری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nit"/>
              <a:ea typeface="+mn-ea"/>
              <a:cs typeface="+mn-cs"/>
            </a:endParaRPr>
          </a:p>
          <a:p>
            <a:pPr marL="685800" marR="0" lvl="1" indent="-228600" algn="r" defTabSz="914400" rtl="1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rs-AF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پیدا کردن برنامه های کاربری</a:t>
            </a:r>
          </a:p>
          <a:p>
            <a:pPr marL="685800" marR="0" lvl="1" indent="-228600" algn="r" defTabSz="914400" rtl="1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sz="2000" dirty="0">
                <a:latin typeface="Kanit"/>
              </a:rPr>
              <a:t>نصب کردن برنامه های کاربری (بانکداری، نقشه ها)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nit"/>
              <a:ea typeface="+mn-ea"/>
              <a:cs typeface="+mn-cs"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rs-AF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عکس گرفتن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nit"/>
              <a:ea typeface="+mn-ea"/>
              <a:cs typeface="+mn-cs"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rs-AF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پیدا کردن مرورگر اینترنت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nit"/>
              <a:ea typeface="+mn-ea"/>
              <a:cs typeface="+mn-cs"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rs-AF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تنظیم نمودن یک زنگ ساعت یا یادآوری</a:t>
            </a:r>
            <a:endParaRPr lang="en-AU" sz="2400" dirty="0">
              <a:latin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125197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E9A1-E33D-B5B1-7E52-A3533116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/>
              <a:t>بیایید بحث کنیم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C49C-9A06-DDB0-0CBD-FBEB190B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004" y="2218086"/>
            <a:ext cx="5468815" cy="4055714"/>
          </a:xfrm>
        </p:spPr>
        <p:txBody>
          <a:bodyPr/>
          <a:lstStyle/>
          <a:p>
            <a:pPr marL="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rs-AF" sz="2000" b="1" i="0" dirty="0">
                <a:solidFill>
                  <a:srgbClr val="242424"/>
                </a:solidFill>
                <a:effectLst/>
                <a:latin typeface="+mj-lt"/>
              </a:rPr>
              <a:t>هنگام تنظیم نمودن یک تلیفون هوشمند اولین کاری که باید انجام دهید چیست؟</a:t>
            </a:r>
          </a:p>
          <a:p>
            <a:pPr marL="0" lvl="1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prs-AF" b="0" i="0" dirty="0">
                <a:solidFill>
                  <a:srgbClr val="242424"/>
                </a:solidFill>
                <a:effectLst/>
                <a:latin typeface="+mj-lt"/>
              </a:rPr>
              <a:t>الف) نصب کردن برنامه های کاربری</a:t>
            </a:r>
          </a:p>
          <a:p>
            <a:pPr marL="0" lvl="1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prs-AF" dirty="0">
                <a:solidFill>
                  <a:srgbClr val="242424"/>
                </a:solidFill>
                <a:latin typeface="+mj-lt"/>
              </a:rPr>
              <a:t>ب) چارج کردن تلیفون</a:t>
            </a:r>
          </a:p>
          <a:p>
            <a:pPr marL="0" lvl="1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prs-AF" b="0" i="0" dirty="0">
                <a:solidFill>
                  <a:srgbClr val="242424"/>
                </a:solidFill>
                <a:effectLst/>
                <a:latin typeface="+mj-lt"/>
              </a:rPr>
              <a:t>ت) روشن کردن تلیفون و پیروی از دستورالعمل های تنظیمات</a:t>
            </a:r>
          </a:p>
          <a:p>
            <a:pPr marL="0" lvl="1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prs-AF" dirty="0">
                <a:solidFill>
                  <a:srgbClr val="242424"/>
                </a:solidFill>
                <a:latin typeface="+mj-lt"/>
              </a:rPr>
              <a:t>ث)تماس برقرار کردن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prs-AF" sz="2000" b="1" i="0" dirty="0">
              <a:solidFill>
                <a:srgbClr val="242424"/>
              </a:solidFill>
              <a:effectLst/>
              <a:latin typeface="+mj-lt"/>
            </a:endParaRPr>
          </a:p>
          <a:p>
            <a:pPr marL="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rs-AF" sz="2000" b="1" i="0" dirty="0">
                <a:solidFill>
                  <a:srgbClr val="242424"/>
                </a:solidFill>
                <a:effectLst/>
                <a:latin typeface="+mj-lt"/>
              </a:rPr>
              <a:t>چرا استفاده از چارجر درست برای تلیفون هوشمند تان مهم است؟</a:t>
            </a:r>
          </a:p>
          <a:p>
            <a:pPr marL="0" lvl="1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prs-AF" dirty="0">
                <a:solidFill>
                  <a:srgbClr val="242424"/>
                </a:solidFill>
                <a:latin typeface="+mj-lt"/>
              </a:rPr>
              <a:t>الف) برای جلوگیری از خراب شدن بیطری</a:t>
            </a:r>
          </a:p>
          <a:p>
            <a:pPr marL="0" lvl="1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prs-AF" b="0" i="0" dirty="0">
                <a:solidFill>
                  <a:srgbClr val="242424"/>
                </a:solidFill>
                <a:effectLst/>
                <a:latin typeface="+mj-lt"/>
              </a:rPr>
              <a:t>ب) برای چارج کردن سریع تلیفون</a:t>
            </a:r>
          </a:p>
          <a:p>
            <a:pPr marL="0" lvl="1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prs-AF" dirty="0">
                <a:solidFill>
                  <a:srgbClr val="242424"/>
                </a:solidFill>
                <a:latin typeface="+mj-lt"/>
              </a:rPr>
              <a:t>ت)برای اینکه تلیفون خوب به نظر برسد</a:t>
            </a:r>
          </a:p>
          <a:p>
            <a:pPr marL="0" lvl="1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prs-AF" b="0" i="0" dirty="0">
                <a:solidFill>
                  <a:srgbClr val="242424"/>
                </a:solidFill>
                <a:effectLst/>
                <a:latin typeface="+mj-lt"/>
              </a:rPr>
              <a:t>ث) بر</a:t>
            </a:r>
            <a:r>
              <a:rPr lang="prs-AF" dirty="0">
                <a:solidFill>
                  <a:srgbClr val="242424"/>
                </a:solidFill>
                <a:latin typeface="+mj-lt"/>
              </a:rPr>
              <a:t>ای پس انداز پول</a:t>
            </a:r>
            <a:endParaRPr lang="prs-AF" b="0" i="0" dirty="0">
              <a:solidFill>
                <a:srgbClr val="242424"/>
              </a:solidFill>
              <a:effectLst/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16AF2-D261-C2A0-254E-23159DF7F6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 | ورکشاپ دیجیتال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BAA7C-22D8-37A1-9A9F-123AF36F4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12</a:t>
            </a:fld>
            <a:endParaRPr lang="en-AU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CC44D-0132-0B9A-D920-E14DE9CC7F75}"/>
              </a:ext>
            </a:extLst>
          </p:cNvPr>
          <p:cNvSpPr txBox="1"/>
          <p:nvPr/>
        </p:nvSpPr>
        <p:spPr>
          <a:xfrm>
            <a:off x="-5058" y="2218086"/>
            <a:ext cx="6096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rtl="1">
              <a:spcBef>
                <a:spcPts val="0"/>
              </a:spcBef>
              <a:spcAft>
                <a:spcPts val="0"/>
              </a:spcAft>
            </a:pPr>
            <a:r>
              <a:rPr lang="prs-AF" sz="2000" b="1" dirty="0">
                <a:solidFill>
                  <a:srgbClr val="242424"/>
                </a:solidFill>
                <a:latin typeface="+mn-lt"/>
              </a:rPr>
              <a:t>  3. اگر یک پیام یا ایمیل مشکوک دریافت کنید چه باید کرد؟</a:t>
            </a:r>
          </a:p>
          <a:p>
            <a:pPr marL="0" lvl="1" algn="r" rtl="1">
              <a:spcBef>
                <a:spcPts val="0"/>
              </a:spcBef>
              <a:spcAft>
                <a:spcPts val="0"/>
              </a:spcAft>
            </a:pPr>
            <a:r>
              <a:rPr lang="prs-AF" sz="2000" b="0" i="0" dirty="0">
                <a:solidFill>
                  <a:srgbClr val="242424"/>
                </a:solidFill>
                <a:effectLst/>
                <a:latin typeface="+mn-lt"/>
              </a:rPr>
              <a:t>الف) نادیده بگیرید</a:t>
            </a:r>
          </a:p>
          <a:p>
            <a:pPr marL="0" lvl="1" algn="r" rtl="1">
              <a:spcBef>
                <a:spcPts val="0"/>
              </a:spcBef>
              <a:spcAft>
                <a:spcPts val="0"/>
              </a:spcAft>
            </a:pPr>
            <a:r>
              <a:rPr lang="prs-AF" sz="2000" dirty="0">
                <a:solidFill>
                  <a:srgbClr val="242424"/>
                </a:solidFill>
                <a:latin typeface="+mn-lt"/>
              </a:rPr>
              <a:t>ب) روی هر پیوند فشار دهید با ببینید چیست</a:t>
            </a:r>
          </a:p>
          <a:p>
            <a:pPr marL="0" lvl="1" algn="r" rtl="1">
              <a:spcBef>
                <a:spcPts val="0"/>
              </a:spcBef>
              <a:spcAft>
                <a:spcPts val="0"/>
              </a:spcAft>
            </a:pPr>
            <a:r>
              <a:rPr lang="prs-AF" sz="2000" b="0" i="0" dirty="0">
                <a:solidFill>
                  <a:srgbClr val="242424"/>
                </a:solidFill>
                <a:effectLst/>
                <a:latin typeface="+mn-lt"/>
              </a:rPr>
              <a:t>ت) راپور داده و حذف کنید</a:t>
            </a:r>
          </a:p>
          <a:p>
            <a:pPr marL="0" lvl="1" algn="r" rtl="1">
              <a:spcBef>
                <a:spcPts val="0"/>
              </a:spcBef>
              <a:spcAft>
                <a:spcPts val="0"/>
              </a:spcAft>
            </a:pPr>
            <a:r>
              <a:rPr lang="prs-AF" sz="2000" dirty="0">
                <a:solidFill>
                  <a:srgbClr val="242424"/>
                </a:solidFill>
                <a:latin typeface="+mn-lt"/>
              </a:rPr>
              <a:t>ث) به دوستان خود روان کنید</a:t>
            </a:r>
            <a:endParaRPr lang="prs-AF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endParaRPr lang="en-US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algn="r" rtl="1">
              <a:spcBef>
                <a:spcPts val="0"/>
              </a:spcBef>
              <a:spcAft>
                <a:spcPts val="0"/>
              </a:spcAft>
            </a:pPr>
            <a:r>
              <a:rPr lang="prs-AF" sz="2000" b="1" i="0" dirty="0">
                <a:solidFill>
                  <a:srgbClr val="242424"/>
                </a:solidFill>
                <a:effectLst/>
                <a:latin typeface="+mn-lt"/>
              </a:rPr>
              <a:t>4. چگونه می توانید معلومات شخصی خود را در تلیفون هوشمند تان ایمن نگاه کنید؟</a:t>
            </a:r>
          </a:p>
          <a:p>
            <a:pPr marL="0" lvl="1" algn="r" rtl="1">
              <a:spcBef>
                <a:spcPts val="0"/>
              </a:spcBef>
              <a:spcAft>
                <a:spcPts val="0"/>
              </a:spcAft>
            </a:pPr>
            <a:r>
              <a:rPr lang="prs-AF" sz="2000" b="0" i="0" dirty="0">
                <a:solidFill>
                  <a:srgbClr val="242424"/>
                </a:solidFill>
                <a:effectLst/>
                <a:latin typeface="+mn-lt"/>
              </a:rPr>
              <a:t>الف) با دوستان مورد اعتماد خود شریک کنید</a:t>
            </a:r>
          </a:p>
          <a:p>
            <a:pPr marL="0" lvl="1" algn="r" rtl="1">
              <a:spcBef>
                <a:spcPts val="0"/>
              </a:spcBef>
              <a:spcAft>
                <a:spcPts val="0"/>
              </a:spcAft>
            </a:pPr>
            <a:r>
              <a:rPr lang="prs-AF" sz="2000" dirty="0">
                <a:solidFill>
                  <a:srgbClr val="242424"/>
                </a:solidFill>
                <a:latin typeface="+mn-lt"/>
              </a:rPr>
              <a:t>ب) خصوصی نگاه کنید و از رمزهای قوی استفاده کنید</a:t>
            </a:r>
          </a:p>
          <a:p>
            <a:pPr marL="0" lvl="1" algn="r" rtl="1">
              <a:spcBef>
                <a:spcPts val="0"/>
              </a:spcBef>
              <a:spcAft>
                <a:spcPts val="0"/>
              </a:spcAft>
            </a:pPr>
            <a:r>
              <a:rPr lang="prs-AF" sz="2000" b="0" i="0" dirty="0">
                <a:solidFill>
                  <a:srgbClr val="242424"/>
                </a:solidFill>
                <a:effectLst/>
                <a:latin typeface="+mn-lt"/>
              </a:rPr>
              <a:t>ت) در رسانه های اجتماعی پست کنید</a:t>
            </a:r>
          </a:p>
          <a:p>
            <a:pPr marL="0" lvl="1" algn="r" rtl="1">
              <a:spcBef>
                <a:spcPts val="0"/>
              </a:spcBef>
              <a:spcAft>
                <a:spcPts val="0"/>
              </a:spcAft>
            </a:pPr>
            <a:r>
              <a:rPr lang="prs-AF" sz="2000" dirty="0">
                <a:solidFill>
                  <a:srgbClr val="242424"/>
                </a:solidFill>
                <a:latin typeface="+mn-lt"/>
              </a:rPr>
              <a:t>ث) بنویسید و در بکسک جیبی تان نگهدارید</a:t>
            </a:r>
            <a:endParaRPr lang="prs-AF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50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7FD3B-198B-5251-643C-1A6A46AEF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4904-2C71-3A6F-1013-08F947C3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8138" cy="810532"/>
          </a:xfrm>
        </p:spPr>
        <p:txBody>
          <a:bodyPr/>
          <a:lstStyle/>
          <a:p>
            <a:pPr algn="ctr"/>
            <a:r>
              <a:rPr lang="prs-AF" dirty="0"/>
              <a:t>مرور کلی جلسه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72D7-2BED-32E5-2284-99354866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057"/>
            <a:ext cx="10515600" cy="5124724"/>
          </a:xfrm>
        </p:spPr>
        <p:txBody>
          <a:bodyPr/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b="1" dirty="0">
                <a:solidFill>
                  <a:srgbClr val="242424"/>
                </a:solidFill>
              </a:rPr>
              <a:t>درک نمودن کارکرد های اساسی تلیفون های هوشمند.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rs-AF" dirty="0">
                <a:solidFill>
                  <a:srgbClr val="242424"/>
                </a:solidFill>
                <a:latin typeface="+mj-lt"/>
              </a:rPr>
              <a:t>	بدانید که تلیفون هوشمند چیست و کارکردهای اساسی آن چیست.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	</a:t>
            </a:r>
            <a:endParaRPr lang="prs-AF" dirty="0">
              <a:solidFill>
                <a:srgbClr val="242424"/>
              </a:solidFill>
              <a:latin typeface="+mj-lt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b="1" dirty="0">
                <a:solidFill>
                  <a:srgbClr val="242424"/>
                </a:solidFill>
              </a:rPr>
              <a:t>استفاده از تلیفون هوشمند تان را شروع کنید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</a:t>
            </a:r>
            <a:r>
              <a:rPr lang="prs-AF" dirty="0">
                <a:solidFill>
                  <a:srgbClr val="242424"/>
                </a:solidFill>
              </a:rPr>
              <a:t> بدانید که چگونه تلیفون هوشمند خود را چارج، روشن، و تنظیم کنید. 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b="1" dirty="0">
                <a:solidFill>
                  <a:srgbClr val="242424"/>
                </a:solidFill>
              </a:rPr>
              <a:t>کاوش و استفاده از تلیفون هوشمند تان به صورت ایمن.</a:t>
            </a:r>
          </a:p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prs-AF" dirty="0">
                <a:solidFill>
                  <a:srgbClr val="242424"/>
                </a:solidFill>
              </a:rPr>
              <a:t>	بدانید که از کارکرد های اساسی چطور استفاده کنید و در فضای آنلاین ایمن بمانید.</a:t>
            </a:r>
            <a:r>
              <a:rPr lang="en-US" dirty="0">
                <a:solidFill>
                  <a:srgbClr val="242424"/>
                </a:solidFill>
              </a:rPr>
              <a:t>	</a:t>
            </a:r>
            <a:endParaRPr lang="prs-AF" dirty="0">
              <a:solidFill>
                <a:srgbClr val="242424"/>
              </a:solidFill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b="0" i="0" dirty="0">
                <a:solidFill>
                  <a:srgbClr val="242424"/>
                </a:solidFill>
                <a:effectLst/>
                <a:latin typeface="+mj-lt"/>
              </a:rPr>
              <a:t>آیا معلومات بیشتر میخواهید؟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</a:p>
          <a:p>
            <a: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b="0" i="0" dirty="0">
                <a:solidFill>
                  <a:srgbClr val="242424"/>
                </a:solidFill>
                <a:effectLst/>
                <a:latin typeface="+mj-lt"/>
              </a:rPr>
              <a:t>جزوه را بخوانید، یا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b="0" i="0" dirty="0">
                <a:solidFill>
                  <a:srgbClr val="242424"/>
                </a:solidFill>
                <a:effectLst/>
                <a:latin typeface="+mj-lt"/>
              </a:rPr>
              <a:t>به اینجا مراجعه کنید: </a:t>
            </a:r>
            <a:r>
              <a:rPr lang="en-AU" dirty="0">
                <a:latin typeface="+mj-lt"/>
                <a:hlinkClick r:id="rId3"/>
              </a:rPr>
              <a:t>https://beconnected.esafety.gov.au/topic-library/computer-basics-for-beginners/what-is-a-smartphone</a:t>
            </a:r>
            <a:r>
              <a:rPr lang="en-AU" dirty="0">
                <a:latin typeface="+mj-lt"/>
              </a:rPr>
              <a:t>,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 </a:t>
            </a:r>
            <a:r>
              <a:rPr lang="prs-AF" dirty="0">
                <a:solidFill>
                  <a:srgbClr val="242424"/>
                </a:solidFill>
                <a:latin typeface="+mj-lt"/>
              </a:rPr>
              <a:t> یا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 </a:t>
            </a:r>
          </a:p>
          <a:p>
            <a: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dirty="0">
                <a:solidFill>
                  <a:srgbClr val="242424"/>
                </a:solidFill>
                <a:latin typeface="+mj-lt"/>
              </a:rPr>
              <a:t>این عبارت را در گوگل جستجو کنید: </a:t>
            </a:r>
            <a:r>
              <a:rPr lang="prs-AF" dirty="0"/>
              <a:t>«</a:t>
            </a:r>
            <a:r>
              <a:rPr lang="en-US" dirty="0"/>
              <a:t>Be Connected get to know your smartphone</a:t>
            </a:r>
            <a:r>
              <a:rPr lang="prs-AF" dirty="0"/>
              <a:t>»</a:t>
            </a:r>
            <a:endParaRPr lang="en-AU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820FA-2D1E-4BA4-B966-AB7B02B128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01025"/>
            <a:ext cx="7526338" cy="244475"/>
          </a:xfrm>
        </p:spPr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 | ورکشاپ دیجیتال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6C795-F0B5-72DC-462D-8B817CBA5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13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07775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5451-C1F4-2245-FC37-F6235C99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/>
              <a:t>با سپاس!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A09F9-FE36-61EB-1EC9-EE380C0DB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prs-AF" dirty="0"/>
              <a:t>وقت جلسه بعدی</a:t>
            </a:r>
            <a:r>
              <a:rPr lang="en-AU" dirty="0"/>
              <a:t>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D47B1-5079-75EC-1E69-AD9B3463BD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rtl="1">
              <a:defRPr/>
            </a:pPr>
            <a:r>
              <a:rPr lang="prs-AF" dirty="0"/>
              <a:t>پروژه فراگیری دیجیتال استرالیای غربی |  پروگرام قهرمانان جامعه | ورکشاپ دیجیتال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266CA-4A4E-2633-F0F6-7D8A7F02C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979563-BAC4-43CF-AF63-937BB8B82500}" type="slidenum">
              <a:rPr lang="en-AU" altLang="en-US" smtClean="0"/>
              <a:pPr>
                <a:defRPr/>
              </a:pPr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0EA51-1B99-F4A6-B498-EE077FF8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339725"/>
            <a:ext cx="9797143" cy="819796"/>
          </a:xfrm>
        </p:spPr>
        <p:txBody>
          <a:bodyPr/>
          <a:lstStyle/>
          <a:p>
            <a:pPr algn="r" rtl="1"/>
            <a:r>
              <a:rPr lang="prs-AF" dirty="0"/>
              <a:t>یادداشت های مربی</a:t>
            </a:r>
            <a:r>
              <a:rPr lang="en-AU" dirty="0"/>
              <a:t>: </a:t>
            </a:r>
            <a:r>
              <a:rPr lang="prs-AF" dirty="0"/>
              <a:t> معرفی به تلیفون هوشمند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29D86-7F31-C45E-DB6C-3610DF3B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521"/>
            <a:ext cx="10515600" cy="4802740"/>
          </a:xfrm>
        </p:spPr>
        <p:txBody>
          <a:bodyPr/>
          <a:lstStyle/>
          <a:p>
            <a:pPr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dirty="0">
                <a:solidFill>
                  <a:schemeClr val="tx1"/>
                </a:solidFill>
              </a:rPr>
              <a:t>این جزوه ها را برای شرکت کنندگان چاپ کنید 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 </a:t>
            </a:r>
          </a:p>
          <a:p>
            <a:pPr lvl="1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dirty="0">
                <a:hlinkClick r:id="rId3"/>
              </a:rPr>
              <a:t>تنظیم نمودن تلیفون هوشمند تان (</a:t>
            </a:r>
            <a:r>
              <a:rPr lang="en-AU" dirty="0">
                <a:hlinkClick r:id="rId3"/>
              </a:rPr>
              <a:t>Android</a:t>
            </a:r>
            <a:r>
              <a:rPr lang="prs-AF" dirty="0">
                <a:solidFill>
                  <a:srgbClr val="0070C0"/>
                </a:solidFill>
              </a:rPr>
              <a:t>)</a:t>
            </a:r>
          </a:p>
          <a:p>
            <a:pPr lvl="1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dirty="0">
                <a:hlinkClick r:id="rId3"/>
              </a:rPr>
              <a:t>تنظیم نمودن تلیفون هوشمند تان (</a:t>
            </a:r>
            <a:r>
              <a:rPr lang="en-AU" dirty="0">
                <a:hlinkClick r:id="rId4"/>
              </a:rPr>
              <a:t>iPhone</a:t>
            </a:r>
            <a:r>
              <a:rPr lang="prs-AF" dirty="0">
                <a:solidFill>
                  <a:srgbClr val="0070C0"/>
                </a:solidFill>
              </a:rPr>
              <a:t>)</a:t>
            </a:r>
          </a:p>
          <a:p>
            <a:pPr lvl="1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prs-AF" dirty="0">
              <a:hlinkClick r:id="rId3"/>
            </a:endParaRP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dirty="0">
                <a:solidFill>
                  <a:schemeClr val="tx1"/>
                </a:solidFill>
              </a:rPr>
              <a:t>یک کپی از این سلاید ها را همراه با بخش نوت اش برای استفاده خود تان هنگام ارائه نمودن چاپ کنید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dirty="0">
                <a:solidFill>
                  <a:schemeClr val="tx1"/>
                </a:solidFill>
              </a:rPr>
              <a:t>بخوانید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algn="r" rtl="1">
              <a:spcBef>
                <a:spcPts val="750"/>
              </a:spcBef>
              <a:spcAft>
                <a:spcPts val="750"/>
              </a:spcAft>
            </a:pPr>
            <a:r>
              <a:rPr lang="prs-AF" dirty="0">
                <a:solidFill>
                  <a:schemeClr val="tx1"/>
                </a:solidFill>
              </a:rPr>
              <a:t>تمام سلاید ها را، و از آشنا نمودن خود تان با محتوای آن مطمئن شوید،</a:t>
            </a:r>
          </a:p>
          <a:p>
            <a:pPr lvl="1" algn="r" rtl="1">
              <a:spcBef>
                <a:spcPts val="750"/>
              </a:spcBef>
              <a:spcAft>
                <a:spcPts val="750"/>
              </a:spcAft>
            </a:pPr>
            <a:r>
              <a:rPr lang="prs-AF" dirty="0">
                <a:solidFill>
                  <a:schemeClr val="tx1"/>
                </a:solidFill>
              </a:rPr>
              <a:t>جزوه شرکت کنندگان را.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dirty="0">
                <a:solidFill>
                  <a:schemeClr val="tx1"/>
                </a:solidFill>
              </a:rPr>
              <a:t>اگر کدام سوال داشتید قبل از جلسه با </a:t>
            </a:r>
            <a:r>
              <a:rPr lang="en-US" dirty="0">
                <a:solidFill>
                  <a:schemeClr val="tx1"/>
                </a:solidFill>
              </a:rPr>
              <a:t>Elliot</a:t>
            </a:r>
            <a:r>
              <a:rPr lang="prs-AF" dirty="0">
                <a:solidFill>
                  <a:schemeClr val="tx1"/>
                </a:solidFill>
              </a:rPr>
              <a:t> به نشانی </a:t>
            </a:r>
            <a:r>
              <a:rPr lang="en-US" dirty="0">
                <a:solidFill>
                  <a:srgbClr val="0E67B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Elliot@wacoss</a:t>
            </a: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.org.au</a:t>
            </a:r>
            <a:r>
              <a:rPr lang="prs-AF" dirty="0">
                <a:solidFill>
                  <a:schemeClr val="tx1"/>
                </a:solidFill>
              </a:rPr>
              <a:t> به تماس شوید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dirty="0">
                <a:solidFill>
                  <a:schemeClr val="tx1"/>
                </a:solidFill>
              </a:rPr>
              <a:t>قبل از ارائه نمودن این سلاید را حذف/پنهان کنید و در سلاید آخری زمان/تاریخ جلسه بعدی را به روزرسانی کنید.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9C934-E96B-3F9D-5B19-BC6B94CED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 | ورکشاپ دیجیتال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56859-7EA4-E88F-90FB-2C2CAF259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4250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 eaLnBrk="1" hangingPunct="1"/>
            <a:r>
              <a:rPr lang="prs-AF" sz="4200" dirty="0">
                <a:solidFill>
                  <a:schemeClr val="tx1"/>
                </a:solidFill>
              </a:rPr>
              <a:t>قدردانی از کشور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573821E4-F548-7AF5-2806-BE4DBE68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77500" lnSpcReduction="2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rs-AF" sz="3200" dirty="0">
                <a:solidFill>
                  <a:schemeClr val="tx1"/>
                </a:solidFill>
              </a:rPr>
              <a:t>ما میدانیم که بر سرزمین بومیان هستیم. ما به مردمان بومی این سرزمین احترام داریم. 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rs-AF" sz="3200" dirty="0">
                <a:solidFill>
                  <a:schemeClr val="tx1"/>
                </a:solidFill>
              </a:rPr>
              <a:t>مردمان بومی سالهای زیادی در این سرزمین زندگی کرده اند.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rs-AF" sz="3200" dirty="0">
                <a:solidFill>
                  <a:schemeClr val="tx1"/>
                </a:solidFill>
              </a:rPr>
              <a:t>ما به تمام مردمان بومی و بزرگان آنها احترام  داریم.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rs-AF" sz="3200" dirty="0">
                <a:solidFill>
                  <a:schemeClr val="tx1"/>
                </a:solidFill>
              </a:rPr>
              <a:t>ما چیزهای زیادی را از تجارب آنها می آموزیم.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rs-AF" sz="3200" dirty="0">
                <a:solidFill>
                  <a:schemeClr val="tx1"/>
                </a:solidFill>
              </a:rPr>
              <a:t>این سرزمین همیشه سرزمین بومی بوده است و خواهد ماند.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A823-3BBB-8912-3AD6-BF490D5B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44194"/>
            <a:ext cx="10515600" cy="2852737"/>
          </a:xfrm>
        </p:spPr>
        <p:txBody>
          <a:bodyPr wrap="square" anchor="b">
            <a:normAutofit/>
          </a:bodyPr>
          <a:lstStyle/>
          <a:p>
            <a:pPr algn="r" rtl="1"/>
            <a:r>
              <a:rPr lang="prs-AF" dirty="0">
                <a:solidFill>
                  <a:srgbClr val="1962B2"/>
                </a:solidFill>
              </a:rPr>
              <a:t>معرفی به تلیفون هوشمند</a:t>
            </a:r>
            <a:endParaRPr lang="en-AU" dirty="0">
              <a:solidFill>
                <a:srgbClr val="1962B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E568F-B62A-2BBF-D37B-3FC12970E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pPr algn="r" rtl="1"/>
            <a:r>
              <a:rPr lang="prs-AF" dirty="0"/>
              <a:t>پروژه فراگیری دیجیتال استرالیای غربی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471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FA4C-9D89-829B-1432-A8354E180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D8DA-66B8-A779-65BF-432A80E5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/>
              <a:t>خلاصه جلسه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44BA-53C4-6430-CF8F-50FDECA10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692673"/>
          </a:xfrm>
        </p:spPr>
        <p:txBody>
          <a:bodyPr/>
          <a:lstStyle/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prs-AF" b="1" i="0" dirty="0">
                <a:solidFill>
                  <a:srgbClr val="242424"/>
                </a:solidFill>
                <a:effectLst/>
                <a:latin typeface="+mj-lt"/>
              </a:rPr>
              <a:t>این جلسه موارد ذیل را تحت پوشش قرار خواهد داد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: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rs-AF" b="1" i="0" dirty="0">
                <a:solidFill>
                  <a:srgbClr val="242424"/>
                </a:solidFill>
                <a:effectLst/>
                <a:latin typeface="+mj-lt"/>
              </a:rPr>
              <a:t>درک نمودن کارکرد های اساسی تلیفون های هوشمند.</a:t>
            </a:r>
          </a:p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prs-AF" dirty="0">
                <a:solidFill>
                  <a:srgbClr val="242424"/>
                </a:solidFill>
                <a:latin typeface="+mj-lt"/>
              </a:rPr>
              <a:t>	بدانید که تلیفون هوشمند چیست و چه کارآمدهای دارد.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	</a:t>
            </a:r>
            <a:endParaRPr lang="prs-AF" dirty="0">
              <a:solidFill>
                <a:srgbClr val="242424"/>
              </a:solidFill>
              <a:latin typeface="+mj-lt"/>
            </a:endParaRPr>
          </a:p>
          <a:p>
            <a:pPr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rs-AF" b="1" i="0" dirty="0">
                <a:solidFill>
                  <a:srgbClr val="242424"/>
                </a:solidFill>
                <a:effectLst/>
                <a:latin typeface="+mj-lt"/>
              </a:rPr>
              <a:t>شروع نمودن استفاده از تلیفون هوشمند تان.</a:t>
            </a:r>
          </a:p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prs-AF" b="0" i="0" dirty="0">
                <a:solidFill>
                  <a:srgbClr val="242424"/>
                </a:solidFill>
                <a:effectLst/>
                <a:latin typeface="+mj-lt"/>
              </a:rPr>
              <a:t>	بدانید که چگونه تلیفون هوشمند خود را چارج، روشن، و تنظیم کنید.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</a:t>
            </a:r>
            <a:endParaRPr lang="prs-AF" b="0" i="0" dirty="0">
              <a:solidFill>
                <a:srgbClr val="242424"/>
              </a:solidFill>
              <a:effectLst/>
              <a:latin typeface="+mj-lt"/>
            </a:endParaRPr>
          </a:p>
          <a:p>
            <a:pPr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rs-AF" b="1" i="0" dirty="0">
                <a:solidFill>
                  <a:srgbClr val="242424"/>
                </a:solidFill>
                <a:effectLst/>
                <a:latin typeface="+mj-lt"/>
              </a:rPr>
              <a:t>کاوش و استفاده از تلیفون هوشمند تان به صورت ایمن.</a:t>
            </a:r>
          </a:p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prs-AF" b="0" i="0" dirty="0">
                <a:solidFill>
                  <a:srgbClr val="242424"/>
                </a:solidFill>
                <a:effectLst/>
                <a:latin typeface="+mj-lt"/>
              </a:rPr>
              <a:t>	بدانید که از کارکرد های اساسی چطور استفاده کنید و در فضای آنلاین ایمن بمانید.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</a:t>
            </a:r>
            <a:endParaRPr lang="prs-AF" b="0" i="0" dirty="0">
              <a:solidFill>
                <a:srgbClr val="242424"/>
              </a:solidFill>
              <a:effectLst/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2251F-3E52-6350-3400-75638D3B1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 | ورکشاپ دیجیتال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D5535-780A-1309-4E9B-D0EC3E0A5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691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BB17E-A907-CEDE-56D6-A0EED172E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3C03-9D64-C4C1-A2D5-4ABCB9E2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rs-AF" sz="5400" dirty="0"/>
              <a:t>معرفی</a:t>
            </a:r>
            <a:endParaRPr lang="en-AU" sz="5400" noProof="0" dirty="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A567143E-E984-B903-E19A-85B35B038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7BD08FA-5BFF-23D8-26E6-824185D3D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 | ورکشاپ دیجیتال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57681-EFD8-D7B8-C071-CF2EF02EF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C4C527D1-A219-4ED2-A5FE-8036C7832E50}" type="slidenum">
              <a:rPr lang="en-AU" altLang="en-US" kern="1200" noProof="0">
                <a:latin typeface="Kanit" charset="-3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6</a:t>
            </a:fld>
            <a:endParaRPr lang="en-AU" altLang="en-US" kern="1200" noProof="0"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0B5F0-EF8C-CA4F-8F2D-6E8D60AE7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83011"/>
            <a:ext cx="5257800" cy="1325564"/>
          </a:xfrm>
        </p:spPr>
        <p:txBody>
          <a:bodyPr/>
          <a:lstStyle/>
          <a:p>
            <a:pPr algn="r" rtl="1"/>
            <a:r>
              <a:rPr lang="prs-AF" dirty="0">
                <a:solidFill>
                  <a:schemeClr val="tx1"/>
                </a:solidFill>
              </a:rPr>
              <a:t>خود تان را به گروپ معرفی کنید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یک حقیقت جالب را که آنها راجع به شما شاید ندانند به آنها بگویید!</a:t>
            </a:r>
          </a:p>
        </p:txBody>
      </p:sp>
    </p:spTree>
    <p:extLst>
      <p:ext uri="{BB962C8B-B14F-4D97-AF65-F5344CB8AC3E}">
        <p14:creationId xmlns:p14="http://schemas.microsoft.com/office/powerpoint/2010/main" val="65480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B9AA-A1AC-9004-27B6-3D8423D8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/>
              <a:t>آشنایی با تلیفون هوشمند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49FAD-EDA8-1BD4-7B76-D1B9D4B6FF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 | ورکشاپ دیجیتال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81A4E-C214-3666-F2DD-2A8FE2A74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7</a:t>
            </a:fld>
            <a:endParaRPr lang="en-AU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568DE-44D0-AA67-875C-72FC7F61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prs-AF" dirty="0">
                <a:solidFill>
                  <a:schemeClr val="tx1"/>
                </a:solidFill>
              </a:rPr>
              <a:t>این ویدیو را تماشا کنید</a:t>
            </a:r>
            <a:r>
              <a:rPr lang="en-AU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https://vimeo.com/879269983</a:t>
            </a:r>
            <a:r>
              <a:rPr lang="en-AU" dirty="0"/>
              <a:t> </a:t>
            </a:r>
          </a:p>
          <a:p>
            <a:pPr marL="0" indent="0" algn="r" rtl="1">
              <a:buNone/>
            </a:pPr>
            <a:r>
              <a:rPr lang="prs-AF" dirty="0">
                <a:solidFill>
                  <a:schemeClr val="tx1"/>
                </a:solidFill>
              </a:rPr>
              <a:t>تلیفون هوشمند چیست و شما آنرا برای چه چیزی استفاده خواهید کرد؟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842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40E1-95E2-239C-966E-4C7BD0CB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/>
              <a:t>شروع نمودن استفاده از تلیفون هوشمند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33CE-6277-BF19-A961-C8E26001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pPr algn="r" rtl="1"/>
            <a:r>
              <a:rPr lang="prs-AF" dirty="0">
                <a:solidFill>
                  <a:schemeClr val="tx1"/>
                </a:solidFill>
              </a:rPr>
              <a:t>چارج کردن تلیفون هوشمند تان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روشن کردن تلیفون هوشمند تان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تنظیم نمودن تلیفون هوشمند تان</a:t>
            </a:r>
          </a:p>
          <a:p>
            <a:pPr lvl="1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dirty="0">
                <a:hlinkClick r:id="rId3"/>
              </a:rPr>
              <a:t>تنظیم نمودن تلیفون هوشمند تان (</a:t>
            </a:r>
            <a:r>
              <a:rPr lang="en-AU" dirty="0">
                <a:hlinkClick r:id="rId3"/>
              </a:rPr>
              <a:t>Android</a:t>
            </a:r>
            <a:r>
              <a:rPr lang="prs-AF" dirty="0">
                <a:solidFill>
                  <a:srgbClr val="0070C0"/>
                </a:solidFill>
              </a:rPr>
              <a:t>)</a:t>
            </a:r>
          </a:p>
          <a:p>
            <a:pPr lvl="1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dirty="0">
                <a:hlinkClick r:id="rId3"/>
              </a:rPr>
              <a:t>تنظیم نمودن تلیفون هوشمند تان (</a:t>
            </a:r>
            <a:r>
              <a:rPr lang="en-AU" dirty="0">
                <a:hlinkClick r:id="rId4"/>
              </a:rPr>
              <a:t>iPhone</a:t>
            </a:r>
            <a:r>
              <a:rPr lang="prs-AF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FEA38-7CE9-C5F5-CD03-3DCE63669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 | ورکشاپ دیجیتال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06D1D-D846-E2AC-F726-3B6B3F187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  <p:pic>
        <p:nvPicPr>
          <p:cNvPr id="7" name="Picture 6" descr="Mobile phone and text message bubbles">
            <a:extLst>
              <a:ext uri="{FF2B5EF4-FFF2-40B4-BE49-F238E27FC236}">
                <a16:creationId xmlns:a16="http://schemas.microsoft.com/office/drawing/2014/main" id="{46686DBA-E513-7615-9653-05030F617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95" y="1329069"/>
            <a:ext cx="5497034" cy="48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9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37548-7CC8-6892-0612-921BEEDB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9BB6-6CA3-602B-D9FD-E923C8E7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/>
              <a:t>استفاده از تلیفون تان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47CA-1655-9D16-9213-6075F1C7F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صفحه اصلی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برنامه های کاربری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متن ها و پیام ها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تماس گرفتن و دریافت کردن تماس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E0347-53E2-A484-3E7F-3758379DA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 | ورکشاپ دیجیتال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F90D3-88D4-D27D-7B26-F67F30408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  <p:pic>
        <p:nvPicPr>
          <p:cNvPr id="7" name="Picture 6" descr="A cell phone with a screen&#10;&#10;AI-generated content may be incorrect.">
            <a:extLst>
              <a:ext uri="{FF2B5EF4-FFF2-40B4-BE49-F238E27FC236}">
                <a16:creationId xmlns:a16="http://schemas.microsoft.com/office/drawing/2014/main" id="{22F30DA6-A9F3-E24A-5DF0-D3B3B634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74" y="1980166"/>
            <a:ext cx="3282950" cy="3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23708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Props1.xml><?xml version="1.0" encoding="utf-8"?>
<ds:datastoreItem xmlns:ds="http://schemas.openxmlformats.org/officeDocument/2006/customXml" ds:itemID="{DFADD637-72AA-4E29-AB6E-D5602DBF52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1F3771-7C5C-4B24-A550-08E426A42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9569AC-AAA1-4894-B091-0BBF6F46BA81}">
  <ds:schemaRefs>
    <ds:schemaRef ds:uri="http://schemas.microsoft.com/office/2006/metadata/properties"/>
    <ds:schemaRef ds:uri="2cc45243-29f6-4a1c-995b-35ed14ae441a"/>
    <ds:schemaRef ds:uri="http://schemas.microsoft.com/office/2006/documentManagement/types"/>
    <ds:schemaRef ds:uri="5e5d6256-5200-4c34-82a9-8b0b259790ba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2182</Words>
  <Application>Microsoft Office PowerPoint</Application>
  <PresentationFormat>Widescreen</PresentationFormat>
  <Paragraphs>226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Kanit</vt:lpstr>
      <vt:lpstr>Calibri</vt:lpstr>
      <vt:lpstr>Arial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2_DIP_white</vt:lpstr>
      <vt:lpstr>آموزش مهارت های دیجیتال - تلیفون های هوشمند پروگرام قهرمانان جامعه</vt:lpstr>
      <vt:lpstr>یادداشت های مربی:  معرفی به تلیفون هوشمند</vt:lpstr>
      <vt:lpstr>قدردانی از کشور</vt:lpstr>
      <vt:lpstr>معرفی به تلیفون هوشمند</vt:lpstr>
      <vt:lpstr>خلاصه جلسه</vt:lpstr>
      <vt:lpstr>معرفی</vt:lpstr>
      <vt:lpstr>آشنایی با تلیفون هوشمند</vt:lpstr>
      <vt:lpstr>شروع نمودن استفاده از تلیفون هوشمند</vt:lpstr>
      <vt:lpstr>استفاده از تلیفون تان</vt:lpstr>
      <vt:lpstr>در فضای آنلاین ایمن باشید</vt:lpstr>
      <vt:lpstr>قبل از اینکه من بروم</vt:lpstr>
      <vt:lpstr>بیایید بحث کنیم</vt:lpstr>
      <vt:lpstr>مرور کلی جلسه</vt:lpstr>
      <vt:lpstr>با سپاس!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2025-04-28T03:13:32Z</dcterms:created>
  <dcterms:modified xsi:type="dcterms:W3CDTF">2025-09-29T09:06:17Z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