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76" r:id="rId4"/>
    <p:sldMasterId id="2147483732" r:id="rId5"/>
    <p:sldMasterId id="2147483771" r:id="rId6"/>
    <p:sldMasterId id="2147483745" r:id="rId7"/>
    <p:sldMasterId id="2147483693" r:id="rId8"/>
    <p:sldMasterId id="2147483758" r:id="rId9"/>
    <p:sldMasterId id="2147483784" r:id="rId10"/>
    <p:sldMasterId id="2147486483" r:id="rId11"/>
    <p:sldMasterId id="2147486496" r:id="rId12"/>
  </p:sldMasterIdLst>
  <p:notesMasterIdLst>
    <p:notesMasterId r:id="rId27"/>
  </p:notesMasterIdLst>
  <p:handoutMasterIdLst>
    <p:handoutMasterId r:id="rId28"/>
  </p:handoutMasterIdLst>
  <p:sldIdLst>
    <p:sldId id="256" r:id="rId13"/>
    <p:sldId id="541" r:id="rId14"/>
    <p:sldId id="307" r:id="rId15"/>
    <p:sldId id="542" r:id="rId16"/>
    <p:sldId id="553" r:id="rId17"/>
    <p:sldId id="552" r:id="rId18"/>
    <p:sldId id="544" r:id="rId19"/>
    <p:sldId id="545" r:id="rId20"/>
    <p:sldId id="548" r:id="rId21"/>
    <p:sldId id="547" r:id="rId22"/>
    <p:sldId id="568" r:id="rId23"/>
    <p:sldId id="550" r:id="rId24"/>
    <p:sldId id="549" r:id="rId25"/>
    <p:sldId id="565" r:id="rId26"/>
  </p:sldIdLst>
  <p:sldSz cx="12192000" cy="6858000"/>
  <p:notesSz cx="6797675" cy="9926638"/>
  <p:embeddedFontLst>
    <p:embeddedFont>
      <p:font typeface="Kanit" pitchFamily="2" charset="-34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2B2"/>
    <a:srgbClr val="F4867C"/>
    <a:srgbClr val="FFFFFF"/>
    <a:srgbClr val="FFD38F"/>
    <a:srgbClr val="E9E9EB"/>
    <a:srgbClr val="F5F5F5"/>
    <a:srgbClr val="F9CADB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526629-83FF-42A4-ACFB-F9B985D23938}" v="2" dt="2025-09-18T04:34:23.785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15" autoAdjust="0"/>
    <p:restoredTop sz="63317" autoAdjust="0"/>
  </p:normalViewPr>
  <p:slideViewPr>
    <p:cSldViewPr snapToGrid="0">
      <p:cViewPr varScale="1">
        <p:scale>
          <a:sx n="67" d="100"/>
          <a:sy n="67" d="100"/>
        </p:scale>
        <p:origin x="186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152"/>
    </p:cViewPr>
  </p:sorterViewPr>
  <p:notesViewPr>
    <p:cSldViewPr snapToGrid="0">
      <p:cViewPr varScale="1">
        <p:scale>
          <a:sx n="75" d="100"/>
          <a:sy n="75" d="100"/>
        </p:scale>
        <p:origin x="402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font" Target="fonts/font4.fntdata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handoutMaster" Target="handoutMasters/handoutMaster1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1E23A5-C634-4226-2AA6-3645DE74E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B7D73-9E99-D904-FF8B-2FC0624B94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38932-FD9D-FAD1-B493-AB638ECD53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CRC Champion - Pilot - Training. digitalinclusion@wacoss.org.au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A1A54-4AA7-6D21-57B1-CB0B3C925C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4AB9D1-D40E-4FE1-B3C6-3943EA2B911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45613-2B78-DE8A-7EB3-2BA5B3CB2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3E168-A53B-9C2F-FA05-EBBCCB06D5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	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282288-45D2-D2DF-0B53-AD624DAEBF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C744FBF-1B2F-A88A-D326-4FBA9E19E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242C4-0024-4AC5-A7DF-7002D5F1BA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Project CRC Champion - Pilot - Training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C9484-8AD6-D3AA-5383-F8A388DEF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6E2039-60C8-43C7-8691-7B55BCC415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1252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dirty="0"/>
              <a:t>Play this video.</a:t>
            </a:r>
          </a:p>
        </p:txBody>
      </p:sp>
    </p:spTree>
    <p:extLst>
      <p:ext uri="{BB962C8B-B14F-4D97-AF65-F5344CB8AC3E}">
        <p14:creationId xmlns:p14="http://schemas.microsoft.com/office/powerpoint/2010/main" val="214888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dirty="0"/>
              <a:t>Go through the list of things folks can do with their phones.</a:t>
            </a:r>
          </a:p>
          <a:p>
            <a:r>
              <a:rPr lang="en-AU" sz="1400" dirty="0"/>
              <a:t>Ask people to show one another what they can do.</a:t>
            </a:r>
          </a:p>
        </p:txBody>
      </p:sp>
    </p:spTree>
    <p:extLst>
      <p:ext uri="{BB962C8B-B14F-4D97-AF65-F5344CB8AC3E}">
        <p14:creationId xmlns:p14="http://schemas.microsoft.com/office/powerpoint/2010/main" val="723013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dirty="0"/>
              <a:t>Ask the questions and ask people to share their answers. </a:t>
            </a:r>
          </a:p>
          <a:p>
            <a:r>
              <a:rPr lang="en-AU" sz="1400" dirty="0"/>
              <a:t>The answers might be different for different people. You can ask people to justify why they chose one over the other.</a:t>
            </a:r>
          </a:p>
        </p:txBody>
      </p:sp>
    </p:spTree>
    <p:extLst>
      <p:ext uri="{BB962C8B-B14F-4D97-AF65-F5344CB8AC3E}">
        <p14:creationId xmlns:p14="http://schemas.microsoft.com/office/powerpoint/2010/main" val="2361969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Review the session objectives.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Help people to find the Be Connected resource.</a:t>
            </a:r>
          </a:p>
        </p:txBody>
      </p:sp>
    </p:spTree>
    <p:extLst>
      <p:ext uri="{BB962C8B-B14F-4D97-AF65-F5344CB8AC3E}">
        <p14:creationId xmlns:p14="http://schemas.microsoft.com/office/powerpoint/2010/main" val="4217478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472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9324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E4B3C5EB-2EE6-8616-6FC8-5FA33F569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9B7C18F-FC6F-4508-B9FF-631F60AF2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2997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Greet everyone, introduce yourself.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Explain the workshop’s purpose – to provide an overview of how to use a smart phone.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Highlight the importance of using a phone for education, life and work. 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kern="1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Include that you will be talking about how to use a smart phone safely. </a:t>
            </a:r>
            <a:endParaRPr lang="en-AU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kern="1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Remind them to attend future training to learn more about the safety of using a phone.</a:t>
            </a:r>
            <a:endParaRPr lang="en-AU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446764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0C16A-7B53-3A19-35A8-789F7AA70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81BA05-FBB0-AB4C-870F-2D050963B9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B480B3-0856-0342-F5CB-709D3CA69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400" b="1" i="0" dirty="0">
                <a:solidFill>
                  <a:srgbClr val="242424"/>
                </a:solidFill>
                <a:effectLst/>
              </a:rPr>
              <a:t>Quick Introductions</a:t>
            </a:r>
          </a:p>
          <a:p>
            <a:pPr marL="285750" indent="-285750" algn="l">
              <a:spcBef>
                <a:spcPts val="375"/>
              </a:spcBef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rgbClr val="242424"/>
                </a:solidFill>
                <a:effectLst/>
              </a:rPr>
              <a:t>Aim: 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To quickly get to know each other and create a friendly atmosphere.</a:t>
            </a:r>
            <a:endParaRPr lang="en-US" sz="1400" b="1" i="0" dirty="0">
              <a:solidFill>
                <a:srgbClr val="242424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rgbClr val="242424"/>
                </a:solidFill>
                <a:effectLst/>
              </a:rPr>
              <a:t>Ask each participant to introduce themselves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They should include their name and one interesting fact about themselves.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rgbClr val="242424"/>
                </a:solidFill>
                <a:effectLst/>
              </a:rPr>
              <a:t>Limit each introduction to 30 seconds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 to keep it brief and engaging.</a:t>
            </a:r>
          </a:p>
          <a:p>
            <a:pPr lvl="0">
              <a:spcAft>
                <a:spcPts val="800"/>
              </a:spcAft>
            </a:pPr>
            <a:endParaRPr lang="en-US" sz="1400" b="1" dirty="0">
              <a:solidFill>
                <a:srgbClr val="242424"/>
              </a:solidFill>
            </a:endParaRPr>
          </a:p>
          <a:p>
            <a:pPr lvl="0">
              <a:spcAft>
                <a:spcPts val="800"/>
              </a:spcAft>
            </a:pPr>
            <a:r>
              <a:rPr lang="en-US" sz="1400" kern="1200" dirty="0">
                <a:solidFill>
                  <a:srgbClr val="24242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After everyone has introduced themselves, </a:t>
            </a:r>
            <a:r>
              <a:rPr lang="en-AU" sz="1400" kern="1200" dirty="0">
                <a:solidFill>
                  <a:srgbClr val="24242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comment on anything that stood out.</a:t>
            </a:r>
            <a:endParaRPr lang="en-AU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709718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/>
              <a:t>Here are some questions you could ask after the video.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0" dirty="0">
                <a:effectLst/>
              </a:rPr>
              <a:t>Understanding Smartphones:</a:t>
            </a:r>
            <a:endParaRPr lang="en-US" sz="1400" dirty="0"/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"What did you think about the video?</a:t>
            </a:r>
            <a:r>
              <a:rPr lang="en-US" sz="1400" dirty="0"/>
              <a:t>”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“Did it help you understand what a smartphone is?"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0" dirty="0">
                <a:effectLst/>
              </a:rPr>
              <a:t>Opportunity for Sharing:</a:t>
            </a:r>
            <a:endParaRPr lang="en-US" sz="1400" b="0" i="0" dirty="0">
              <a:effectLst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dirty="0">
                <a:effectLst/>
              </a:rPr>
              <a:t>"Let's take a few minutes for anyone who wants to share their experiences with smartphones.”</a:t>
            </a:r>
          </a:p>
          <a:p>
            <a:pPr marL="171450" indent="-1714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”Have you used one before? </a:t>
            </a:r>
            <a:endParaRPr lang="en-US" sz="1400" dirty="0"/>
          </a:p>
          <a:p>
            <a:pPr marL="171450" indent="-1714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“What was it like?"</a:t>
            </a:r>
          </a:p>
        </p:txBody>
      </p:sp>
    </p:spTree>
    <p:extLst>
      <p:ext uri="{BB962C8B-B14F-4D97-AF65-F5344CB8AC3E}">
        <p14:creationId xmlns:p14="http://schemas.microsoft.com/office/powerpoint/2010/main" val="1656247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4032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3926294"/>
            <a:ext cx="5953124" cy="3908614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0" dirty="0">
                <a:solidFill>
                  <a:srgbClr val="242424"/>
                </a:solidFill>
                <a:effectLst/>
              </a:rPr>
              <a:t>Charging Your Smartphone: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Start with charging your smartphone.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Every smartphone comes with a charger.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To charge your phone, plug the charger into a power outlet and connect the other end to your phone.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You'll usually see a battery icon on the screen showing that it's charging.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It might take a few hours to fully charge, depending on how low the battery is. </a:t>
            </a:r>
            <a:endParaRPr lang="en-US" dirty="0">
              <a:solidFill>
                <a:srgbClr val="242424"/>
              </a:solidFill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It's a good idea to charge your phone overnight or whenever you're not using it for a while.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Anyone with a smartphone, look for the battery indicator at the top of your screen.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0" dirty="0">
                <a:solidFill>
                  <a:srgbClr val="242424"/>
                </a:solidFill>
                <a:effectLst/>
              </a:rPr>
              <a:t>Turning On Your Smartphone: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Next, talk about turning on your smartphone.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To turn it on, press and hold the power button until you see the screen light up.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The power button is usually on the side or top of the phone.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If the phone doesn't turn on, it might need to be charged first.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Once the phone is on, you'll see the home screen or a welcome screen if it's the first time you're using it.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0" dirty="0">
                <a:solidFill>
                  <a:srgbClr val="242424"/>
                </a:solidFill>
                <a:effectLst/>
              </a:rPr>
              <a:t>Setting Up Your Phone: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When you turn on your phone for the first time, you'll need to set it up.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This usually involves: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selecting your language,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connecting to Wi-Fi, and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signing in with your Google or Apple account.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Follow the on-screen instructions to complete the setup. If you don't have a Google or Apple account, you can create one during the setup process.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0" dirty="0">
                <a:solidFill>
                  <a:srgbClr val="242424"/>
                </a:solidFill>
                <a:effectLst/>
              </a:rPr>
              <a:t>Getting Setup with Your Smartphone (Android):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For Android phones, the setup process will guide you through: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connecting to Wi-Fi,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signing in with your Google account, and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setting up security features like a PIN or fingerprint.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You'll also have the option to restore data from a previous phone if you have a backup.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Once the setup is complete, you'll see the home screen with various app icons.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0" dirty="0">
                <a:solidFill>
                  <a:srgbClr val="242424"/>
                </a:solidFill>
                <a:effectLst/>
              </a:rPr>
              <a:t>Getting Setup with Your Smartphone (iPhone):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For iPhones, the setup process will guide you through: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connecting to Wi-Fi,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signing in with your Apple ID, and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setting up security features like Face ID or Touch ID.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You'll also have the option to restore data from a previous iPhone if you have a backup.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Once the setup is complete, you'll see the home screen with various app icons.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0" dirty="0">
                <a:solidFill>
                  <a:srgbClr val="242424"/>
                </a:solidFill>
                <a:effectLst/>
              </a:rPr>
              <a:t>Interactive Activity: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Take a few minutes to go through the handouts that you printed.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Make sure people have at least a copy of the one that looks like their phone.</a:t>
            </a:r>
          </a:p>
        </p:txBody>
      </p:sp>
    </p:spTree>
    <p:extLst>
      <p:ext uri="{BB962C8B-B14F-4D97-AF65-F5344CB8AC3E}">
        <p14:creationId xmlns:p14="http://schemas.microsoft.com/office/powerpoint/2010/main" val="4230014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F1B71-B1B6-A82A-05FD-FEBF243F0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511ABF-4952-C9A5-4F1C-56BD12D6C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3016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143CA6-DCF6-40A3-EA50-2933CA46C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275" y="3810000"/>
            <a:ext cx="5953125" cy="4875808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Home Screen and Apps.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Understanding the Home Screen Layout: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Let's start with the home screen. This is the main screen you see when you turn on your phone.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At the top, you might see the time, battery level, and signal strength.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In the middle, you'll see icons for different apps. These are shortcuts to open the apps.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At the bottom, you might see a row of icons that stay the same on every screen. These are usually for important apps like the phone, messages, and internet browser.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How to Open and Close Apps: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To open an app, just tap on its icon. For example, if you want to open the camera, tap on the camera icon.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To close an app, you can usually press the home button (if your phone has one) or swipe up from the bottom of the screen.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If you want to see all the apps you have open, you can: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swipe up from the bottom and hold, or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press the recent apps button (if your phone has one).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You can then swipe left, right or up to close apps.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Making Calls and Sending Messages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How to Make a Phone Call: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To make a phone call, tap on the phone icon. This will open the dialer.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You can either type in the phone number using the keypad or select a contact from your list.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Once you've entered the number or selected a contact: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tap the call button to start the call.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It usually looks like a green phone icon.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To end the call, tap the red phone icon.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Sending Text Messages: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To send a text message, tap on the messages icon. This will open your messaging app.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To start a new message, tap the new message icon (usually a pencil or plus sign).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Enter the phone number or select a contact from your list.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Type your message in the text box at the bottom of the screen.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When you're ready to send the message, tap the send button (usually a paper plane or arrow icon).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A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432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602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92575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5346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48485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650723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460368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57837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21473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223186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78601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8190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654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1266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96D1FC-779E-EE88-C5A3-6B91D49023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BFBC40-8F42-4DC6-BB17-F7273E7EC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6E1D-8E7D-44ED-A4F5-C3BD169B574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281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B9AF5C3-C92C-F168-3F19-F6BA844F56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124024-1A60-1CE9-3960-C9FED641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E44B-B963-423F-8172-990928AF2B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5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0A1E8B-AC3E-3291-F4EF-000ED97B5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143284-FCFD-F2D3-F165-5A5300E2A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17D5-A82E-47BA-A9A3-36F64F7ADD9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8868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28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E2D9-5295-4A66-6916-6B40D470A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E2EAB-9E8A-34BB-E3B1-138A75DF3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AF4E-62BB-46E2-9162-30650D4FD58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986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5268B8-7AD0-EB0C-EC0D-05F4EEB9A0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86C75F-120C-3068-75BE-B0716431F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64C0-AD6B-46FC-9DC4-29320E756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0865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90C9A8-BB7F-16DB-C3DB-37CE7136E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196E8B-ADF1-312E-6ABD-1B6C0A973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D69A-02AB-4368-AF1C-6D7D24B735E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77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910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3C4869D-EDA1-6285-46EC-368A63A8C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92EC90-32CA-B4FD-A402-79730F55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FD16-4D30-4185-AAA8-6AB9346BE2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652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83AC8-DA30-466F-2A71-5E7099C38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DE7F6-FF0A-9FE6-37D8-6BCF63ACC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87A3-4801-4EEA-A002-A83EEFC249A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73731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2539F-1016-CCDE-0707-05AF0BED2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61373-DEB0-B066-2806-D56C8A0C9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992E-7408-4498-B551-A3BF291107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8590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BBD4D6-08B7-329A-BDCF-5A049E63B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D6C18E-4528-CA42-9409-201B842AD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FF75-CC46-45DF-9F63-037124CBCA8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582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D0499D-FBD6-517B-1B32-0007CA0274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EC50E9-B89A-7491-D427-04E035F9F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4243-E650-4559-A462-A4C9647C4B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0675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6064AC-3F7A-B5DB-CC18-8E28E0C00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F89E4B-5A98-DFAE-DEA7-B9AD1E5FE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C164-9014-4366-96F3-8CDCF36BA6E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3832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873F54-0041-46FE-5E3B-074B6108E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C01493-7E1A-7911-91FC-8782A39CE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32DC-77CE-4432-8FEF-82D531AF07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91872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FDBD71-161B-EE8E-E394-A34AE3A0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F27AD3-4732-8A00-F9CD-A06114F43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32CF-05B5-44F6-8B3F-52A90629527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6663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812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7B87-2433-4A52-10B0-FCB5F7D2B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0C09E-B24B-5A20-DE9B-ECAD4CEC5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AFEE-7C65-44DA-B85E-194D2AF0EB8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020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6714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4B894-A5CF-E7E4-C4C1-8D87C5FCF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C0CF1F-87D1-A910-C5FA-8AAB15D52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9407-9490-413C-9DB8-4A46AC5FDD0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4748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684DE8-3A36-655E-A745-638174C80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0C3980-55B6-7B2E-89F0-190B5C67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FC14-46E2-4FE7-9E7A-FC5FD30A318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940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5965C17-9037-9747-9902-B6902072D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117D911-B5ED-1A94-E84F-B24C89330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86FD-A8B0-4419-A8DB-EAAD3F5523C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4081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2EFC1-BCBE-3C66-DE44-FFC008993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EF1A0-86BF-040C-3242-628CA6BE7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4F63-3537-416B-93EC-7EF5006F3BB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3737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AA2CC-7D25-7ECE-CC98-B38CC7CA0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001AF-C30E-E963-E098-3735CD031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6B18-5835-4479-A9B5-6BDB8B017D2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5883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0CEC6F-5C04-F898-CA14-24C5B0112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E8F37F-3620-C618-7AB8-F7D549E6D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C40F-4FCC-4AFF-A86C-B96DA062AEA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6621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BEE7BE-4EDD-3B0C-A621-0D14EB100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1F4F99-84EC-F892-0BCB-6D193789F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E679-98E8-440A-808A-49BE0FB27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89079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F9D620-7F1E-6F0E-F31C-30ACC0919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DEC565-0E02-000B-A6AA-D462020FD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3FE7-1B1E-4643-93A5-4711ADB21D1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5905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0094B9-A980-0DCA-0C9D-7312569ED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AE14FB-865B-28F0-6560-685A1D76A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861F-6367-46FA-8F95-443315425D1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3697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B378F5-7EE8-C7EB-4C3A-4FD9AF119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83A677-4412-50BC-E73D-7C99C3330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9563-BAC4-43CF-AF63-937BB8B8250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42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757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256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931C7-42C7-BDC5-EC63-1915EC986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860C-2FED-8636-032D-BF325AAE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C99C-C983-48AF-AD54-7F0509E51DB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1134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06FAD8-D1B9-5229-DDCC-0C8E6DDAA5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DA78D5-7B59-50B3-2837-1CDEEF0D5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DBB5-839D-48CE-9D8E-10CB3AD092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0299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4CBABF-95C0-1915-E22B-45B88D180C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750A77-D781-9F9D-9705-DC63190D8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88EA-9044-4FE8-BC6D-5D56C618B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0541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CB4F4C7-D8CE-1DC9-590E-0CBF91D7C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1796840-5347-5AC6-F572-7ED586FB4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3B9E-AA8D-4DF1-BF4B-4B18D887EDD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84630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E5123-AC7F-0EB3-3DD4-9F2765B2E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39D4-B446-E115-B5EB-42E2788C0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87B-244B-4F91-994C-EC601E1731C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1508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023FB-C35D-4CAC-EAB5-DFE68E51F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1AB48-65F5-84F7-FC83-74DD900D8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439-E5DE-426B-A786-C248ECB1293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9449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BCC49C-21A9-BC7E-76E5-627BE6C9C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6223C9-F7C6-2CD9-9495-9299E3C85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0286-EE1F-4895-92A3-E1070E4E22D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19748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AE84D1-045D-E66A-0F34-E7D83FF0C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61125"/>
            <a:ext cx="6854825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127E89-33A8-5EF2-3A9F-92B187F58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61125"/>
            <a:ext cx="2406650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F2DF-7E57-4C05-8A36-EB81073353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11030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0D49A8-311B-80B2-C060-D4E4D26D0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C18FB0-7F0D-668D-8757-4AF63DDFF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2199-516D-4B78-B8A7-8065D1619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54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5956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E1B7DF-52EC-832E-2536-31E325953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AD6636-C7AE-B525-C90C-766EE8A2B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D3CB-A917-42DA-B109-8BB3138EC5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1471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27FFAA-64F7-277F-7B83-5BE7090AF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02982C-095B-5BAC-E10C-673B33D5B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EC68-CACC-4F48-B5F5-E7FC72DA771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7337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035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A4C44-1D72-9EF0-920A-141DDAB72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B6CA0-750C-A48C-3A32-B11A6F9C5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58D8-01DA-4081-BFE8-329E6740CCE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9986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C84F12-50A4-CC0D-CF7D-580671AD5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30291F-7157-A766-F525-6AE68D6FE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6D8F-024E-44E9-9ACD-51965AA581F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72582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76C19D-472A-1CDE-5C48-FFEB7A5FE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7E60AD-E4E0-6FF1-DC38-2B9E31873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44CA-1C5E-4D0B-BF6D-7424DCC6471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4799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F100B4C-80BD-E6E7-336A-06E59F24C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CE1BDFC-C723-5E39-C4DA-072C495C6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E8CF-B7BE-4A23-84DB-7F3C36AB460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67822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33B0E-4933-ADC6-5F32-C18BE75B2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2456E-25C1-CE75-A2E5-3D61E028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16BD-11DC-40B9-AC11-BFEBA31540E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45562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6E46F-5128-9B55-FB71-4602DCFE9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7CEDE-4BFB-35C0-A98B-CF16574C4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B1C5-984C-4A70-9B6B-5AC5C4861D8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3480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D59AFC-3244-38EB-0D59-FA646226B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0B5CD9-1F5E-2F69-BEB0-159C5510D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E4F4-5672-4D18-B486-53632CE6442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56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7667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7B12AD-21BE-CB93-2DD7-625F9C5EE7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1BE689-EE3E-40A3-CA1F-93DE14EE3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F975D-1C7D-4297-B5C7-237EB8BB05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04153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80CA9E-CF1C-9879-3BEE-92529C587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0501C0-25DF-673B-C497-B3578AD41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9373-DC9E-4140-BD74-79677DCC11F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405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3D3099-7375-52E2-0937-DC48179D1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DDCD0A-7339-3B75-43FF-79731C537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6244-F2C7-4B34-912A-0A26187E9F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05684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C83681-44DD-7280-1397-7B4AC6879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F06013-064F-28EB-7596-EFE29333C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5A96-F80E-4F0F-8C23-855F96EBF1F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95674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611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56C58-59BA-45AD-6710-CF9564430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2D372-8764-2B01-EB7A-0AD2F88F5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942F-804F-45C7-9F63-98334BFD577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10209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BF5A65-C9DE-5E83-1BE0-D435FCAC2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E503DB-A3E3-279E-D28A-E12414288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0D8B-D00B-4ECC-A8D3-334E6A4365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8751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A9C128-B68F-5D39-75E2-0BDC1FAB6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308EFE-C940-2130-46FD-96D333AE5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B8D0-E753-4489-BFF2-9280B7A36B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616549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F3F4030-8999-1729-1E96-C8734134E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2A559A-860C-03EA-3E89-F3D348B5D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F32D-1C82-4E2B-A3DE-1A3863E373B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9413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7A95B-7A2D-697C-13D3-2616F5C7B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3840-3D94-48B2-E0A1-BF6C7AFBF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D395-A8C5-4715-B34B-47689CEB28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87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9830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B38E-5170-ECD5-7131-E6D273A52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84EF6-4F5E-BC0F-C616-0E95D1757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2073-0755-4847-A1DE-BFB1F9B8402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6957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89DFB2-997E-B2BF-FA94-7E2871081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19FB3D-2BB6-F4D8-8061-058EDFB6B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F771-92C2-4B55-B826-B7EC585D2D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8148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444453-D57F-BEC1-BC27-26AD041C7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16E318-B4C6-C62C-6069-A65C973A9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B33-18CF-4495-9E17-9013209668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1865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EA3C19-8ACB-C73C-676B-FCDEACE25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2F69E7-F336-D881-1BFF-208EF6659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C8A9-411A-4A02-8875-8A298F3C57B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1321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521B2D-ACA5-0F74-C30A-AAC90BB59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708D68-704F-CD5F-979E-4FAF907BD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D2FA-2775-4BCC-B142-0D6FAE6A19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4691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77C01F-C0CF-369B-2E8E-390DC1751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5165FA-7DEF-8820-BBC1-A5E030496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6A0C-9A81-4164-BBD9-108E0B441BD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2347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906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1F29B-921D-98F9-E12B-A6D7172C6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0FFA2-D99B-54D2-A51E-1BF378479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D1A7-7217-47BF-969F-900A37AB931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94194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AA0B51-06A6-EA38-EDE0-5335B0BA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E255E6-FEB9-CCFF-4B44-BED93CF0F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6B2F-C324-4733-AADF-589841D962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4056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AAAAD07-19C6-59EB-5000-EE33F0B1C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3FE920-FAAE-E769-B9FB-AC13EC9C3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D752-311C-4718-A809-99DC7CB85D6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332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273425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132CC63-816B-985A-3CA7-FD748E53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8DE92BE-0185-C397-D4F2-81B8ECE23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0F26-61A1-40B5-8AAE-A66DC345B3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73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177EC-627C-F808-62A7-90CA0B1335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79153-37FD-E26A-F97F-4B445265C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1578-3BFA-409D-82D7-7C18F4B3E5A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57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02F19-11B6-1C8C-F77B-B5DDEDA5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A083-1F86-9961-465C-9EAF8FE0E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2438-C6AA-435A-A5F7-935379DA2A9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3032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4DD5D1-655B-A412-1FA4-956A4EFD92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708EDE-A39F-BFEC-ED32-60E5B0E0B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6880-0336-4114-8A0E-822D73BEC7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3573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3EA660-CC1C-F30A-4BFF-B9CDBC737F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06CA3-CC28-22EB-B79C-BBEFC3231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3084-53EE-4DD2-910C-A5C2B108F1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01691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60429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5503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83958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806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50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0846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7006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90878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12188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77795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37128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61941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01011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577412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956454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9663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9" r:id="rId1"/>
    <p:sldLayoutId id="2147486400" r:id="rId2"/>
    <p:sldLayoutId id="2147486401" r:id="rId3"/>
    <p:sldLayoutId id="2147486469" r:id="rId4"/>
    <p:sldLayoutId id="2147486402" r:id="rId5"/>
    <p:sldLayoutId id="2147486403" r:id="rId6"/>
    <p:sldLayoutId id="2147486404" r:id="rId7"/>
    <p:sldLayoutId id="2147486405" r:id="rId8"/>
    <p:sldLayoutId id="2147486406" r:id="rId9"/>
    <p:sldLayoutId id="2147486407" r:id="rId10"/>
    <p:sldLayoutId id="2147486408" r:id="rId11"/>
    <p:sldLayoutId id="214748647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F335776-66E4-E248-335D-4AAD1E17C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5806A9B-4DB1-CCDD-30A3-9F8923832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D0B10-0B0A-CC1F-B328-7159B1F00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2053" name="Picture 7">
            <a:extLst>
              <a:ext uri="{FF2B5EF4-FFF2-40B4-BE49-F238E27FC236}">
                <a16:creationId xmlns:a16="http://schemas.microsoft.com/office/drawing/2014/main" id="{F151F2C9-2F2D-67E0-E89C-6A7306182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id="{6DAF97BC-3278-8E55-74B4-1B3DC20E3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07E9B-4C47-318E-6A76-338190D4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1B304148-1175-4D79-8512-E82E1E2935D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2057" name="Picture 10">
            <a:extLst>
              <a:ext uri="{FF2B5EF4-FFF2-40B4-BE49-F238E27FC236}">
                <a16:creationId xmlns:a16="http://schemas.microsoft.com/office/drawing/2014/main" id="{D282926F-EAA9-80BF-972C-C63411F50D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  <p:sldLayoutId id="2147486410" r:id="rId2"/>
    <p:sldLayoutId id="2147486411" r:id="rId3"/>
    <p:sldLayoutId id="2147486471" r:id="rId4"/>
    <p:sldLayoutId id="2147486412" r:id="rId5"/>
    <p:sldLayoutId id="2147486413" r:id="rId6"/>
    <p:sldLayoutId id="2147486414" r:id="rId7"/>
    <p:sldLayoutId id="2147486415" r:id="rId8"/>
    <p:sldLayoutId id="2147486416" r:id="rId9"/>
    <p:sldLayoutId id="2147486417" r:id="rId10"/>
    <p:sldLayoutId id="2147486418" r:id="rId11"/>
    <p:sldLayoutId id="214748647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94B6FEC-3EC4-ECD2-3228-95B0A23B4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9F679E3-AE11-BFA7-062D-B6A7AA18F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76AA8-D2E0-0DC9-039B-4C0D616CF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5CB56A92-3366-7807-C76A-3E7F59C556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>
            <a:extLst>
              <a:ext uri="{FF2B5EF4-FFF2-40B4-BE49-F238E27FC236}">
                <a16:creationId xmlns:a16="http://schemas.microsoft.com/office/drawing/2014/main" id="{BC0E7DA3-B623-F86C-19CA-1BE6487828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E034-AD45-9534-DC80-D0C5A46E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53FA412E-38BE-4F79-B553-EDE76D44228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3081" name="Picture 11">
            <a:extLst>
              <a:ext uri="{FF2B5EF4-FFF2-40B4-BE49-F238E27FC236}">
                <a16:creationId xmlns:a16="http://schemas.microsoft.com/office/drawing/2014/main" id="{1AD27560-4A8C-0B5D-F73E-D80513178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420" r:id="rId2"/>
    <p:sldLayoutId id="2147486421" r:id="rId3"/>
    <p:sldLayoutId id="2147486473" r:id="rId4"/>
    <p:sldLayoutId id="2147486422" r:id="rId5"/>
    <p:sldLayoutId id="2147486423" r:id="rId6"/>
    <p:sldLayoutId id="2147486424" r:id="rId7"/>
    <p:sldLayoutId id="2147486425" r:id="rId8"/>
    <p:sldLayoutId id="2147486426" r:id="rId9"/>
    <p:sldLayoutId id="2147486427" r:id="rId10"/>
    <p:sldLayoutId id="2147486428" r:id="rId11"/>
    <p:sldLayoutId id="2147486474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9DAA380-C6C8-55EE-9CD6-4351CC370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50A75EEA-97FA-5F14-F937-1871C5ACD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83DA5-1571-96CF-09EA-0DFE625E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59538"/>
            <a:ext cx="7526338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id="{DF8A1D36-7380-639E-4F28-D3B6308A8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>
            <a:extLst>
              <a:ext uri="{FF2B5EF4-FFF2-40B4-BE49-F238E27FC236}">
                <a16:creationId xmlns:a16="http://schemas.microsoft.com/office/drawing/2014/main" id="{FC100B84-0CE9-48E3-8D59-2E602EC42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1F970-3158-B4C8-78F7-D91EF512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9538"/>
            <a:ext cx="2743200" cy="246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BDE20F75-37B3-4CBD-9D09-91F29247B8C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4104" name="Picture 10">
            <a:extLst>
              <a:ext uri="{FF2B5EF4-FFF2-40B4-BE49-F238E27FC236}">
                <a16:creationId xmlns:a16="http://schemas.microsoft.com/office/drawing/2014/main" id="{AFA632AB-AD60-92F9-8B93-68FB83E7F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75" r:id="rId4"/>
    <p:sldLayoutId id="2147486432" r:id="rId5"/>
    <p:sldLayoutId id="2147486433" r:id="rId6"/>
    <p:sldLayoutId id="2147486434" r:id="rId7"/>
    <p:sldLayoutId id="2147486435" r:id="rId8"/>
    <p:sldLayoutId id="2147486436" r:id="rId9"/>
    <p:sldLayoutId id="2147486437" r:id="rId10"/>
    <p:sldLayoutId id="2147486438" r:id="rId11"/>
    <p:sldLayoutId id="2147486476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F04BD1A0-F7DB-C59C-8249-0362CC85B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84D4BFB0-402B-958E-E752-9345C1E54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009F3-2631-8ACB-EC64-BC237BD7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id="{6790D7D6-334D-1347-0DC1-80BD3E6D35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id="{7E3E8C84-DF10-EC86-D561-7189E6D6D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id="{68F4273E-0AC8-2725-29EE-C86E25769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AC56-2325-8F85-ADA6-9FEFD8EB5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48D004-B801-4596-96B0-B7048528551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9" r:id="rId1"/>
    <p:sldLayoutId id="2147486440" r:id="rId2"/>
    <p:sldLayoutId id="2147486441" r:id="rId3"/>
    <p:sldLayoutId id="2147486477" r:id="rId4"/>
    <p:sldLayoutId id="2147486442" r:id="rId5"/>
    <p:sldLayoutId id="2147486443" r:id="rId6"/>
    <p:sldLayoutId id="2147486444" r:id="rId7"/>
    <p:sldLayoutId id="2147486445" r:id="rId8"/>
    <p:sldLayoutId id="2147486446" r:id="rId9"/>
    <p:sldLayoutId id="2147486447" r:id="rId10"/>
    <p:sldLayoutId id="2147486448" r:id="rId11"/>
    <p:sldLayoutId id="214748647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8CEB4F63-DFC7-B552-DC17-E14C75AE4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0584965F-CB7F-898F-1E7C-3C8E4564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068B-8328-B7C9-5B5D-EB9CBC131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id="{9663D53D-F494-F4D6-A347-C26B65B96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id="{48CC8243-24C6-607A-92B6-78D7312CC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32C92-C400-7CFA-3B73-768DD2A4D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3B871BD0-B33A-4332-BA47-A3EE7728D32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6152" name="Picture 9">
            <a:extLst>
              <a:ext uri="{FF2B5EF4-FFF2-40B4-BE49-F238E27FC236}">
                <a16:creationId xmlns:a16="http://schemas.microsoft.com/office/drawing/2014/main" id="{76D07D94-07F3-23B2-AD5E-C95573284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49" r:id="rId1"/>
    <p:sldLayoutId id="2147486450" r:id="rId2"/>
    <p:sldLayoutId id="2147486451" r:id="rId3"/>
    <p:sldLayoutId id="2147486479" r:id="rId4"/>
    <p:sldLayoutId id="2147486452" r:id="rId5"/>
    <p:sldLayoutId id="2147486453" r:id="rId6"/>
    <p:sldLayoutId id="2147486454" r:id="rId7"/>
    <p:sldLayoutId id="2147486455" r:id="rId8"/>
    <p:sldLayoutId id="2147486456" r:id="rId9"/>
    <p:sldLayoutId id="2147486457" r:id="rId10"/>
    <p:sldLayoutId id="2147486458" r:id="rId11"/>
    <p:sldLayoutId id="214748648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350B2DFB-F921-A3BD-4166-633D4A62D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0E04E603-3F7E-A7E5-5095-3B056965A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C2487-429A-61C6-09F5-683BA2C2D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id="{8E54DD4E-F98F-7A1D-EE23-84359343C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id="{EE1F7F68-A6CC-9E50-CD4B-58374156B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>
            <a:extLst>
              <a:ext uri="{FF2B5EF4-FFF2-40B4-BE49-F238E27FC236}">
                <a16:creationId xmlns:a16="http://schemas.microsoft.com/office/drawing/2014/main" id="{4A102C35-1351-E297-08DD-C0D2F3808B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7665E-EB2D-1F29-27DF-22C8240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8C01AA-87BC-4F26-A33B-759EEC5B56C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9" r:id="rId1"/>
    <p:sldLayoutId id="2147486460" r:id="rId2"/>
    <p:sldLayoutId id="2147486461" r:id="rId3"/>
    <p:sldLayoutId id="2147486481" r:id="rId4"/>
    <p:sldLayoutId id="2147486462" r:id="rId5"/>
    <p:sldLayoutId id="2147486463" r:id="rId6"/>
    <p:sldLayoutId id="2147486464" r:id="rId7"/>
    <p:sldLayoutId id="2147486465" r:id="rId8"/>
    <p:sldLayoutId id="2147486466" r:id="rId9"/>
    <p:sldLayoutId id="2147486467" r:id="rId10"/>
    <p:sldLayoutId id="2147486468" r:id="rId11"/>
    <p:sldLayoutId id="214748648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086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4" r:id="rId1"/>
    <p:sldLayoutId id="2147486485" r:id="rId2"/>
    <p:sldLayoutId id="2147486486" r:id="rId3"/>
    <p:sldLayoutId id="2147486487" r:id="rId4"/>
    <p:sldLayoutId id="2147486488" r:id="rId5"/>
    <p:sldLayoutId id="2147486489" r:id="rId6"/>
    <p:sldLayoutId id="2147486490" r:id="rId7"/>
    <p:sldLayoutId id="2147486491" r:id="rId8"/>
    <p:sldLayoutId id="2147486492" r:id="rId9"/>
    <p:sldLayoutId id="2147486493" r:id="rId10"/>
    <p:sldLayoutId id="2147486494" r:id="rId11"/>
    <p:sldLayoutId id="2147486495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1460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97" r:id="rId1"/>
    <p:sldLayoutId id="2147486498" r:id="rId2"/>
    <p:sldLayoutId id="2147486499" r:id="rId3"/>
    <p:sldLayoutId id="2147486500" r:id="rId4"/>
    <p:sldLayoutId id="2147486501" r:id="rId5"/>
    <p:sldLayoutId id="2147486502" r:id="rId6"/>
    <p:sldLayoutId id="2147486503" r:id="rId7"/>
    <p:sldLayoutId id="2147486504" r:id="rId8"/>
    <p:sldLayoutId id="2147486505" r:id="rId9"/>
    <p:sldLayoutId id="2147486506" r:id="rId10"/>
    <p:sldLayoutId id="2147486507" r:id="rId11"/>
    <p:sldLayoutId id="214748650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803705919?app_id=122963" TargetMode="Externa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econnected.esafety.gov.au/topic-library/computer-basics-for-beginners/what-is-a-smartphon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econnected.esafety.gov.au/pluginfile.php/26874/mod_resource/content/4/Android_phone_Set_up_BeConnected_t12_c2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lliot@wacoss.org.au" TargetMode="External"/><Relationship Id="rId4" Type="http://schemas.openxmlformats.org/officeDocument/2006/relationships/hyperlink" Target="https://beconnected.esafety.gov.au/pluginfile.php/26670/mod_resource/content/3/iPhone_Set_up_BeConnected_t11_c2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7926998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econnected.esafety.gov.au/pluginfile.php/26874/mod_resource/content/4/Android_phone_Set_up_BeConnected_t12_c2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beconnected.esafety.gov.au/pluginfile.php/26670/mod_resource/content/3/iPhone_Set_up_BeConnected_t11_c2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DFEDC6A-CB56-12C1-39C2-8E6D897A2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1244" y="4320439"/>
            <a:ext cx="9204960" cy="1361354"/>
          </a:xfrm>
        </p:spPr>
        <p:txBody>
          <a:bodyPr/>
          <a:lstStyle/>
          <a:p>
            <a:pPr eaLnBrk="1" hangingPunct="1"/>
            <a: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Digital Skills Training - Smartphones</a:t>
            </a:r>
            <a:b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AU" sz="4400" noProof="0" dirty="0">
                <a:cs typeface="Arial" panose="020B0604020202020204" pitchFamily="34" charset="0"/>
              </a:rPr>
              <a:t>Community Champions Program </a:t>
            </a: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C0E9410B-5ACC-66C1-6630-1BE6902C3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6484" y="5657850"/>
            <a:ext cx="4987145" cy="555625"/>
          </a:xfrm>
        </p:spPr>
        <p:txBody>
          <a:bodyPr/>
          <a:lstStyle/>
          <a:p>
            <a:pPr eaLnBrk="1" hangingPunct="1"/>
            <a:r>
              <a:rPr lang="en-AU" i="1" noProof="0" dirty="0">
                <a:latin typeface="+mj-lt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3AF11155-EE0D-59CE-D684-31243613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4955041" cy="221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0BBB8E80-B9DD-B42C-FBBE-C0ED0D60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AED33FA3-139A-890C-2B90-383038A3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8A804-3F29-167E-F2B0-9D2DBBA1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 safe online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C74666-8C23-5A43-C5A7-0EB8D0BAB9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1F27C-E1A8-33C3-C4C2-77750F6A8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10</a:t>
            </a:fld>
            <a:endParaRPr lang="en-AU" altLang="en-US"/>
          </a:p>
        </p:txBody>
      </p:sp>
      <p:pic>
        <p:nvPicPr>
          <p:cNvPr id="9" name="Online Media 8" title="Video: Connecting safely online">
            <a:hlinkClick r:id="" action="ppaction://media"/>
            <a:extLst>
              <a:ext uri="{FF2B5EF4-FFF2-40B4-BE49-F238E27FC236}">
                <a16:creationId xmlns:a16="http://schemas.microsoft.com/office/drawing/2014/main" id="{87CB46EB-0385-414C-4D95-B12C5162D90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83556" y="1319572"/>
            <a:ext cx="8624888" cy="485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0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94D48-2CF7-098E-461E-45E80427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Before I go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DE890-9B49-071F-9522-E8A83F631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2854"/>
          </a:xfrm>
        </p:spPr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chemeClr val="tx1"/>
                </a:solidFill>
              </a:rPr>
              <a:t>Check if you can do the following:</a:t>
            </a:r>
          </a:p>
          <a:p>
            <a:r>
              <a:rPr lang="en-AU" b="1" dirty="0">
                <a:solidFill>
                  <a:schemeClr val="tx1"/>
                </a:solidFill>
              </a:rPr>
              <a:t>Power and charging</a:t>
            </a:r>
          </a:p>
          <a:p>
            <a:pPr lvl="1"/>
            <a:r>
              <a:rPr lang="en-AU" dirty="0">
                <a:solidFill>
                  <a:schemeClr val="tx1"/>
                </a:solidFill>
              </a:rPr>
              <a:t>Turn on a phone</a:t>
            </a:r>
          </a:p>
          <a:p>
            <a:pPr lvl="1"/>
            <a:r>
              <a:rPr lang="en-AU" dirty="0">
                <a:solidFill>
                  <a:schemeClr val="tx1"/>
                </a:solidFill>
              </a:rPr>
              <a:t>Charge it</a:t>
            </a:r>
          </a:p>
          <a:p>
            <a:r>
              <a:rPr lang="en-AU" b="1" dirty="0">
                <a:solidFill>
                  <a:schemeClr val="tx1"/>
                </a:solidFill>
              </a:rPr>
              <a:t>Communication</a:t>
            </a:r>
          </a:p>
          <a:p>
            <a:pPr lvl="1"/>
            <a:r>
              <a:rPr lang="en-AU" dirty="0">
                <a:solidFill>
                  <a:schemeClr val="tx1"/>
                </a:solidFill>
              </a:rPr>
              <a:t>Make and answer calls</a:t>
            </a:r>
          </a:p>
          <a:p>
            <a:pPr lvl="1"/>
            <a:r>
              <a:rPr lang="en-AU" dirty="0">
                <a:solidFill>
                  <a:schemeClr val="tx1"/>
                </a:solidFill>
              </a:rPr>
              <a:t>Send and read text messages</a:t>
            </a:r>
          </a:p>
          <a:p>
            <a:r>
              <a:rPr lang="en-AU" b="1" dirty="0">
                <a:solidFill>
                  <a:schemeClr val="tx1"/>
                </a:solidFill>
              </a:rPr>
              <a:t>Connect</a:t>
            </a:r>
          </a:p>
          <a:p>
            <a:pPr lvl="1"/>
            <a:r>
              <a:rPr lang="en-AU" dirty="0">
                <a:solidFill>
                  <a:schemeClr val="tx1"/>
                </a:solidFill>
              </a:rPr>
              <a:t>Turn on/off mobile data</a:t>
            </a:r>
          </a:p>
          <a:p>
            <a:pPr lvl="1"/>
            <a:r>
              <a:rPr lang="en-AU" dirty="0">
                <a:solidFill>
                  <a:schemeClr val="tx1"/>
                </a:solidFill>
              </a:rPr>
              <a:t>Connect to Wi-Fi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D68EB2-3CFF-7E11-8E14-27FA082293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48400"/>
            <a:ext cx="7526338" cy="244475"/>
          </a:xfrm>
        </p:spPr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8800B-0E67-F514-9FE0-9ED9A821A7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11</a:t>
            </a:fld>
            <a:endParaRPr lang="en-AU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F58DA-A1D9-AE18-FAC7-3DC61DFA9DBF}"/>
              </a:ext>
            </a:extLst>
          </p:cNvPr>
          <p:cNvSpPr txBox="1"/>
          <p:nvPr/>
        </p:nvSpPr>
        <p:spPr>
          <a:xfrm>
            <a:off x="5780314" y="2218040"/>
            <a:ext cx="6757516" cy="2498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Apps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Find apps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Download apps (banking, maps)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Take a photo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Find the internet browser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Set an alarm or reminder</a:t>
            </a:r>
            <a:endParaRPr lang="en-AU" sz="2400" dirty="0">
              <a:latin typeface="Kanit"/>
            </a:endParaRPr>
          </a:p>
        </p:txBody>
      </p:sp>
    </p:spTree>
    <p:extLst>
      <p:ext uri="{BB962C8B-B14F-4D97-AF65-F5344CB8AC3E}">
        <p14:creationId xmlns:p14="http://schemas.microsoft.com/office/powerpoint/2010/main" val="1251976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E9A1-E33D-B5B1-7E52-A3533116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Let’s 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2C49C-9A06-DDB0-0CBD-FBEB190B2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183" y="1787525"/>
            <a:ext cx="5468815" cy="4055714"/>
          </a:xfrm>
        </p:spPr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dirty="0">
                <a:solidFill>
                  <a:srgbClr val="242424"/>
                </a:solidFill>
                <a:effectLst/>
                <a:latin typeface="+mj-lt"/>
              </a:rPr>
              <a:t>What is the first thing to do when setting up a new smartphone?</a:t>
            </a:r>
            <a:endParaRPr lang="en-US" sz="2000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a) Downloading apps</a:t>
            </a: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b) Charging the phone</a:t>
            </a: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c) Turning on the phone and following the setup instructions</a:t>
            </a: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d) Making a call</a:t>
            </a: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dirty="0">
                <a:solidFill>
                  <a:srgbClr val="242424"/>
                </a:solidFill>
                <a:effectLst/>
                <a:latin typeface="+mj-lt"/>
              </a:rPr>
              <a:t>Why is it important to use the correct charger for your smartphone?</a:t>
            </a:r>
            <a:endParaRPr lang="en-US" sz="2000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a) To avoid damaging the battery</a:t>
            </a: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b) To charge the phone faster</a:t>
            </a: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c) To make the phone look good</a:t>
            </a: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d) To save money</a:t>
            </a:r>
            <a:endParaRPr lang="en-AU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616AF2-D261-C2A0-254E-23159DF7F6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3BAA7C-22D8-37A1-9A9F-123AF36F4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12</a:t>
            </a:fld>
            <a:endParaRPr lang="en-AU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CC44D-0132-0B9A-D920-E14DE9CC7F75}"/>
              </a:ext>
            </a:extLst>
          </p:cNvPr>
          <p:cNvSpPr txBox="1"/>
          <p:nvPr/>
        </p:nvSpPr>
        <p:spPr>
          <a:xfrm>
            <a:off x="5854998" y="1690688"/>
            <a:ext cx="6096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42424"/>
                </a:solidFill>
                <a:latin typeface="+mn-lt"/>
              </a:rPr>
              <a:t>3. </a:t>
            </a:r>
            <a:r>
              <a:rPr lang="en-US" sz="2000" b="1" i="0" dirty="0">
                <a:solidFill>
                  <a:srgbClr val="242424"/>
                </a:solidFill>
                <a:effectLst/>
                <a:latin typeface="+mn-lt"/>
              </a:rPr>
              <a:t>What should you do if you receive a suspicious message or email?</a:t>
            </a:r>
            <a:endParaRPr lang="en-US" sz="20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242424"/>
                </a:solidFill>
                <a:effectLst/>
                <a:latin typeface="+mn-lt"/>
              </a:rPr>
              <a:t>a) Ignore it</a:t>
            </a: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242424"/>
                </a:solidFill>
                <a:effectLst/>
                <a:latin typeface="+mn-lt"/>
              </a:rPr>
              <a:t>b) Click on any links to see what it is</a:t>
            </a: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242424"/>
                </a:solidFill>
                <a:effectLst/>
                <a:latin typeface="+mn-lt"/>
              </a:rPr>
              <a:t>c) Report it and delete it</a:t>
            </a: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242424"/>
                </a:solidFill>
                <a:effectLst/>
                <a:latin typeface="+mn-lt"/>
              </a:rPr>
              <a:t>d) Forward it to friends</a:t>
            </a: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endParaRPr lang="en-US" sz="20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en-US" sz="2000" b="1" i="0" dirty="0">
                <a:solidFill>
                  <a:srgbClr val="242424"/>
                </a:solidFill>
                <a:effectLst/>
                <a:latin typeface="+mn-lt"/>
              </a:rPr>
              <a:t>4. How can you keep your personal information safe on your smartphone?</a:t>
            </a:r>
            <a:endParaRPr lang="en-US" sz="20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242424"/>
                </a:solidFill>
                <a:effectLst/>
                <a:latin typeface="+mn-lt"/>
              </a:rPr>
              <a:t>a) Share it with trusted friends</a:t>
            </a: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242424"/>
                </a:solidFill>
                <a:effectLst/>
                <a:latin typeface="+mn-lt"/>
              </a:rPr>
              <a:t>b) Keep it private and use strong passwords</a:t>
            </a: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242424"/>
                </a:solidFill>
                <a:effectLst/>
                <a:latin typeface="+mn-lt"/>
              </a:rPr>
              <a:t>c) Post it on social media</a:t>
            </a: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242424"/>
                </a:solidFill>
                <a:effectLst/>
                <a:latin typeface="+mn-lt"/>
              </a:rPr>
              <a:t>d) Write it down and keep it in your wallet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n-A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950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7FD3B-198B-5251-643C-1A6A46AEF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D4904-2C71-3A6F-1013-08F947C3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228138" cy="810532"/>
          </a:xfrm>
        </p:spPr>
        <p:txBody>
          <a:bodyPr/>
          <a:lstStyle/>
          <a:p>
            <a:r>
              <a:rPr lang="en-AU" dirty="0"/>
              <a:t>Session overview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972D7-2BED-32E5-2284-993548669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4057"/>
            <a:ext cx="10515600" cy="4034518"/>
          </a:xfrm>
        </p:spPr>
        <p:txBody>
          <a:bodyPr/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Understand the basic functions of a smartphone.</a:t>
            </a: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42424"/>
                </a:solidFill>
                <a:latin typeface="+mj-lt"/>
              </a:rPr>
              <a:t>	</a:t>
            </a: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Learn what a smartphone is and its primary uses.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Get started with your smartphone</a:t>
            </a:r>
            <a:r>
              <a:rPr lang="en-US" dirty="0">
                <a:solidFill>
                  <a:srgbClr val="242424"/>
                </a:solidFill>
                <a:latin typeface="+mj-lt"/>
              </a:rPr>
              <a:t>.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	Learn how to charge, turn on, and set up your device.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Navigate and use your smartphone safely</a:t>
            </a:r>
            <a:r>
              <a:rPr lang="en-US" dirty="0">
                <a:solidFill>
                  <a:srgbClr val="242424"/>
                </a:solidFill>
                <a:latin typeface="+mj-lt"/>
              </a:rPr>
              <a:t>.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	Learn how to use basic features and stay safe online.</a:t>
            </a:r>
            <a:endParaRPr lang="en-US" dirty="0">
              <a:solidFill>
                <a:srgbClr val="242424"/>
              </a:solidFill>
              <a:latin typeface="+mj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Want more information?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Read the hand out, or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go to: </a:t>
            </a:r>
            <a:r>
              <a:rPr lang="en-AU" dirty="0">
                <a:latin typeface="+mj-lt"/>
                <a:hlinkClick r:id="rId3"/>
              </a:rPr>
              <a:t>https://beconnected.esafety.gov.au/topic-library/computer-basics-for-beginners/what-is-a-smartphone</a:t>
            </a:r>
            <a:r>
              <a:rPr lang="en-AU" dirty="0">
                <a:latin typeface="+mj-lt"/>
              </a:rPr>
              <a:t>,</a:t>
            </a:r>
            <a:r>
              <a:rPr lang="en-US" dirty="0">
                <a:solidFill>
                  <a:srgbClr val="242424"/>
                </a:solidFill>
                <a:latin typeface="+mj-lt"/>
              </a:rPr>
              <a:t> or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42424"/>
                </a:solidFill>
                <a:latin typeface="+mj-lt"/>
              </a:rPr>
              <a:t>Google “Be Connected get to know your smartphone”</a:t>
            </a:r>
            <a:endParaRPr lang="en-AU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820FA-2D1E-4BA4-B966-AB7B02B128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01025"/>
            <a:ext cx="7526338" cy="244475"/>
          </a:xfrm>
        </p:spPr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6C795-F0B5-72DC-462D-8B817CBA51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13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4077758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35451-C1F4-2245-FC37-F6235C99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 you!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D47B1-5079-75EC-1E69-AD9B3463BD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266CA-4A4E-2633-F0F6-7D8A7F02CF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979563-BAC4-43CF-AF63-937BB8B82500}" type="slidenum">
              <a:rPr lang="en-AU" altLang="en-US" smtClean="0"/>
              <a:pPr>
                <a:defRPr/>
              </a:pPr>
              <a:t>14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08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0EA51-1B99-F4A6-B498-EE077FF86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99" y="339725"/>
            <a:ext cx="9797143" cy="819796"/>
          </a:xfrm>
        </p:spPr>
        <p:txBody>
          <a:bodyPr/>
          <a:lstStyle/>
          <a:p>
            <a:r>
              <a:rPr lang="en-AU" dirty="0"/>
              <a:t>Trainer Notes: Introduction to a smart phone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29D86-7F31-C45E-DB6C-3610DF3BF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9521"/>
            <a:ext cx="10515600" cy="480274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242424"/>
                </a:solidFill>
                <a:effectLst/>
              </a:rPr>
              <a:t>Print these handouts for participants: 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>
                <a:hlinkClick r:id="rId3"/>
              </a:rPr>
              <a:t>Getting setup with your smart phone (Android)</a:t>
            </a:r>
            <a:endParaRPr lang="en-AU" dirty="0"/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>
                <a:hlinkClick r:id="rId4"/>
              </a:rPr>
              <a:t>Getting setup with your smart phone (iPhone)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42424"/>
                </a:solidFill>
              </a:rPr>
              <a:t>Print a single copy of these slides with the notes section for you to use when presenting.</a:t>
            </a:r>
            <a:endParaRPr lang="en-US" sz="1000" b="0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Read</a:t>
            </a:r>
            <a:r>
              <a:rPr lang="en-US" dirty="0">
                <a:solidFill>
                  <a:srgbClr val="242424"/>
                </a:solidFill>
              </a:rPr>
              <a:t>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42424"/>
                </a:solidFill>
              </a:rPr>
              <a:t>T</a:t>
            </a:r>
            <a:r>
              <a:rPr lang="en-US" b="0" i="0" dirty="0">
                <a:solidFill>
                  <a:srgbClr val="242424"/>
                </a:solidFill>
                <a:effectLst/>
              </a:rPr>
              <a:t>hrough the slides, and make sure you are familiar with the content,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42424"/>
                </a:solidFill>
              </a:rPr>
              <a:t>The handout for participants.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242424"/>
                </a:solidFill>
                <a:effectLst/>
              </a:rPr>
              <a:t>Get in touch with Elliot </a:t>
            </a:r>
            <a:r>
              <a:rPr lang="en-US" b="0" i="0" dirty="0">
                <a:solidFill>
                  <a:srgbClr val="242424"/>
                </a:solidFill>
                <a:effectLst/>
                <a:hlinkClick r:id="rId5"/>
              </a:rPr>
              <a:t>Elliot@wacoss.</a:t>
            </a:r>
            <a:r>
              <a:rPr lang="en-US" dirty="0">
                <a:solidFill>
                  <a:srgbClr val="242424"/>
                </a:solidFill>
                <a:hlinkClick r:id="rId5"/>
              </a:rPr>
              <a:t>org.au</a:t>
            </a:r>
            <a:r>
              <a:rPr lang="en-US" dirty="0">
                <a:solidFill>
                  <a:srgbClr val="242424"/>
                </a:solidFill>
              </a:rPr>
              <a:t> before the session if you have any questions.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242424"/>
                </a:solidFill>
                <a:effectLst/>
              </a:rPr>
              <a:t>Remove/hide this slide before presenting and update the time/date of the next session on the final slide.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9C934-E96B-3F9D-5B19-BC6B94CED5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56859-7EA4-E88F-90FB-2C2CAF2595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4250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41" name="Rectangle 2664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6D4D2F7F-AD9E-BF07-977B-1D817A813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8737384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AU" sz="4200" noProof="0" dirty="0">
                <a:solidFill>
                  <a:schemeClr val="tx1"/>
                </a:solidFill>
              </a:rPr>
              <a:t>Acknowledgement of Country</a:t>
            </a:r>
          </a:p>
        </p:txBody>
      </p:sp>
      <p:sp>
        <p:nvSpPr>
          <p:cNvPr id="2664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6629" name="TextBox 4">
            <a:extLst>
              <a:ext uri="{FF2B5EF4-FFF2-40B4-BE49-F238E27FC236}">
                <a16:creationId xmlns:a16="http://schemas.microsoft.com/office/drawing/2014/main" id="{573821E4-F548-7AF5-2806-BE4DBE68C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" y="2910066"/>
            <a:ext cx="11406777" cy="29756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lnSpcReduction="1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>
                <a:solidFill>
                  <a:schemeClr val="tx1"/>
                </a:solidFill>
                <a:latin typeface="+mn-lt"/>
              </a:rPr>
              <a:t>We know we are on Aboriginal land. We respect Aboriginal people from this land.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>
                <a:solidFill>
                  <a:schemeClr val="tx1"/>
                </a:solidFill>
                <a:latin typeface="+mn-lt"/>
              </a:rPr>
              <a:t>Aboriginal people have lived on this land for many years.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>
                <a:solidFill>
                  <a:schemeClr val="tx1"/>
                </a:solidFill>
                <a:latin typeface="+mn-lt"/>
              </a:rPr>
              <a:t>We respect all Aboriginal people and their Elders.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>
                <a:solidFill>
                  <a:schemeClr val="tx1"/>
                </a:solidFill>
                <a:latin typeface="+mn-lt"/>
              </a:rPr>
              <a:t>We can learn a lot from their stories.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>
                <a:solidFill>
                  <a:schemeClr val="tx1"/>
                </a:solidFill>
                <a:latin typeface="+mn-lt"/>
              </a:rPr>
              <a:t>This land always was and always will be Aboriginal land.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1A823-3BBB-8912-3AD6-BF490D5B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wrap="square" anchor="b">
            <a:normAutofit/>
          </a:bodyPr>
          <a:lstStyle/>
          <a:p>
            <a:r>
              <a:rPr lang="en-AU" dirty="0">
                <a:solidFill>
                  <a:srgbClr val="1962B2"/>
                </a:solidFill>
              </a:rPr>
              <a:t>Introduction to a smart phone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E568F-B62A-2BBF-D37B-3FC12970E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wrap="square" anchor="t">
            <a:normAutofit/>
          </a:bodyPr>
          <a:lstStyle/>
          <a:p>
            <a:r>
              <a:rPr lang="en-AU" dirty="0"/>
              <a:t>WA Digital Inclusion Project</a:t>
            </a:r>
          </a:p>
        </p:txBody>
      </p:sp>
    </p:spTree>
    <p:extLst>
      <p:ext uri="{BB962C8B-B14F-4D97-AF65-F5344CB8AC3E}">
        <p14:creationId xmlns:p14="http://schemas.microsoft.com/office/powerpoint/2010/main" val="305471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4FA4C-9D89-829B-1432-A8354E180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9D8DA-66B8-A779-65BF-432A80E5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Session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B44BA-53C4-6430-CF8F-50FDECA10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This session will cover: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Understand the basic functions of a smartphone</a:t>
            </a:r>
            <a:r>
              <a:rPr lang="en-US" dirty="0">
                <a:solidFill>
                  <a:srgbClr val="242424"/>
                </a:solidFill>
                <a:latin typeface="+mj-lt"/>
              </a:rPr>
              <a:t>.</a:t>
            </a: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</a:p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dirty="0">
                <a:solidFill>
                  <a:srgbClr val="242424"/>
                </a:solidFill>
                <a:latin typeface="+mj-lt"/>
              </a:rPr>
              <a:t>	</a:t>
            </a: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Learn what a smartphone is and its main uses.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Get started with your smartphone</a:t>
            </a:r>
            <a:r>
              <a:rPr lang="en-US" dirty="0">
                <a:solidFill>
                  <a:srgbClr val="242424"/>
                </a:solidFill>
                <a:latin typeface="+mj-lt"/>
              </a:rPr>
              <a:t>.</a:t>
            </a:r>
          </a:p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	Learn how to charge, turn on, and set up your smartphone.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Navigate and use your smartphone safely</a:t>
            </a:r>
            <a:r>
              <a:rPr lang="en-US" dirty="0">
                <a:solidFill>
                  <a:srgbClr val="242424"/>
                </a:solidFill>
                <a:latin typeface="+mj-lt"/>
              </a:rPr>
              <a:t>.</a:t>
            </a:r>
          </a:p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	Learn how to use basic features and stay safe online.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42251F-3E52-6350-3400-75638D3B1D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D5535-780A-1309-4E9B-D0EC3E0A5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1691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BB17E-A907-CEDE-56D6-A0EED172E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B3C03-9D64-C4C1-A2D5-4ABCB9E2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21" y="2766218"/>
            <a:ext cx="9228138" cy="1325563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AU" sz="5400" noProof="0" dirty="0"/>
              <a:t>Introductions</a:t>
            </a:r>
          </a:p>
        </p:txBody>
      </p:sp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id="{A567143E-E984-B903-E19A-85B35B038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8388" y="1825625"/>
            <a:ext cx="3929223" cy="3929223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D7BD08FA-5BFF-23D8-26E6-824185D3DE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57681-EFD8-D7B8-C071-CF2EF02EFE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fld id="{C4C527D1-A219-4ED2-A5FE-8036C7832E50}" type="slidenum">
              <a:rPr lang="en-AU" altLang="en-US" kern="1200" noProof="0">
                <a:latin typeface="Kanit" charset="-34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6</a:t>
            </a:fld>
            <a:endParaRPr lang="en-AU" altLang="en-US" kern="1200" noProof="0">
              <a:latin typeface="Kanit" charset="-3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0B5F0-EF8C-CA4F-8F2D-6E8D60AE7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83011"/>
            <a:ext cx="5257800" cy="1325564"/>
          </a:xfrm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Introduce yourself to the group.</a:t>
            </a:r>
          </a:p>
          <a:p>
            <a:r>
              <a:rPr lang="en-AU" dirty="0">
                <a:solidFill>
                  <a:schemeClr val="tx1"/>
                </a:solidFill>
              </a:rPr>
              <a:t>Tell them one interesting fact that they might not know about you!</a:t>
            </a:r>
          </a:p>
        </p:txBody>
      </p:sp>
    </p:spTree>
    <p:extLst>
      <p:ext uri="{BB962C8B-B14F-4D97-AF65-F5344CB8AC3E}">
        <p14:creationId xmlns:p14="http://schemas.microsoft.com/office/powerpoint/2010/main" val="65480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2B9AA-A1AC-9004-27B6-3D8423D88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Understanding Smart Phones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049FAD-EDA8-1BD4-7B76-D1B9D4B6FF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81A4E-C214-3666-F2DD-2A8FE2A74A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7</a:t>
            </a:fld>
            <a:endParaRPr lang="en-AU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568DE-44D0-AA67-875C-72FC7F613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Watch this video:</a:t>
            </a:r>
          </a:p>
          <a:p>
            <a:pPr marL="0" indent="0">
              <a:buNone/>
            </a:pPr>
            <a:r>
              <a:rPr lang="en-AU" dirty="0">
                <a:hlinkClick r:id="rId3"/>
              </a:rPr>
              <a:t>https://vimeo.com/879269983</a:t>
            </a:r>
            <a:r>
              <a:rPr lang="en-AU" dirty="0"/>
              <a:t> </a:t>
            </a:r>
          </a:p>
          <a:p>
            <a:pPr marL="0" indent="0">
              <a:buNone/>
            </a:pPr>
            <a:r>
              <a:rPr lang="en-AU" dirty="0">
                <a:solidFill>
                  <a:schemeClr val="tx1"/>
                </a:solidFill>
              </a:rPr>
              <a:t>What is a smart phone and what might you use one for?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842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40E1-95E2-239C-966E-4C7BD0CB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Getting started with a smart phone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C33CE-6277-BF19-A961-C8E26001F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3282950"/>
          </a:xfrm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Charging your smart phone</a:t>
            </a:r>
          </a:p>
          <a:p>
            <a:r>
              <a:rPr lang="en-AU" dirty="0">
                <a:solidFill>
                  <a:schemeClr val="tx1"/>
                </a:solidFill>
              </a:rPr>
              <a:t>Turning on your smart phone</a:t>
            </a:r>
          </a:p>
          <a:p>
            <a:r>
              <a:rPr lang="en-AU" dirty="0">
                <a:solidFill>
                  <a:schemeClr val="tx1"/>
                </a:solidFill>
              </a:rPr>
              <a:t>Setting up your phone</a:t>
            </a:r>
          </a:p>
          <a:p>
            <a:r>
              <a:rPr lang="en-AU" dirty="0">
                <a:hlinkClick r:id="rId3"/>
              </a:rPr>
              <a:t>Getting setup with your smart phone (Android)</a:t>
            </a:r>
            <a:endParaRPr lang="en-AU" dirty="0"/>
          </a:p>
          <a:p>
            <a:r>
              <a:rPr lang="en-AU" dirty="0">
                <a:hlinkClick r:id="rId4"/>
              </a:rPr>
              <a:t>Getting setup with your smart phone (iPhone)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6FEA38-7CE9-C5F5-CD03-3DCE63669B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06D1D-D846-E2AC-F726-3B6B3F187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8</a:t>
            </a:fld>
            <a:endParaRPr lang="en-AU" altLang="en-US"/>
          </a:p>
        </p:txBody>
      </p:sp>
      <p:pic>
        <p:nvPicPr>
          <p:cNvPr id="7" name="Picture 6" descr="Mobile phone and text message bubbles">
            <a:extLst>
              <a:ext uri="{FF2B5EF4-FFF2-40B4-BE49-F238E27FC236}">
                <a16:creationId xmlns:a16="http://schemas.microsoft.com/office/drawing/2014/main" id="{46686DBA-E513-7615-9653-05030F617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995" y="1329069"/>
            <a:ext cx="5497034" cy="48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95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37548-7CC8-6892-0612-921BEEDBE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D9BB6-6CA3-602B-D9FD-E923C8E7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Navigating your phone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E47CA-1655-9D16-9213-6075F1C7F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328295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  <a:p>
            <a:r>
              <a:rPr lang="en-AU" dirty="0">
                <a:solidFill>
                  <a:schemeClr val="tx1"/>
                </a:solidFill>
              </a:rPr>
              <a:t>Home Screen</a:t>
            </a:r>
          </a:p>
          <a:p>
            <a:r>
              <a:rPr lang="en-AU" dirty="0">
                <a:solidFill>
                  <a:schemeClr val="tx1"/>
                </a:solidFill>
              </a:rPr>
              <a:t>Apps</a:t>
            </a:r>
          </a:p>
          <a:p>
            <a:r>
              <a:rPr lang="en-AU" dirty="0">
                <a:solidFill>
                  <a:schemeClr val="tx1"/>
                </a:solidFill>
              </a:rPr>
              <a:t>Texts and messaging</a:t>
            </a:r>
          </a:p>
          <a:p>
            <a:r>
              <a:rPr lang="en-AU" dirty="0">
                <a:solidFill>
                  <a:schemeClr val="tx1"/>
                </a:solidFill>
              </a:rPr>
              <a:t>Making and receiving calls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7E0347-53E2-A484-3E7F-3758379DA3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F90D3-88D4-D27D-7B26-F67F304083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9</a:t>
            </a:fld>
            <a:endParaRPr lang="en-AU" altLang="en-US"/>
          </a:p>
        </p:txBody>
      </p:sp>
      <p:pic>
        <p:nvPicPr>
          <p:cNvPr id="7" name="Picture 6" descr="A cell phone with a screen&#10;&#10;AI-generated content may be incorrect.">
            <a:extLst>
              <a:ext uri="{FF2B5EF4-FFF2-40B4-BE49-F238E27FC236}">
                <a16:creationId xmlns:a16="http://schemas.microsoft.com/office/drawing/2014/main" id="{22F30DA6-A9F3-E24A-5DF0-D3B3B6344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274" y="1980166"/>
            <a:ext cx="3282950" cy="328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23708"/>
      </p:ext>
    </p:extLst>
  </p:cSld>
  <p:clrMapOvr>
    <a:masterClrMapping/>
  </p:clrMapOvr>
</p:sld>
</file>

<file path=ppt/theme/theme1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P_blu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P_gradi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P_blue_noacknowledg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P_white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P_gradient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c45243-29f6-4a1c-995b-35ed14ae441a" xsi:nil="true"/>
    <lcf76f155ced4ddcb4097134ff3c332f xmlns="5e5d6256-5200-4c34-82a9-8b0b259790ba">
      <Terms xmlns="http://schemas.microsoft.com/office/infopath/2007/PartnerControls"/>
    </lcf76f155ced4ddcb4097134ff3c332f>
    <_Flow_SignoffStatus xmlns="5e5d6256-5200-4c34-82a9-8b0b259790b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0F04F5F537047B9E859B809FC98B2" ma:contentTypeVersion="18" ma:contentTypeDescription="Create a new document." ma:contentTypeScope="" ma:versionID="02c8d07715d2272605e295f54e772d67">
  <xsd:schema xmlns:xsd="http://www.w3.org/2001/XMLSchema" xmlns:xs="http://www.w3.org/2001/XMLSchema" xmlns:p="http://schemas.microsoft.com/office/2006/metadata/properties" xmlns:ns2="5e5d6256-5200-4c34-82a9-8b0b259790ba" xmlns:ns3="2cc45243-29f6-4a1c-995b-35ed14ae441a" targetNamespace="http://schemas.microsoft.com/office/2006/metadata/properties" ma:root="true" ma:fieldsID="b51ffc1035a5bdef39916f06e29bf83c" ns2:_="" ns3:_="">
    <xsd:import namespace="5e5d6256-5200-4c34-82a9-8b0b259790ba"/>
    <xsd:import namespace="2cc45243-29f6-4a1c-995b-35ed14ae44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d6256-5200-4c34-82a9-8b0b25979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ccae8d7-56e3-403a-a6d6-462ef12788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45243-29f6-4a1c-995b-35ed14ae441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0f9f4e8-ea84-464f-93d8-2b64c6f0791b}" ma:internalName="TaxCatchAll" ma:showField="CatchAllData" ma:web="2cc45243-29f6-4a1c-995b-35ed14ae44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ADD637-72AA-4E29-AB6E-D5602DBF52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9569AC-AAA1-4894-B091-0BBF6F46BA81}">
  <ds:schemaRefs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5e5d6256-5200-4c34-82a9-8b0b259790ba"/>
    <ds:schemaRef ds:uri="2cc45243-29f6-4a1c-995b-35ed14ae441a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A31F3771-7C5C-4B24-A550-08E426A424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d6256-5200-4c34-82a9-8b0b259790ba"/>
    <ds:schemaRef ds:uri="2cc45243-29f6-4a1c-995b-35ed14ae4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1947</Words>
  <Application>Microsoft Office PowerPoint</Application>
  <PresentationFormat>Widescreen</PresentationFormat>
  <Paragraphs>221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Kanit</vt:lpstr>
      <vt:lpstr>Aptos</vt:lpstr>
      <vt:lpstr>Calibri</vt:lpstr>
      <vt:lpstr>Arial</vt:lpstr>
      <vt:lpstr>DIP_white</vt:lpstr>
      <vt:lpstr>1_DIP_blue</vt:lpstr>
      <vt:lpstr>3_DIP_gradient</vt:lpstr>
      <vt:lpstr>2_DIP_blue_noacknowledgment</vt:lpstr>
      <vt:lpstr>1_DIP_white_noacknowledgement</vt:lpstr>
      <vt:lpstr>2_DIP_gradient_noacknowledgement</vt:lpstr>
      <vt:lpstr>DIP_white</vt:lpstr>
      <vt:lpstr>1_DIP_white</vt:lpstr>
      <vt:lpstr>2_DIP_white</vt:lpstr>
      <vt:lpstr>Digital Skills Training - Smartphones Community Champions Program </vt:lpstr>
      <vt:lpstr>Trainer Notes: Introduction to a smart phone</vt:lpstr>
      <vt:lpstr>Acknowledgement of Country</vt:lpstr>
      <vt:lpstr>Introduction to a smart phone</vt:lpstr>
      <vt:lpstr>Session overview</vt:lpstr>
      <vt:lpstr>Introductions</vt:lpstr>
      <vt:lpstr>Understanding Smart Phones</vt:lpstr>
      <vt:lpstr>Getting started with a smart phone</vt:lpstr>
      <vt:lpstr>Navigating your phone</vt:lpstr>
      <vt:lpstr>Be safe online</vt:lpstr>
      <vt:lpstr>Before I go </vt:lpstr>
      <vt:lpstr>Let’s discuss</vt:lpstr>
      <vt:lpstr>Session overview recap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2025-04-28T03:13:32Z</dcterms:created>
  <dcterms:modified xsi:type="dcterms:W3CDTF">2025-09-18T04:34:29Z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0x01010071F0F04F5F537047B9E859B809FC98B2</vt:lpwstr>
  </property>
  <property fmtid="{D5CDD505-2E9C-101B-9397-08002B2CF9AE}" pid="3" name="MediaServiceImageTags">
    <vt:lpwstr/>
  </property>
</Properties>
</file>