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  <p:sldMasterId id="2147486496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541" r:id="rId14"/>
    <p:sldId id="307" r:id="rId15"/>
    <p:sldId id="542" r:id="rId16"/>
    <p:sldId id="553" r:id="rId17"/>
    <p:sldId id="552" r:id="rId18"/>
    <p:sldId id="544" r:id="rId19"/>
    <p:sldId id="545" r:id="rId20"/>
    <p:sldId id="548" r:id="rId21"/>
    <p:sldId id="547" r:id="rId22"/>
    <p:sldId id="568" r:id="rId23"/>
    <p:sldId id="550" r:id="rId24"/>
    <p:sldId id="549" r:id="rId25"/>
    <p:sldId id="573" r:id="rId26"/>
  </p:sldIdLst>
  <p:sldSz cx="12192000" cy="6858000"/>
  <p:notesSz cx="6797675" cy="9926638"/>
  <p:embeddedFontLst>
    <p:embeddedFont>
      <p:font typeface="Kanit" panose="020B0604020202020204" charset="-34"/>
      <p:regular r:id="rId29"/>
      <p:bold r:id="rId30"/>
      <p:italic r:id="rId31"/>
      <p:boldItalic r:id="rId32"/>
    </p:embeddedFont>
    <p:embeddedFont>
      <p:font typeface="Nyala" panose="02000504070300020003" pitchFamily="2" charset="0"/>
      <p:regular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265E6-8319-412C-9453-2CE63632FA84}" v="4" dt="2025-09-27T10:33:58.39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5" autoAdjust="0"/>
    <p:restoredTop sz="64680" autoAdjust="0"/>
  </p:normalViewPr>
  <p:slideViewPr>
    <p:cSldViewPr snapToGrid="0">
      <p:cViewPr varScale="1">
        <p:scale>
          <a:sx n="50" d="100"/>
          <a:sy n="50" d="100"/>
        </p:scale>
        <p:origin x="1603" y="-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75" d="100"/>
          <a:sy n="75" d="100"/>
        </p:scale>
        <p:origin x="40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microsoft.com/office/2018/10/relationships/authors" Target="authors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5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Play this video.</a:t>
            </a:r>
          </a:p>
        </p:txBody>
      </p:sp>
    </p:spTree>
    <p:extLst>
      <p:ext uri="{BB962C8B-B14F-4D97-AF65-F5344CB8AC3E}">
        <p14:creationId xmlns:p14="http://schemas.microsoft.com/office/powerpoint/2010/main" val="21488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m-ET" sz="1400" dirty="0"/>
              <a:t>እቶም ተሳተፍቲ ብስልኮም ዝገብርዎም ዝርዝር ንጥፈታት ከም ዘለዉ መምሀሪ ግበሮም፡፡</a:t>
            </a:r>
          </a:p>
          <a:p>
            <a:r>
              <a:rPr lang="am-ET" sz="1400" dirty="0"/>
              <a:t>ሰባት ነንሳቶም እንታይ ክገብሩ ይኽእሉ ኣብ ዝብል ክዛተዩ ግበር፡፡</a:t>
            </a:r>
          </a:p>
        </p:txBody>
      </p:sp>
    </p:spTree>
    <p:extLst>
      <p:ext uri="{BB962C8B-B14F-4D97-AF65-F5344CB8AC3E}">
        <p14:creationId xmlns:p14="http://schemas.microsoft.com/office/powerpoint/2010/main" val="72301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m-ET" sz="1400" dirty="0"/>
              <a:t>ነቶም ሕቶታት ኣ</a:t>
            </a:r>
            <a:r>
              <a:rPr lang="am-ET" sz="1400" dirty="0">
                <a:latin typeface="Nyala" panose="02000504070300020003" pitchFamily="2" charset="0"/>
              </a:rPr>
              <a:t>ቕርብ</a:t>
            </a:r>
            <a:r>
              <a:rPr lang="am-ET" sz="1400" dirty="0"/>
              <a:t>፤ ሰባት ናይ ርእሶም ዝመሰሎም ይመልሱ ነንስሳቶም እውን ይዛተዩ፡፡</a:t>
            </a:r>
          </a:p>
          <a:p>
            <a:r>
              <a:rPr lang="am-ET" sz="1400" dirty="0"/>
              <a:t>እቲ መልሲ ንዝተፈላለዩ ሰባት ዝተፈላለየ ክኸውን ይኽእል፡፡ እቲ ሓደ ኣማራጺ ኣብ ልዕሊ እቲ ሓድ ዝመረጽሉ ምኽንያት ከብርሁ ሕተቶም፡፡</a:t>
            </a:r>
            <a:endParaRPr lang="en-AU" sz="1400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36196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sz="1400" dirty="0"/>
              <a:t>ናይቲ </a:t>
            </a:r>
            <a:r>
              <a:rPr lang="en-US" sz="1400" dirty="0" err="1"/>
              <a:t>ክፍለ</a:t>
            </a:r>
            <a:r>
              <a:rPr lang="en-US" sz="1400" dirty="0"/>
              <a:t>-</a:t>
            </a:r>
            <a:r>
              <a:rPr lang="am-ET" sz="1400" dirty="0"/>
              <a:t>ጊዜ ዕላማታት ፈትሾ</a:t>
            </a:r>
            <a:r>
              <a:rPr lang="en-AU" sz="1400" dirty="0"/>
              <a:t>Review the session objectives.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sz="1400" dirty="0"/>
              <a:t>ሰባት ቢ ኮኔክትድ ሪሶርስ ወይ ከዓ ናይ ርክብ ሃብቲ ንዝብል ክረኽቡን ክጥቀሙን ሓግዞም፡፡</a:t>
            </a:r>
            <a:r>
              <a:rPr lang="en-A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47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32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299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sz="1400" dirty="0"/>
              <a:t>ንኩሉ ሰብ ሰላም በል፤ ንርእስኻ ኣላልይ፤ ንምንታይ ከም ዝመጻእኻ ኣፋልጥ፡፡</a:t>
            </a: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sz="1400" dirty="0"/>
              <a:t>ዕላማ ናይቲ መድረኽ </a:t>
            </a:r>
            <a:r>
              <a:rPr lang="en-US" sz="1400" dirty="0"/>
              <a:t>-</a:t>
            </a:r>
            <a:r>
              <a:rPr lang="am-ET" sz="1400" dirty="0"/>
              <a:t> ኣስትምህሮ ኣብርህ፡፡ ሓፈሻዊ ብዝኾነ መልክዕ ስማርት ስልኪ ከመይ ከም እትጥቀም ንምርዳእ </a:t>
            </a:r>
            <a:r>
              <a:rPr lang="am-ET" sz="1400" strike="sngStrike" dirty="0"/>
              <a:t>ምኻኑ</a:t>
            </a:r>
            <a:r>
              <a:rPr lang="am-ET" sz="1400" dirty="0"/>
              <a:t> ኣብ</a:t>
            </a:r>
            <a:r>
              <a:rPr lang="am-ET" sz="1400" dirty="0">
                <a:latin typeface="+mn-lt"/>
              </a:rPr>
              <a:t>ርሀሎም፡፡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sz="1400" dirty="0">
                <a:latin typeface="+mn-lt"/>
              </a:rPr>
              <a:t>ንትምህርቲ፤ ንህይወትን ንስራሕን ስልኪ ምጥቃም ዘለዎ ረብሓ ፈው ኣብል፡፡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sz="1400" dirty="0"/>
              <a:t>ብዛዕባ ስማርት ስልኪ ብኸመይ ብድሕነት ከም እትጥቀም መብርሂ ከምትህብ ንገሮም፡፡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 sz="1400" dirty="0"/>
              <a:t>ንሓዋሩ ብዛዕባ ድሕነት ኣጣ</a:t>
            </a:r>
            <a:r>
              <a:rPr lang="am-ET" sz="1400" dirty="0">
                <a:latin typeface="+mn-lt"/>
              </a:rPr>
              <a:t>ቕማ ስማርት ስልኪ </a:t>
            </a:r>
            <a:r>
              <a:rPr lang="am-ET" sz="1400" dirty="0"/>
              <a:t>ኣብ ዝህሊ ስልጠና ተወሳኺ ቁም ነገራት ከም ዝህሊን ነጊርካ ከይተርፉ ድማ ኣዛኻኽሮም፡፡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m-E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4676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0C16A-7B53-3A19-35A8-789F7AA7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1BA05-FBB0-AB4C-870F-2D050963B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480B3-0856-0342-F5CB-709D3CA69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am-ET" sz="1400" b="1" i="0" dirty="0">
                <a:solidFill>
                  <a:srgbClr val="242424"/>
                </a:solidFill>
                <a:effectLst/>
              </a:rPr>
              <a:t>ስልጥ ዝበለ ሌላ</a:t>
            </a:r>
            <a:endParaRPr lang="en-US" sz="1400" b="1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am-ET" sz="1400" b="1" i="0" dirty="0">
                <a:solidFill>
                  <a:srgbClr val="242424"/>
                </a:solidFill>
                <a:effectLst/>
              </a:rPr>
              <a:t>ዕላማ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: </a:t>
            </a:r>
            <a:r>
              <a:rPr lang="am-ET" sz="1400" b="0" i="0" dirty="0">
                <a:solidFill>
                  <a:srgbClr val="242424"/>
                </a:solidFill>
                <a:effectLst/>
              </a:rPr>
              <a:t>ቀልጢፍካ ነንስ ሳትካ ቀልጢፍካ ንክትፋለጥን ውጁሕ ሃዋህው ንምፍጣር፡፡</a:t>
            </a:r>
            <a:endParaRPr lang="am-ET" sz="1400" b="1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am-ET" sz="1400" b="1" i="0" dirty="0">
                <a:solidFill>
                  <a:srgbClr val="242424"/>
                </a:solidFill>
                <a:effectLst/>
              </a:rPr>
              <a:t>ኩሉ ተሳታፋይ ነንርእሱ ከላልይ ሕተቶ፡፡ </a:t>
            </a:r>
            <a:r>
              <a:rPr lang="am-ET" sz="1400" b="0" i="0" dirty="0">
                <a:solidFill>
                  <a:srgbClr val="242424"/>
                </a:solidFill>
                <a:effectLst/>
              </a:rPr>
              <a:t>ሽሞምን ብዛዕባ ናይ ርእሶም ሓንቲ ሰሓቢት ነገርን ክነግሩ ግበሮም፡፡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am-ET" sz="1400" b="1" i="0" dirty="0">
                <a:effectLst/>
              </a:rPr>
              <a:t>እቲ ዓርስኻ ናይ ምፍላጥ መደብ ብ30 ሰከንድ ደርቶ፡ </a:t>
            </a:r>
            <a:r>
              <a:rPr lang="am-ET" sz="1400" b="0" i="0" dirty="0">
                <a:effectLst/>
              </a:rPr>
              <a:t>ምእንታን ሓጺርን ኣሳታፋይን ክኸውን፡፡</a:t>
            </a:r>
            <a:r>
              <a:rPr lang="en-US" sz="1400" b="0" i="0" dirty="0">
                <a:effectLst/>
              </a:rPr>
              <a:t>.</a:t>
            </a:r>
            <a:endParaRPr lang="en-AU" sz="1400" b="0" dirty="0"/>
          </a:p>
          <a:p>
            <a:pPr lvl="0">
              <a:spcAft>
                <a:spcPts val="800"/>
              </a:spcAft>
            </a:pPr>
            <a:endParaRPr lang="en-US" sz="1400" b="1" dirty="0">
              <a:solidFill>
                <a:srgbClr val="2424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7097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m-ET" sz="1400" dirty="0"/>
              <a:t>ድሕሪ ነቲ ቪድዮ ምምልካትካ፤ ገል ሕቶታት ወስ ክተብል ትኽእል ኢኻ፡፡</a:t>
            </a:r>
            <a:endParaRPr lang="en-AU" sz="1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m-ET" sz="1400" b="1" i="0" dirty="0">
                <a:effectLst/>
              </a:rPr>
              <a:t>ንስማርት ስልክታት ምርዳእ</a:t>
            </a:r>
            <a:endParaRPr lang="en-US" sz="1400" dirty="0"/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“</a:t>
            </a:r>
            <a:r>
              <a:rPr lang="am-ET" sz="1400" b="0" i="0" dirty="0">
                <a:effectLst/>
              </a:rPr>
              <a:t>ብ ዛዕባ እቲ ቪድዮ ታይ ትሓስብ</a:t>
            </a:r>
            <a:r>
              <a:rPr lang="en-US" sz="1400" b="0" i="0" dirty="0">
                <a:effectLst/>
              </a:rPr>
              <a:t>?</a:t>
            </a:r>
            <a:r>
              <a:rPr lang="en-US" sz="1400" dirty="0"/>
              <a:t>”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“</a:t>
            </a:r>
            <a:r>
              <a:rPr lang="am-ET" sz="1400" b="0" i="0" dirty="0">
                <a:effectLst/>
              </a:rPr>
              <a:t>ስማርት ስልኪ እንታይ </a:t>
            </a:r>
            <a:r>
              <a:rPr lang="am-ET" sz="1400" b="0" i="0" strike="sngStrike" dirty="0">
                <a:effectLst/>
              </a:rPr>
              <a:t>ም</a:t>
            </a:r>
            <a:r>
              <a:rPr lang="am-ET" sz="1400" b="0" i="0" strike="sngStrike" dirty="0">
                <a:effectLst/>
                <a:highlight>
                  <a:srgbClr val="00FFFF"/>
                </a:highlight>
              </a:rPr>
              <a:t>ኻ</a:t>
            </a:r>
            <a:r>
              <a:rPr lang="am-ET" sz="1400" b="0" i="0" strike="sngStrike" dirty="0">
                <a:effectLst/>
              </a:rPr>
              <a:t>ኑ</a:t>
            </a:r>
            <a:r>
              <a:rPr lang="am-ET" sz="1400" b="0" i="0" dirty="0">
                <a:effectLst/>
              </a:rPr>
              <a:t> ኣብ ምርዳእ ዝሓገዘካ ነገር ዶ ኣለዎ</a:t>
            </a:r>
            <a:r>
              <a:rPr lang="en-US" sz="1400" b="0" i="0" dirty="0">
                <a:effectLst/>
              </a:rPr>
              <a:t>?"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m-ET" sz="1400" b="1" i="0" dirty="0">
                <a:effectLst/>
              </a:rPr>
              <a:t>ንምውዛዕ ዝፈጥሮ ዕድል</a:t>
            </a:r>
            <a:endParaRPr lang="en-US" sz="1400" b="0" i="0" dirty="0">
              <a:effectLst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dirty="0">
                <a:effectLst/>
              </a:rPr>
              <a:t>“</a:t>
            </a:r>
            <a:r>
              <a:rPr lang="am-ET" sz="1400" b="0" i="0" dirty="0">
                <a:effectLst/>
              </a:rPr>
              <a:t>ምስ ስማርት ስልኪ ንዘለዎም ተሞክሮ ከካፍሉ ንዝደልይ ዝኾነ ተሳታፋይ ዕድል ንምሃብ ቅሩብ ደ</a:t>
            </a:r>
            <a:r>
              <a:rPr lang="am-ET" sz="1400" b="0" i="0" dirty="0">
                <a:effectLst/>
                <a:latin typeface="Nyala" panose="02000504070300020003" pitchFamily="2" charset="0"/>
              </a:rPr>
              <a:t>ቒቓ ንውሰድ”</a:t>
            </a:r>
            <a:endParaRPr lang="en-US" sz="1400" b="0" i="0" dirty="0">
              <a:effectLst/>
            </a:endParaRPr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”</a:t>
            </a:r>
            <a:r>
              <a:rPr lang="am-ET" sz="1400" b="0" i="0" dirty="0">
                <a:effectLst/>
              </a:rPr>
              <a:t>ቅድሚ ሕዚ ንስማርት ስልኪ ተጠ</a:t>
            </a:r>
            <a:r>
              <a:rPr lang="am-ET" sz="1400" b="0" i="0" dirty="0">
                <a:effectLst/>
                <a:latin typeface="Nyala" panose="02000504070300020003" pitchFamily="2" charset="0"/>
              </a:rPr>
              <a:t>ቒምካ ዶ ትፈልጥ</a:t>
            </a:r>
            <a:r>
              <a:rPr lang="en-US" sz="1400" b="0" i="0" dirty="0">
                <a:effectLst/>
              </a:rPr>
              <a:t>? </a:t>
            </a:r>
            <a:endParaRPr lang="en-US" sz="1400" dirty="0"/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“</a:t>
            </a:r>
            <a:r>
              <a:rPr lang="am-ET" sz="1400" b="0" i="0" dirty="0">
                <a:effectLst/>
              </a:rPr>
              <a:t>ታይ ይመስል ነይሩ እቲ ተሞክሮ</a:t>
            </a:r>
            <a:r>
              <a:rPr lang="en-US" sz="1400" b="0" i="0" dirty="0">
                <a:effectLst/>
              </a:rPr>
              <a:t>?"</a:t>
            </a:r>
          </a:p>
        </p:txBody>
      </p:sp>
    </p:spTree>
    <p:extLst>
      <p:ext uri="{BB962C8B-B14F-4D97-AF65-F5344CB8AC3E}">
        <p14:creationId xmlns:p14="http://schemas.microsoft.com/office/powerpoint/2010/main" val="165624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032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926294"/>
            <a:ext cx="5953124" cy="3908614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b="1" i="0" dirty="0">
                <a:solidFill>
                  <a:srgbClr val="242424"/>
                </a:solidFill>
                <a:effectLst/>
              </a:rPr>
              <a:t>ንስማርት ስልክኻ ሓይሊ ምሃብ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ንስማርት ስልክኻ ሓይሊ ብምሃብ ጀምር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ኩሉ ስማርት ስልኪ ምስ ሓይሊ መውሃቢ ገመድ (ቻርጀር) እዩ ዝመጽእ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ንስልክኻ ሓይሊ ክተውህብ፤ ነቲ ገመድ ሓይሊ ናብቲ ናይ ሓይሊ ፍልፍል ሾከዖዮ፤ እቲ ካልእ ጫፍ ገመድ ከዓ ናብ ስልክኻ ሾክዖዮ፡፡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ብዙሕ ጊዜ ኣብቲ ስልክኻ መስትያት ናይ ባትሪ ሓባሪ ክትርእይ ኢኻ፤ ዝርስን ምህላዉ ንሱ እዩ ዝገልጸልካ፡፡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ናይ እቲ ባትሪ ኩነታት ዝውስኖ ኮይኑ፤ሓይሊ ንኽመልእ ቁሩብ ሰዓታት ይደሊ ይኸውን፡፡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endParaRPr lang="en-US" dirty="0">
              <a:solidFill>
                <a:srgbClr val="242424"/>
              </a:solidFill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ንስልክኻ ኣብ ለይሊ መሊ እኻ ምሕዳር ዝበለጸ ሓሳብ እዩ፤ ወይ እውን ነታ ስልኪ ኣብ ዘይትጥቀመሉ እዋን፡፡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Anyone with a smartphone, look for the battery indicator at the top of your screen.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b="1" i="0" dirty="0">
                <a:solidFill>
                  <a:srgbClr val="242424"/>
                </a:solidFill>
                <a:effectLst/>
              </a:rPr>
              <a:t>ንስማርት ስልክኻ ምውላዕ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ቐጺሉ፤ ብዛዕባ ንስልክኻ ምውላዕ ተዛረቦም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ክትውልዓ እንተኾይንክ፤ ነታ ናይ ሓይሊ ምልክት ጸቒጥካ እስካዕ እታ መብራህቲ ኣብ መስትያት እትርአ ሓዛ፡፡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እታ ናይ ሓይሊ ምልክት ብዙሕ ጊዜ ኣብ ጎኒ እታ ስልኪ ወይ ከዓ ኣብ ላዕሊ ኣብታ ስልኪ እያ እትርከብ፡፡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እታ ስልኪ ምውላዕ እንተድ ኣብያ፤ ሓይሊ የድልያሎ ማለት እዩ፡፡ 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እታ ስልኪ ሓንሳብ ምስተወልዐት፤ እቲ ዝጅምረሉ መተግበሪታት ዘለዎ ምልክታት ወይ ከዓ ክትጥቀመላ ናይ መጀመርታኻ እንተኾይኑ ናይ እንካዕ ደሓን መጻእኻ መልእኽቲ ክትረክብ ኢኻ፡፡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b="1" i="0" dirty="0">
                <a:solidFill>
                  <a:srgbClr val="242424"/>
                </a:solidFill>
                <a:effectLst/>
              </a:rPr>
              <a:t>ንስልክኻ ምስራት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ንስልክኻ ንፈለማ እዋን ትውልዓ እንተሊኻ፤ ቅድም ቀዳድም ክትስርታ አለካ፡፡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እዚ ከዓ ኣብዝሓ ንዝስዕብ ይሓትት፡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ንመጥቀሚ </a:t>
            </a:r>
            <a:r>
              <a:rPr lang="am-ET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ቛንቛ ምምራጽ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ምስ ዋይ ፋይ ምርኻብ ከምኡ እውን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ናብ ጉግል ሒሳብ ወይ ከዓ ናብ ጉግል ሒሳብ ምፍራም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እቲ ኣብ መስትያት ዝንበበካ መምርሒ እናተኸተልካ ነቲ ስረታ ዛዝሞ፡፡ ጉግል ወይ ከዓ ኣፕል ኣካውንት ዘይብልካ እንተኾይንካ፤ ኣብቲ ከይዲ ስረታ ክትፈጥር ትኽእል ኢኻ፡፡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b="1" i="0" dirty="0">
                <a:solidFill>
                  <a:srgbClr val="242424"/>
                </a:solidFill>
                <a:effectLst/>
              </a:rPr>
              <a:t>ንስማርት ስልክኻ ምስራት (ኣንድሮይድ)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ምስ ኣንድሮይድ ስልክታት፤ እቲ ናይ ስረታ ከይዲ ንርእሱ ነቲ ክትሓልፎ ዘለካ ሱግሚታት ክነግረካ እዩ፡፡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ምስ ዋይ ፋይ ምትእስሳር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ብጉግል ሒሳብ ኣቢልካ ምፍራም፤ ከምኡ እውን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ናይ ድሕንነት ባህርያት ምስራት፤ ከም ፒንን ወይ ከዓ ናይ ኣጻብዕቲ ጥቃዕ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ነቲ ዝሓለፍ ሃፍቲ ውህብካ ዓ</a:t>
            </a:r>
            <a:r>
              <a:rPr lang="am-ET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ቒርካዮ እንተኾይንካ (ባክ ኣፕ) ካብታ ቀዳመወይቲ ስልክኻ ክተዛውር ኣማራጺ ኣለካ፡፡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እቲ ስረታ እንተተዛዚሙ፤ ኣብ ላዕሊ ኣብቲ መስትያት ሞባይል እቶም ዝተፈላለዩ ናይ መተግበሪ ጽላታት ክትርእዮም ኢኻ፡፡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b="1" i="0" dirty="0">
                <a:solidFill>
                  <a:srgbClr val="242424"/>
                </a:solidFill>
                <a:effectLst/>
              </a:rPr>
              <a:t>ንስማርት ስልክኻ ምስራት (ኣይፎን</a:t>
            </a:r>
            <a:r>
              <a:rPr lang="en-US" b="1" i="0" dirty="0">
                <a:solidFill>
                  <a:srgbClr val="242424"/>
                </a:solidFill>
                <a:effectLst/>
              </a:rPr>
              <a:t>):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ምስ ኣይፎን ስልክታት፤ እቲ ናይ ስረታ ከይዲ ንርእሱ ነቲ ክትሓልፎ ዘለካ ሱግሚታት ክነግረካ እዩ፡፡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ምስ ዋይ ፋይ ምርኻብ 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ብናይ ኣፕል መፍለዩ ቁጽሪኻ ፈሪምካ ምእታው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ከምኒ ናይ ገጽ መለለዪን ናይ ኢድ መለለዪን ብዝኣምሰሉ ናይ ድሕንነት ሓለውቲ ፈሪምካ ምእታው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ነቲ ዝሓለፍ ሃፍቲ ውህብካ ዓ</a:t>
            </a:r>
            <a:r>
              <a:rPr lang="am-ET" b="0" i="0" dirty="0">
                <a:solidFill>
                  <a:srgbClr val="242424"/>
                </a:solidFill>
                <a:effectLst/>
                <a:latin typeface="+mn-lt"/>
              </a:rPr>
              <a:t>ቒርካዮ እንተኾይንካ (ባክ ኣፕ) ካብታ ቀዳመወይቲ ስልክኻ ክተዛውር ኣማራጺ ኣለካ፡፡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እቲ ስረታ እንተተዛዚሙ፤ ኣብ ላዕሊ ኣብቲ መስትያት ሞባይል እቶም ዝተፈላለዩ ናይ መተግበሪ ጽላታት ክትርእዮም ኢኻ፡፡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Interactive Activity: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</a:rPr>
              <a:t>ነቲ ዘራባሕካዮ ህታም ቁሩብ ደቃይ</a:t>
            </a:r>
            <a:r>
              <a:rPr lang="am-ET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ቕ ወሲድካ መብርሂ ሃበሉ፡፡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ተሳተፍቲ ንሞባይሎም ዝመስል ምስሊ ዝሓዘ ቅዳሕ ኣብ ኢዶም ምህላዉ ኣረጋግጽ፡፡</a:t>
            </a:r>
          </a:p>
        </p:txBody>
      </p:sp>
    </p:spTree>
    <p:extLst>
      <p:ext uri="{BB962C8B-B14F-4D97-AF65-F5344CB8AC3E}">
        <p14:creationId xmlns:p14="http://schemas.microsoft.com/office/powerpoint/2010/main" val="423001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1B71-B1B6-A82A-05FD-FEBF243F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11ABF-4952-C9A5-4F1C-56BD12D6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3016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43CA6-DCF6-40A3-EA50-2933CA46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5" y="3810000"/>
            <a:ext cx="5953125" cy="4875808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sz="1200" b="1" i="0" dirty="0">
                <a:solidFill>
                  <a:srgbClr val="242424"/>
                </a:solidFill>
                <a:effectLst/>
                <a:latin typeface="+mn-lt"/>
              </a:rPr>
              <a:t>ናይ ቅድሚት ትርእዮንንመተግበሪታትን</a:t>
            </a:r>
            <a:endParaRPr lang="en-US" sz="1200" b="1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sz="1200" b="1" i="0" dirty="0">
                <a:solidFill>
                  <a:srgbClr val="242424"/>
                </a:solidFill>
                <a:effectLst/>
                <a:latin typeface="+mn-lt"/>
              </a:rPr>
              <a:t>ናይ ቅድሚት ትርኢት ኣወዳድባ ምርዳእ 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ብናይ ቅድሚት ትርኢት ንጀምር፡፡ እዚ ነቲ ሞባይል ክትውልዕ እንከለኻ ፈለማ ዝርኣየካ ዋና ስክሪን እዩ፡፡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ኣብ ላዕሊ ጊዜ፤ ዓ</a:t>
            </a:r>
            <a:r>
              <a:rPr lang="am-ET" sz="12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ቐን ባትሪ ከምኡ እውን ናይ ምስሓብ ዓቕሚ ክርኣየካ እዩ፡፡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ኣብቲ ማእኸል፤ ንዝተፈላለዩ መተግበሪታት ጽላታት ክትርኢ ኢኻ፡፡ እዚኦም ናብ እቶም መተግበሪታት ክትኸይድ ኣ</a:t>
            </a:r>
            <a:r>
              <a:rPr lang="am-ET" sz="12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ቛራጺ መንገድታት እዮም፡፡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ኣብ ታሕቲ ኣብ ባዕሉ ኣብቲ ስክሪን ብሪጋ ዝተቐመጡ ጽላታት ይርኣዩኻ ይኾኑ፡፡ እዚኦም ዋላ እቲ ስክሪን እንተሓለፍካዮ ኣብኡ ዝቕጽሉ እዮም፡፡ እዚኦም ከም ናይቲ ስልኪ እንታይነት፤ መልእኽትታት፤ ናይ ኢንተርኔት መአለሽታት ዝኣምሰሉ ዝሓዘ እዩ፡፡ 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sz="1200" b="1" i="0" dirty="0">
                <a:solidFill>
                  <a:srgbClr val="242424"/>
                </a:solidFill>
                <a:effectLst/>
                <a:latin typeface="+mn-lt"/>
              </a:rPr>
              <a:t>ንመተግበሪታት ከመይ ከም እትዓጹን ከም እትኸፍትን፡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ንመተግበሪ ንምኽፋት፤ ኣብቲ ጽላት ጥው</a:t>
            </a:r>
            <a:r>
              <a:rPr lang="am-ET" sz="12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ቕ ኣብል፡፡ ን ኣብነት፤ ካሜራ ክትኸፍት እንተደሊኻ፤ ነቲ ካሜራ ዝመስል ጽላት ጥውቕ ኣብሎ፡፡ 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ንመተግበሪ ንምዕጻው ከዓ፤ ነቲ ናይ ጉጂኻ መልጎም (ሆም ባተን) ክትጸቅጥ ትኽ እል ኢኻ (እቲ ስልክኻ እንተድ ኣ ሃልይዎ) ወይ ከዓ ካብቲ ስልኪ ንላዕሊ ብኢድካ ሸተት ክተብሎ ትኽእል (ስዋይፕ)፡፡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ንኩሎም መተግበሪታት ብሓንሳእ ክትኸፍት እሞ ክትርእዮም እንተደሊኻ፤ ከምዚ ግበር፡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  <a:latin typeface="+mn-lt"/>
              </a:rPr>
              <a:t>ካብ ታሕቲ ንላዕሊ ብኢድካ ሸተት ኣቢልካ ኢድካ ሒዝካዮ ጽናሕ ወይ ከዓ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  <a:latin typeface="+mn-lt"/>
              </a:rPr>
              <a:t>ነቲ ናይ </a:t>
            </a:r>
            <a:r>
              <a:rPr lang="am-ET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ቐረባ ንዝብል መልጎም ጽቐጥ (ስልክኻ እንተልይዎ)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  <a:latin typeface="+mn-lt"/>
              </a:rPr>
              <a:t>ካብኡ ንምዕጻው ናብ ጸጋም፤ ናብ የማን ወይ ከዓ ናብ ላዕሊ ሸተት ተብሎ ብኢድካ</a:t>
            </a:r>
            <a:endParaRPr lang="en-US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sz="1200" b="1" i="0" dirty="0">
                <a:solidFill>
                  <a:srgbClr val="242424"/>
                </a:solidFill>
                <a:effectLst/>
                <a:latin typeface="+mn-lt"/>
              </a:rPr>
              <a:t>ስልኪ ክትድውል ከምኡ እውን መልእኽታት ክትሰድድ</a:t>
            </a:r>
            <a:endParaRPr lang="en-US" sz="1200" b="1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sz="1200" b="1" i="0" dirty="0">
                <a:solidFill>
                  <a:srgbClr val="242424"/>
                </a:solidFill>
                <a:effectLst/>
                <a:latin typeface="+mn-lt"/>
              </a:rPr>
              <a:t>ስልኪ ከመይ ከም እትድውል፤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ስልኪ ንኽትድውል፤ ኣብቲ ደውል ዝብል ጽላት ጽ</a:t>
            </a:r>
            <a:r>
              <a:rPr lang="am-ET" sz="12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ቐጥ፡፡ እዚ ነቲ መደወሊ ክኸፍቶ እዩ፡፡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ኣማራጺ ኣለካ፤ ወይ ነቲ ቁጽሪ ትጽሕፎ ወይ ከዓ ካብቶም ዝርዝራት ኣብቲ ስልኪ ዘለዉ ቁጽርታት ትመርጽ፡፡ 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ሓንሳብ ነቲ ቁጽሪ ምስ ኣእተኻ ወይ ከዓ ንቲ እትድውለሉ ሰብ ምስ መረጽካ፤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  <a:latin typeface="+mn-lt"/>
              </a:rPr>
              <a:t>ነቲ ምድዋል ንምጅማር ነቲ መልጎም ጽ</a:t>
            </a:r>
            <a:r>
              <a:rPr lang="am-ET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ቐጥ </a:t>
            </a:r>
            <a:endParaRPr lang="en-US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0" i="0" dirty="0">
                <a:solidFill>
                  <a:srgbClr val="242424"/>
                </a:solidFill>
                <a:effectLst/>
                <a:latin typeface="+mn-lt"/>
              </a:rPr>
              <a:t>ብዙሕ ጊዜ ቅጠልያ ጽላት እዩ፡፡</a:t>
            </a:r>
            <a:endParaRPr lang="en-US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ነቲ ስልኪ ንምዝዛም፤ ነታ ቀያሕ ጽላት ጽ</a:t>
            </a:r>
            <a:r>
              <a:rPr lang="am-ET" sz="12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ቐጣ፡፡ 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sz="1200" b="1" i="0" dirty="0">
                <a:solidFill>
                  <a:srgbClr val="242424"/>
                </a:solidFill>
                <a:effectLst/>
                <a:latin typeface="+mn-lt"/>
              </a:rPr>
              <a:t>ናይ ስልኪ መል እኽቲ ምስዳድ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ናይ ስልኪ መልእኽቲ ንምስዳድ፤ ኣብቲ ናይ መልእኽቲ ጽላት ጽ</a:t>
            </a:r>
            <a:r>
              <a:rPr lang="am-ET" sz="12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ቐጥ፡፡  እዚ ነቲ ናይ መልእኽቲ መተግበሪ ክኸፍተልካ እዩ፡፡ 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ሓዱሽ መልእኽቲ ንምጅማር፤ ነቲ ሓዱሽ መልእኽቲ ዘጀምረልካ ጽላት ጽ</a:t>
            </a:r>
            <a:r>
              <a:rPr lang="am-ET" sz="12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ቐጥ (ኣብዝሓ ናይ ርሳስ ወይ ከዓ ናይ ምድማር ምልክት</a:t>
            </a: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)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ቁጽሪ ስልኪ ኣእትይ፤ ወይ ከዓ ካብቶም ኣብ ስልክኻ ዘለዉ ኣድራሻታት ንሓደ ምረጽ፡፡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ኣብቲ ታሕቲ ኣብ ስክሪን ንዘሎ ናይ መጽሓፊ ክፍቲ ቦታ፤ ንመልእኽትኻ ጸሓፍ፡፡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sz="1200" b="0" i="0" dirty="0">
                <a:solidFill>
                  <a:srgbClr val="242424"/>
                </a:solidFill>
                <a:effectLst/>
                <a:latin typeface="+mn-lt"/>
              </a:rPr>
              <a:t>መልእኽቲ ክትሰድድ ድልዊ ምስኮንካ፤ ስደድ ንዝብል መልጎም ጠው</a:t>
            </a:r>
            <a:r>
              <a:rPr lang="am-ET" sz="12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ቕ (ኣብዝሓ ንነፋሪት ወይ ከዓ ንቀስት ዝመስል ምስሊ)</a:t>
            </a:r>
          </a:p>
          <a:p>
            <a:pPr marL="0" indent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A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3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34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4848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5072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6036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5783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21473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2318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78601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19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57741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564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6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46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  <p:sldLayoutId id="214748650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03705919?app_id=122963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topic-library/computer-basics-for-beginners/what-is-a-smartphon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liot@wacoss.org.au" TargetMode="External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2699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1244" y="4320439"/>
            <a:ext cx="9204960" cy="1361354"/>
          </a:xfrm>
        </p:spPr>
        <p:txBody>
          <a:bodyPr/>
          <a:lstStyle/>
          <a:p>
            <a:pPr eaLnBrk="1" hangingPunct="1"/>
            <a:r>
              <a:rPr lang="am-ET" sz="4400" dirty="0">
                <a:solidFill>
                  <a:schemeClr val="bg1"/>
                </a:solidFill>
                <a:cs typeface="Arial"/>
              </a:rPr>
              <a:t>ስልጠና ክእለት ዲጂታል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dirty="0">
                <a:solidFill>
                  <a:schemeClr val="bg1"/>
                </a:solidFill>
                <a:cs typeface="Arial" panose="020B0604020202020204" pitchFamily="34" charset="0"/>
              </a:rPr>
              <a:t> – </a:t>
            </a:r>
            <a:r>
              <a:rPr lang="am-ET" sz="4400" dirty="0">
                <a:solidFill>
                  <a:schemeClr val="bg1"/>
                </a:solidFill>
                <a:cs typeface="Arial" panose="020B0604020202020204" pitchFamily="34" charset="0"/>
              </a:rPr>
              <a:t>ስማርት ስልኪ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am-ET" sz="4400" dirty="0">
                <a:cs typeface="Arial" panose="020B0604020202020204" pitchFamily="34" charset="0"/>
              </a:rPr>
              <a:t>መደብ ተሓለ</a:t>
            </a:r>
            <a:r>
              <a:rPr lang="am-ET" sz="4400" dirty="0">
                <a:latin typeface="Nyala" panose="02000504070300020003" pitchFamily="2" charset="0"/>
                <a:cs typeface="Arial" panose="020B0604020202020204" pitchFamily="34" charset="0"/>
              </a:rPr>
              <a:t>ቐቲ </a:t>
            </a:r>
            <a:r>
              <a:rPr lang="am-ET" sz="4400" dirty="0">
                <a:cs typeface="Arial" panose="020B0604020202020204" pitchFamily="34" charset="0"/>
              </a:rPr>
              <a:t>ማሕበረሰብ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6484" y="565785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4955041" cy="22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A804-3F29-167E-F2B0-9D2DBBA1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dirty="0"/>
              <a:t>ኣብ ኦንላይን ድሕነትካ ሓሉ፡፡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74666-8C23-5A43-C5A7-0EB8D0BAB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F27C-E1A8-33C3-C4C2-77750F6A8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pic>
        <p:nvPicPr>
          <p:cNvPr id="9" name="Online Media 8" title="Video: Connecting safely online">
            <a:hlinkClick r:id="" action="ppaction://media"/>
            <a:extLst>
              <a:ext uri="{FF2B5EF4-FFF2-40B4-BE49-F238E27FC236}">
                <a16:creationId xmlns:a16="http://schemas.microsoft.com/office/drawing/2014/main" id="{87CB46EB-0385-414C-4D95-B12C5162D9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3556" y="1319572"/>
            <a:ext cx="8624888" cy="48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4D48-2CF7-098E-461E-45E8042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dirty="0"/>
              <a:t>ቅድሚ ምውዳእና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E890-9B49-071F-9522-E8A83F63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2854"/>
          </a:xfrm>
        </p:spPr>
        <p:txBody>
          <a:bodyPr/>
          <a:lstStyle/>
          <a:p>
            <a:pPr marL="0" indent="0">
              <a:buNone/>
            </a:pPr>
            <a:r>
              <a:rPr lang="am-ET" dirty="0">
                <a:solidFill>
                  <a:schemeClr val="tx1"/>
                </a:solidFill>
              </a:rPr>
              <a:t>ነዞም ዝስዕቡ ክትገብር ምኽኣልካ ንርእስኻ ኣረጋግጽ፡፡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am-ET" b="1" dirty="0">
                <a:solidFill>
                  <a:schemeClr val="tx1"/>
                </a:solidFill>
              </a:rPr>
              <a:t>ሓይሊን ሓይሊ ምሃብን (ቻርጅ ምግባር)</a:t>
            </a:r>
            <a:endParaRPr lang="en-AU" b="1" dirty="0">
              <a:solidFill>
                <a:schemeClr val="tx1"/>
              </a:solidFill>
            </a:endParaRPr>
          </a:p>
          <a:p>
            <a:pPr lvl="1"/>
            <a:r>
              <a:rPr lang="am-ET" dirty="0">
                <a:solidFill>
                  <a:schemeClr val="tx1"/>
                </a:solidFill>
              </a:rPr>
              <a:t>ንስልክኻ ወልዐያ</a:t>
            </a:r>
            <a:endParaRPr lang="en-AU" dirty="0">
              <a:solidFill>
                <a:schemeClr val="tx1"/>
              </a:solidFill>
            </a:endParaRPr>
          </a:p>
          <a:p>
            <a:pPr lvl="1"/>
            <a:r>
              <a:rPr lang="am-ET" dirty="0">
                <a:solidFill>
                  <a:schemeClr val="tx1"/>
                </a:solidFill>
              </a:rPr>
              <a:t>ሓይሊ ሃባ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am-ET" b="1" dirty="0">
                <a:solidFill>
                  <a:schemeClr val="tx1"/>
                </a:solidFill>
              </a:rPr>
              <a:t>ርክባት</a:t>
            </a:r>
            <a:endParaRPr lang="en-AU" b="1" dirty="0">
              <a:solidFill>
                <a:schemeClr val="tx1"/>
              </a:solidFill>
            </a:endParaRPr>
          </a:p>
          <a:p>
            <a:pPr lvl="1"/>
            <a:r>
              <a:rPr lang="am-ET" dirty="0">
                <a:solidFill>
                  <a:schemeClr val="tx1"/>
                </a:solidFill>
              </a:rPr>
              <a:t>ስልኪ ደውል መልስ እውን</a:t>
            </a:r>
            <a:endParaRPr lang="en-AU" dirty="0">
              <a:solidFill>
                <a:schemeClr val="tx1"/>
              </a:solidFill>
            </a:endParaRPr>
          </a:p>
          <a:p>
            <a:pPr lvl="1"/>
            <a:r>
              <a:rPr lang="am-ET" dirty="0">
                <a:solidFill>
                  <a:schemeClr val="tx1"/>
                </a:solidFill>
              </a:rPr>
              <a:t>መልእኽቲ ስደድ ተ</a:t>
            </a: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ቐበል እውን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am-ET" b="1" dirty="0">
                <a:solidFill>
                  <a:schemeClr val="tx1"/>
                </a:solidFill>
              </a:rPr>
              <a:t>ኣታኣሳስር</a:t>
            </a:r>
            <a:endParaRPr lang="en-AU" b="1" dirty="0">
              <a:solidFill>
                <a:schemeClr val="tx1"/>
              </a:solidFill>
            </a:endParaRPr>
          </a:p>
          <a:p>
            <a:pPr lvl="1"/>
            <a:r>
              <a:rPr lang="am-ET" dirty="0">
                <a:solidFill>
                  <a:schemeClr val="tx1"/>
                </a:solidFill>
              </a:rPr>
              <a:t>ነቲ ናይ ሞባይል ውሁድ ወልዕዮ/ኣልመዐዮ</a:t>
            </a:r>
            <a:endParaRPr lang="en-AU" dirty="0">
              <a:solidFill>
                <a:schemeClr val="tx1"/>
              </a:solidFill>
            </a:endParaRPr>
          </a:p>
          <a:p>
            <a:pPr lvl="1"/>
            <a:r>
              <a:rPr lang="am-ET" dirty="0">
                <a:solidFill>
                  <a:schemeClr val="tx1"/>
                </a:solidFill>
              </a:rPr>
              <a:t>ምስ ዋይ ፋይ ኣራኽቦ፡፡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68EB2-3CFF-7E11-8E14-27FA08229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8800B-0E67-F514-9FE0-9ED9A821A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11</a:t>
            </a:fld>
            <a:endParaRPr lang="en-AU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F58DA-A1D9-AE18-FAC7-3DC61DFA9DBF}"/>
              </a:ext>
            </a:extLst>
          </p:cNvPr>
          <p:cNvSpPr txBox="1"/>
          <p:nvPr/>
        </p:nvSpPr>
        <p:spPr>
          <a:xfrm>
            <a:off x="5780314" y="2218040"/>
            <a:ext cx="6757516" cy="2498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m-ET" sz="2400" b="1" dirty="0">
                <a:latin typeface="Kanit"/>
              </a:rPr>
              <a:t>መተግበሪ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m-E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ንመተግበሪ ኣሊሽካ ርኸብ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m-E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መተግበሪታት ኣውርድ ( ናይ ባንኪ መተግበሪ፤ ናይ ካርታ መተግበሪ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m-E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ስእሊ ኣልዕል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m-E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ነቲ ናይ ኢንተርኔት መተኣላለሺ ደሊኻ ርኸቦ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m-ET" sz="2400" dirty="0">
                <a:latin typeface="Kanit"/>
              </a:rPr>
              <a:t>ደወል ወይ ከዓ መዘኻኻሪ ሰርት</a:t>
            </a:r>
            <a:endParaRPr lang="en-AU" sz="2400" dirty="0"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125197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E9A1-E33D-B5B1-7E52-A3533116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dirty="0"/>
              <a:t>ንዛተ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C49C-9A06-DDB0-0CBD-FBEB190B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83" y="1787525"/>
            <a:ext cx="5468815" cy="4055714"/>
          </a:xfrm>
        </p:spPr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m-ET" sz="2000" b="1" i="0" dirty="0">
                <a:solidFill>
                  <a:srgbClr val="242424"/>
                </a:solidFill>
                <a:effectLst/>
                <a:latin typeface="+mj-lt"/>
              </a:rPr>
              <a:t>ሓዱሽ ስማርት ስልኪ ክትስርት እንከለኻ ናይ መጀመርታ እትገብሮ ንጥፈት እንታይ እዩ?</a:t>
            </a:r>
            <a:endParaRPr lang="en-US" sz="20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a) </a:t>
            </a:r>
            <a:r>
              <a:rPr lang="am-ET" b="0" i="0" dirty="0">
                <a:solidFill>
                  <a:srgbClr val="242424"/>
                </a:solidFill>
                <a:effectLst/>
                <a:latin typeface="+mj-lt"/>
              </a:rPr>
              <a:t>ንመተግበሪታት ምውራድ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b) </a:t>
            </a:r>
            <a:r>
              <a:rPr lang="am-ET" b="0" i="0" dirty="0">
                <a:solidFill>
                  <a:srgbClr val="242424"/>
                </a:solidFill>
                <a:effectLst/>
                <a:latin typeface="+mj-lt"/>
              </a:rPr>
              <a:t>ንስልክኻ ሓይሊ ምውሃብ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c) </a:t>
            </a:r>
            <a:r>
              <a:rPr lang="am-ET" dirty="0">
                <a:solidFill>
                  <a:srgbClr val="242424"/>
                </a:solidFill>
                <a:latin typeface="+mj-lt"/>
              </a:rPr>
              <a:t>ንስልክኻ ምውላዕ ከም ኡ እውን ንምስራት ክትኸዶም ዘለካ ሱግምታት ተኸተሎም፡፡ 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d) </a:t>
            </a:r>
            <a:r>
              <a:rPr lang="am-ET" dirty="0">
                <a:solidFill>
                  <a:srgbClr val="242424"/>
                </a:solidFill>
                <a:latin typeface="+mj-lt"/>
              </a:rPr>
              <a:t>ስልኪ ደውል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m-ET" sz="2000" b="1" i="0" dirty="0">
                <a:solidFill>
                  <a:srgbClr val="242424"/>
                </a:solidFill>
                <a:effectLst/>
                <a:latin typeface="+mj-lt"/>
              </a:rPr>
              <a:t>ንስማርት ስልክኻ ትኽክለኛ ናይ ሓይሊ ገመድ ምጥቃም ንምንታይ እዩ ዘድሊ?</a:t>
            </a:r>
            <a:endParaRPr lang="en-US" sz="20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a) </a:t>
            </a:r>
            <a:r>
              <a:rPr lang="am-ET" b="0" i="0" dirty="0">
                <a:solidFill>
                  <a:srgbClr val="242424"/>
                </a:solidFill>
                <a:effectLst/>
                <a:latin typeface="+mj-lt"/>
              </a:rPr>
              <a:t>ነቲ ባትሪ ንዘይምጉዳእ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b) </a:t>
            </a:r>
            <a:r>
              <a:rPr lang="am-ET" b="0" i="0" dirty="0">
                <a:solidFill>
                  <a:srgbClr val="242424"/>
                </a:solidFill>
                <a:effectLst/>
                <a:latin typeface="+mj-lt"/>
              </a:rPr>
              <a:t>ነቲ ስልኪ ብዝ</a:t>
            </a:r>
            <a:r>
              <a:rPr lang="am-ET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ቐልጠፈ ሓይሊ ክረክብ ምእንታን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c) </a:t>
            </a:r>
            <a:r>
              <a:rPr lang="am-ET" b="0" i="0" dirty="0">
                <a:solidFill>
                  <a:srgbClr val="242424"/>
                </a:solidFill>
                <a:effectLst/>
                <a:latin typeface="+mj-lt"/>
              </a:rPr>
              <a:t>እታ ስልክኻ ምእንታን </a:t>
            </a:r>
            <a:r>
              <a:rPr lang="am-ET" dirty="0">
                <a:solidFill>
                  <a:srgbClr val="242424"/>
                </a:solidFill>
                <a:latin typeface="+mj-lt"/>
              </a:rPr>
              <a:t>ጽብ</a:t>
            </a:r>
            <a:r>
              <a:rPr lang="am-ET" dirty="0">
                <a:solidFill>
                  <a:srgbClr val="242424"/>
                </a:solidFill>
                <a:latin typeface="Nyala" panose="02000504070300020003" pitchFamily="2" charset="0"/>
              </a:rPr>
              <a:t>ቕቲ ኮይና ክትርአ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d) </a:t>
            </a:r>
            <a:r>
              <a:rPr lang="am-ET" b="0" i="0" dirty="0">
                <a:solidFill>
                  <a:srgbClr val="242424"/>
                </a:solidFill>
                <a:effectLst/>
                <a:latin typeface="+mj-lt"/>
              </a:rPr>
              <a:t>ገንዘብ ንም</a:t>
            </a:r>
            <a:r>
              <a:rPr lang="am-ET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ቑጣብ።</a:t>
            </a:r>
            <a:endParaRPr lang="en-AU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16AF2-D261-C2A0-254E-23159DF7F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AA7C-22D8-37A1-9A9F-123AF36F4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12</a:t>
            </a:fld>
            <a:endParaRPr lang="en-A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CC44D-0132-0B9A-D920-E14DE9CC7F75}"/>
              </a:ext>
            </a:extLst>
          </p:cNvPr>
          <p:cNvSpPr txBox="1"/>
          <p:nvPr/>
        </p:nvSpPr>
        <p:spPr>
          <a:xfrm>
            <a:off x="5854998" y="1690688"/>
            <a:ext cx="6096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42424"/>
                </a:solidFill>
                <a:latin typeface="+mn-lt"/>
              </a:rPr>
              <a:t>3. </a:t>
            </a:r>
            <a:r>
              <a:rPr lang="am-ET" sz="2000" b="1" dirty="0">
                <a:solidFill>
                  <a:srgbClr val="242424"/>
                </a:solidFill>
                <a:latin typeface="+mn-lt"/>
              </a:rPr>
              <a:t>መጠራጠራይ መል እኽቲ ወይ ከዓ ኢሜይል እንተመጺካ፤ እንታይ ክትገብር ኣለካ፡፡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a) </a:t>
            </a:r>
            <a:r>
              <a:rPr lang="am-ET" sz="2000" b="0" i="0" dirty="0">
                <a:solidFill>
                  <a:srgbClr val="242424"/>
                </a:solidFill>
                <a:effectLst/>
                <a:latin typeface="+mn-lt"/>
              </a:rPr>
              <a:t>ሸለል በሎ</a:t>
            </a: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b) </a:t>
            </a:r>
            <a:r>
              <a:rPr lang="am-ET" sz="2000" b="0" i="0" dirty="0">
                <a:solidFill>
                  <a:srgbClr val="242424"/>
                </a:solidFill>
                <a:effectLst/>
                <a:latin typeface="+mn-lt"/>
              </a:rPr>
              <a:t>እንታይ ከምዘሎ ንምዕዛብ ኣብ ተጠዋ</a:t>
            </a:r>
            <a:r>
              <a:rPr lang="am-ET" sz="20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ቒ መራኸቢ (ሊንክ) ጽቐጥ 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c) </a:t>
            </a:r>
            <a:r>
              <a:rPr lang="am-ET" sz="2000" b="0" i="0" dirty="0">
                <a:solidFill>
                  <a:srgbClr val="242424"/>
                </a:solidFill>
                <a:effectLst/>
                <a:latin typeface="+mn-lt"/>
              </a:rPr>
              <a:t>ነዚ ተ</a:t>
            </a:r>
            <a:r>
              <a:rPr lang="am-ET" sz="20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ጓንፎ ሪፖርት ግበሮ፤ ካብኡ ደምስሶ፡፡</a:t>
            </a: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d) </a:t>
            </a:r>
            <a:r>
              <a:rPr lang="am-ET" sz="2000" b="0" i="0" dirty="0">
                <a:solidFill>
                  <a:srgbClr val="242424"/>
                </a:solidFill>
                <a:effectLst/>
                <a:latin typeface="+mn-lt"/>
              </a:rPr>
              <a:t>ናብ ኣዕርኩኻ ኣካፍሎ፡፡</a:t>
            </a: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4. </a:t>
            </a:r>
            <a:r>
              <a:rPr lang="am-ET" sz="2000" b="1" i="0" dirty="0">
                <a:solidFill>
                  <a:srgbClr val="242424"/>
                </a:solidFill>
                <a:effectLst/>
                <a:latin typeface="+mn-lt"/>
              </a:rPr>
              <a:t>ኣብ ስማርት ስልክኻ ናትካ ናይ ውልቂ መረዳእታ ከመይ ገይርካ ውሑስ ትገብሮ?</a:t>
            </a: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lvl="1" indent="-457200" algn="l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am-ET" sz="2000" dirty="0">
                <a:solidFill>
                  <a:srgbClr val="242424"/>
                </a:solidFill>
                <a:latin typeface="+mn-lt"/>
              </a:rPr>
              <a:t>ናብ </a:t>
            </a:r>
            <a:r>
              <a:rPr lang="am-ET" sz="2000" b="0" i="0" dirty="0">
                <a:solidFill>
                  <a:srgbClr val="242424"/>
                </a:solidFill>
                <a:effectLst/>
                <a:latin typeface="+mn-lt"/>
              </a:rPr>
              <a:t>እትኣምኖም</a:t>
            </a:r>
            <a:r>
              <a:rPr lang="am-ET" sz="2000" dirty="0">
                <a:solidFill>
                  <a:srgbClr val="242424"/>
                </a:solidFill>
                <a:latin typeface="+mn-lt"/>
              </a:rPr>
              <a:t> ኣዕርኩኻ ወዝዐዮ፡፡</a:t>
            </a:r>
          </a:p>
          <a:p>
            <a:pPr lvl="1" indent="-457200" algn="l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am-ET" sz="2000" b="0" i="0" dirty="0">
                <a:solidFill>
                  <a:srgbClr val="242424"/>
                </a:solidFill>
                <a:effectLst/>
                <a:latin typeface="+mn-lt"/>
              </a:rPr>
              <a:t>ናይ ውልቂኻ ገይርካ ብምሽጥር ሓዞ፤ ድንፉዓት ምሽጢራዊ መሕለፊታት ተጠ</a:t>
            </a:r>
            <a:r>
              <a:rPr lang="am-ET" sz="2000" b="0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ቐም፡፡</a:t>
            </a:r>
          </a:p>
          <a:p>
            <a:pPr lvl="1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am-ET" sz="2000" dirty="0">
                <a:solidFill>
                  <a:srgbClr val="242424"/>
                </a:solidFill>
                <a:latin typeface="+mn-lt"/>
              </a:rPr>
              <a:t>ኣብ ማሕበራዊ ሚድያ ጠቐዐዮ</a:t>
            </a:r>
          </a:p>
          <a:p>
            <a:pPr lvl="1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am-ET" sz="2000" dirty="0">
                <a:solidFill>
                  <a:srgbClr val="242424"/>
                </a:solidFill>
                <a:latin typeface="+mn-lt"/>
              </a:rPr>
              <a:t>ጸሓፎሞ ኣብ ናይ ኢድ ቦርሳኻ ኣቐምጦ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50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7FD3B-198B-5251-643C-1A6A46AEF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4904-2C71-3A6F-1013-08F947C3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810532"/>
          </a:xfrm>
        </p:spPr>
        <p:txBody>
          <a:bodyPr/>
          <a:lstStyle/>
          <a:p>
            <a:r>
              <a:rPr lang="am-ET" dirty="0"/>
              <a:t>ናይ እዚ </a:t>
            </a:r>
            <a:r>
              <a:rPr lang="en-US" dirty="0" err="1"/>
              <a:t>ክፍለ</a:t>
            </a:r>
            <a:r>
              <a:rPr lang="en-US" dirty="0"/>
              <a:t>-</a:t>
            </a:r>
            <a:r>
              <a:rPr lang="am-ET" dirty="0"/>
              <a:t>ጊዜ መዛዘሚ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72D7-2BED-32E5-2284-99354866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057"/>
            <a:ext cx="10515600" cy="4034518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1" i="0" dirty="0">
                <a:solidFill>
                  <a:srgbClr val="242424"/>
                </a:solidFill>
                <a:effectLst/>
                <a:latin typeface="+mj-lt"/>
              </a:rPr>
              <a:t>ናይ ስማርት ስልኪ መሰረታዊ ተግባራት ተረዳእ፡፡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42424"/>
                </a:solidFill>
                <a:latin typeface="+mj-lt"/>
              </a:rPr>
              <a:t>	</a:t>
            </a:r>
            <a:r>
              <a:rPr lang="am-ET" dirty="0">
                <a:solidFill>
                  <a:srgbClr val="242424"/>
                </a:solidFill>
                <a:latin typeface="+mj-lt"/>
              </a:rPr>
              <a:t>ስማርት ስልኪ እንታይ ም</a:t>
            </a:r>
            <a:r>
              <a:rPr lang="am-ET" strike="sngStrike" dirty="0">
                <a:solidFill>
                  <a:srgbClr val="242424"/>
                </a:solidFill>
                <a:latin typeface="+mj-lt"/>
              </a:rPr>
              <a:t>ኻ</a:t>
            </a:r>
            <a:r>
              <a:rPr lang="am-ET" dirty="0">
                <a:solidFill>
                  <a:srgbClr val="242424"/>
                </a:solidFill>
                <a:latin typeface="+mj-lt"/>
              </a:rPr>
              <a:t>ና ተምሃራ፤  ኮላይ ቀንዲ ረብሓታታ እንታይ ም</a:t>
            </a:r>
            <a:r>
              <a:rPr lang="am-ET" dirty="0">
                <a:solidFill>
                  <a:srgbClr val="242424"/>
                </a:solidFill>
              </a:rPr>
              <a:t>ዃ</a:t>
            </a:r>
            <a:r>
              <a:rPr lang="am-ET" dirty="0">
                <a:solidFill>
                  <a:srgbClr val="242424"/>
                </a:solidFill>
                <a:latin typeface="+mj-lt"/>
              </a:rPr>
              <a:t>ኑ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1" i="0" dirty="0">
                <a:solidFill>
                  <a:srgbClr val="242424"/>
                </a:solidFill>
                <a:effectLst/>
                <a:latin typeface="+mj-lt"/>
              </a:rPr>
              <a:t>ንስማርት ስልክኻ ኣጀምራ፡፡</a:t>
            </a:r>
            <a:endParaRPr lang="en-US" dirty="0">
              <a:solidFill>
                <a:srgbClr val="242424"/>
              </a:solidFill>
              <a:latin typeface="+mj-lt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</a:t>
            </a:r>
            <a:r>
              <a:rPr lang="am-ET" b="0" i="0" dirty="0">
                <a:solidFill>
                  <a:srgbClr val="242424"/>
                </a:solidFill>
                <a:effectLst/>
                <a:latin typeface="+mj-lt"/>
              </a:rPr>
              <a:t>ከመይ ሓይሊ ከም እትሃባ፤ ከም እትውልዓ፤ ከም እውን ከም እትስርታ ኣስተባህል፡፡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m-ET" b="1" i="0" dirty="0">
                <a:solidFill>
                  <a:srgbClr val="242424"/>
                </a:solidFill>
                <a:effectLst/>
                <a:latin typeface="+mj-lt"/>
              </a:rPr>
              <a:t>ኣብ ውሽጣ ምዝዋንን ንስማርት ስልኪ ብውሑስ መንገዲ ምጥቃምን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</a:t>
            </a:r>
            <a:r>
              <a:rPr lang="am-ET" b="0" i="0" dirty="0">
                <a:solidFill>
                  <a:srgbClr val="242424"/>
                </a:solidFill>
                <a:effectLst/>
                <a:latin typeface="+mj-lt"/>
              </a:rPr>
              <a:t>መሰረታዊ ባህርያት ስማርት ስሊ ከመይ ከም እትምሃሮን ውሑስ ኮይንካ ከም እትጸንሕን፡፡ 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endParaRPr lang="en-US" dirty="0">
              <a:solidFill>
                <a:srgbClr val="242424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m-ET" b="0" i="0" dirty="0">
                <a:solidFill>
                  <a:srgbClr val="242424"/>
                </a:solidFill>
                <a:effectLst/>
                <a:latin typeface="+mj-lt"/>
              </a:rPr>
              <a:t>ካልእ እንታይ ተወሳኺ ሓበሬታ ኣሎ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? </a:t>
            </a:r>
            <a:endParaRPr lang="am-ET" b="0" i="0" dirty="0">
              <a:solidFill>
                <a:srgbClr val="242424"/>
              </a:solidFill>
              <a:effectLst/>
              <a:latin typeface="+mj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m-ET" b="0" i="0" dirty="0">
                <a:solidFill>
                  <a:srgbClr val="242424"/>
                </a:solidFill>
                <a:effectLst/>
                <a:latin typeface="+mj-lt"/>
              </a:rPr>
              <a:t>ነቶም ህታማት ኣንብብ ወይ ከዓ 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Read the hand out, or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m-ET" dirty="0">
                <a:solidFill>
                  <a:srgbClr val="242424"/>
                </a:solidFill>
                <a:latin typeface="+mj-lt"/>
              </a:rPr>
              <a:t>ናብ  ፡ 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AU" dirty="0">
                <a:latin typeface="+mj-lt"/>
                <a:hlinkClick r:id="rId3"/>
              </a:rPr>
              <a:t>https://beconnected.esafety.gov.au/topic-library/computer-basics-for</a:t>
            </a:r>
            <a:r>
              <a:rPr lang="am-ET" dirty="0">
                <a:latin typeface="+mj-lt"/>
                <a:hlinkClick r:id="rId3"/>
              </a:rPr>
              <a:t> </a:t>
            </a:r>
            <a:r>
              <a:rPr lang="am-ET" sz="1800" dirty="0">
                <a:solidFill>
                  <a:srgbClr val="242424"/>
                </a:solidFill>
              </a:rPr>
              <a:t>ኪድ </a:t>
            </a:r>
            <a:r>
              <a:rPr lang="en-AU" dirty="0">
                <a:latin typeface="+mj-lt"/>
                <a:hlinkClick r:id="rId3"/>
              </a:rPr>
              <a:t>beginners/what-is-a-smartphone</a:t>
            </a:r>
            <a:r>
              <a:rPr lang="en-AU" dirty="0">
                <a:latin typeface="+mj-lt"/>
              </a:rPr>
              <a:t>,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 </a:t>
            </a:r>
            <a:r>
              <a:rPr lang="am-ET" dirty="0">
                <a:solidFill>
                  <a:srgbClr val="242424"/>
                </a:solidFill>
                <a:latin typeface="+mj-lt"/>
              </a:rPr>
              <a:t>ወይ ከዓ 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  <a:latin typeface="+mj-lt"/>
              </a:rPr>
              <a:t>Google “Be Connected get to know your smartphone”</a:t>
            </a:r>
            <a:endParaRPr lang="en-AU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820FA-2D1E-4BA4-B966-AB7B02B12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01025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6C795-F0B5-72DC-462D-8B817CBA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7775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736726"/>
            <a:ext cx="10515600" cy="2852737"/>
          </a:xfrm>
        </p:spPr>
        <p:txBody>
          <a:bodyPr/>
          <a:lstStyle/>
          <a:p>
            <a:r>
              <a:rPr lang="am-ET" dirty="0">
                <a:solidFill>
                  <a:schemeClr val="bg1"/>
                </a:solidFill>
                <a:cs typeface="Arial" panose="020B0604020202020204" pitchFamily="34" charset="0"/>
              </a:rPr>
              <a:t>የ</a:t>
            </a:r>
            <a:r>
              <a:rPr lang="am-ET" dirty="0">
                <a:solidFill>
                  <a:schemeClr val="bg1"/>
                </a:solidFill>
                <a:latin typeface="Nyala" panose="02000504070300020003" pitchFamily="2" charset="0"/>
                <a:cs typeface="Arial" panose="020B0604020202020204" pitchFamily="34" charset="0"/>
              </a:rPr>
              <a:t>ቐየልና</a:t>
            </a:r>
            <a:r>
              <a:rPr lang="en-AU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m-ET" dirty="0"/>
              <a:t>ናይ ዝቕጽል መደብ ሰደቃ ጊዜ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 | Partner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EA51-1B99-F4A6-B498-EE077FF8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339725"/>
            <a:ext cx="9797143" cy="819796"/>
          </a:xfrm>
        </p:spPr>
        <p:txBody>
          <a:bodyPr/>
          <a:lstStyle/>
          <a:p>
            <a:r>
              <a:rPr lang="en-AU" dirty="0"/>
              <a:t>Trainer Notes: Introduction to a smart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9D86-7F31-C45E-DB6C-3610DF3B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521"/>
            <a:ext cx="10515600" cy="48027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m-ET" dirty="0">
                <a:solidFill>
                  <a:schemeClr val="tx1"/>
                </a:solidFill>
              </a:rPr>
              <a:t>ነዞም ጥራዛት እዚኦም ኣራብሒካ ንተሳተፍቲ ኣዳሉ፡፡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>
                <a:hlinkClick r:id="rId3"/>
              </a:rPr>
              <a:t>Getting setup with your smart phone (Android)</a:t>
            </a:r>
            <a:endParaRPr lang="en-AU" dirty="0"/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>
                <a:hlinkClick r:id="rId4"/>
              </a:rPr>
              <a:t>Getting setup with your smart phone (iPhone)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dirty="0">
                <a:solidFill>
                  <a:schemeClr val="tx1"/>
                </a:solidFill>
              </a:rPr>
              <a:t>ነዞም ስላይድ እዚኦም ምስቲ ተታሓሒዙ ዘሎ ናይ መዘኻኸሪ ነጥቢ ብሓደ ቅዳሕ ኣራብሒካ ምሳኻ ኣ</a:t>
            </a: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ቐርቦም፤ ምእንታን ክተስትምህር እንተለኻ ክትጥቀመሎም፡፡</a:t>
            </a:r>
            <a:r>
              <a:rPr lang="am-ET" dirty="0">
                <a:solidFill>
                  <a:schemeClr val="tx1"/>
                </a:solidFill>
              </a:rPr>
              <a:t> </a:t>
            </a:r>
            <a:endParaRPr lang="en-US" sz="1000" b="0" i="0" dirty="0">
              <a:solidFill>
                <a:srgbClr val="242424"/>
              </a:solidFill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</a:pPr>
            <a:r>
              <a:rPr lang="am-ET" dirty="0">
                <a:solidFill>
                  <a:schemeClr val="tx1"/>
                </a:solidFill>
              </a:rPr>
              <a:t>ንቶም ስላይዳት ንኹሎም ኣንብብ፤ ብኸምኡ እውን ምስ ትሕዝቶኦም ኣጸቢ</a:t>
            </a: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ቕካ ንርእስኻ ኣላሊ፡፡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</a:pP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   ንተሳተፍቲ እውን ከምኡ ኣንብበሎም፡፡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</a:pPr>
            <a:r>
              <a:rPr lang="am-ET" dirty="0">
                <a:solidFill>
                  <a:schemeClr val="tx1"/>
                </a:solidFill>
              </a:rPr>
              <a:t>ገለ ሕቶ እንተልዩካ ንኤልዮት 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E67B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Elliot@wacoss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.org.au</a:t>
            </a:r>
            <a:r>
              <a:rPr lang="am-ET" dirty="0">
                <a:solidFill>
                  <a:srgbClr val="0070C0"/>
                </a:solidFill>
              </a:rPr>
              <a:t> </a:t>
            </a:r>
            <a:r>
              <a:rPr lang="am-ET" dirty="0">
                <a:solidFill>
                  <a:schemeClr val="tx1"/>
                </a:solidFill>
              </a:rPr>
              <a:t>ኣቢልካ ቕድሚ እቲ መደብ ምጅማሩ ርኸባ፡፡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am-ET" dirty="0">
                <a:solidFill>
                  <a:schemeClr val="tx1"/>
                </a:solidFill>
              </a:rPr>
              <a:t>ቅድሚ ምስትምሃር ምጅማርካ፤ ነዞም ስላይዳት እዚኦም ኣይተግለጾም፤ ሸፍኖም፡፡ ብተወሳኺ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am-ET">
                <a:solidFill>
                  <a:schemeClr val="tx1"/>
                </a:solidFill>
              </a:rPr>
              <a:t> </a:t>
            </a:r>
            <a:r>
              <a:rPr lang="am-ET" dirty="0">
                <a:solidFill>
                  <a:schemeClr val="tx1"/>
                </a:solidFill>
              </a:rPr>
              <a:t>ነቲ ኣብዚ ዘሎ ጊዜን ዕለትን ምስታ ናይ መወዳእታ መ</a:t>
            </a: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ቕረቢት መዓልቲ ኣመዓራርዮ፡፡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9C934-E96B-3F9D-5B19-BC6B94CED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56859-7EA4-E88F-90FB-2C2CAF259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4250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am-ET" sz="4200" dirty="0">
                <a:solidFill>
                  <a:schemeClr val="tx1"/>
                </a:solidFill>
              </a:rPr>
              <a:t>ኣፍልጦ ንዓዲ ምሃብ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573821E4-F548-7AF5-2806-BE4DBE6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m-ET" dirty="0">
                <a:solidFill>
                  <a:schemeClr val="tx1"/>
                </a:solidFill>
              </a:rPr>
              <a:t>ኣብ መሬት እንዳ ኣባ ከምዘለና ንፈልጥ ኢና፡፡ ኣብዚ ዘለናዮ መሬት ንዝርከቡ ደቂ ኣባት ኣኽብሮት ኣለና፡፡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m-ET" dirty="0">
                <a:solidFill>
                  <a:schemeClr val="tx1"/>
                </a:solidFill>
              </a:rPr>
              <a:t>ደቂ ኣባት ኣብዛ መሬት እዚኣ ንሓያሎ ዓመታት ተ</a:t>
            </a: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ቐሚጦም እዮም፡፡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m-ET" dirty="0">
                <a:solidFill>
                  <a:schemeClr val="tx1"/>
                </a:solidFill>
              </a:rPr>
              <a:t>ንኩሎም ደቂ ኣባትን ንዓበይቶምን ኣኽብሮት ኣለና፡፡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m-ET" dirty="0">
                <a:solidFill>
                  <a:schemeClr val="tx1"/>
                </a:solidFill>
              </a:rPr>
              <a:t>ካብቲ ናቶም ዛንታታት ክንመሃር ንኽእል ኢና፡፡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m-ET" dirty="0">
                <a:solidFill>
                  <a:schemeClr val="tx1"/>
                </a:solidFill>
              </a:rPr>
              <a:t>እዛ መሬት እዚኣ ካብ ብኣንተውኡን ንመጻኢን ናይ ደቂ ኣባት መሬት እያ፡፡</a:t>
            </a:r>
            <a:endParaRPr lang="en-US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A823-3BBB-8912-3AD6-BF490D5B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am-ET" dirty="0">
                <a:solidFill>
                  <a:srgbClr val="1962B2"/>
                </a:solidFill>
              </a:rPr>
              <a:t>ብዛዕባ ስማርት ስልኪ ክነፋልጠካ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E568F-B62A-2BBF-D37B-3FC12970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am-ET" dirty="0"/>
              <a:t>ናይ ምዕራብ ኣውስትራሊያ ናይ ዲጂታል ሓዋሳይ ፕሮጄክት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471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FA4C-9D89-829B-1432-A8354E18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D8DA-66B8-A779-65BF-432A80E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dirty="0"/>
              <a:t>ናይ እዚ </a:t>
            </a:r>
            <a:r>
              <a:rPr lang="en-US" dirty="0" err="1"/>
              <a:t>ክፍለ</a:t>
            </a:r>
            <a:r>
              <a:rPr lang="en-US" dirty="0"/>
              <a:t>-</a:t>
            </a:r>
            <a:r>
              <a:rPr lang="am-ET" dirty="0"/>
              <a:t>ጊዜ ሓፈሻዊ ስእሊ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44BA-53C4-6430-CF8F-50FDECA10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0246"/>
          </a:xfrm>
        </p:spPr>
        <p:txBody>
          <a:bodyPr/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am-ET" dirty="0">
                <a:solidFill>
                  <a:schemeClr val="tx1"/>
                </a:solidFill>
              </a:rPr>
              <a:t>እዚ </a:t>
            </a:r>
            <a:r>
              <a:rPr lang="en-US" dirty="0" err="1"/>
              <a:t>ክፍለ</a:t>
            </a:r>
            <a:r>
              <a:rPr lang="en-US" dirty="0"/>
              <a:t>-</a:t>
            </a:r>
            <a:r>
              <a:rPr lang="am-ET" dirty="0"/>
              <a:t>ጊዜ</a:t>
            </a:r>
            <a:r>
              <a:rPr lang="am-ET" dirty="0">
                <a:solidFill>
                  <a:schemeClr val="tx1"/>
                </a:solidFill>
              </a:rPr>
              <a:t> ንዝስዕቡ ርእስታት ክሽፍን እዩ፡፡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b="1" i="0" dirty="0">
                <a:solidFill>
                  <a:srgbClr val="242424"/>
                </a:solidFill>
                <a:effectLst/>
                <a:latin typeface="+mj-lt"/>
              </a:rPr>
              <a:t>ናይ ስማርት ስልኪ መሰረታዊ ተግባራት ምርዳእ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am-ET" dirty="0">
                <a:solidFill>
                  <a:srgbClr val="242424"/>
                </a:solidFill>
                <a:latin typeface="+mj-lt"/>
              </a:rPr>
              <a:t>ስማርት ስልኪ እንታይ ምዃናን እንታይ ረብሓታት ከምዘለዋን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m-ET" b="1" i="0" dirty="0">
                <a:solidFill>
                  <a:srgbClr val="242424"/>
                </a:solidFill>
                <a:effectLst/>
                <a:latin typeface="+mj-lt"/>
              </a:rPr>
              <a:t>ስማርት ስልክኻ ክትውልዕን ክተጀምሮን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am-ET" dirty="0">
                <a:solidFill>
                  <a:srgbClr val="242424"/>
                </a:solidFill>
                <a:latin typeface="+mj-lt"/>
              </a:rPr>
              <a:t>ስማርት ስልክኻ ከመይ ሓይሊ ከም እትህባን፤ ከም እትውልዓን ከም እውን ከም እትስርታን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am-ET" b="1" i="0" dirty="0">
                <a:solidFill>
                  <a:srgbClr val="242424"/>
                </a:solidFill>
                <a:effectLst/>
                <a:latin typeface="+mj-lt"/>
              </a:rPr>
              <a:t>ስማርት ስልክኻ ብ</a:t>
            </a:r>
            <a:r>
              <a:rPr lang="am-ET" b="1" i="0" dirty="0">
                <a:solidFill>
                  <a:srgbClr val="242424"/>
                </a:solidFill>
                <a:effectLst/>
                <a:latin typeface="Nyala" panose="02000504070300020003" pitchFamily="2" charset="0"/>
              </a:rPr>
              <a:t>ቐሊሉ ከመይ ከም እትምዘዘልካን ብድሕነት ከም እትጥቀመላን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am-ET" dirty="0">
                <a:solidFill>
                  <a:srgbClr val="242424"/>
                </a:solidFill>
                <a:latin typeface="+mj-lt"/>
              </a:rPr>
              <a:t>መሰረታዊ ባህርያትታት ስማርት ስልኪ ክትመሃሮምን ኣብ ኦንላይን ውሑስነትካ ምሕላውን</a:t>
            </a:r>
            <a:endParaRPr lang="en-US" dirty="0">
              <a:solidFill>
                <a:srgbClr val="242424"/>
              </a:solidFill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2251F-3E52-6350-3400-75638D3B1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D5535-780A-1309-4E9B-D0EC3E0A5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69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B17E-A907-CEDE-56D6-A0EED172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3C03-9D64-C4C1-A2D5-4ABCB9E2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am-ET" sz="5400" noProof="0" dirty="0"/>
              <a:t>ሌላታት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A567143E-E984-B903-E19A-85B35B03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7BD08FA-5BFF-23D8-26E6-824185D3D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7681-EFD8-D7B8-C071-CF2EF02EF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C4C527D1-A219-4ED2-A5FE-8036C7832E50}" type="slidenum">
              <a:rPr lang="en-AU" altLang="en-US" kern="1200" noProof="0">
                <a:latin typeface="Kanit" charset="-3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en-AU" altLang="en-US" kern="1200" noProof="0"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0B5F0-EF8C-CA4F-8F2D-6E8D60AE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3011"/>
            <a:ext cx="5257800" cy="1325564"/>
          </a:xfrm>
        </p:spPr>
        <p:txBody>
          <a:bodyPr/>
          <a:lstStyle/>
          <a:p>
            <a:r>
              <a:rPr lang="am-ET" dirty="0">
                <a:solidFill>
                  <a:schemeClr val="tx1"/>
                </a:solidFill>
              </a:rPr>
              <a:t>ንርእስኻ ምስቲ ጉጅለ ኣላሊይ</a:t>
            </a:r>
          </a:p>
          <a:p>
            <a:r>
              <a:rPr lang="am-ET" dirty="0">
                <a:solidFill>
                  <a:schemeClr val="tx1"/>
                </a:solidFill>
              </a:rPr>
              <a:t>ብዛዕባ ክፈልጥዎ ዘለዎም ሓንቲ ሰሓቢት ነገር ኣዕልሎም፡፡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B9AA-A1AC-9004-27B6-3D8423D8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dirty="0"/>
              <a:t>ንስማርት ስልክታት ምርዳእ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9FAD-EDA8-1BD4-7B76-D1B9D4B6F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81A4E-C214-3666-F2DD-2A8FE2A74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568DE-44D0-AA67-875C-72FC7F6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m-ET" dirty="0">
                <a:solidFill>
                  <a:schemeClr val="tx1"/>
                </a:solidFill>
              </a:rPr>
              <a:t>ነዚ ቪድዮ ተመልከት</a:t>
            </a:r>
            <a:endParaRPr lang="en-A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https://vimeo.com/879269983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am-ET" dirty="0">
                <a:solidFill>
                  <a:schemeClr val="tx1"/>
                </a:solidFill>
              </a:rPr>
              <a:t>ስማርት ስልኪ እንታይ እዩ፤ ንምንታይ ዋኒን ኸ ትጥቀመሉ?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842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40E1-95E2-239C-966E-4C7BD0CB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dirty="0"/>
              <a:t>ንስማርት ስልክኻ ክተጅምር እንከለኻ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33CE-6277-BF19-A961-C8E2600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r>
              <a:rPr lang="am-ET" dirty="0">
                <a:solidFill>
                  <a:schemeClr val="tx1"/>
                </a:solidFill>
              </a:rPr>
              <a:t>ስማርት ስልክኻ ሓይሊ ክህልዋ ምግባር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am-ET" dirty="0">
                <a:solidFill>
                  <a:schemeClr val="tx1"/>
                </a:solidFill>
              </a:rPr>
              <a:t>ንስማርት ስልክኻ ምውላዕ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am-ET" dirty="0">
                <a:solidFill>
                  <a:schemeClr val="tx1"/>
                </a:solidFill>
              </a:rPr>
              <a:t>ንስማርት ስልክኻ ምስራት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am-ET" dirty="0">
                <a:hlinkClick r:id="rId3"/>
              </a:rPr>
              <a:t>ንስማርት ስልክኻ ክተመስሳ ምስራት</a:t>
            </a:r>
            <a:r>
              <a:rPr lang="en-AU" dirty="0">
                <a:hlinkClick r:id="rId3"/>
              </a:rPr>
              <a:t> (</a:t>
            </a:r>
            <a:r>
              <a:rPr lang="am-ET" dirty="0">
                <a:hlinkClick r:id="rId3"/>
              </a:rPr>
              <a:t>ኣንድሮይድ</a:t>
            </a:r>
            <a:r>
              <a:rPr lang="en-AU" dirty="0">
                <a:hlinkClick r:id="rId3"/>
              </a:rPr>
              <a:t>)</a:t>
            </a:r>
            <a:endParaRPr lang="en-AU" dirty="0"/>
          </a:p>
          <a:p>
            <a:r>
              <a:rPr lang="am-ET" dirty="0">
                <a:hlinkClick r:id="rId3"/>
              </a:rPr>
              <a:t>ንስማርት ስልክኻ ክተመስሳ ምስራት</a:t>
            </a:r>
            <a:r>
              <a:rPr lang="en-AU" dirty="0">
                <a:hlinkClick r:id="rId3"/>
              </a:rPr>
              <a:t> (</a:t>
            </a:r>
            <a:r>
              <a:rPr lang="am-ET" dirty="0">
                <a:hlinkClick r:id="rId3"/>
              </a:rPr>
              <a:t>ኣይፎን</a:t>
            </a:r>
            <a:r>
              <a:rPr lang="en-AU" dirty="0">
                <a:hlinkClick r:id="rId3"/>
              </a:rPr>
              <a:t>)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FEA38-7CE9-C5F5-CD03-3DCE63669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06D1D-D846-E2AC-F726-3B6B3F18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7" name="Picture 6" descr="Mobile phone and text message bubbles">
            <a:extLst>
              <a:ext uri="{FF2B5EF4-FFF2-40B4-BE49-F238E27FC236}">
                <a16:creationId xmlns:a16="http://schemas.microsoft.com/office/drawing/2014/main" id="{46686DBA-E513-7615-9653-05030F617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95" y="1329069"/>
            <a:ext cx="5497034" cy="48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7548-7CC8-6892-0612-921BEEDB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9BB6-6CA3-602B-D9FD-E923C8E7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dirty="0"/>
              <a:t>ንስልክኻ ምለካ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47CA-1655-9D16-9213-6075F1C7F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  <a:p>
            <a:r>
              <a:rPr lang="am-ET" dirty="0">
                <a:solidFill>
                  <a:schemeClr val="tx1"/>
                </a:solidFill>
              </a:rPr>
              <a:t>ናይ ቅድሚት ትርኢት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am-ET" dirty="0">
                <a:solidFill>
                  <a:schemeClr val="tx1"/>
                </a:solidFill>
              </a:rPr>
              <a:t>መተግበሪ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am-ET" dirty="0">
                <a:solidFill>
                  <a:schemeClr val="tx1"/>
                </a:solidFill>
              </a:rPr>
              <a:t>ጽሑፋትን መልእኽትታትን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am-ET" dirty="0">
                <a:solidFill>
                  <a:schemeClr val="tx1"/>
                </a:solidFill>
              </a:rPr>
              <a:t>ስልኪ ምድዋልን ጻውዒት ስልኪ ም</a:t>
            </a:r>
            <a:r>
              <a:rPr lang="am-ET" dirty="0">
                <a:solidFill>
                  <a:schemeClr val="tx1"/>
                </a:solidFill>
                <a:latin typeface="Nyala" panose="02000504070300020003" pitchFamily="2" charset="0"/>
              </a:rPr>
              <a:t>ቕባልን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E0347-53E2-A484-3E7F-3758379DA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90D3-88D4-D27D-7B26-F67F30408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pic>
        <p:nvPicPr>
          <p:cNvPr id="7" name="Picture 6" descr="A cell phone with a screen&#10;&#10;AI-generated content may be incorrect.">
            <a:extLst>
              <a:ext uri="{FF2B5EF4-FFF2-40B4-BE49-F238E27FC236}">
                <a16:creationId xmlns:a16="http://schemas.microsoft.com/office/drawing/2014/main" id="{22F30DA6-A9F3-E24A-5DF0-D3B3B634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74" y="1980166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3708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Props1.xml><?xml version="1.0" encoding="utf-8"?>
<ds:datastoreItem xmlns:ds="http://schemas.openxmlformats.org/officeDocument/2006/customXml" ds:itemID="{A31F3771-7C5C-4B24-A550-08E426A42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DD637-72AA-4E29-AB6E-D5602DBF52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9569AC-AAA1-4894-B091-0BBF6F46BA81}">
  <ds:schemaRefs>
    <ds:schemaRef ds:uri="http://purl.org/dc/terms/"/>
    <ds:schemaRef ds:uri="http://schemas.microsoft.com/office/2006/metadata/properties"/>
    <ds:schemaRef ds:uri="http://www.w3.org/XML/1998/namespace"/>
    <ds:schemaRef ds:uri="2cc45243-29f6-4a1c-995b-35ed14ae441a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e5d6256-5200-4c34-82a9-8b0b259790b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1902</Words>
  <Application>Microsoft Office PowerPoint</Application>
  <PresentationFormat>Widescreen</PresentationFormat>
  <Paragraphs>219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Kanit</vt:lpstr>
      <vt:lpstr>Calibri</vt:lpstr>
      <vt:lpstr>Arial</vt:lpstr>
      <vt:lpstr>Nyala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2_DIP_white</vt:lpstr>
      <vt:lpstr>ስልጠና ክእለት ዲጂታል  – ስማርት ስልኪ መደብ ተሓለቐቲ ማሕበረሰብ</vt:lpstr>
      <vt:lpstr>Trainer Notes: Introduction to a smart phone</vt:lpstr>
      <vt:lpstr>ኣፍልጦ ንዓዲ ምሃብ</vt:lpstr>
      <vt:lpstr>ብዛዕባ ስማርት ስልኪ ክነፋልጠካ</vt:lpstr>
      <vt:lpstr>ናይ እዚ ክፍለ-ጊዜ ሓፈሻዊ ስእሊ</vt:lpstr>
      <vt:lpstr>ሌላታት</vt:lpstr>
      <vt:lpstr>ንስማርት ስልክታት ምርዳእ</vt:lpstr>
      <vt:lpstr>ንስማርት ስልክኻ ክተጅምር እንከለኻ</vt:lpstr>
      <vt:lpstr>ንስልክኻ ምለካ </vt:lpstr>
      <vt:lpstr>ኣብ ኦንላይን ድሕነትካ ሓሉ፡፡</vt:lpstr>
      <vt:lpstr>ቅድሚ ምውዳእና</vt:lpstr>
      <vt:lpstr>ንዛተ</vt:lpstr>
      <vt:lpstr>ናይ እዚ ክፍለ-ጊዜ መዛዘሚ</vt:lpstr>
      <vt:lpstr>የቐየልና!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2025-04-28T03:13:32Z</dcterms:created>
  <dcterms:modified xsi:type="dcterms:W3CDTF">2025-09-27T10:58:32Z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