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  <p:sldMasterId id="2147486496" r:id="rId12"/>
  </p:sldMasterIdLst>
  <p:notesMasterIdLst>
    <p:notesMasterId r:id="rId27"/>
  </p:notesMasterIdLst>
  <p:handoutMasterIdLst>
    <p:handoutMasterId r:id="rId28"/>
  </p:handoutMasterIdLst>
  <p:sldIdLst>
    <p:sldId id="256" r:id="rId13"/>
    <p:sldId id="541" r:id="rId14"/>
    <p:sldId id="307" r:id="rId15"/>
    <p:sldId id="542" r:id="rId16"/>
    <p:sldId id="553" r:id="rId17"/>
    <p:sldId id="552" r:id="rId18"/>
    <p:sldId id="544" r:id="rId19"/>
    <p:sldId id="545" r:id="rId20"/>
    <p:sldId id="548" r:id="rId21"/>
    <p:sldId id="547" r:id="rId22"/>
    <p:sldId id="568" r:id="rId23"/>
    <p:sldId id="550" r:id="rId24"/>
    <p:sldId id="549" r:id="rId25"/>
    <p:sldId id="565" r:id="rId26"/>
  </p:sldIdLst>
  <p:sldSz cx="12192000" cy="6858000"/>
  <p:notesSz cx="6797675" cy="9926638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Kanit" panose="020B0604020202020204" charset="-34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5" autoAdjust="0"/>
    <p:restoredTop sz="63317" autoAdjust="0"/>
  </p:normalViewPr>
  <p:slideViewPr>
    <p:cSldViewPr snapToGrid="0">
      <p:cViewPr varScale="1">
        <p:scale>
          <a:sx n="72" d="100"/>
          <a:sy n="72" d="100"/>
        </p:scale>
        <p:origin x="16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75" d="100"/>
          <a:sy n="75" d="100"/>
        </p:scale>
        <p:origin x="40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font" Target="fonts/font6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1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font" Target="fonts/font5.fntdata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Play this video.</a:t>
            </a:r>
          </a:p>
        </p:txBody>
      </p:sp>
    </p:spTree>
    <p:extLst>
      <p:ext uri="{BB962C8B-B14F-4D97-AF65-F5344CB8AC3E}">
        <p14:creationId xmlns:p14="http://schemas.microsoft.com/office/powerpoint/2010/main" val="21488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Go through the list of things folks can do with their phones.</a:t>
            </a:r>
          </a:p>
          <a:p>
            <a:r>
              <a:rPr lang="en-AU" sz="1400" dirty="0"/>
              <a:t>Ask people to show one another what they can do.</a:t>
            </a:r>
          </a:p>
        </p:txBody>
      </p:sp>
    </p:spTree>
    <p:extLst>
      <p:ext uri="{BB962C8B-B14F-4D97-AF65-F5344CB8AC3E}">
        <p14:creationId xmlns:p14="http://schemas.microsoft.com/office/powerpoint/2010/main" val="72301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Ask the questions and ask people to share their answers. </a:t>
            </a:r>
          </a:p>
          <a:p>
            <a:r>
              <a:rPr lang="en-AU" sz="1400" dirty="0"/>
              <a:t>The answers might be different for different people. You can ask people to justify why they chose one over the other.</a:t>
            </a:r>
          </a:p>
        </p:txBody>
      </p:sp>
    </p:spTree>
    <p:extLst>
      <p:ext uri="{BB962C8B-B14F-4D97-AF65-F5344CB8AC3E}">
        <p14:creationId xmlns:p14="http://schemas.microsoft.com/office/powerpoint/2010/main" val="236196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Review the session objectives.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Help people to find the Be Connected resource.</a:t>
            </a:r>
          </a:p>
        </p:txBody>
      </p:sp>
    </p:spTree>
    <p:extLst>
      <p:ext uri="{BB962C8B-B14F-4D97-AF65-F5344CB8AC3E}">
        <p14:creationId xmlns:p14="http://schemas.microsoft.com/office/powerpoint/2010/main" val="421747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7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932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99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Greet everyone, introduce yourself.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Explain the workshop’s purpose – to provide an overview of how to use a smart phone.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Highlight the importance of using a phone for education, life and work.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Include that you will be talking about how to use a smart phone safely. </a:t>
            </a:r>
            <a:endParaRPr lang="en-AU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Remind them to attend future training to learn more about the safety of using a phone.</a:t>
            </a:r>
            <a:endParaRPr lang="en-AU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4676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0C16A-7B53-3A19-35A8-789F7AA70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1BA05-FBB0-AB4C-870F-2D050963B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480B3-0856-0342-F5CB-709D3CA69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400" b="1" i="0" dirty="0">
                <a:solidFill>
                  <a:srgbClr val="242424"/>
                </a:solidFill>
                <a:effectLst/>
              </a:rPr>
              <a:t>Quick Introductions</a:t>
            </a:r>
          </a:p>
          <a:p>
            <a:pPr marL="285750" indent="-285750" algn="l"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Aim: 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To quickly get to know each other and create a friendly atmosphere.</a:t>
            </a:r>
            <a:endParaRPr lang="en-US" sz="1400" b="1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Ask each participant to introduce themselves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They should include their name and one interesting fact about themselves.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Limit each introduction to 30 seconds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 to keep it brief and engaging.</a:t>
            </a:r>
          </a:p>
          <a:p>
            <a:pPr lvl="0">
              <a:spcAft>
                <a:spcPts val="800"/>
              </a:spcAft>
            </a:pPr>
            <a:endParaRPr lang="en-US" sz="1400" b="1" dirty="0">
              <a:solidFill>
                <a:srgbClr val="242424"/>
              </a:solidFill>
            </a:endParaRPr>
          </a:p>
          <a:p>
            <a:pPr lvl="0">
              <a:spcAft>
                <a:spcPts val="800"/>
              </a:spcAft>
            </a:pPr>
            <a:r>
              <a:rPr lang="en-US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After everyone has introduced themselves, </a:t>
            </a:r>
            <a:r>
              <a:rPr lang="en-AU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comment on anything that stood out.</a:t>
            </a:r>
            <a:endParaRPr lang="en-AU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70971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/>
              <a:t>Here are some questions you could ask after the video.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>
                <a:effectLst/>
              </a:rPr>
              <a:t>Understanding Smartphones:</a:t>
            </a:r>
            <a:endParaRPr lang="en-US" sz="1400" dirty="0"/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"What did you think about the video?</a:t>
            </a:r>
            <a:r>
              <a:rPr lang="en-US" sz="1400" dirty="0"/>
              <a:t>”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“Did it help you understand what a smartphone is?"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>
                <a:effectLst/>
              </a:rPr>
              <a:t>Opportunity for Sharing:</a:t>
            </a:r>
            <a:endParaRPr lang="en-US" sz="1400" b="0" i="0" dirty="0">
              <a:effectLst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dirty="0">
                <a:effectLst/>
              </a:rPr>
              <a:t>"Let's take a few minutes for anyone who wants to share their experiences with smartphones.”</a:t>
            </a:r>
          </a:p>
          <a:p>
            <a:pPr marL="171450" indent="-171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”Have you used one before? </a:t>
            </a:r>
            <a:endParaRPr lang="en-US" sz="1400" dirty="0"/>
          </a:p>
          <a:p>
            <a:pPr marL="171450" indent="-171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“What was it like?"</a:t>
            </a:r>
          </a:p>
        </p:txBody>
      </p:sp>
    </p:spTree>
    <p:extLst>
      <p:ext uri="{BB962C8B-B14F-4D97-AF65-F5344CB8AC3E}">
        <p14:creationId xmlns:p14="http://schemas.microsoft.com/office/powerpoint/2010/main" val="165624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032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3926294"/>
            <a:ext cx="5953124" cy="3908614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242424"/>
                </a:solidFill>
                <a:effectLst/>
              </a:rPr>
              <a:t>Charging Your Smartphone: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Start with charging your smartphone.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Every smartphone comes with a charger.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To charge your phone, plug the charger into a power outlet and connect the other end to your phone.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You'll usually see a battery icon on the screen showing that it's charging.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It might take a few hours to fully charge, depending on how low the battery is. </a:t>
            </a:r>
            <a:endParaRPr lang="en-US" dirty="0">
              <a:solidFill>
                <a:srgbClr val="242424"/>
              </a:solidFill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It's a good idea to charge your phone overnight or whenever you're not using it for a while.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Anyone with a smartphone, look for the battery indicator at the top of your screen.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242424"/>
                </a:solidFill>
                <a:effectLst/>
              </a:rPr>
              <a:t>Turning On Your Smartphone: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Next, talk about turning on your smartphone.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To turn it on, press and hold the power button until you see the screen light up.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The power button is usually on the side or top of the phone.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If the phone doesn't turn on, it might need to be charged first.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Once the phone is on, you'll see the home screen or a welcome screen if it's the first time you're using it.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242424"/>
                </a:solidFill>
                <a:effectLst/>
              </a:rPr>
              <a:t>Setting Up Your Phone: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When you turn on your phone for the first time, you'll need to set it up.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This usually involves: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selecting your language,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connecting to Wi-Fi, and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signing in with your Google or Apple account.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Follow the on-screen instructions to complete the setup. If you don't have a Google or Apple account, you can create one during the setup process.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242424"/>
                </a:solidFill>
                <a:effectLst/>
              </a:rPr>
              <a:t>Getting Setup with Your Smartphone (Android):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For Android phones, the setup process will guide you through: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connecting to Wi-Fi,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signing in with your Google account, and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setting up security features like a PIN or fingerprint.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You'll also have the option to restore data from a previous phone if you have a backup.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Once the setup is complete, you'll see the home screen with various app icons.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242424"/>
                </a:solidFill>
                <a:effectLst/>
              </a:rPr>
              <a:t>Getting Setup with Your Smartphone (iPhone):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For iPhones, the setup process will guide you through: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connecting to Wi-Fi,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signing in with your Apple ID, and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setting up security features like Face ID or Touch ID.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You'll also have the option to restore data from a previous iPhone if you have a backup.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Once the setup is complete, you'll see the home screen with various app icons.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rgbClr val="242424"/>
                </a:solidFill>
                <a:effectLst/>
              </a:rPr>
              <a:t>Interactive Activity: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Take a few minutes to go through the handouts that you printed.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Make sure people have at least a copy of the one that looks like their phone.</a:t>
            </a:r>
          </a:p>
        </p:txBody>
      </p:sp>
    </p:spTree>
    <p:extLst>
      <p:ext uri="{BB962C8B-B14F-4D97-AF65-F5344CB8AC3E}">
        <p14:creationId xmlns:p14="http://schemas.microsoft.com/office/powerpoint/2010/main" val="423001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1B71-B1B6-A82A-05FD-FEBF243F0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511ABF-4952-C9A5-4F1C-56BD12D6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3016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143CA6-DCF6-40A3-EA50-2933CA46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75" y="3810000"/>
            <a:ext cx="5953125" cy="4875808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Home Screen and Apps.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Understanding the Home Screen Layout: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Let's start with the home screen. This is the main screen you see when you turn on your phone.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At the top, you might see the time, battery level, and signal strength.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In the middle, you'll see icons for different apps. These are shortcuts to open the apps.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At the bottom, you might see a row of icons that stay the same on every screen. These are usually for important apps like the phone, messages, and internet browser.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How to Open and Close Apps: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To open an app, just tap on its icon. For example, if you want to open the camera, tap on the camera icon.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To close an app, you can usually press the home button (if your phone has one) or swipe up from the bottom of the screen.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If you want to see all the apps you have open, you can: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swipe up from the bottom and hold, or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press the recent apps button (if your phone has one).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You can then swipe left, right or up to close apps.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Making Calls and Sending Messages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How to Make a Phone Call: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To make a phone call, tap on the phone icon. This will open the dialer.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You can either type in the phone number using the keypad or select a contact from your list.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Once you've entered the number or selected a contact: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tap the call button to start the call.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It usually looks like a green phone icon.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To end the call, tap the red phone icon.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Sending Text Messages: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To send a text message, tap on the messages icon. This will open your messaging app.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To start a new message, tap the new message icon (usually a pencil or plus sign).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Enter the phone number or select a contact from your list.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Type your message in the text box at the bottom of the screen.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When you're ready to send the message, tap the send button (usually a paper plane or arrow icon).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A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32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CRC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534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48485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50723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460368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CRC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57837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CRC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21473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CRC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23186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CRC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78601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CRC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190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CRC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CRC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CRC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CRC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CRC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CRC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CRC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CRC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CRC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57741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956454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CRC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663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cs typeface="Arial" panose="020B0604020202020204" pitchFamily="34" charset="0"/>
              </a:rPr>
              <a:t>CRC Champions Program | Digital Workshop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CRC Champions Program | Partner Training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146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  <p:sldLayoutId id="2147486500" r:id="rId4"/>
    <p:sldLayoutId id="2147486501" r:id="rId5"/>
    <p:sldLayoutId id="2147486502" r:id="rId6"/>
    <p:sldLayoutId id="2147486503" r:id="rId7"/>
    <p:sldLayoutId id="2147486504" r:id="rId8"/>
    <p:sldLayoutId id="2147486505" r:id="rId9"/>
    <p:sldLayoutId id="2147486506" r:id="rId10"/>
    <p:sldLayoutId id="2147486507" r:id="rId11"/>
    <p:sldLayoutId id="214748650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03705919?app_id=122963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topic-library/computer-basics-for-beginners/what-is-a-smartphon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liot@wacoss.org.au" TargetMode="External"/><Relationship Id="rId4" Type="http://schemas.openxmlformats.org/officeDocument/2006/relationships/hyperlink" Target="https://beconnected.esafety.gov.au/pluginfile.php/26670/mod_resource/content/3/iPhone_Set_up_BeConnected_t11_c2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7926998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26874/mod_resource/content/4/Android_phone_Set_up_BeConnected_t12_c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beconnected.esafety.gov.au/pluginfile.php/26670/mod_resource/content/3/iPhone_Set_up_BeConnected_t11_c2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1244" y="4320439"/>
            <a:ext cx="9204960" cy="1361354"/>
          </a:xfrm>
        </p:spPr>
        <p:txBody>
          <a:bodyPr/>
          <a:lstStyle/>
          <a:p>
            <a:pPr eaLnBrk="1" hangingPunct="1"/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Digital Skills Training - Smartphones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4400" noProof="0" dirty="0">
                <a:cs typeface="Arial" panose="020B0604020202020204" pitchFamily="34" charset="0"/>
              </a:rPr>
              <a:t>CRC Champions Program 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6484" y="5657850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4955041" cy="22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CAFF27-3023-43DC-AA95-6681BA51B2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28" y="5856721"/>
            <a:ext cx="2750743" cy="8865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A804-3F29-167E-F2B0-9D2DBBA1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 safe online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74666-8C23-5A43-C5A7-0EB8D0BAB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1F27C-E1A8-33C3-C4C2-77750F6A8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  <p:pic>
        <p:nvPicPr>
          <p:cNvPr id="9" name="Online Media 8" title="Video: Connecting safely online">
            <a:hlinkClick r:id="" action="ppaction://media"/>
            <a:extLst>
              <a:ext uri="{FF2B5EF4-FFF2-40B4-BE49-F238E27FC236}">
                <a16:creationId xmlns:a16="http://schemas.microsoft.com/office/drawing/2014/main" id="{87CB46EB-0385-414C-4D95-B12C5162D9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3556" y="1319572"/>
            <a:ext cx="8624888" cy="48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4D48-2CF7-098E-461E-45E8042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Before I go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E890-9B49-071F-9522-E8A83F63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2854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Check if you can do the following:</a:t>
            </a:r>
          </a:p>
          <a:p>
            <a:r>
              <a:rPr lang="en-AU" b="1" dirty="0">
                <a:solidFill>
                  <a:schemeClr val="tx1"/>
                </a:solidFill>
              </a:rPr>
              <a:t>Power and charging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Turn on a phone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Charge it</a:t>
            </a:r>
          </a:p>
          <a:p>
            <a:r>
              <a:rPr lang="en-AU" b="1" dirty="0">
                <a:solidFill>
                  <a:schemeClr val="tx1"/>
                </a:solidFill>
              </a:rPr>
              <a:t>Communication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Make and answer calls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Send and read text messages</a:t>
            </a:r>
          </a:p>
          <a:p>
            <a:r>
              <a:rPr lang="en-AU" b="1" dirty="0">
                <a:solidFill>
                  <a:schemeClr val="tx1"/>
                </a:solidFill>
              </a:rPr>
              <a:t>Connect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Turn on/off mobile data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Connect to Wi-Fi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68EB2-3CFF-7E11-8E14-27FA08229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8800B-0E67-F514-9FE0-9ED9A821A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11</a:t>
            </a:fld>
            <a:endParaRPr lang="en-AU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F58DA-A1D9-AE18-FAC7-3DC61DFA9DBF}"/>
              </a:ext>
            </a:extLst>
          </p:cNvPr>
          <p:cNvSpPr txBox="1"/>
          <p:nvPr/>
        </p:nvSpPr>
        <p:spPr>
          <a:xfrm>
            <a:off x="5780314" y="2218040"/>
            <a:ext cx="6757516" cy="2498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Apps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Find apps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Download apps (banking, maps)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Take a photo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Find the internet browser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  <a:ea typeface="+mn-ea"/>
                <a:cs typeface="+mn-cs"/>
              </a:rPr>
              <a:t>Set an alarm or reminder</a:t>
            </a:r>
            <a:endParaRPr lang="en-AU" sz="2400" dirty="0">
              <a:latin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125197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E9A1-E33D-B5B1-7E52-A3533116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Let’s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C49C-9A06-DDB0-0CBD-FBEB190B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83" y="1787525"/>
            <a:ext cx="5468815" cy="4055714"/>
          </a:xfrm>
        </p:spPr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dirty="0">
                <a:solidFill>
                  <a:srgbClr val="242424"/>
                </a:solidFill>
                <a:effectLst/>
                <a:latin typeface="+mj-lt"/>
              </a:rPr>
              <a:t>What is the first thing to do when setting up a new smartphone?</a:t>
            </a:r>
            <a:endParaRPr lang="en-US" sz="20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a) Downloading apps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b) Charging the phone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c) Turning on the phone and following the setup instructions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d) Making a call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dirty="0">
                <a:solidFill>
                  <a:srgbClr val="242424"/>
                </a:solidFill>
                <a:effectLst/>
                <a:latin typeface="+mj-lt"/>
              </a:rPr>
              <a:t>Why is it important to use the correct charger for your smartphone?</a:t>
            </a:r>
            <a:endParaRPr lang="en-US" sz="20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a) To avoid damaging the battery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b) To charge the phone faster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c) To make the phone look good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d) To save money</a:t>
            </a:r>
            <a:endParaRPr lang="en-AU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16AF2-D261-C2A0-254E-23159DF7F6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BAA7C-22D8-37A1-9A9F-123AF36F4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12</a:t>
            </a:fld>
            <a:endParaRPr lang="en-AU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CC44D-0132-0B9A-D920-E14DE9CC7F75}"/>
              </a:ext>
            </a:extLst>
          </p:cNvPr>
          <p:cNvSpPr txBox="1"/>
          <p:nvPr/>
        </p:nvSpPr>
        <p:spPr>
          <a:xfrm>
            <a:off x="5854998" y="1690688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42424"/>
                </a:solidFill>
                <a:latin typeface="+mn-lt"/>
              </a:rPr>
              <a:t>3. </a:t>
            </a: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What should you do if you receive a suspicious message or email?</a:t>
            </a:r>
            <a:endParaRPr lang="en-US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a) Ignore it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b) Click on any links to see what it is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c) Report it and delete it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d) Forward it to friends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endParaRPr lang="en-US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242424"/>
                </a:solidFill>
                <a:effectLst/>
                <a:latin typeface="+mn-lt"/>
              </a:rPr>
              <a:t>4. How can you keep your personal information safe on your smartphone?</a:t>
            </a:r>
            <a:endParaRPr lang="en-US" sz="20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a) Share it with trusted friends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b) Keep it private and use strong passwords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c) Post it on social media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  <a:latin typeface="+mn-lt"/>
              </a:rPr>
              <a:t>d) Write it down and keep it in your wallet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50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7FD3B-198B-5251-643C-1A6A46AEF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4904-2C71-3A6F-1013-08F947C3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8138" cy="810532"/>
          </a:xfrm>
        </p:spPr>
        <p:txBody>
          <a:bodyPr/>
          <a:lstStyle/>
          <a:p>
            <a:r>
              <a:rPr lang="en-AU" dirty="0"/>
              <a:t>Session overview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72D7-2BED-32E5-2284-99354866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057"/>
            <a:ext cx="10515600" cy="4034518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Understand the basic functions of a smartphone.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42424"/>
                </a:solidFill>
                <a:latin typeface="+mj-lt"/>
              </a:rPr>
              <a:t>	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Learn what a smartphone is and its primary uses.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Get started with your smartphone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Learn how to charge, turn on, and set up your device.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Navigate and use your smartphone safely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Learn how to use basic features and stay safe online.</a:t>
            </a:r>
            <a:endParaRPr lang="en-US" dirty="0">
              <a:solidFill>
                <a:srgbClr val="242424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Want more information?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Read the hand out, or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go to: </a:t>
            </a:r>
            <a:r>
              <a:rPr lang="en-AU" dirty="0">
                <a:latin typeface="+mj-lt"/>
                <a:hlinkClick r:id="rId3"/>
              </a:rPr>
              <a:t>https://beconnected.esafety.gov.au/topic-library/computer-basics-for-beginners/what-is-a-smartphone</a:t>
            </a:r>
            <a:r>
              <a:rPr lang="en-AU" dirty="0">
                <a:latin typeface="+mj-lt"/>
              </a:rPr>
              <a:t>,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 or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42424"/>
                </a:solidFill>
                <a:latin typeface="+mj-lt"/>
              </a:rPr>
              <a:t>Google “Be Connected get to know your smartphone”</a:t>
            </a:r>
            <a:endParaRPr lang="en-AU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820FA-2D1E-4BA4-B966-AB7B02B128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01025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6C795-F0B5-72DC-462D-8B817CBA5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07775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5451-C1F4-2245-FC37-F6235C99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A09F9-FE36-61EB-1EC9-EE380C0DB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Next session time: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D47B1-5079-75EC-1E69-AD9B3463BD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266CA-4A4E-2633-F0F6-7D8A7F02C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979563-BAC4-43CF-AF63-937BB8B82500}" type="slidenum">
              <a:rPr lang="en-AU" altLang="en-US" smtClean="0"/>
              <a:pPr>
                <a:defRPr/>
              </a:pPr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0EA51-1B99-F4A6-B498-EE077FF8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339725"/>
            <a:ext cx="9797143" cy="819796"/>
          </a:xfrm>
        </p:spPr>
        <p:txBody>
          <a:bodyPr/>
          <a:lstStyle/>
          <a:p>
            <a:r>
              <a:rPr lang="en-AU" dirty="0"/>
              <a:t>Trainer Notes: Introduction to a smart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29D86-7F31-C45E-DB6C-3610DF3B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521"/>
            <a:ext cx="10515600" cy="480274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</a:rPr>
              <a:t>Print these handouts for participants: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>
                <a:hlinkClick r:id="rId3"/>
              </a:rPr>
              <a:t>Getting setup with your smart phone (Android)</a:t>
            </a:r>
            <a:endParaRPr lang="en-AU" dirty="0"/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dirty="0">
                <a:hlinkClick r:id="rId4"/>
              </a:rPr>
              <a:t>Getting setup with your smart phone (iPhone)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42424"/>
                </a:solidFill>
              </a:rPr>
              <a:t>Print a single copy of these slides with the notes section for you to use when presenting.</a:t>
            </a:r>
            <a:endParaRPr lang="en-US" sz="1000" b="0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Read</a:t>
            </a:r>
            <a:r>
              <a:rPr lang="en-US" dirty="0">
                <a:solidFill>
                  <a:srgbClr val="242424"/>
                </a:solidFill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42424"/>
                </a:solidFill>
              </a:rPr>
              <a:t>T</a:t>
            </a:r>
            <a:r>
              <a:rPr lang="en-US" b="0" i="0" dirty="0">
                <a:solidFill>
                  <a:srgbClr val="242424"/>
                </a:solidFill>
                <a:effectLst/>
              </a:rPr>
              <a:t>hrough the slides, and make sure you are familiar with the content,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42424"/>
                </a:solidFill>
              </a:rPr>
              <a:t>The handout for participants.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</a:rPr>
              <a:t>Get in touch with Elliot </a:t>
            </a:r>
            <a:r>
              <a:rPr lang="en-US" b="0" i="0" dirty="0">
                <a:solidFill>
                  <a:srgbClr val="242424"/>
                </a:solidFill>
                <a:effectLst/>
                <a:hlinkClick r:id="rId5"/>
              </a:rPr>
              <a:t>Elliot@wacoss.</a:t>
            </a:r>
            <a:r>
              <a:rPr lang="en-US" dirty="0">
                <a:solidFill>
                  <a:srgbClr val="242424"/>
                </a:solidFill>
                <a:hlinkClick r:id="rId5"/>
              </a:rPr>
              <a:t>org.au</a:t>
            </a:r>
            <a:r>
              <a:rPr lang="en-US" dirty="0">
                <a:solidFill>
                  <a:srgbClr val="242424"/>
                </a:solidFill>
              </a:rPr>
              <a:t> before the session if you have any questions.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</a:rPr>
              <a:t>Remove/hide this slide before presenting and update the time/date of the next session on the final slide.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9C934-E96B-3F9D-5B19-BC6B94CED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56859-7EA4-E88F-90FB-2C2CAF259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4250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200" noProof="0" dirty="0">
                <a:solidFill>
                  <a:schemeClr val="tx1"/>
                </a:solidFill>
              </a:rPr>
              <a:t>Acknowledgement of Country</a:t>
            </a: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573821E4-F548-7AF5-2806-BE4DBE68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We know we are on Aboriginal land. We respect Aboriginal people from this land.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Aboriginal people have lived on this land for many years.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We respect all Aboriginal people and their Elders.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We can learn a lot from their stories.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This land always was and always will be Aboriginal land.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A823-3BBB-8912-3AD6-BF490D5B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en-AU" dirty="0">
                <a:solidFill>
                  <a:srgbClr val="1962B2"/>
                </a:solidFill>
              </a:rPr>
              <a:t>Introduction to a smart phone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E568F-B62A-2BBF-D37B-3FC12970E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AU" dirty="0"/>
              <a:t>WA Digital Inclusion Project</a:t>
            </a:r>
          </a:p>
        </p:txBody>
      </p:sp>
    </p:spTree>
    <p:extLst>
      <p:ext uri="{BB962C8B-B14F-4D97-AF65-F5344CB8AC3E}">
        <p14:creationId xmlns:p14="http://schemas.microsoft.com/office/powerpoint/2010/main" val="305471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FA4C-9D89-829B-1432-A8354E180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D8DA-66B8-A779-65BF-432A80E5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Session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44BA-53C4-6430-CF8F-50FDECA1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This session will cover: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Understand the basic functions of a smartphone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dirty="0">
                <a:solidFill>
                  <a:srgbClr val="242424"/>
                </a:solidFill>
                <a:latin typeface="+mj-lt"/>
              </a:rPr>
              <a:t>	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Learn what a smartphone is and its main uses.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Get started with your smartphone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Learn how to charge, turn on, and set up your smartphone.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Navigate and use your smartphone safely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	Learn how to use basic features and stay safe online.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2251F-3E52-6350-3400-75638D3B1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D5535-780A-1309-4E9B-D0EC3E0A5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691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BB17E-A907-CEDE-56D6-A0EED172E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3C03-9D64-C4C1-A2D5-4ABCB9E2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sz="5400" noProof="0" dirty="0"/>
              <a:t>Introductions</a:t>
            </a:r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A567143E-E984-B903-E19A-85B35B038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7BD08FA-5BFF-23D8-26E6-824185D3D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57681-EFD8-D7B8-C071-CF2EF02EF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C4C527D1-A219-4ED2-A5FE-8036C7832E50}" type="slidenum">
              <a:rPr lang="en-AU" altLang="en-US" kern="1200" noProof="0">
                <a:latin typeface="Kanit" charset="-3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6</a:t>
            </a:fld>
            <a:endParaRPr lang="en-AU" altLang="en-US" kern="1200" noProof="0"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0B5F0-EF8C-CA4F-8F2D-6E8D60AE7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83011"/>
            <a:ext cx="5257800" cy="1325564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Introduce yourself to the group.</a:t>
            </a:r>
          </a:p>
          <a:p>
            <a:r>
              <a:rPr lang="en-AU" dirty="0">
                <a:solidFill>
                  <a:schemeClr val="tx1"/>
                </a:solidFill>
              </a:rPr>
              <a:t>Tell them one interesting fact that they might not know about you!</a:t>
            </a:r>
          </a:p>
        </p:txBody>
      </p:sp>
    </p:spTree>
    <p:extLst>
      <p:ext uri="{BB962C8B-B14F-4D97-AF65-F5344CB8AC3E}">
        <p14:creationId xmlns:p14="http://schemas.microsoft.com/office/powerpoint/2010/main" val="65480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B9AA-A1AC-9004-27B6-3D8423D8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Understanding Smart Phones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49FAD-EDA8-1BD4-7B76-D1B9D4B6FF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81A4E-C214-3666-F2DD-2A8FE2A74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7</a:t>
            </a:fld>
            <a:endParaRPr lang="en-AU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568DE-44D0-AA67-875C-72FC7F61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Watch this video: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https://vimeo.com/879269983</a:t>
            </a: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What is a smart phone and what might you use one for?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842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40E1-95E2-239C-966E-4C7BD0CB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Getting started with a smart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33CE-6277-BF19-A961-C8E26001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Charging your smart phone</a:t>
            </a:r>
          </a:p>
          <a:p>
            <a:r>
              <a:rPr lang="en-AU" dirty="0">
                <a:solidFill>
                  <a:schemeClr val="tx1"/>
                </a:solidFill>
              </a:rPr>
              <a:t>Turning on your smart phone</a:t>
            </a:r>
          </a:p>
          <a:p>
            <a:r>
              <a:rPr lang="en-AU" dirty="0">
                <a:solidFill>
                  <a:schemeClr val="tx1"/>
                </a:solidFill>
              </a:rPr>
              <a:t>Setting up your phone</a:t>
            </a:r>
          </a:p>
          <a:p>
            <a:r>
              <a:rPr lang="en-AU" dirty="0">
                <a:hlinkClick r:id="rId3"/>
              </a:rPr>
              <a:t>Getting setup with your smart phone (Android)</a:t>
            </a:r>
            <a:endParaRPr lang="en-AU" dirty="0"/>
          </a:p>
          <a:p>
            <a:r>
              <a:rPr lang="en-AU" dirty="0">
                <a:hlinkClick r:id="rId4"/>
              </a:rPr>
              <a:t>Getting setup with your smart phone (iPhone)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FEA38-7CE9-C5F5-CD03-3DCE63669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06D1D-D846-E2AC-F726-3B6B3F187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  <p:pic>
        <p:nvPicPr>
          <p:cNvPr id="7" name="Picture 6" descr="Mobile phone and text message bubbles">
            <a:extLst>
              <a:ext uri="{FF2B5EF4-FFF2-40B4-BE49-F238E27FC236}">
                <a16:creationId xmlns:a16="http://schemas.microsoft.com/office/drawing/2014/main" id="{46686DBA-E513-7615-9653-05030F617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95" y="1329069"/>
            <a:ext cx="5497034" cy="48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9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37548-7CC8-6892-0612-921BEEDB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9BB6-6CA3-602B-D9FD-E923C8E7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Navigating your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47CA-1655-9D16-9213-6075F1C7F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Home Screen</a:t>
            </a:r>
          </a:p>
          <a:p>
            <a:r>
              <a:rPr lang="en-AU" dirty="0">
                <a:solidFill>
                  <a:schemeClr val="tx1"/>
                </a:solidFill>
              </a:rPr>
              <a:t>Apps</a:t>
            </a:r>
          </a:p>
          <a:p>
            <a:r>
              <a:rPr lang="en-AU" dirty="0">
                <a:solidFill>
                  <a:schemeClr val="tx1"/>
                </a:solidFill>
              </a:rPr>
              <a:t>Texts and messaging</a:t>
            </a:r>
          </a:p>
          <a:p>
            <a:r>
              <a:rPr lang="en-AU" dirty="0">
                <a:solidFill>
                  <a:schemeClr val="tx1"/>
                </a:solidFill>
              </a:rPr>
              <a:t>Making and receiving calls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E0347-53E2-A484-3E7F-3758379DA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CRC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F90D3-88D4-D27D-7B26-F67F30408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  <p:pic>
        <p:nvPicPr>
          <p:cNvPr id="7" name="Picture 6" descr="A cell phone with a screen&#10;&#10;AI-generated content may be incorrect.">
            <a:extLst>
              <a:ext uri="{FF2B5EF4-FFF2-40B4-BE49-F238E27FC236}">
                <a16:creationId xmlns:a16="http://schemas.microsoft.com/office/drawing/2014/main" id="{22F30DA6-A9F3-E24A-5DF0-D3B3B634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74" y="1980166"/>
            <a:ext cx="3282950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23708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9569AC-AAA1-4894-B091-0BBF6F46BA81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2cc45243-29f6-4a1c-995b-35ed14ae441a"/>
    <ds:schemaRef ds:uri="5e5d6256-5200-4c34-82a9-8b0b259790ba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1F3771-7C5C-4B24-A550-08E426A42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ADD637-72AA-4E29-AB6E-D5602DBF52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1952</Words>
  <Application>Microsoft Office PowerPoint</Application>
  <PresentationFormat>Widescreen</PresentationFormat>
  <Paragraphs>222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Aptos</vt:lpstr>
      <vt:lpstr>Times New Roman</vt:lpstr>
      <vt:lpstr>Kanit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2_DIP_white</vt:lpstr>
      <vt:lpstr>Digital Skills Training - Smartphones CRC Champions Program </vt:lpstr>
      <vt:lpstr>Trainer Notes: Introduction to a smart phone</vt:lpstr>
      <vt:lpstr>Acknowledgement of Country</vt:lpstr>
      <vt:lpstr>Introduction to a smart phone</vt:lpstr>
      <vt:lpstr>Session overview</vt:lpstr>
      <vt:lpstr>Introductions</vt:lpstr>
      <vt:lpstr>Understanding Smart Phones</vt:lpstr>
      <vt:lpstr>Getting started with a smart phone</vt:lpstr>
      <vt:lpstr>Navigating your phone</vt:lpstr>
      <vt:lpstr>Be safe online</vt:lpstr>
      <vt:lpstr>Before I go </vt:lpstr>
      <vt:lpstr>Let’s discuss</vt:lpstr>
      <vt:lpstr>Session overview recap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2025-04-28T03:13:32Z</dcterms:created>
  <dcterms:modified xsi:type="dcterms:W3CDTF">2025-05-05T07:22:51Z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